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114.xml" ContentType="application/vnd.openxmlformats-officedocument.presentationml.notesSlide+xml"/>
  <Override PartName="/ppt/comments/comment2.xml" ContentType="application/vnd.openxmlformats-officedocument.presentationml.comments+xml"/>
  <Override PartName="/ppt/notesSlides/notesSlide115.xml" ContentType="application/vnd.openxmlformats-officedocument.presentationml.notesSlide+xml"/>
  <Override PartName="/ppt/comments/comment3.xml" ContentType="application/vnd.openxmlformats-officedocument.presentationml.comments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comments/comment4.xml" ContentType="application/vnd.openxmlformats-officedocument.presentationml.comments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howSpecialPlsOnTitleSld="0" strictFirstAndLastChars="0" embedTrueTypeFonts="1" saveSubsetFonts="1" autoCompressPictures="0">
  <p:sldMasterIdLst>
    <p:sldMasterId id="2147483648" r:id="rId4"/>
    <p:sldMasterId id="2147483660" r:id="rId5"/>
  </p:sldMasterIdLst>
  <p:notesMasterIdLst>
    <p:notesMasterId r:id="rId24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557" r:id="rId25"/>
    <p:sldId id="558" r:id="rId26"/>
    <p:sldId id="559" r:id="rId27"/>
    <p:sldId id="560" r:id="rId28"/>
    <p:sldId id="291" r:id="rId29"/>
    <p:sldId id="622" r:id="rId30"/>
    <p:sldId id="292" r:id="rId31"/>
    <p:sldId id="278" r:id="rId32"/>
    <p:sldId id="615" r:id="rId33"/>
    <p:sldId id="290" r:id="rId34"/>
    <p:sldId id="275" r:id="rId35"/>
    <p:sldId id="276" r:id="rId36"/>
    <p:sldId id="277" r:id="rId37"/>
    <p:sldId id="279" r:id="rId38"/>
    <p:sldId id="280" r:id="rId39"/>
    <p:sldId id="281" r:id="rId40"/>
    <p:sldId id="282" r:id="rId41"/>
    <p:sldId id="283" r:id="rId42"/>
    <p:sldId id="284" r:id="rId43"/>
    <p:sldId id="285" r:id="rId44"/>
    <p:sldId id="286" r:id="rId45"/>
    <p:sldId id="287" r:id="rId46"/>
    <p:sldId id="288" r:id="rId47"/>
    <p:sldId id="289" r:id="rId48"/>
    <p:sldId id="294" r:id="rId49"/>
    <p:sldId id="295" r:id="rId50"/>
    <p:sldId id="296" r:id="rId51"/>
    <p:sldId id="297" r:id="rId52"/>
    <p:sldId id="298" r:id="rId53"/>
    <p:sldId id="299" r:id="rId54"/>
    <p:sldId id="300" r:id="rId55"/>
    <p:sldId id="301" r:id="rId56"/>
    <p:sldId id="302" r:id="rId57"/>
    <p:sldId id="303" r:id="rId58"/>
    <p:sldId id="304" r:id="rId59"/>
    <p:sldId id="610" r:id="rId60"/>
    <p:sldId id="305" r:id="rId61"/>
    <p:sldId id="306" r:id="rId62"/>
    <p:sldId id="307" r:id="rId63"/>
    <p:sldId id="308" r:id="rId64"/>
    <p:sldId id="309" r:id="rId65"/>
    <p:sldId id="310" r:id="rId66"/>
    <p:sldId id="311" r:id="rId67"/>
    <p:sldId id="312" r:id="rId68"/>
    <p:sldId id="313" r:id="rId69"/>
    <p:sldId id="314" r:id="rId70"/>
    <p:sldId id="316" r:id="rId71"/>
    <p:sldId id="626" r:id="rId72"/>
    <p:sldId id="317" r:id="rId73"/>
    <p:sldId id="519" r:id="rId74"/>
    <p:sldId id="319" r:id="rId75"/>
    <p:sldId id="538" r:id="rId76"/>
    <p:sldId id="323" r:id="rId77"/>
    <p:sldId id="324" r:id="rId78"/>
    <p:sldId id="325" r:id="rId79"/>
    <p:sldId id="326" r:id="rId80"/>
    <p:sldId id="327" r:id="rId81"/>
    <p:sldId id="334" r:id="rId82"/>
    <p:sldId id="335" r:id="rId83"/>
    <p:sldId id="336" r:id="rId84"/>
    <p:sldId id="337" r:id="rId85"/>
    <p:sldId id="339" r:id="rId86"/>
    <p:sldId id="569" r:id="rId87"/>
    <p:sldId id="344" r:id="rId88"/>
    <p:sldId id="347" r:id="rId89"/>
    <p:sldId id="620" r:id="rId90"/>
    <p:sldId id="348" r:id="rId91"/>
    <p:sldId id="349" r:id="rId92"/>
    <p:sldId id="350" r:id="rId93"/>
    <p:sldId id="351" r:id="rId94"/>
    <p:sldId id="352" r:id="rId95"/>
    <p:sldId id="353" r:id="rId96"/>
    <p:sldId id="354" r:id="rId97"/>
    <p:sldId id="591" r:id="rId98"/>
    <p:sldId id="592" r:id="rId99"/>
    <p:sldId id="356" r:id="rId100"/>
    <p:sldId id="357" r:id="rId101"/>
    <p:sldId id="358" r:id="rId102"/>
    <p:sldId id="359" r:id="rId103"/>
    <p:sldId id="572" r:id="rId104"/>
    <p:sldId id="360" r:id="rId105"/>
    <p:sldId id="612" r:id="rId106"/>
    <p:sldId id="361" r:id="rId107"/>
    <p:sldId id="362" r:id="rId108"/>
    <p:sldId id="363" r:id="rId109"/>
    <p:sldId id="368" r:id="rId110"/>
    <p:sldId id="369" r:id="rId111"/>
    <p:sldId id="617" r:id="rId112"/>
    <p:sldId id="370" r:id="rId113"/>
    <p:sldId id="371" r:id="rId114"/>
    <p:sldId id="372" r:id="rId115"/>
    <p:sldId id="373" r:id="rId116"/>
    <p:sldId id="374" r:id="rId117"/>
    <p:sldId id="375" r:id="rId118"/>
    <p:sldId id="377" r:id="rId119"/>
    <p:sldId id="601" r:id="rId120"/>
    <p:sldId id="602" r:id="rId121"/>
    <p:sldId id="590" r:id="rId122"/>
    <p:sldId id="589" r:id="rId123"/>
    <p:sldId id="380" r:id="rId124"/>
    <p:sldId id="595" r:id="rId125"/>
    <p:sldId id="584" r:id="rId126"/>
    <p:sldId id="382" r:id="rId127"/>
    <p:sldId id="384" r:id="rId128"/>
    <p:sldId id="568" r:id="rId129"/>
    <p:sldId id="386" r:id="rId130"/>
    <p:sldId id="387" r:id="rId131"/>
    <p:sldId id="390" r:id="rId132"/>
    <p:sldId id="391" r:id="rId133"/>
    <p:sldId id="392" r:id="rId134"/>
    <p:sldId id="394" r:id="rId135"/>
    <p:sldId id="396" r:id="rId136"/>
    <p:sldId id="398" r:id="rId137"/>
    <p:sldId id="399" r:id="rId138"/>
    <p:sldId id="400" r:id="rId139"/>
    <p:sldId id="404" r:id="rId140"/>
    <p:sldId id="405" r:id="rId141"/>
    <p:sldId id="406" r:id="rId142"/>
    <p:sldId id="407" r:id="rId143"/>
    <p:sldId id="408" r:id="rId144"/>
    <p:sldId id="409" r:id="rId145"/>
    <p:sldId id="410" r:id="rId146"/>
    <p:sldId id="411" r:id="rId147"/>
    <p:sldId id="412" r:id="rId148"/>
    <p:sldId id="413" r:id="rId149"/>
    <p:sldId id="420" r:id="rId150"/>
    <p:sldId id="418" r:id="rId151"/>
    <p:sldId id="415" r:id="rId152"/>
    <p:sldId id="416" r:id="rId153"/>
    <p:sldId id="414" r:id="rId154"/>
    <p:sldId id="421" r:id="rId155"/>
    <p:sldId id="422" r:id="rId156"/>
    <p:sldId id="579" r:id="rId157"/>
    <p:sldId id="604" r:id="rId158"/>
    <p:sldId id="419" r:id="rId159"/>
    <p:sldId id="425" r:id="rId160"/>
    <p:sldId id="540" r:id="rId161"/>
    <p:sldId id="424" r:id="rId162"/>
    <p:sldId id="426" r:id="rId163"/>
    <p:sldId id="428" r:id="rId164"/>
    <p:sldId id="427" r:id="rId165"/>
    <p:sldId id="433" r:id="rId166"/>
    <p:sldId id="435" r:id="rId167"/>
    <p:sldId id="542" r:id="rId168"/>
    <p:sldId id="616" r:id="rId169"/>
    <p:sldId id="561" r:id="rId170"/>
    <p:sldId id="441" r:id="rId171"/>
    <p:sldId id="576" r:id="rId172"/>
    <p:sldId id="446" r:id="rId173"/>
    <p:sldId id="447" r:id="rId174"/>
    <p:sldId id="450" r:id="rId175"/>
    <p:sldId id="624" r:id="rId176"/>
    <p:sldId id="623" r:id="rId177"/>
    <p:sldId id="452" r:id="rId178"/>
    <p:sldId id="455" r:id="rId179"/>
    <p:sldId id="614" r:id="rId180"/>
    <p:sldId id="456" r:id="rId181"/>
    <p:sldId id="459" r:id="rId182"/>
    <p:sldId id="461" r:id="rId183"/>
    <p:sldId id="462" r:id="rId184"/>
    <p:sldId id="465" r:id="rId185"/>
    <p:sldId id="607" r:id="rId186"/>
    <p:sldId id="467" r:id="rId187"/>
    <p:sldId id="468" r:id="rId188"/>
    <p:sldId id="469" r:id="rId189"/>
    <p:sldId id="583" r:id="rId190"/>
    <p:sldId id="471" r:id="rId191"/>
    <p:sldId id="473" r:id="rId192"/>
    <p:sldId id="474" r:id="rId193"/>
    <p:sldId id="476" r:id="rId194"/>
    <p:sldId id="541" r:id="rId195"/>
    <p:sldId id="483" r:id="rId196"/>
    <p:sldId id="485" r:id="rId197"/>
    <p:sldId id="486" r:id="rId198"/>
    <p:sldId id="577" r:id="rId199"/>
    <p:sldId id="574" r:id="rId200"/>
    <p:sldId id="488" r:id="rId201"/>
    <p:sldId id="490" r:id="rId202"/>
    <p:sldId id="489" r:id="rId203"/>
    <p:sldId id="491" r:id="rId204"/>
    <p:sldId id="588" r:id="rId205"/>
    <p:sldId id="493" r:id="rId206"/>
    <p:sldId id="494" r:id="rId207"/>
    <p:sldId id="495" r:id="rId208"/>
    <p:sldId id="498" r:id="rId209"/>
    <p:sldId id="571" r:id="rId210"/>
    <p:sldId id="625" r:id="rId211"/>
    <p:sldId id="503" r:id="rId212"/>
    <p:sldId id="505" r:id="rId213"/>
    <p:sldId id="507" r:id="rId214"/>
    <p:sldId id="509" r:id="rId215"/>
    <p:sldId id="510" r:id="rId216"/>
    <p:sldId id="514" r:id="rId217"/>
    <p:sldId id="517" r:id="rId218"/>
    <p:sldId id="518" r:id="rId219"/>
    <p:sldId id="618" r:id="rId220"/>
    <p:sldId id="520" r:id="rId221"/>
    <p:sldId id="521" r:id="rId222"/>
    <p:sldId id="522" r:id="rId223"/>
    <p:sldId id="523" r:id="rId224"/>
    <p:sldId id="524" r:id="rId225"/>
    <p:sldId id="543" r:id="rId226"/>
    <p:sldId id="544" r:id="rId227"/>
    <p:sldId id="545" r:id="rId228"/>
    <p:sldId id="546" r:id="rId229"/>
    <p:sldId id="547" r:id="rId230"/>
    <p:sldId id="548" r:id="rId231"/>
    <p:sldId id="555" r:id="rId232"/>
    <p:sldId id="566" r:id="rId233"/>
    <p:sldId id="556" r:id="rId234"/>
    <p:sldId id="528" r:id="rId235"/>
    <p:sldId id="529" r:id="rId236"/>
    <p:sldId id="530" r:id="rId237"/>
    <p:sldId id="550" r:id="rId238"/>
    <p:sldId id="551" r:id="rId239"/>
    <p:sldId id="552" r:id="rId240"/>
    <p:sldId id="553" r:id="rId241"/>
    <p:sldId id="554" r:id="rId242"/>
    <p:sldId id="621" r:id="rId243"/>
    <p:sldId id="537" r:id="rId244"/>
  </p:sldIdLst>
  <p:sldSz cx="9144000" cy="6858000" type="screen4x3"/>
  <p:notesSz cx="6797675" cy="9928225"/>
  <p:embeddedFontLst>
    <p:embeddedFont>
      <p:font typeface="Calibri" panose="020F0502020204030204" pitchFamily="34" charset="0"/>
      <p:regular r:id="rId246"/>
      <p:bold r:id="rId247"/>
      <p:italic r:id="rId248"/>
      <p:boldItalic r:id="rId249"/>
    </p:embeddedFont>
    <p:embeddedFont>
      <p:font typeface="Comic Sans MS" panose="030F0702030302020204" pitchFamily="66" charset="0"/>
      <p:regular r:id="rId250"/>
      <p:bold r:id="rId251"/>
    </p:embeddedFont>
    <p:embeddedFont>
      <p:font typeface="Verdana" panose="020B0604030504040204" pitchFamily="34" charset="0"/>
      <p:regular r:id="rId252"/>
      <p:bold r:id="rId253"/>
      <p:italic r:id="rId254"/>
      <p:boldItalic r:id="rId255"/>
    </p:embeddedFont>
    <p:embeddedFont>
      <p:font typeface="Times" panose="02020603050405020304" pitchFamily="18" charset="0"/>
      <p:regular r:id="rId256"/>
      <p:bold r:id="rId257"/>
      <p:italic r:id="rId258"/>
      <p:boldItalic r:id="rId25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  <p:ext uri="http://customooxmlschemas.google.com/">
      <go:slidesCustomData xmlns="" xmlns:go="http://customooxmlschemas.google.com/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r:id="rId318" roundtripDataSignature="AMtx7mgmqX0iHXCmXS5hT9oDMPCQsS7PKg==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Vlatka Pavić" initials="VP" lastIdx="12" clrIdx="0">
    <p:extLst>
      <p:ext uri="{19B8F6BF-5375-455C-9EA6-DF929625EA0E}">
        <p15:presenceInfo xmlns:p15="http://schemas.microsoft.com/office/powerpoint/2012/main" userId="S::vlatka.pavic@skole.hr::e8724fe3-c7cf-41fe-892c-711b64cd84b3" providerId="AD"/>
      </p:ext>
    </p:extLst>
  </p:cmAuthor>
  <p:cmAuthor id="2" name="Jasmina Kostelac Pervan" initials="JP" lastIdx="4" clrIdx="1">
    <p:extLst>
      <p:ext uri="{19B8F6BF-5375-455C-9EA6-DF929625EA0E}">
        <p15:presenceInfo xmlns:p15="http://schemas.microsoft.com/office/powerpoint/2012/main" userId="S::jasmina.kostelac-pervan@skole.hr::5c8a0b62-2cf5-4170-81c4-267e5f3d7464" providerId="AD"/>
      </p:ext>
    </p:extLst>
  </p:cmAuthor>
  <p:cmAuthor id="3" name="Nataša Grubišić" initials="NG" lastIdx="2" clrIdx="2">
    <p:extLst>
      <p:ext uri="{19B8F6BF-5375-455C-9EA6-DF929625EA0E}">
        <p15:presenceInfo xmlns:p15="http://schemas.microsoft.com/office/powerpoint/2012/main" userId="S::natasa.grubisic@skole.hr::d3914ed2-45b6-4689-b671-99dfcdfc5f4d" providerId="AD"/>
      </p:ext>
    </p:extLst>
  </p:cmAuthor>
  <p:cmAuthor id="4" name="Windows korisnik" initials="Wk" lastIdx="1" clrIdx="3">
    <p:extLst>
      <p:ext uri="{19B8F6BF-5375-455C-9EA6-DF929625EA0E}">
        <p15:presenceInfo xmlns:p15="http://schemas.microsoft.com/office/powerpoint/2012/main" userId="Windows korisnik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31647B9-0492-4F93-A678-4302E1BD8A2A}" v="793" dt="2021-09-21T03:14:07.005"/>
    <p1510:client id="{0661C037-691A-460E-AC5A-802A5195AAD9}" v="1262" dt="2021-09-06T08:13:11.558"/>
    <p1510:client id="{06BBE2BE-9034-495D-B208-9A99139EDCE2}" v="301" dt="2021-09-19T19:54:40.945"/>
    <p1510:client id="{0CF0508B-BC15-4BD5-0300-B63FD53E9C24}" v="146" dt="2021-09-14T13:24:19.587"/>
    <p1510:client id="{1230CBB2-D4D2-43B7-B588-A9072034554E}" v="35" dt="2021-10-01T06:25:52.363"/>
    <p1510:client id="{153CB7F2-843C-C3F4-BA43-53F5810A2767}" v="170" dt="2021-09-12T11:57:53.832"/>
    <p1510:client id="{178D1A42-D448-C5A7-A912-4E3DBFE2C8EB}" v="150" dt="2021-09-27T08:13:48.848"/>
    <p1510:client id="{1DB4757B-8F57-0507-7A44-164BD4C20419}" v="487" dt="2021-09-07T16:12:06.965"/>
    <p1510:client id="{1F8D38F3-C4EB-E9E1-EFF2-B9421F83E5AC}" v="32" dt="2021-09-14T16:56:35.822"/>
    <p1510:client id="{2140D498-064F-548B-58FE-39D5E6AF316D}" v="343" dt="2021-09-20T07:49:50.074"/>
    <p1510:client id="{217BF82A-4782-D759-210E-732BC7A910FA}" v="111" dt="2021-09-21T17:17:26.753"/>
    <p1510:client id="{22BC8570-7005-9629-69F7-EED01B60D10E}" v="95" dt="2021-09-12T14:55:10.327"/>
    <p1510:client id="{23B48B61-B179-4744-875B-A1422AF62A8C}" v="1" dt="2021-09-02T08:35:48.340"/>
    <p1510:client id="{24C57FB4-C4E2-4220-9EDB-1602BFE2054F}" v="30" dt="2021-09-07T11:21:06.891"/>
    <p1510:client id="{274AB26C-C900-4D68-B64A-20FD85E824CA}" v="773" dt="2021-10-01T09:49:10.575"/>
    <p1510:client id="{275AA795-FEDF-5433-5BB3-48FCE7509837}" v="99" dt="2021-09-26T07:56:30.773"/>
    <p1510:client id="{2769856C-38F8-6EFB-1845-27107D21C06C}" v="38" dt="2021-09-13T15:44:01.140"/>
    <p1510:client id="{289803AB-D0F2-407B-898F-480178EEFD62}" v="1" dt="2021-09-12T15:28:00.177"/>
    <p1510:client id="{2BA792E2-5439-925B-61D0-A72F8FB29CE6}" v="288" dt="2021-09-13T07:16:28.147"/>
    <p1510:client id="{2E6C887A-5EC4-8AD7-E32D-FA1307253CE9}" v="880" dt="2021-09-12T12:28:24.678"/>
    <p1510:client id="{2EF824D1-4B76-4C01-933A-B5FA695CEEC2}" v="660" dt="2021-09-09T13:52:20.477"/>
    <p1510:client id="{2F47E7EC-66EA-1BB5-8902-565D5B2E635B}" v="38" dt="2021-09-14T11:11:48.869"/>
    <p1510:client id="{2F482B46-640C-46D4-97DF-41C5AE11B670}" v="216" dt="2021-09-14T19:44:01.172"/>
    <p1510:client id="{318B21ED-8EC8-1B5A-837D-2557E5232CCA}" v="121" dt="2021-09-30T06:57:24.139"/>
    <p1510:client id="{32E7EB65-49CD-E2C7-62A9-38C97561F6A5}" v="288" dt="2021-09-21T10:44:35.627"/>
    <p1510:client id="{3308C962-1D73-4052-B544-BCBA33CC64B0}" v="444" dt="2021-09-12T12:01:33.461"/>
    <p1510:client id="{337B2C14-7379-B5FB-93A6-5E23D25AC67E}" v="152" dt="2021-09-19T20:02:51.256"/>
    <p1510:client id="{3CBA20E3-CBF0-6B3E-C5B0-B0D2460C119B}" v="4" dt="2021-09-10T19:16:44.291"/>
    <p1510:client id="{3D8B929B-EF46-95B0-2AF3-8622647AA3A1}" v="144" dt="2021-09-27T18:00:03.913"/>
    <p1510:client id="{428B6CE5-2D72-6409-269B-5BA92101F44C}" v="140" dt="2021-09-14T16:05:53.848"/>
    <p1510:client id="{43B6059C-044B-0523-41AC-73BA52DF08C0}" v="2" dt="2021-09-02T08:37:08.544"/>
    <p1510:client id="{47934195-D148-8077-853D-9F96DB0580BA}" v="73" dt="2021-09-05T16:38:34.350"/>
    <p1510:client id="{47AE993C-74DA-43D5-BD57-67697AE192E1}" v="59" dt="2021-09-22T08:19:50.140"/>
    <p1510:client id="{4B482143-6435-CE75-149B-029E5ABE6014}" v="201" dt="2021-09-26T14:48:37.825"/>
    <p1510:client id="{4BE9CE5A-93E1-4389-A20E-591427BB4BFC}" v="85" dt="2021-09-08T07:49:43.834"/>
    <p1510:client id="{5242882C-C4C9-489A-8A57-2DCBD84B9D8D}" v="6" dt="2021-09-05T14:58:18.603"/>
    <p1510:client id="{52B8D8E2-BB81-8FC5-6DF9-76BEF633B68E}" v="358" dt="2021-09-26T14:20:25.810"/>
    <p1510:client id="{52FA8D03-E78E-4B05-B6C7-201212BB1A3D}" v="456" dt="2021-09-12T17:53:55.765"/>
    <p1510:client id="{53869E88-9DC2-4C14-9F2B-2063A6BC24B0}" v="51" dt="2021-09-28T06:58:03.253"/>
    <p1510:client id="{557659AD-BD45-86E1-B2E1-979AAA6B05FE}" v="61" dt="2021-09-27T13:54:18.848"/>
    <p1510:client id="{59922C41-1F0A-3110-ED37-C2AC80D242C9}" v="67" dt="2021-09-14T16:28:00.261"/>
    <p1510:client id="{59D3CE04-F398-86A8-8A17-7AD3EA8ADE85}" v="442" dt="2021-09-23T15:43:58.963"/>
    <p1510:client id="{5DFB7080-09EF-F15F-E0C0-8ED1DDBF6BB6}" v="36" dt="2021-09-17T11:01:51.822"/>
    <p1510:client id="{63063A23-5F2C-2375-9143-7B1538E6235E}" v="134" dt="2021-09-28T08:54:58.965"/>
    <p1510:client id="{6513F972-9003-197E-31BB-6D92C3B82228}" v="590" dt="2021-09-21T06:19:01.815"/>
    <p1510:client id="{68BB909E-D142-428D-56C1-B6A8F5899F05}" v="10" dt="2021-09-27T21:39:13.610"/>
    <p1510:client id="{6D72F7DB-9D7F-81A2-A5FD-5762768EB796}" v="343" dt="2021-09-26T16:15:23.827"/>
    <p1510:client id="{6E6DAD08-768A-AFD4-89C9-B6652CA9F01A}" v="481" dt="2021-09-10T19:40:56.647"/>
    <p1510:client id="{6F3A72AE-28BE-4A94-A211-79A577A6F8FD}" v="34" dt="2021-09-13T12:38:21.861"/>
    <p1510:client id="{738A2BFA-8564-4693-B301-590809E89537}" v="99" dt="2021-09-29T14:58:24.363"/>
    <p1510:client id="{76E44716-91FE-49B0-F590-03087895DBA7}" v="37" dt="2021-09-29T18:26:38.043"/>
    <p1510:client id="{7FE845D4-64FB-306A-CC5D-297617905380}" v="498" dt="2021-09-29T18:22:27.742"/>
    <p1510:client id="{7FEC402B-A92C-755E-33B5-6BAF6861CDEA}" v="83" dt="2021-09-30T12:18:21.759"/>
    <p1510:client id="{81C653B1-8392-7E4E-8FE1-F116AE29BC50}" v="392" dt="2021-09-28T10:30:45.930"/>
    <p1510:client id="{82145F8A-6CFB-400B-B1B3-5418626592C4}" v="6" dt="2021-10-01T12:57:08.246"/>
    <p1510:client id="{855E0C5E-FB8C-4F61-AD74-FE1C74B0B0C0}" v="396" dt="2021-09-10T14:45:37.887"/>
    <p1510:client id="{8A768F33-5606-4BAD-BF12-A08D0AE42128}" v="396" dt="2021-09-03T12:41:49.260"/>
    <p1510:client id="{9085AAD7-663D-436C-9E2C-F624E4DEE42F}" v="614" dt="2021-09-19T11:31:05.731"/>
    <p1510:client id="{943CCF5E-3EC7-42EA-940B-462CAD0B3A47}" v="38" dt="2021-09-18T18:40:34.758"/>
    <p1510:client id="{963357A7-A4AB-92AD-D638-DFF8F0AB2B70}" v="26" dt="2021-09-26T17:52:46.270"/>
    <p1510:client id="{97961B2F-A369-05A9-AE89-63894F933DD8}" v="290" dt="2021-09-24T17:51:59.924"/>
    <p1510:client id="{9B97DEC0-94DA-4187-D5D3-E878B525C76F}" v="119" dt="2021-09-28T10:07:35.613"/>
    <p1510:client id="{9C08FEE1-45F8-65A9-4F8F-B56B0B7E2701}" v="28" dt="2021-09-14T16:21:21.605"/>
    <p1510:client id="{A1937254-870E-4023-A4E8-F2CF496FC427}" v="728" dt="2021-09-07T15:31:29.965"/>
    <p1510:client id="{A25E8F0C-F151-0F02-0B8F-F00C4D8DD8F3}" v="30" dt="2021-09-29T20:25:20.686"/>
    <p1510:client id="{A33BB05C-2002-4501-B6D8-1620D30C90E1}" v="1453" dt="2021-10-01T21:25:46.998"/>
    <p1510:client id="{A70C31B4-A49D-4BDD-B47C-42BC3C593E6D}" v="249" dt="2021-09-14T06:54:39.681"/>
    <p1510:client id="{A7BBF542-14B8-4FCD-8591-25CBC45C6E04}" v="24" dt="2021-10-03T15:16:17.376"/>
    <p1510:client id="{A9AEF36C-4BB0-57A8-0126-9B3904B9DFF8}" v="297" dt="2021-09-30T13:16:40.430"/>
    <p1510:client id="{AC27B949-6C2E-A284-5277-5C758BF54182}" v="49" dt="2021-09-30T13:06:56.168"/>
    <p1510:client id="{B26599B8-8FA5-2092-BE5B-393990F79949}" v="2674" dt="2021-09-10T19:09:55.139"/>
    <p1510:client id="{B581FB2C-3199-1B33-263A-6643F0B8506D}" v="1" dt="2021-09-30T12:41:39.300"/>
    <p1510:client id="{BB4FD464-57DE-A766-7555-4F37F02093D3}" v="55" dt="2021-09-30T15:02:02.014"/>
    <p1510:client id="{BB7BE851-2600-F18E-7CFC-3B902B02A348}" v="41" dt="2021-09-28T16:28:17.511"/>
    <p1510:client id="{BCEF44C5-951A-1378-79D1-93F031E5B4D8}" v="755" dt="2021-09-28T12:02:01.534"/>
    <p1510:client id="{BE257229-0AC6-0FCE-A118-008D2DC3A5AA}" v="627" dt="2021-09-06T08:31:52.560"/>
    <p1510:client id="{C1EA84F7-F068-61B7-6EFD-2D1C3A2E1351}" v="16" dt="2021-09-20T08:27:48.775"/>
    <p1510:client id="{C216B79A-43FF-4D70-D902-3C2C5B4120B0}" v="147" dt="2021-09-29T18:25:13.640"/>
    <p1510:client id="{C502B828-7528-4A28-AB56-16EA16B33866}" v="99" dt="2021-09-10T09:46:34.444"/>
    <p1510:client id="{C596E8DB-F3E4-D1E7-EFB8-01ECE2D121C6}" v="746" dt="2021-09-12T11:07:22.490"/>
    <p1510:client id="{C5BB4CD7-64A1-486D-91B2-9E26C35DED24}" v="87" dt="2021-09-14T15:57:26.265"/>
    <p1510:client id="{C74B31E7-8E54-0A3A-04C2-837B9B31C1C6}" v="113" dt="2021-09-28T12:14:39.005"/>
    <p1510:client id="{C7C901B8-1A30-5A43-2530-73920518266C}" v="128" dt="2021-09-12T13:33:19.222"/>
    <p1510:client id="{D24D0151-8376-75FE-7E40-0CEEE59FFC27}" v="247" dt="2021-09-21T11:07:45.935"/>
    <p1510:client id="{D4A2608B-CFF3-536A-A30F-8461FCDE8E86}" v="248" dt="2021-09-26T18:38:00.771"/>
    <p1510:client id="{D64EDB1D-2970-18DA-3E45-AD10EE7306E1}" v="409" dt="2021-09-28T09:31:49.994"/>
    <p1510:client id="{DC1071AD-DC36-4A29-89B8-28D3CA9BE44F}" v="119" dt="2021-09-27T10:57:34.920"/>
    <p1510:client id="{DC419AEB-9418-4A75-9E2A-41A83F0E2451}" v="5432" dt="2021-09-13T10:30:09.149"/>
    <p1510:client id="{E43FF8F3-C6E6-312B-3701-3DAB5D04F283}" v="384" dt="2021-09-26T16:50:17.812"/>
    <p1510:client id="{E88F6FEF-4821-4548-B7CA-D24B1BDDFF6E}" v="297" dt="2021-09-11T12:12:27.513"/>
    <p1510:client id="{EFE671E1-E9DA-47A1-B32D-6EBF9CE95B6E}" v="25" dt="2021-10-04T08:17:29.337"/>
    <p1510:client id="{F0899221-A1B9-455C-A005-4B9549FE86DB}" v="358" dt="2021-09-13T09:15:02.548"/>
    <p1510:client id="{F30F17C9-2B74-46E3-8524-0E48BE5384DD}" v="252" dt="2021-09-14T11:03:01.307"/>
    <p1510:client id="{FC0F9993-3BD2-93B6-74F3-5E88B5DE3C76}" v="78" dt="2021-09-23T15:48:12.950"/>
  </p1510:revLst>
</p1510:revInfo>
</file>

<file path=ppt/tableStyles.xml><?xml version="1.0" encoding="utf-8"?>
<a:tblStyleLst xmlns:a="http://schemas.openxmlformats.org/drawingml/2006/main" def="{B2E6745A-B9C5-42E0-A17B-FDAA3278ED7C}">
  <a:tblStyle styleId="{B2E6745A-B9C5-42E0-A17B-FDAA3278ED7C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A377A8D8-6398-4FAC-80BB-8EE4590E9BC9}" styleName="Table_1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B5C96C21-4EE6-4BEF-822F-EDBACECFD9C8}" styleName="Table_2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  <a:tblStyle styleId="{2D5ABB26-0587-4C30-8999-92F81FD0307C}" styleName="Bez stila, bez rešetke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Bez stila, s rešetkom tablice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2" d="100"/>
          <a:sy n="52" d="100"/>
        </p:scale>
        <p:origin x="1142" y="43"/>
      </p:cViewPr>
      <p:guideLst>
        <p:guide orient="horz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2.xml"/><Relationship Id="rId21" Type="http://schemas.openxmlformats.org/officeDocument/2006/relationships/slide" Target="slides/slide16.xml"/><Relationship Id="rId63" Type="http://schemas.openxmlformats.org/officeDocument/2006/relationships/slide" Target="slides/slide58.xml"/><Relationship Id="rId159" Type="http://schemas.openxmlformats.org/officeDocument/2006/relationships/slide" Target="slides/slide154.xml"/><Relationship Id="rId324" Type="http://schemas.microsoft.com/office/2016/11/relationships/changesInfo" Target="changesInfos/changesInfo1.xml"/><Relationship Id="rId170" Type="http://schemas.openxmlformats.org/officeDocument/2006/relationships/slide" Target="slides/slide165.xml"/><Relationship Id="rId226" Type="http://schemas.openxmlformats.org/officeDocument/2006/relationships/slide" Target="slides/slide221.xml"/><Relationship Id="rId107" Type="http://schemas.openxmlformats.org/officeDocument/2006/relationships/slide" Target="slides/slide102.xml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53" Type="http://schemas.openxmlformats.org/officeDocument/2006/relationships/slide" Target="slides/slide48.xml"/><Relationship Id="rId74" Type="http://schemas.openxmlformats.org/officeDocument/2006/relationships/slide" Target="slides/slide69.xml"/><Relationship Id="rId128" Type="http://schemas.openxmlformats.org/officeDocument/2006/relationships/slide" Target="slides/slide123.xml"/><Relationship Id="rId149" Type="http://schemas.openxmlformats.org/officeDocument/2006/relationships/slide" Target="slides/slide144.xml"/><Relationship Id="rId5" Type="http://schemas.openxmlformats.org/officeDocument/2006/relationships/slideMaster" Target="slideMasters/slideMaster2.xml"/><Relationship Id="rId95" Type="http://schemas.openxmlformats.org/officeDocument/2006/relationships/slide" Target="slides/slide90.xml"/><Relationship Id="rId160" Type="http://schemas.openxmlformats.org/officeDocument/2006/relationships/slide" Target="slides/slide155.xml"/><Relationship Id="rId181" Type="http://schemas.openxmlformats.org/officeDocument/2006/relationships/slide" Target="slides/slide176.xml"/><Relationship Id="rId216" Type="http://schemas.openxmlformats.org/officeDocument/2006/relationships/slide" Target="slides/slide211.xml"/><Relationship Id="rId237" Type="http://schemas.openxmlformats.org/officeDocument/2006/relationships/slide" Target="slides/slide232.xml"/><Relationship Id="rId258" Type="http://schemas.openxmlformats.org/officeDocument/2006/relationships/font" Target="fonts/font13.fntdata"/><Relationship Id="rId22" Type="http://schemas.openxmlformats.org/officeDocument/2006/relationships/slide" Target="slides/slide17.xml"/><Relationship Id="rId43" Type="http://schemas.openxmlformats.org/officeDocument/2006/relationships/slide" Target="slides/slide38.xml"/><Relationship Id="rId64" Type="http://schemas.openxmlformats.org/officeDocument/2006/relationships/slide" Target="slides/slide59.xml"/><Relationship Id="rId118" Type="http://schemas.openxmlformats.org/officeDocument/2006/relationships/slide" Target="slides/slide113.xml"/><Relationship Id="rId139" Type="http://schemas.openxmlformats.org/officeDocument/2006/relationships/slide" Target="slides/slide134.xml"/><Relationship Id="rId325" Type="http://schemas.microsoft.com/office/2015/10/relationships/revisionInfo" Target="revisionInfo.xml"/><Relationship Id="rId85" Type="http://schemas.openxmlformats.org/officeDocument/2006/relationships/slide" Target="slides/slide80.xml"/><Relationship Id="rId150" Type="http://schemas.openxmlformats.org/officeDocument/2006/relationships/slide" Target="slides/slide145.xml"/><Relationship Id="rId171" Type="http://schemas.openxmlformats.org/officeDocument/2006/relationships/slide" Target="slides/slide166.xml"/><Relationship Id="rId192" Type="http://schemas.openxmlformats.org/officeDocument/2006/relationships/slide" Target="slides/slide187.xml"/><Relationship Id="rId206" Type="http://schemas.openxmlformats.org/officeDocument/2006/relationships/slide" Target="slides/slide201.xml"/><Relationship Id="rId227" Type="http://schemas.openxmlformats.org/officeDocument/2006/relationships/slide" Target="slides/slide222.xml"/><Relationship Id="rId248" Type="http://schemas.openxmlformats.org/officeDocument/2006/relationships/font" Target="fonts/font3.fntdata"/><Relationship Id="rId12" Type="http://schemas.openxmlformats.org/officeDocument/2006/relationships/slide" Target="slides/slide7.xml"/><Relationship Id="rId33" Type="http://schemas.openxmlformats.org/officeDocument/2006/relationships/slide" Target="slides/slide28.xml"/><Relationship Id="rId108" Type="http://schemas.openxmlformats.org/officeDocument/2006/relationships/slide" Target="slides/slide103.xml"/><Relationship Id="rId129" Type="http://schemas.openxmlformats.org/officeDocument/2006/relationships/slide" Target="slides/slide124.xml"/><Relationship Id="rId54" Type="http://schemas.openxmlformats.org/officeDocument/2006/relationships/slide" Target="slides/slide49.xml"/><Relationship Id="rId75" Type="http://schemas.openxmlformats.org/officeDocument/2006/relationships/slide" Target="slides/slide70.xml"/><Relationship Id="rId96" Type="http://schemas.openxmlformats.org/officeDocument/2006/relationships/slide" Target="slides/slide91.xml"/><Relationship Id="rId140" Type="http://schemas.openxmlformats.org/officeDocument/2006/relationships/slide" Target="slides/slide135.xml"/><Relationship Id="rId161" Type="http://schemas.openxmlformats.org/officeDocument/2006/relationships/slide" Target="slides/slide156.xml"/><Relationship Id="rId182" Type="http://schemas.openxmlformats.org/officeDocument/2006/relationships/slide" Target="slides/slide177.xml"/><Relationship Id="rId217" Type="http://schemas.openxmlformats.org/officeDocument/2006/relationships/slide" Target="slides/slide212.xml"/><Relationship Id="rId6" Type="http://schemas.openxmlformats.org/officeDocument/2006/relationships/slide" Target="slides/slide1.xml"/><Relationship Id="rId238" Type="http://schemas.openxmlformats.org/officeDocument/2006/relationships/slide" Target="slides/slide233.xml"/><Relationship Id="rId259" Type="http://schemas.openxmlformats.org/officeDocument/2006/relationships/font" Target="fonts/font14.fntdata"/><Relationship Id="rId23" Type="http://schemas.openxmlformats.org/officeDocument/2006/relationships/slide" Target="slides/slide18.xml"/><Relationship Id="rId119" Type="http://schemas.openxmlformats.org/officeDocument/2006/relationships/slide" Target="slides/slide114.xml"/><Relationship Id="rId44" Type="http://schemas.openxmlformats.org/officeDocument/2006/relationships/slide" Target="slides/slide39.xml"/><Relationship Id="rId65" Type="http://schemas.openxmlformats.org/officeDocument/2006/relationships/slide" Target="slides/slide60.xml"/><Relationship Id="rId86" Type="http://schemas.openxmlformats.org/officeDocument/2006/relationships/slide" Target="slides/slide81.xml"/><Relationship Id="rId130" Type="http://schemas.openxmlformats.org/officeDocument/2006/relationships/slide" Target="slides/slide125.xml"/><Relationship Id="rId151" Type="http://schemas.openxmlformats.org/officeDocument/2006/relationships/slide" Target="slides/slide146.xml"/><Relationship Id="rId172" Type="http://schemas.openxmlformats.org/officeDocument/2006/relationships/slide" Target="slides/slide167.xml"/><Relationship Id="rId193" Type="http://schemas.openxmlformats.org/officeDocument/2006/relationships/slide" Target="slides/slide188.xml"/><Relationship Id="rId207" Type="http://schemas.openxmlformats.org/officeDocument/2006/relationships/slide" Target="slides/slide202.xml"/><Relationship Id="rId228" Type="http://schemas.openxmlformats.org/officeDocument/2006/relationships/slide" Target="slides/slide223.xml"/><Relationship Id="rId249" Type="http://schemas.openxmlformats.org/officeDocument/2006/relationships/font" Target="fonts/font4.fntdata"/><Relationship Id="rId13" Type="http://schemas.openxmlformats.org/officeDocument/2006/relationships/slide" Target="slides/slide8.xml"/><Relationship Id="rId109" Type="http://schemas.openxmlformats.org/officeDocument/2006/relationships/slide" Target="slides/slide104.xml"/><Relationship Id="rId34" Type="http://schemas.openxmlformats.org/officeDocument/2006/relationships/slide" Target="slides/slide29.xml"/><Relationship Id="rId55" Type="http://schemas.openxmlformats.org/officeDocument/2006/relationships/slide" Target="slides/slide50.xml"/><Relationship Id="rId76" Type="http://schemas.openxmlformats.org/officeDocument/2006/relationships/slide" Target="slides/slide71.xml"/><Relationship Id="rId97" Type="http://schemas.openxmlformats.org/officeDocument/2006/relationships/slide" Target="slides/slide92.xml"/><Relationship Id="rId120" Type="http://schemas.openxmlformats.org/officeDocument/2006/relationships/slide" Target="slides/slide115.xml"/><Relationship Id="rId141" Type="http://schemas.openxmlformats.org/officeDocument/2006/relationships/slide" Target="slides/slide136.xml"/><Relationship Id="rId7" Type="http://schemas.openxmlformats.org/officeDocument/2006/relationships/slide" Target="slides/slide2.xml"/><Relationship Id="rId162" Type="http://schemas.openxmlformats.org/officeDocument/2006/relationships/slide" Target="slides/slide157.xml"/><Relationship Id="rId183" Type="http://schemas.openxmlformats.org/officeDocument/2006/relationships/slide" Target="slides/slide178.xml"/><Relationship Id="rId218" Type="http://schemas.openxmlformats.org/officeDocument/2006/relationships/slide" Target="slides/slide213.xml"/><Relationship Id="rId239" Type="http://schemas.openxmlformats.org/officeDocument/2006/relationships/slide" Target="slides/slide234.xml"/><Relationship Id="rId250" Type="http://schemas.openxmlformats.org/officeDocument/2006/relationships/font" Target="fonts/font5.fntdata"/><Relationship Id="rId24" Type="http://schemas.openxmlformats.org/officeDocument/2006/relationships/slide" Target="slides/slide19.xml"/><Relationship Id="rId45" Type="http://schemas.openxmlformats.org/officeDocument/2006/relationships/slide" Target="slides/slide40.xml"/><Relationship Id="rId66" Type="http://schemas.openxmlformats.org/officeDocument/2006/relationships/slide" Target="slides/slide61.xml"/><Relationship Id="rId87" Type="http://schemas.openxmlformats.org/officeDocument/2006/relationships/slide" Target="slides/slide82.xml"/><Relationship Id="rId110" Type="http://schemas.openxmlformats.org/officeDocument/2006/relationships/slide" Target="slides/slide105.xml"/><Relationship Id="rId131" Type="http://schemas.openxmlformats.org/officeDocument/2006/relationships/slide" Target="slides/slide126.xml"/><Relationship Id="rId152" Type="http://schemas.openxmlformats.org/officeDocument/2006/relationships/slide" Target="slides/slide147.xml"/><Relationship Id="rId173" Type="http://schemas.openxmlformats.org/officeDocument/2006/relationships/slide" Target="slides/slide168.xml"/><Relationship Id="rId194" Type="http://schemas.openxmlformats.org/officeDocument/2006/relationships/slide" Target="slides/slide189.xml"/><Relationship Id="rId208" Type="http://schemas.openxmlformats.org/officeDocument/2006/relationships/slide" Target="slides/slide203.xml"/><Relationship Id="rId229" Type="http://schemas.openxmlformats.org/officeDocument/2006/relationships/slide" Target="slides/slide224.xml"/><Relationship Id="rId240" Type="http://schemas.openxmlformats.org/officeDocument/2006/relationships/slide" Target="slides/slide235.xml"/><Relationship Id="rId14" Type="http://schemas.openxmlformats.org/officeDocument/2006/relationships/slide" Target="slides/slide9.xml"/><Relationship Id="rId35" Type="http://schemas.openxmlformats.org/officeDocument/2006/relationships/slide" Target="slides/slide30.xml"/><Relationship Id="rId56" Type="http://schemas.openxmlformats.org/officeDocument/2006/relationships/slide" Target="slides/slide51.xml"/><Relationship Id="rId77" Type="http://schemas.openxmlformats.org/officeDocument/2006/relationships/slide" Target="slides/slide72.xml"/><Relationship Id="rId100" Type="http://schemas.openxmlformats.org/officeDocument/2006/relationships/slide" Target="slides/slide95.xml"/><Relationship Id="rId8" Type="http://schemas.openxmlformats.org/officeDocument/2006/relationships/slide" Target="slides/slide3.xml"/><Relationship Id="rId98" Type="http://schemas.openxmlformats.org/officeDocument/2006/relationships/slide" Target="slides/slide93.xml"/><Relationship Id="rId121" Type="http://schemas.openxmlformats.org/officeDocument/2006/relationships/slide" Target="slides/slide116.xml"/><Relationship Id="rId142" Type="http://schemas.openxmlformats.org/officeDocument/2006/relationships/slide" Target="slides/slide137.xml"/><Relationship Id="rId163" Type="http://schemas.openxmlformats.org/officeDocument/2006/relationships/slide" Target="slides/slide158.xml"/><Relationship Id="rId184" Type="http://schemas.openxmlformats.org/officeDocument/2006/relationships/slide" Target="slides/slide179.xml"/><Relationship Id="rId219" Type="http://schemas.openxmlformats.org/officeDocument/2006/relationships/slide" Target="slides/slide214.xml"/><Relationship Id="rId230" Type="http://schemas.openxmlformats.org/officeDocument/2006/relationships/slide" Target="slides/slide225.xml"/><Relationship Id="rId251" Type="http://schemas.openxmlformats.org/officeDocument/2006/relationships/font" Target="fonts/font6.fntdata"/><Relationship Id="rId25" Type="http://schemas.openxmlformats.org/officeDocument/2006/relationships/slide" Target="slides/slide20.xml"/><Relationship Id="rId46" Type="http://schemas.openxmlformats.org/officeDocument/2006/relationships/slide" Target="slides/slide41.xml"/><Relationship Id="rId67" Type="http://schemas.openxmlformats.org/officeDocument/2006/relationships/slide" Target="slides/slide62.xml"/><Relationship Id="rId88" Type="http://schemas.openxmlformats.org/officeDocument/2006/relationships/slide" Target="slides/slide83.xml"/><Relationship Id="rId111" Type="http://schemas.openxmlformats.org/officeDocument/2006/relationships/slide" Target="slides/slide106.xml"/><Relationship Id="rId132" Type="http://schemas.openxmlformats.org/officeDocument/2006/relationships/slide" Target="slides/slide127.xml"/><Relationship Id="rId153" Type="http://schemas.openxmlformats.org/officeDocument/2006/relationships/slide" Target="slides/slide148.xml"/><Relationship Id="rId174" Type="http://schemas.openxmlformats.org/officeDocument/2006/relationships/slide" Target="slides/slide169.xml"/><Relationship Id="rId195" Type="http://schemas.openxmlformats.org/officeDocument/2006/relationships/slide" Target="slides/slide190.xml"/><Relationship Id="rId209" Type="http://schemas.openxmlformats.org/officeDocument/2006/relationships/slide" Target="slides/slide204.xml"/><Relationship Id="rId220" Type="http://schemas.openxmlformats.org/officeDocument/2006/relationships/slide" Target="slides/slide215.xml"/><Relationship Id="rId241" Type="http://schemas.openxmlformats.org/officeDocument/2006/relationships/slide" Target="slides/slide236.xml"/><Relationship Id="rId15" Type="http://schemas.openxmlformats.org/officeDocument/2006/relationships/slide" Target="slides/slide10.xml"/><Relationship Id="rId36" Type="http://schemas.openxmlformats.org/officeDocument/2006/relationships/slide" Target="slides/slide31.xml"/><Relationship Id="rId57" Type="http://schemas.openxmlformats.org/officeDocument/2006/relationships/slide" Target="slides/slide52.xml"/><Relationship Id="rId318" Type="http://customschemas.google.com/relationships/presentationmetadata" Target="metadata"/><Relationship Id="rId78" Type="http://schemas.openxmlformats.org/officeDocument/2006/relationships/slide" Target="slides/slide73.xml"/><Relationship Id="rId99" Type="http://schemas.openxmlformats.org/officeDocument/2006/relationships/slide" Target="slides/slide94.xml"/><Relationship Id="rId101" Type="http://schemas.openxmlformats.org/officeDocument/2006/relationships/slide" Target="slides/slide96.xml"/><Relationship Id="rId122" Type="http://schemas.openxmlformats.org/officeDocument/2006/relationships/slide" Target="slides/slide117.xml"/><Relationship Id="rId143" Type="http://schemas.openxmlformats.org/officeDocument/2006/relationships/slide" Target="slides/slide138.xml"/><Relationship Id="rId164" Type="http://schemas.openxmlformats.org/officeDocument/2006/relationships/slide" Target="slides/slide159.xml"/><Relationship Id="rId185" Type="http://schemas.openxmlformats.org/officeDocument/2006/relationships/slide" Target="slides/slide180.xml"/><Relationship Id="rId9" Type="http://schemas.openxmlformats.org/officeDocument/2006/relationships/slide" Target="slides/slide4.xml"/><Relationship Id="rId210" Type="http://schemas.openxmlformats.org/officeDocument/2006/relationships/slide" Target="slides/slide205.xml"/><Relationship Id="rId26" Type="http://schemas.openxmlformats.org/officeDocument/2006/relationships/slide" Target="slides/slide21.xml"/><Relationship Id="rId231" Type="http://schemas.openxmlformats.org/officeDocument/2006/relationships/slide" Target="slides/slide226.xml"/><Relationship Id="rId252" Type="http://schemas.openxmlformats.org/officeDocument/2006/relationships/font" Target="fonts/font7.fntdata"/><Relationship Id="rId47" Type="http://schemas.openxmlformats.org/officeDocument/2006/relationships/slide" Target="slides/slide42.xml"/><Relationship Id="rId68" Type="http://schemas.openxmlformats.org/officeDocument/2006/relationships/slide" Target="slides/slide63.xml"/><Relationship Id="rId89" Type="http://schemas.openxmlformats.org/officeDocument/2006/relationships/slide" Target="slides/slide84.xml"/><Relationship Id="rId112" Type="http://schemas.openxmlformats.org/officeDocument/2006/relationships/slide" Target="slides/slide107.xml"/><Relationship Id="rId133" Type="http://schemas.openxmlformats.org/officeDocument/2006/relationships/slide" Target="slides/slide128.xml"/><Relationship Id="rId154" Type="http://schemas.openxmlformats.org/officeDocument/2006/relationships/slide" Target="slides/slide149.xml"/><Relationship Id="rId175" Type="http://schemas.openxmlformats.org/officeDocument/2006/relationships/slide" Target="slides/slide170.xml"/><Relationship Id="rId196" Type="http://schemas.openxmlformats.org/officeDocument/2006/relationships/slide" Target="slides/slide191.xml"/><Relationship Id="rId200" Type="http://schemas.openxmlformats.org/officeDocument/2006/relationships/slide" Target="slides/slide195.xml"/><Relationship Id="rId16" Type="http://schemas.openxmlformats.org/officeDocument/2006/relationships/slide" Target="slides/slide11.xml"/><Relationship Id="rId221" Type="http://schemas.openxmlformats.org/officeDocument/2006/relationships/slide" Target="slides/slide216.xml"/><Relationship Id="rId242" Type="http://schemas.openxmlformats.org/officeDocument/2006/relationships/slide" Target="slides/slide237.xml"/><Relationship Id="rId319" Type="http://schemas.openxmlformats.org/officeDocument/2006/relationships/commentAuthors" Target="commentAuthors.xml"/><Relationship Id="rId37" Type="http://schemas.openxmlformats.org/officeDocument/2006/relationships/slide" Target="slides/slide32.xml"/><Relationship Id="rId58" Type="http://schemas.openxmlformats.org/officeDocument/2006/relationships/slide" Target="slides/slide53.xml"/><Relationship Id="rId79" Type="http://schemas.openxmlformats.org/officeDocument/2006/relationships/slide" Target="slides/slide74.xml"/><Relationship Id="rId102" Type="http://schemas.openxmlformats.org/officeDocument/2006/relationships/slide" Target="slides/slide97.xml"/><Relationship Id="rId123" Type="http://schemas.openxmlformats.org/officeDocument/2006/relationships/slide" Target="slides/slide118.xml"/><Relationship Id="rId144" Type="http://schemas.openxmlformats.org/officeDocument/2006/relationships/slide" Target="slides/slide139.xml"/><Relationship Id="rId90" Type="http://schemas.openxmlformats.org/officeDocument/2006/relationships/slide" Target="slides/slide85.xml"/><Relationship Id="rId165" Type="http://schemas.openxmlformats.org/officeDocument/2006/relationships/slide" Target="slides/slide160.xml"/><Relationship Id="rId186" Type="http://schemas.openxmlformats.org/officeDocument/2006/relationships/slide" Target="slides/slide181.xml"/><Relationship Id="rId211" Type="http://schemas.openxmlformats.org/officeDocument/2006/relationships/slide" Target="slides/slide206.xml"/><Relationship Id="rId232" Type="http://schemas.openxmlformats.org/officeDocument/2006/relationships/slide" Target="slides/slide227.xml"/><Relationship Id="rId253" Type="http://schemas.openxmlformats.org/officeDocument/2006/relationships/font" Target="fonts/font8.fntdata"/><Relationship Id="rId27" Type="http://schemas.openxmlformats.org/officeDocument/2006/relationships/slide" Target="slides/slide22.xml"/><Relationship Id="rId48" Type="http://schemas.openxmlformats.org/officeDocument/2006/relationships/slide" Target="slides/slide43.xml"/><Relationship Id="rId69" Type="http://schemas.openxmlformats.org/officeDocument/2006/relationships/slide" Target="slides/slide64.xml"/><Relationship Id="rId113" Type="http://schemas.openxmlformats.org/officeDocument/2006/relationships/slide" Target="slides/slide108.xml"/><Relationship Id="rId134" Type="http://schemas.openxmlformats.org/officeDocument/2006/relationships/slide" Target="slides/slide129.xml"/><Relationship Id="rId320" Type="http://schemas.openxmlformats.org/officeDocument/2006/relationships/presProps" Target="presProps.xml"/><Relationship Id="rId80" Type="http://schemas.openxmlformats.org/officeDocument/2006/relationships/slide" Target="slides/slide75.xml"/><Relationship Id="rId155" Type="http://schemas.openxmlformats.org/officeDocument/2006/relationships/slide" Target="slides/slide150.xml"/><Relationship Id="rId176" Type="http://schemas.openxmlformats.org/officeDocument/2006/relationships/slide" Target="slides/slide171.xml"/><Relationship Id="rId197" Type="http://schemas.openxmlformats.org/officeDocument/2006/relationships/slide" Target="slides/slide192.xml"/><Relationship Id="rId201" Type="http://schemas.openxmlformats.org/officeDocument/2006/relationships/slide" Target="slides/slide196.xml"/><Relationship Id="rId222" Type="http://schemas.openxmlformats.org/officeDocument/2006/relationships/slide" Target="slides/slide217.xml"/><Relationship Id="rId243" Type="http://schemas.openxmlformats.org/officeDocument/2006/relationships/slide" Target="slides/slide238.xml"/><Relationship Id="rId17" Type="http://schemas.openxmlformats.org/officeDocument/2006/relationships/slide" Target="slides/slide12.xml"/><Relationship Id="rId38" Type="http://schemas.openxmlformats.org/officeDocument/2006/relationships/slide" Target="slides/slide33.xml"/><Relationship Id="rId59" Type="http://schemas.openxmlformats.org/officeDocument/2006/relationships/slide" Target="slides/slide54.xml"/><Relationship Id="rId103" Type="http://schemas.openxmlformats.org/officeDocument/2006/relationships/slide" Target="slides/slide98.xml"/><Relationship Id="rId124" Type="http://schemas.openxmlformats.org/officeDocument/2006/relationships/slide" Target="slides/slide119.xml"/><Relationship Id="rId70" Type="http://schemas.openxmlformats.org/officeDocument/2006/relationships/slide" Target="slides/slide65.xml"/><Relationship Id="rId91" Type="http://schemas.openxmlformats.org/officeDocument/2006/relationships/slide" Target="slides/slide86.xml"/><Relationship Id="rId145" Type="http://schemas.openxmlformats.org/officeDocument/2006/relationships/slide" Target="slides/slide140.xml"/><Relationship Id="rId166" Type="http://schemas.openxmlformats.org/officeDocument/2006/relationships/slide" Target="slides/slide161.xml"/><Relationship Id="rId187" Type="http://schemas.openxmlformats.org/officeDocument/2006/relationships/slide" Target="slides/slide182.xml"/><Relationship Id="rId1" Type="http://schemas.openxmlformats.org/officeDocument/2006/relationships/customXml" Target="../customXml/item1.xml"/><Relationship Id="rId212" Type="http://schemas.openxmlformats.org/officeDocument/2006/relationships/slide" Target="slides/slide207.xml"/><Relationship Id="rId233" Type="http://schemas.openxmlformats.org/officeDocument/2006/relationships/slide" Target="slides/slide228.xml"/><Relationship Id="rId254" Type="http://schemas.openxmlformats.org/officeDocument/2006/relationships/font" Target="fonts/font9.fntdata"/><Relationship Id="rId28" Type="http://schemas.openxmlformats.org/officeDocument/2006/relationships/slide" Target="slides/slide23.xml"/><Relationship Id="rId49" Type="http://schemas.openxmlformats.org/officeDocument/2006/relationships/slide" Target="slides/slide44.xml"/><Relationship Id="rId114" Type="http://schemas.openxmlformats.org/officeDocument/2006/relationships/slide" Target="slides/slide109.xml"/><Relationship Id="rId60" Type="http://schemas.openxmlformats.org/officeDocument/2006/relationships/slide" Target="slides/slide55.xml"/><Relationship Id="rId81" Type="http://schemas.openxmlformats.org/officeDocument/2006/relationships/slide" Target="slides/slide76.xml"/><Relationship Id="rId135" Type="http://schemas.openxmlformats.org/officeDocument/2006/relationships/slide" Target="slides/slide130.xml"/><Relationship Id="rId156" Type="http://schemas.openxmlformats.org/officeDocument/2006/relationships/slide" Target="slides/slide151.xml"/><Relationship Id="rId177" Type="http://schemas.openxmlformats.org/officeDocument/2006/relationships/slide" Target="slides/slide172.xml"/><Relationship Id="rId198" Type="http://schemas.openxmlformats.org/officeDocument/2006/relationships/slide" Target="slides/slide193.xml"/><Relationship Id="rId321" Type="http://schemas.openxmlformats.org/officeDocument/2006/relationships/viewProps" Target="viewProps.xml"/><Relationship Id="rId202" Type="http://schemas.openxmlformats.org/officeDocument/2006/relationships/slide" Target="slides/slide197.xml"/><Relationship Id="rId223" Type="http://schemas.openxmlformats.org/officeDocument/2006/relationships/slide" Target="slides/slide218.xml"/><Relationship Id="rId244" Type="http://schemas.openxmlformats.org/officeDocument/2006/relationships/slide" Target="slides/slide239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50" Type="http://schemas.openxmlformats.org/officeDocument/2006/relationships/slide" Target="slides/slide45.xml"/><Relationship Id="rId104" Type="http://schemas.openxmlformats.org/officeDocument/2006/relationships/slide" Target="slides/slide99.xml"/><Relationship Id="rId125" Type="http://schemas.openxmlformats.org/officeDocument/2006/relationships/slide" Target="slides/slide120.xml"/><Relationship Id="rId146" Type="http://schemas.openxmlformats.org/officeDocument/2006/relationships/slide" Target="slides/slide141.xml"/><Relationship Id="rId167" Type="http://schemas.openxmlformats.org/officeDocument/2006/relationships/slide" Target="slides/slide162.xml"/><Relationship Id="rId188" Type="http://schemas.openxmlformats.org/officeDocument/2006/relationships/slide" Target="slides/slide183.xml"/><Relationship Id="rId71" Type="http://schemas.openxmlformats.org/officeDocument/2006/relationships/slide" Target="slides/slide66.xml"/><Relationship Id="rId92" Type="http://schemas.openxmlformats.org/officeDocument/2006/relationships/slide" Target="slides/slide87.xml"/><Relationship Id="rId213" Type="http://schemas.openxmlformats.org/officeDocument/2006/relationships/slide" Target="slides/slide208.xml"/><Relationship Id="rId234" Type="http://schemas.openxmlformats.org/officeDocument/2006/relationships/slide" Target="slides/slide229.xml"/><Relationship Id="rId2" Type="http://schemas.openxmlformats.org/officeDocument/2006/relationships/customXml" Target="../customXml/item2.xml"/><Relationship Id="rId29" Type="http://schemas.openxmlformats.org/officeDocument/2006/relationships/slide" Target="slides/slide24.xml"/><Relationship Id="rId255" Type="http://schemas.openxmlformats.org/officeDocument/2006/relationships/font" Target="fonts/font10.fntdata"/><Relationship Id="rId40" Type="http://schemas.openxmlformats.org/officeDocument/2006/relationships/slide" Target="slides/slide35.xml"/><Relationship Id="rId115" Type="http://schemas.openxmlformats.org/officeDocument/2006/relationships/slide" Target="slides/slide110.xml"/><Relationship Id="rId136" Type="http://schemas.openxmlformats.org/officeDocument/2006/relationships/slide" Target="slides/slide131.xml"/><Relationship Id="rId157" Type="http://schemas.openxmlformats.org/officeDocument/2006/relationships/slide" Target="slides/slide152.xml"/><Relationship Id="rId178" Type="http://schemas.openxmlformats.org/officeDocument/2006/relationships/slide" Target="slides/slide173.xml"/><Relationship Id="rId322" Type="http://schemas.openxmlformats.org/officeDocument/2006/relationships/theme" Target="theme/theme1.xml"/><Relationship Id="rId61" Type="http://schemas.openxmlformats.org/officeDocument/2006/relationships/slide" Target="slides/slide56.xml"/><Relationship Id="rId82" Type="http://schemas.openxmlformats.org/officeDocument/2006/relationships/slide" Target="slides/slide77.xml"/><Relationship Id="rId199" Type="http://schemas.openxmlformats.org/officeDocument/2006/relationships/slide" Target="slides/slide194.xml"/><Relationship Id="rId203" Type="http://schemas.openxmlformats.org/officeDocument/2006/relationships/slide" Target="slides/slide198.xml"/><Relationship Id="rId19" Type="http://schemas.openxmlformats.org/officeDocument/2006/relationships/slide" Target="slides/slide14.xml"/><Relationship Id="rId224" Type="http://schemas.openxmlformats.org/officeDocument/2006/relationships/slide" Target="slides/slide219.xml"/><Relationship Id="rId245" Type="http://schemas.openxmlformats.org/officeDocument/2006/relationships/notesMaster" Target="notesMasters/notesMaster1.xml"/><Relationship Id="rId30" Type="http://schemas.openxmlformats.org/officeDocument/2006/relationships/slide" Target="slides/slide25.xml"/><Relationship Id="rId105" Type="http://schemas.openxmlformats.org/officeDocument/2006/relationships/slide" Target="slides/slide100.xml"/><Relationship Id="rId126" Type="http://schemas.openxmlformats.org/officeDocument/2006/relationships/slide" Target="slides/slide121.xml"/><Relationship Id="rId147" Type="http://schemas.openxmlformats.org/officeDocument/2006/relationships/slide" Target="slides/slide142.xml"/><Relationship Id="rId168" Type="http://schemas.openxmlformats.org/officeDocument/2006/relationships/slide" Target="slides/slide16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93" Type="http://schemas.openxmlformats.org/officeDocument/2006/relationships/slide" Target="slides/slide88.xml"/><Relationship Id="rId189" Type="http://schemas.openxmlformats.org/officeDocument/2006/relationships/slide" Target="slides/slide184.xml"/><Relationship Id="rId3" Type="http://schemas.openxmlformats.org/officeDocument/2006/relationships/customXml" Target="../customXml/item3.xml"/><Relationship Id="rId214" Type="http://schemas.openxmlformats.org/officeDocument/2006/relationships/slide" Target="slides/slide209.xml"/><Relationship Id="rId235" Type="http://schemas.openxmlformats.org/officeDocument/2006/relationships/slide" Target="slides/slide230.xml"/><Relationship Id="rId256" Type="http://schemas.openxmlformats.org/officeDocument/2006/relationships/font" Target="fonts/font11.fntdata"/><Relationship Id="rId116" Type="http://schemas.openxmlformats.org/officeDocument/2006/relationships/slide" Target="slides/slide111.xml"/><Relationship Id="rId137" Type="http://schemas.openxmlformats.org/officeDocument/2006/relationships/slide" Target="slides/slide132.xml"/><Relationship Id="rId158" Type="http://schemas.openxmlformats.org/officeDocument/2006/relationships/slide" Target="slides/slide153.xml"/><Relationship Id="rId323" Type="http://schemas.openxmlformats.org/officeDocument/2006/relationships/tableStyles" Target="tableStyle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62" Type="http://schemas.openxmlformats.org/officeDocument/2006/relationships/slide" Target="slides/slide57.xml"/><Relationship Id="rId83" Type="http://schemas.openxmlformats.org/officeDocument/2006/relationships/slide" Target="slides/slide78.xml"/><Relationship Id="rId179" Type="http://schemas.openxmlformats.org/officeDocument/2006/relationships/slide" Target="slides/slide174.xml"/><Relationship Id="rId190" Type="http://schemas.openxmlformats.org/officeDocument/2006/relationships/slide" Target="slides/slide185.xml"/><Relationship Id="rId204" Type="http://schemas.openxmlformats.org/officeDocument/2006/relationships/slide" Target="slides/slide199.xml"/><Relationship Id="rId225" Type="http://schemas.openxmlformats.org/officeDocument/2006/relationships/slide" Target="slides/slide220.xml"/><Relationship Id="rId246" Type="http://schemas.openxmlformats.org/officeDocument/2006/relationships/font" Target="fonts/font1.fntdata"/><Relationship Id="rId106" Type="http://schemas.openxmlformats.org/officeDocument/2006/relationships/slide" Target="slides/slide101.xml"/><Relationship Id="rId127" Type="http://schemas.openxmlformats.org/officeDocument/2006/relationships/slide" Target="slides/slide12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52" Type="http://schemas.openxmlformats.org/officeDocument/2006/relationships/slide" Target="slides/slide47.xml"/><Relationship Id="rId73" Type="http://schemas.openxmlformats.org/officeDocument/2006/relationships/slide" Target="slides/slide68.xml"/><Relationship Id="rId94" Type="http://schemas.openxmlformats.org/officeDocument/2006/relationships/slide" Target="slides/slide89.xml"/><Relationship Id="rId148" Type="http://schemas.openxmlformats.org/officeDocument/2006/relationships/slide" Target="slides/slide143.xml"/><Relationship Id="rId169" Type="http://schemas.openxmlformats.org/officeDocument/2006/relationships/slide" Target="slides/slide164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75.xml"/><Relationship Id="rId215" Type="http://schemas.openxmlformats.org/officeDocument/2006/relationships/slide" Target="slides/slide210.xml"/><Relationship Id="rId236" Type="http://schemas.openxmlformats.org/officeDocument/2006/relationships/slide" Target="slides/slide231.xml"/><Relationship Id="rId257" Type="http://schemas.openxmlformats.org/officeDocument/2006/relationships/font" Target="fonts/font12.fntdata"/><Relationship Id="rId42" Type="http://schemas.openxmlformats.org/officeDocument/2006/relationships/slide" Target="slides/slide37.xml"/><Relationship Id="rId84" Type="http://schemas.openxmlformats.org/officeDocument/2006/relationships/slide" Target="slides/slide79.xml"/><Relationship Id="rId138" Type="http://schemas.openxmlformats.org/officeDocument/2006/relationships/slide" Target="slides/slide133.xml"/><Relationship Id="rId191" Type="http://schemas.openxmlformats.org/officeDocument/2006/relationships/slide" Target="slides/slide186.xml"/><Relationship Id="rId205" Type="http://schemas.openxmlformats.org/officeDocument/2006/relationships/slide" Target="slides/slide200.xml"/><Relationship Id="rId247" Type="http://schemas.openxmlformats.org/officeDocument/2006/relationships/font" Target="fonts/font2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nježana Lažeta" userId="S::snjezana.lazeta@skole.hr::b5745d9b-a24a-4f60-af27-28b08e7d507c" providerId="AD" clId="Web-{A33BB05C-2002-4501-B6D8-1620D30C90E1}"/>
    <pc:docChg chg="modSld">
      <pc:chgData name="Snježana Lažeta" userId="S::snjezana.lazeta@skole.hr::b5745d9b-a24a-4f60-af27-28b08e7d507c" providerId="AD" clId="Web-{A33BB05C-2002-4501-B6D8-1620D30C90E1}" dt="2021-10-01T21:25:41.186" v="1392"/>
      <pc:docMkLst>
        <pc:docMk/>
      </pc:docMkLst>
      <pc:sldChg chg="modSp">
        <pc:chgData name="Snježana Lažeta" userId="S::snjezana.lazeta@skole.hr::b5745d9b-a24a-4f60-af27-28b08e7d507c" providerId="AD" clId="Web-{A33BB05C-2002-4501-B6D8-1620D30C90E1}" dt="2021-10-01T21:04:39.721" v="17"/>
        <pc:sldMkLst>
          <pc:docMk/>
          <pc:sldMk cId="0" sldId="356"/>
        </pc:sldMkLst>
        <pc:graphicFrameChg chg="mod modGraphic">
          <ac:chgData name="Snježana Lažeta" userId="S::snjezana.lazeta@skole.hr::b5745d9b-a24a-4f60-af27-28b08e7d507c" providerId="AD" clId="Web-{A33BB05C-2002-4501-B6D8-1620D30C90E1}" dt="2021-10-01T21:04:39.721" v="17"/>
          <ac:graphicFrameMkLst>
            <pc:docMk/>
            <pc:sldMk cId="0" sldId="356"/>
            <ac:graphicFrameMk id="843" creationId="{00000000-0000-0000-0000-000000000000}"/>
          </ac:graphicFrameMkLst>
        </pc:graphicFrameChg>
      </pc:sldChg>
      <pc:sldChg chg="modSp">
        <pc:chgData name="Snježana Lažeta" userId="S::snjezana.lazeta@skole.hr::b5745d9b-a24a-4f60-af27-28b08e7d507c" providerId="AD" clId="Web-{A33BB05C-2002-4501-B6D8-1620D30C90E1}" dt="2021-10-01T21:07:12.943" v="18"/>
        <pc:sldMkLst>
          <pc:docMk/>
          <pc:sldMk cId="0" sldId="452"/>
        </pc:sldMkLst>
        <pc:graphicFrameChg chg="modGraphic">
          <ac:chgData name="Snježana Lažeta" userId="S::snjezana.lazeta@skole.hr::b5745d9b-a24a-4f60-af27-28b08e7d507c" providerId="AD" clId="Web-{A33BB05C-2002-4501-B6D8-1620D30C90E1}" dt="2021-10-01T21:07:12.943" v="18"/>
          <ac:graphicFrameMkLst>
            <pc:docMk/>
            <pc:sldMk cId="0" sldId="452"/>
            <ac:graphicFrameMk id="1454" creationId="{00000000-0000-0000-0000-000000000000}"/>
          </ac:graphicFrameMkLst>
        </pc:graphicFrameChg>
      </pc:sldChg>
      <pc:sldChg chg="modSp">
        <pc:chgData name="Snježana Lažeta" userId="S::snjezana.lazeta@skole.hr::b5745d9b-a24a-4f60-af27-28b08e7d507c" providerId="AD" clId="Web-{A33BB05C-2002-4501-B6D8-1620D30C90E1}" dt="2021-10-01T21:25:41.186" v="1392"/>
        <pc:sldMkLst>
          <pc:docMk/>
          <pc:sldMk cId="555407479" sldId="624"/>
        </pc:sldMkLst>
        <pc:graphicFrameChg chg="mod modGraphic">
          <ac:chgData name="Snježana Lažeta" userId="S::snjezana.lazeta@skole.hr::b5745d9b-a24a-4f60-af27-28b08e7d507c" providerId="AD" clId="Web-{A33BB05C-2002-4501-B6D8-1620D30C90E1}" dt="2021-10-01T21:25:41.186" v="1392"/>
          <ac:graphicFrameMkLst>
            <pc:docMk/>
            <pc:sldMk cId="555407479" sldId="624"/>
            <ac:graphicFrameMk id="3" creationId="{00000000-0000-0000-0000-000000000000}"/>
          </ac:graphicFrameMkLst>
        </pc:graphicFrameChg>
      </pc:sldChg>
    </pc:docChg>
  </pc:docChgLst>
  <pc:docChgLst>
    <pc:chgData name="Martina Delišimunović Čmigović" userId="S::martina.delismunovic-cmigovic@skole.hr::5020e9bf-c8b3-48d4-9b9e-03ad084ec1f5" providerId="AD" clId="Web-{274AB26C-C900-4D68-B64A-20FD85E824CA}"/>
    <pc:docChg chg="modSld">
      <pc:chgData name="Martina Delišimunović Čmigović" userId="S::martina.delismunovic-cmigovic@skole.hr::5020e9bf-c8b3-48d4-9b9e-03ad084ec1f5" providerId="AD" clId="Web-{274AB26C-C900-4D68-B64A-20FD85E824CA}" dt="2021-10-01T09:49:01.184" v="717"/>
      <pc:docMkLst>
        <pc:docMk/>
      </pc:docMkLst>
      <pc:sldChg chg="modSp">
        <pc:chgData name="Martina Delišimunović Čmigović" userId="S::martina.delismunovic-cmigovic@skole.hr::5020e9bf-c8b3-48d4-9b9e-03ad084ec1f5" providerId="AD" clId="Web-{274AB26C-C900-4D68-B64A-20FD85E824CA}" dt="2021-10-01T09:43:51.804" v="392"/>
        <pc:sldMkLst>
          <pc:docMk/>
          <pc:sldMk cId="0" sldId="522"/>
        </pc:sldMkLst>
        <pc:graphicFrameChg chg="mod modGraphic">
          <ac:chgData name="Martina Delišimunović Čmigović" userId="S::martina.delismunovic-cmigovic@skole.hr::5020e9bf-c8b3-48d4-9b9e-03ad084ec1f5" providerId="AD" clId="Web-{274AB26C-C900-4D68-B64A-20FD85E824CA}" dt="2021-10-01T09:43:51.804" v="392"/>
          <ac:graphicFrameMkLst>
            <pc:docMk/>
            <pc:sldMk cId="0" sldId="522"/>
            <ac:graphicFrameMk id="1887" creationId="{00000000-0000-0000-0000-000000000000}"/>
          </ac:graphicFrameMkLst>
        </pc:graphicFrameChg>
      </pc:sldChg>
      <pc:sldChg chg="modSp">
        <pc:chgData name="Martina Delišimunović Čmigović" userId="S::martina.delismunovic-cmigovic@skole.hr::5020e9bf-c8b3-48d4-9b9e-03ad084ec1f5" providerId="AD" clId="Web-{274AB26C-C900-4D68-B64A-20FD85E824CA}" dt="2021-10-01T09:49:01.184" v="717"/>
        <pc:sldMkLst>
          <pc:docMk/>
          <pc:sldMk cId="0" sldId="530"/>
        </pc:sldMkLst>
        <pc:graphicFrameChg chg="mod modGraphic">
          <ac:chgData name="Martina Delišimunović Čmigović" userId="S::martina.delismunovic-cmigovic@skole.hr::5020e9bf-c8b3-48d4-9b9e-03ad084ec1f5" providerId="AD" clId="Web-{274AB26C-C900-4D68-B64A-20FD85E824CA}" dt="2021-10-01T09:49:01.184" v="717"/>
          <ac:graphicFrameMkLst>
            <pc:docMk/>
            <pc:sldMk cId="0" sldId="530"/>
            <ac:graphicFrameMk id="1945" creationId="{00000000-0000-0000-0000-000000000000}"/>
          </ac:graphicFrameMkLst>
        </pc:graphicFrameChg>
      </pc:sldChg>
    </pc:docChg>
  </pc:docChgLst>
  <pc:docChgLst>
    <pc:chgData name="Ivana Ivanković" userId="S::ivana.ivankovic7@skole.hr::c412437e-13cf-4f3c-b5a6-55d6daf1dde7" providerId="AD" clId="Web-{EFE671E1-E9DA-47A1-B32D-6EBF9CE95B6E}"/>
    <pc:docChg chg="modSld">
      <pc:chgData name="Ivana Ivanković" userId="S::ivana.ivankovic7@skole.hr::c412437e-13cf-4f3c-b5a6-55d6daf1dde7" providerId="AD" clId="Web-{EFE671E1-E9DA-47A1-B32D-6EBF9CE95B6E}" dt="2021-10-04T08:17:29.337" v="24" actId="20577"/>
      <pc:docMkLst>
        <pc:docMk/>
      </pc:docMkLst>
      <pc:sldChg chg="modSp">
        <pc:chgData name="Ivana Ivanković" userId="S::ivana.ivankovic7@skole.hr::c412437e-13cf-4f3c-b5a6-55d6daf1dde7" providerId="AD" clId="Web-{EFE671E1-E9DA-47A1-B32D-6EBF9CE95B6E}" dt="2021-10-04T08:17:29.337" v="24" actId="20577"/>
        <pc:sldMkLst>
          <pc:docMk/>
          <pc:sldMk cId="0" sldId="257"/>
        </pc:sldMkLst>
        <pc:spChg chg="mod">
          <ac:chgData name="Ivana Ivanković" userId="S::ivana.ivankovic7@skole.hr::c412437e-13cf-4f3c-b5a6-55d6daf1dde7" providerId="AD" clId="Web-{EFE671E1-E9DA-47A1-B32D-6EBF9CE95B6E}" dt="2021-10-04T08:17:29.337" v="24" actId="20577"/>
          <ac:spMkLst>
            <pc:docMk/>
            <pc:sldMk cId="0" sldId="257"/>
            <ac:spMk id="172" creationId="{00000000-0000-0000-0000-000000000000}"/>
          </ac:spMkLst>
        </pc:spChg>
      </pc:sldChg>
      <pc:sldChg chg="modSp">
        <pc:chgData name="Ivana Ivanković" userId="S::ivana.ivankovic7@skole.hr::c412437e-13cf-4f3c-b5a6-55d6daf1dde7" providerId="AD" clId="Web-{EFE671E1-E9DA-47A1-B32D-6EBF9CE95B6E}" dt="2021-10-04T08:17:01.102" v="10" actId="20577"/>
        <pc:sldMkLst>
          <pc:docMk/>
          <pc:sldMk cId="0" sldId="537"/>
        </pc:sldMkLst>
        <pc:spChg chg="mod">
          <ac:chgData name="Ivana Ivanković" userId="S::ivana.ivankovic7@skole.hr::c412437e-13cf-4f3c-b5a6-55d6daf1dde7" providerId="AD" clId="Web-{EFE671E1-E9DA-47A1-B32D-6EBF9CE95B6E}" dt="2021-10-04T08:17:01.102" v="10" actId="20577"/>
          <ac:spMkLst>
            <pc:docMk/>
            <pc:sldMk cId="0" sldId="537"/>
            <ac:spMk id="1988" creationId="{00000000-0000-0000-0000-000000000000}"/>
          </ac:spMkLst>
        </pc:spChg>
      </pc:sldChg>
    </pc:docChg>
  </pc:docChgLst>
  <pc:docChgLst>
    <pc:chgData name="Božica Ruganec" userId="S::bozica.ruganec@skole.hr::f4bceadf-ebeb-4dae-a5e4-95a0347eb73f" providerId="AD" clId="Web-{1230CBB2-D4D2-43B7-B588-A9072034554E}"/>
    <pc:docChg chg="modSld">
      <pc:chgData name="Božica Ruganec" userId="S::bozica.ruganec@skole.hr::f4bceadf-ebeb-4dae-a5e4-95a0347eb73f" providerId="AD" clId="Web-{1230CBB2-D4D2-43B7-B588-A9072034554E}" dt="2021-10-01T06:25:40.549" v="17"/>
      <pc:docMkLst>
        <pc:docMk/>
      </pc:docMkLst>
      <pc:sldChg chg="modSp">
        <pc:chgData name="Božica Ruganec" userId="S::bozica.ruganec@skole.hr::f4bceadf-ebeb-4dae-a5e4-95a0347eb73f" providerId="AD" clId="Web-{1230CBB2-D4D2-43B7-B588-A9072034554E}" dt="2021-10-01T06:25:40.549" v="17"/>
        <pc:sldMkLst>
          <pc:docMk/>
          <pc:sldMk cId="0" sldId="450"/>
        </pc:sldMkLst>
        <pc:graphicFrameChg chg="mod modGraphic">
          <ac:chgData name="Božica Ruganec" userId="S::bozica.ruganec@skole.hr::f4bceadf-ebeb-4dae-a5e4-95a0347eb73f" providerId="AD" clId="Web-{1230CBB2-D4D2-43B7-B588-A9072034554E}" dt="2021-10-01T06:25:40.549" v="17"/>
          <ac:graphicFrameMkLst>
            <pc:docMk/>
            <pc:sldMk cId="0" sldId="450"/>
            <ac:graphicFrameMk id="3" creationId="{00000000-0000-0000-0000-000000000000}"/>
          </ac:graphicFrameMkLst>
        </pc:graphicFrameChg>
      </pc:sldChg>
    </pc:docChg>
  </pc:docChgLst>
  <pc:docChgLst>
    <pc:chgData name="Božica Ruganec" userId="S::bozica.ruganec@skole.hr::f4bceadf-ebeb-4dae-a5e4-95a0347eb73f" providerId="AD" clId="Web-{82145F8A-6CFB-400B-B1B3-5418626592C4}"/>
    <pc:docChg chg="modSld">
      <pc:chgData name="Božica Ruganec" userId="S::bozica.ruganec@skole.hr::f4bceadf-ebeb-4dae-a5e4-95a0347eb73f" providerId="AD" clId="Web-{82145F8A-6CFB-400B-B1B3-5418626592C4}" dt="2021-10-01T12:57:08.246" v="5"/>
      <pc:docMkLst>
        <pc:docMk/>
      </pc:docMkLst>
      <pc:sldChg chg="modSp">
        <pc:chgData name="Božica Ruganec" userId="S::bozica.ruganec@skole.hr::f4bceadf-ebeb-4dae-a5e4-95a0347eb73f" providerId="AD" clId="Web-{82145F8A-6CFB-400B-B1B3-5418626592C4}" dt="2021-10-01T12:57:08.246" v="5"/>
        <pc:sldMkLst>
          <pc:docMk/>
          <pc:sldMk cId="0" sldId="450"/>
        </pc:sldMkLst>
        <pc:graphicFrameChg chg="mod modGraphic">
          <ac:chgData name="Božica Ruganec" userId="S::bozica.ruganec@skole.hr::f4bceadf-ebeb-4dae-a5e4-95a0347eb73f" providerId="AD" clId="Web-{82145F8A-6CFB-400B-B1B3-5418626592C4}" dt="2021-10-01T12:57:08.246" v="5"/>
          <ac:graphicFrameMkLst>
            <pc:docMk/>
            <pc:sldMk cId="0" sldId="450"/>
            <ac:graphicFrameMk id="3" creationId="{00000000-0000-0000-0000-000000000000}"/>
          </ac:graphicFrameMkLst>
        </pc:graphicFrameChg>
      </pc:sldChg>
    </pc:docChg>
  </pc:docChgLst>
  <pc:docChgLst>
    <pc:chgData name="Snježana Lažeta" userId="S::snjezana.lazeta@skole.hr::b5745d9b-a24a-4f60-af27-28b08e7d507c" providerId="AD" clId="Web-{A7BBF542-14B8-4FCD-8591-25CBC45C6E04}"/>
    <pc:docChg chg="modSld">
      <pc:chgData name="Snježana Lažeta" userId="S::snjezana.lazeta@skole.hr::b5745d9b-a24a-4f60-af27-28b08e7d507c" providerId="AD" clId="Web-{A7BBF542-14B8-4FCD-8591-25CBC45C6E04}" dt="2021-10-03T15:16:08.485" v="19"/>
      <pc:docMkLst>
        <pc:docMk/>
      </pc:docMkLst>
      <pc:sldChg chg="modSp">
        <pc:chgData name="Snježana Lažeta" userId="S::snjezana.lazeta@skole.hr::b5745d9b-a24a-4f60-af27-28b08e7d507c" providerId="AD" clId="Web-{A7BBF542-14B8-4FCD-8591-25CBC45C6E04}" dt="2021-10-03T15:16:08.485" v="19"/>
        <pc:sldMkLst>
          <pc:docMk/>
          <pc:sldMk cId="555407479" sldId="624"/>
        </pc:sldMkLst>
        <pc:graphicFrameChg chg="mod modGraphic">
          <ac:chgData name="Snježana Lažeta" userId="S::snjezana.lazeta@skole.hr::b5745d9b-a24a-4f60-af27-28b08e7d507c" providerId="AD" clId="Web-{A7BBF542-14B8-4FCD-8591-25CBC45C6E04}" dt="2021-10-03T15:16:08.485" v="19"/>
          <ac:graphicFrameMkLst>
            <pc:docMk/>
            <pc:sldMk cId="555407479" sldId="624"/>
            <ac:graphicFrameMk id="3" creationId="{00000000-0000-0000-0000-000000000000}"/>
          </ac:graphicFrameMkLst>
        </pc:graphicFrameChg>
      </pc:sldChg>
    </pc:docChg>
  </pc:docChgLst>
</pc:chgInfo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24T08:37:29.734" idx="9">
    <p:pos x="5603" y="123"/>
    <p:text>Za koji razred?
</p:text>
    <p:extLst>
      <p:ext uri="{C676402C-5697-4E1C-873F-D02D1690AC5C}">
        <p15:threadingInfo xmlns:p15="http://schemas.microsoft.com/office/powerpoint/2012/main" timeZoneBias="420"/>
      </p:ext>
    </p:extLst>
  </p:cm>
  <p:cm authorId="2" dt="2020-09-29T07:22:21.511" idx="3">
    <p:pos x="5603" y="219"/>
    <p:text>3.
</p:text>
    <p:extLst>
      <p:ext uri="{C676402C-5697-4E1C-873F-D02D1690AC5C}">
        <p15:threadingInfo xmlns:p15="http://schemas.microsoft.com/office/powerpoint/2012/main" timeZoneBias="420">
          <p15:parentCm authorId="1" idx="9"/>
        </p15:threadingInfo>
      </p:ext>
    </p:extLst>
  </p:cm>
  <p:cm authorId="1" dt="2020-09-29T16:53:56.974" idx="10">
    <p:pos x="5603" y="315"/>
    <p:text>Hvala</p:text>
    <p:extLst>
      <p:ext uri="{C676402C-5697-4E1C-873F-D02D1690AC5C}">
        <p15:threadingInfo xmlns:p15="http://schemas.microsoft.com/office/powerpoint/2012/main" timeZoneBias="-120">
          <p15:parentCm authorId="1" idx="9"/>
        </p15:threadingInfo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24T08:37:29.734" idx="11">
    <p:pos x="5603" y="123"/>
    <p:text>Za koji razred?
</p:text>
    <p:extLst>
      <p:ext uri="{C676402C-5697-4E1C-873F-D02D1690AC5C}">
        <p15:threadingInfo xmlns:p15="http://schemas.microsoft.com/office/powerpoint/2012/main" timeZoneBias="420"/>
      </p:ext>
    </p:extLst>
  </p:cm>
  <p:cm authorId="2" dt="2020-09-29T07:22:21.511" idx="4">
    <p:pos x="5603" y="219"/>
    <p:text>3.
</p:text>
    <p:extLst>
      <p:ext uri="{C676402C-5697-4E1C-873F-D02D1690AC5C}">
        <p15:threadingInfo xmlns:p15="http://schemas.microsoft.com/office/powerpoint/2012/main" timeZoneBias="420">
          <p15:parentCm authorId="1" idx="11"/>
        </p15:threadingInfo>
      </p:ext>
    </p:extLst>
  </p:cm>
  <p:cm authorId="1" dt="2020-09-29T16:53:56.974" idx="12">
    <p:pos x="5603" y="315"/>
    <p:text>Hvala</p:text>
    <p:extLst>
      <p:ext uri="{C676402C-5697-4E1C-873F-D02D1690AC5C}">
        <p15:threadingInfo xmlns:p15="http://schemas.microsoft.com/office/powerpoint/2012/main" timeZoneBias="-120">
          <p15:parentCm authorId="1" idx="11"/>
        </p15:threadingInfo>
      </p:ext>
    </p:extLst>
  </p:cm>
</p:cmLst>
</file>

<file path=ppt/comments/comment3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24T08:37:29.734" idx="7">
    <p:pos x="5603" y="123"/>
    <p:text>Za koji razred?
</p:text>
    <p:extLst>
      <p:ext uri="{C676402C-5697-4E1C-873F-D02D1690AC5C}">
        <p15:threadingInfo xmlns:p15="http://schemas.microsoft.com/office/powerpoint/2012/main" timeZoneBias="420"/>
      </p:ext>
    </p:extLst>
  </p:cm>
  <p:cm authorId="2" dt="2020-09-29T07:22:21.511" idx="2">
    <p:pos x="5603" y="219"/>
    <p:text>3.
</p:text>
    <p:extLst>
      <p:ext uri="{C676402C-5697-4E1C-873F-D02D1690AC5C}">
        <p15:threadingInfo xmlns:p15="http://schemas.microsoft.com/office/powerpoint/2012/main" timeZoneBias="420">
          <p15:parentCm authorId="1" idx="7"/>
        </p15:threadingInfo>
      </p:ext>
    </p:extLst>
  </p:cm>
  <p:cm authorId="1" dt="2020-09-29T16:53:56.974" idx="8">
    <p:pos x="5603" y="315"/>
    <p:text>Hvala</p:text>
    <p:extLst>
      <p:ext uri="{C676402C-5697-4E1C-873F-D02D1690AC5C}">
        <p15:threadingInfo xmlns:p15="http://schemas.microsoft.com/office/powerpoint/2012/main" timeZoneBias="-120">
          <p15:parentCm authorId="1" idx="7"/>
        </p15:threadingInfo>
      </p:ext>
    </p:extLst>
  </p:cm>
</p:cmLst>
</file>

<file path=ppt/comments/comment4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9-24T08:37:29.734" idx="1">
    <p:pos x="5603" y="123"/>
    <p:text>Za koji razred?
</p:text>
    <p:extLst>
      <p:ext uri="{C676402C-5697-4E1C-873F-D02D1690AC5C}">
        <p15:threadingInfo xmlns:p15="http://schemas.microsoft.com/office/powerpoint/2012/main" timeZoneBias="420"/>
      </p:ext>
    </p:extLst>
  </p:cm>
  <p:cm authorId="2" dt="2020-09-29T07:22:21.511" idx="1">
    <p:pos x="5603" y="219"/>
    <p:text>3.
</p:text>
    <p:extLst>
      <p:ext uri="{C676402C-5697-4E1C-873F-D02D1690AC5C}">
        <p15:threadingInfo xmlns:p15="http://schemas.microsoft.com/office/powerpoint/2012/main" timeZoneBias="420">
          <p15:parentCm authorId="1" idx="1"/>
        </p15:threadingInfo>
      </p:ext>
    </p:extLst>
  </p:cm>
  <p:cm authorId="1" dt="2020-09-29T16:53:56.974" idx="2">
    <p:pos x="5603" y="315"/>
    <p:text>Hvala</p:text>
    <p:extLst>
      <p:ext uri="{C676402C-5697-4E1C-873F-D02D1690AC5C}">
        <p15:threadingInfo xmlns:p15="http://schemas.microsoft.com/office/powerpoint/2012/main" timeZoneBias="-120">
          <p15:parentCm authorId="1" idx="1"/>
        </p15:threadingInfo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●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○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■"/>
              <a:defRPr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384005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" name="Google Shape;161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2" name="Google Shape;162;p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279234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g61d1de75f5_1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2" name="Google Shape;232;g61d1de75f5_14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33" name="Google Shape;233;g61d1de75f5_14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1278294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" name="Google Shape;871;p101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2" name="Google Shape;872;p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73" name="Google Shape;873;p10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6255734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78" name="Google Shape;878;p106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" name="Google Shape;879;p10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473755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63ac2e562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84" name="Google Shape;884;g63ac2e5627_2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885" name="Google Shape;885;g63ac2e5627_2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6721865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p10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" name="Google Shape;914;p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15" name="Google Shape;915;p10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185833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110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1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22" name="Google Shape;922;p1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4175391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p110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1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22" name="Google Shape;922;p1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8811944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g63a6113161_0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g63a6113161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29" name="Google Shape;929;g63a6113161_0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1687937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Google Shape;934;p11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36" name="Google Shape;936;p11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194969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11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43" name="Google Shape;943;p1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1117388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" name="Google Shape;948;p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49" name="Google Shape;949;p11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11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29269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g61d7f35a3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9" name="Google Shape;239;g61d7f35a3e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40" name="Google Shape;240;g61d7f35a3e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9919942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p11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56" name="Google Shape;956;p11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7207940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" name="Google Shape;962;p11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64" name="Google Shape;964;p11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481859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77" name="Google Shape;977;p11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1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211126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5" name="Google Shape;995;p1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1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9487137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5" name="Google Shape;995;p1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1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5476357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5" name="Google Shape;995;p1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1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739578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89" name="Google Shape;989;p12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12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411381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95" name="Google Shape;995;p1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1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3383585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1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89" name="Google Shape;989;p12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12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010167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p11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71" name="Google Shape;971;p11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93667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61d1de75f5_14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6" name="Google Shape;246;g61d1de75f5_14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47" name="Google Shape;247;g61d1de75f5_14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7761292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12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08" name="Google Shape;1008;p12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715328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25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22" name="Google Shape;1022;p12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63945722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Google Shape;1027;p12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8" name="Google Shape;1028;p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29" name="Google Shape;1029;p12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265745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35" name="Google Shape;1035;p12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" name="Google Shape;1036;p12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9003980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41" name="Google Shape;1041;p13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" name="Google Shape;1042;p13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9079547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g615379db3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59" name="Google Shape;1059;g615379db31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060" name="Google Shape;1060;g615379db31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216945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615379db31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65" name="Google Shape;1065;g615379db31_0_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066" name="Google Shape;1066;g615379db31_0_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759104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Google Shape;1070;p133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1" name="Google Shape;1071;p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72" name="Google Shape;1072;p13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6435303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p13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" name="Google Shape;1085;p1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086" name="Google Shape;1086;p13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982783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p13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" name="Google Shape;1099;p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00" name="Google Shape;1100;p13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014824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g61d7f35a3e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3" name="Google Shape;253;g61d7f35a3e_0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54" name="Google Shape;254;g61d7f35a3e_0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087724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14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" name="Google Shape;1112;p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13" name="Google Shape;1113;p14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1627127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14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8" name="Google Shape;1118;p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19" name="Google Shape;1119;p14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3766258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" name="Google Shape;1123;p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4" name="Google Shape;1124;p14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14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7901275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p14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49" name="Google Shape;1149;p14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5071556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p14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1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56" name="Google Shape;1156;p14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6656125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0" name="Google Shape;1160;p14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1" name="Google Shape;1161;p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62" name="Google Shape;1162;p14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3323953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6" name="Google Shape;1166;p14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7" name="Google Shape;1167;p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68" name="Google Shape;1168;p14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9182407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" name="Google Shape;1172;p15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" name="Google Shape;1173;p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74" name="Google Shape;1174;p15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629503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0" name="Google Shape;1180;p15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"/>
              <a:buFont typeface="Verdana"/>
              <a:buNone/>
            </a:pPr>
            <a:r>
              <a:rPr lang="en" sz="1600">
                <a:latin typeface="Times New Roman"/>
                <a:ea typeface="Times New Roman"/>
                <a:cs typeface="Times New Roman"/>
                <a:sym typeface="Times New Roman"/>
              </a:rPr>
              <a:t>mag. mus.</a:t>
            </a:r>
            <a:endParaRPr sz="16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/>
          </a:p>
        </p:txBody>
      </p:sp>
      <p:sp>
        <p:nvSpPr>
          <p:cNvPr id="1181" name="Google Shape;1181;p1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0995615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15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87" name="Google Shape;1187;p15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554834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61d7f35a3e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0" name="Google Shape;260;g61d7f35a3e_0_1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61" name="Google Shape;261;g61d7f35a3e_0_1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9394726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p15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3" name="Google Shape;1193;p1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194" name="Google Shape;1194;p15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2110454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Google Shape;1199;g63a0c7933a_6_9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0" name="Google Shape;1200;g63a0c7933a_6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01" name="Google Shape;1201;g63a0c7933a_6_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60669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07" name="Google Shape;1207;p15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8" name="Google Shape;1208;p156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15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21669472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g603841a03c_2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52" name="Google Shape;1252;g603841a03c_2_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253" name="Google Shape;1253;g603841a03c_2_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532875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1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41" name="Google Shape;1241;p1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9314175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p15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23" name="Google Shape;1223;p15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7014728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" name="Google Shape;1227;p15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29" name="Google Shape;1229;p15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8512640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" name="Google Shape;1215;p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16" name="Google Shape;1216;p157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157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1322051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6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8" name="Google Shape;1258;p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59" name="Google Shape;1259;p16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5612969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4" name="Google Shape;1264;p16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16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5235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g61d7f35a3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" name="Google Shape;267;g61d7f35a3e_0_1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68" name="Google Shape;268;g61d7f35a3e_0_1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208634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4" name="Google Shape;1264;p16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5" name="Google Shape;1265;p16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0751253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6" name="Google Shape;1246;p162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16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158113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46" name="Google Shape;1246;p162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7" name="Google Shape;1247;p16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1568556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1" name="Google Shape;1281;g61a6709b6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2" name="Google Shape;1282;g61a6709b69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283" name="Google Shape;1283;g61a6709b69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274320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1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0" name="Google Shape;1240;p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241" name="Google Shape;1241;p1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7096929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5" name="Google Shape;1275;p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6" name="Google Shape;1276;p16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7" name="Google Shape;1277;p168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6774258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88" name="Google Shape;1288;p169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9" name="Google Shape;1289;p16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3391378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7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0" name="Google Shape;1300;p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01" name="Google Shape;1301;p17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21800857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p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94" name="Google Shape;1294;p170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5" name="Google Shape;1295;p17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891995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p17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1" name="Google Shape;1331;p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32" name="Google Shape;1332;p17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63123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61d7f35a3e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4" name="Google Shape;274;g61d7f35a3e_0_2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275" name="Google Shape;275;g61d7f35a3e_0_2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0970404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p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45" name="Google Shape;1345;p17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" name="Google Shape;1346;p17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656825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71" name="Google Shape;1371;p1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7550826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0" name="Google Shape;1370;p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71" name="Google Shape;1371;p1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1596777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" name="Google Shape;1382;p18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3" name="Google Shape;1383;p1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384" name="Google Shape;1384;p18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054490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1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90" name="Google Shape;1390;p184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1" name="Google Shape;1391;p18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7165935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g61d832350e_8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414" name="Google Shape;1414;g61d832350e_8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5" name="Google Shape;1415;g61d832350e_8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0809872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9" name="Google Shape;1419;g61d832350e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20" name="Google Shape;1420;g61d832350e_1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1" name="Google Shape;1421;g61d832350e_1_0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" name="Google Shape;1422;g61d832350e_1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4991209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g61d832350e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39" name="Google Shape;1439;g61d832350e_1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" name="Google Shape;1440;g61d832350e_1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5763814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g61d832350e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39" name="Google Shape;1439;g61d832350e_1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" name="Google Shape;1440;g61d832350e_1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2660477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g61d832350e_1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39" name="Google Shape;1439;g61d832350e_1_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" name="Google Shape;1440;g61d832350e_1_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296109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81" name="Google Shape;281;p1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1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1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303122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" name="Google Shape;1450;g61d832350e_1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51" name="Google Shape;1451;g61d832350e_1_4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2" name="Google Shape;1452;g61d832350e_1_4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0784865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g61d832350e_1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69" name="Google Shape;1469;g61d832350e_1_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" name="Google Shape;1470;g61d832350e_1_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7558695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8" name="Google Shape;1468;g61d832350e_1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69" name="Google Shape;1469;g61d832350e_1_6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" name="Google Shape;1470;g61d832350e_1_6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4897167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" name="Google Shape;1474;g61d832350e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75" name="Google Shape;1475;g61d832350e_1_6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6" name="Google Shape;1476;g61d832350e_1_6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7015982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61d832350e_36_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3" name="Google Shape;1493;g61d832350e_36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494" name="Google Shape;1494;g61d832350e_36_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1407908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Google Shape;1506;g61d832350e_6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" name="Google Shape;1507;g61d832350e_6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842939375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p4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2" name="Google Shape;1512;p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383947274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" name="Google Shape;1528;g61d832350e_6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29" name="Google Shape;1529;g61d832350e_6_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g61d832350e_6_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2142690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8" name="Google Shape;1528;g61d832350e_6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29" name="Google Shape;1529;g61d832350e_6_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" name="Google Shape;1530;g61d832350e_6_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6553322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g61d832350e_6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41" name="Google Shape;1541;g61d832350e_6_19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g61d832350e_6_19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g61d832350e_6_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291679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89" name="Google Shape;289;p1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12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62225688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" name="Google Shape;1547;g61d832350e_19_82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48" name="Google Shape;1548;g61d832350e_19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066513535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4" name="Google Shape;1554;g61f8c63efd_0_18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55" name="Google Shape;1555;g61f8c63efd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644038425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4" name="Google Shape;1554;g61f8c63efd_0_18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55" name="Google Shape;1555;g61f8c63efd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2732221945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g61d832350e_19_88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66" name="Google Shape;1566;g61d832350e_19_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4248920276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" name="Google Shape;1576;g61d832350e_6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77" name="Google Shape;1577;g61d832350e_6_3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" name="Google Shape;1578;g61d832350e_6_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1206606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2" name="Google Shape;1582;g61d832350e_38_15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583" name="Google Shape;1583;g61d832350e_38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270743404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g61f25f31c2_7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594" name="Google Shape;1594;g61f25f31c2_7_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g61f25f31c2_7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6351203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g61d832350e_54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36" name="Google Shape;1636;g61d832350e_54_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37" name="Google Shape;1637;g61d832350e_54_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95475537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g61d832350e_54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48" name="Google Shape;1648;g61d832350e_54_1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49" name="Google Shape;1649;g61d832350e_54_1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6457063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61d832350e_54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54" name="Google Shape;1654;g61d832350e_54_2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55" name="Google Shape;1655;g61d832350e_54_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18078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97" name="Google Shape;297;p1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13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1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6210502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61d832350e_54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54" name="Google Shape;1654;g61d832350e_54_2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655" name="Google Shape;1655;g61d832350e_54_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46755974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" name="Google Shape;1665;p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66" name="Google Shape;1666;p187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7" name="Google Shape;1667;p187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8" name="Google Shape;1668;p18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402393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p18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80" name="Google Shape;1680;p18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986724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" name="Google Shape;1672;p18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" name="Google Shape;1673;p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74" name="Google Shape;1674;p18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857690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" name="Google Shape;1684;p19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5" name="Google Shape;1685;p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86" name="Google Shape;1686;p19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6100294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p18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680" name="Google Shape;1680;p18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808244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97" name="Google Shape;1697;p193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8" name="Google Shape;1698;p19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47370132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g61f075e4c4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3" name="Google Shape;1703;g61f075e4c4_1_0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" name="Google Shape;1704;g61f075e4c4_1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0175033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" name="Google Shape;1708;g61d832350e_44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09" name="Google Shape;1709;g61d832350e_44_5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00" cy="44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" name="Google Shape;1710;g61d832350e_44_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2396218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p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28" name="Google Shape;1728;p198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" name="Google Shape;1729;p198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" name="Google Shape;1730;p19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89714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2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Google Shape;16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0" name="Google Shape;170;p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021480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6284383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" name="Google Shape;1761;p202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2" name="Google Shape;1762;p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63" name="Google Shape;1763;p20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781964"/>
      </p:ext>
    </p:extLst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" name="Google Shape;1775;p20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6" name="Google Shape;1776;p2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77" name="Google Shape;1777;p20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3962354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89" name="Google Shape;1789;p206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0" name="Google Shape;1790;p20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6466398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" name="Google Shape;1800;p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01" name="Google Shape;1801;p208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" name="Google Shape;1802;p20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79203424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" name="Google Shape;1806;p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07" name="Google Shape;1807;p209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8" name="Google Shape;1808;p20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96839508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Google Shape;1830;g61d832350e_19_94:notes"/>
          <p:cNvSpPr txBox="1">
            <a:spLocks noGrp="1"/>
          </p:cNvSpPr>
          <p:nvPr>
            <p:ph type="body" idx="1"/>
          </p:nvPr>
        </p:nvSpPr>
        <p:spPr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31" name="Google Shape;1831;g61d832350e_19_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4538"/>
            <a:ext cx="4960937" cy="3722687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1856285208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8" name="Google Shape;1848;g617dfe071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49" name="Google Shape;1849;g617dfe0719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50" name="Google Shape;1850;g617dfe0719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3885620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g646ddfaa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56" name="Google Shape;1856;g646ddfaaea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57" name="Google Shape;1857;g646ddfaaea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9833841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g646ddfaae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56" name="Google Shape;1856;g646ddfaaea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57" name="Google Shape;1857;g646ddfaaea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88244270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61f25f31c2_3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9" name="Google Shape;1869;g61f25f31c2_3_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g61f25f31c2_3_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g61f25f31c2_3_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42840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1962302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1f25f31c2_3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77" name="Google Shape;1877;g61f25f31c2_3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78" name="Google Shape;1878;g61f25f31c2_3_1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8176469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g61f25f31c2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84" name="Google Shape;1884;g61f25f31c2_3_2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85" name="Google Shape;1885;g61f25f31c2_3_2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2247482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" name="Google Shape;1889;g61f25f31c2_3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0" name="Google Shape;1890;g61f25f31c2_3_19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1" name="Google Shape;1891;g61f25f31c2_3_19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6551060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9697707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2968080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990320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3174426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2934973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08013524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49606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1877822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g61f25f31c2_3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9" name="Google Shape;1869;g61f25f31c2_3_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g61f25f31c2_3_1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" name="Google Shape;1871;g61f25f31c2_3_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44596181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" name="Google Shape;1876;g61f25f31c2_3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77" name="Google Shape;1877;g61f25f31c2_3_1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78" name="Google Shape;1878;g61f25f31c2_3_15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3527785"/>
      </p:ext>
    </p:extLst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61f25f31c2_3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96" name="Google Shape;1896;g61f25f31c2_3_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897" name="Google Shape;1897;g61f25f31c2_3_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1711674"/>
      </p:ext>
    </p:extLst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" name="Google Shape;1924;g61f25f31c2_3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925" name="Google Shape;1925;g61f25f31c2_3_3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6" name="Google Shape;1926;g61f25f31c2_3_35:notes"/>
          <p:cNvSpPr txBox="1"/>
          <p:nvPr/>
        </p:nvSpPr>
        <p:spPr>
          <a:xfrm>
            <a:off x="3850443" y="9539531"/>
            <a:ext cx="2945700" cy="38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7" name="Google Shape;1927;g61f25f31c2_3_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4545345"/>
      </p:ext>
    </p:extLst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g61f25f31c2_3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33" name="Google Shape;1933;g61f25f31c2_3_4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34" name="Google Shape;1934;g61f25f31c2_3_4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3947543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6919266"/>
      </p:ext>
    </p:extLst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3063257"/>
      </p:ext>
    </p:extLst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628457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7190510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852797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6980650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9083565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g61f25f31c2_3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41" name="Google Shape;1941;g61f25f31c2_3_8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1942" name="Google Shape;1942;g61f25f31c2_3_83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5963823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" name="Google Shape;1983;p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84" name="Google Shape;1984;p21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5" name="Google Shape;1985;p2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6" name="Google Shape;1986;p21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669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" name="Google Shape;412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13" name="Google Shape;413;p3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492149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" name="Google Shape;412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13" name="Google Shape;413;p3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37911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3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20" name="Google Shape;420;p3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288432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1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" name="Google Shape;326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27" name="Google Shape;327;p1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4244960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2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07" name="Google Shape;407;p2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146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1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06" name="Google Shape;306;p1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91070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78" name="Google Shape;178;p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715402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13" name="Google Shape;313;p1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877847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16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20" name="Google Shape;320;p1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6308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" name="Google Shape;333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34" name="Google Shape;334;p1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86294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1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41" name="Google Shape;341;p1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009234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2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48" name="Google Shape;348;p2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60524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54" name="Google Shape;354;p21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" name="Google Shape;355;p2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7780989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60" name="Google Shape;360;p22:notes"/>
          <p:cNvSpPr txBox="1">
            <a:spLocks noGrp="1"/>
          </p:cNvSpPr>
          <p:nvPr>
            <p:ph type="body" idx="1"/>
          </p:nvPr>
        </p:nvSpPr>
        <p:spPr>
          <a:xfrm>
            <a:off x="679769" y="4715907"/>
            <a:ext cx="5438160" cy="44677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" name="Google Shape;361;p2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230550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66" name="Google Shape;366;p23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7" name="Google Shape;367;p2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318846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72" name="Google Shape;372;p2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3" name="Google Shape;373;p2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8436732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79" name="Google Shape;379;p2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98247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Google Shape;18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4" name="Google Shape;184;p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4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" name="Google Shape;186;p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392116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2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" name="Google Shape;38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86" name="Google Shape;386;p2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872452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2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393" name="Google Shape;393;p2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256680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9" name="Google Shape;399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00" name="Google Shape;400;p2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489803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3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32" name="Google Shape;432;p3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934647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3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41" name="Google Shape;441;p3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48829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48" name="Google Shape;448;p35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35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3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709707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" name="Google Shape;455;p3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57" name="Google Shape;457;p3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394496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61e800e64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3" name="Google Shape;463;g61e800e64c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464" name="Google Shape;464;g61e800e64c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234207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3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" name="Google Shape;469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70" name="Google Shape;470;p3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0609172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" name="Google Shape;475;p3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" name="Google Shape;476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77" name="Google Shape;477;p3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31323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93;p6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94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5" name="Google Shape;195;p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282763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3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" name="Google Shape;483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84" name="Google Shape;484;p3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66404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89" name="Google Shape;489;p40:notes"/>
          <p:cNvSpPr txBox="1">
            <a:spLocks noGrp="1"/>
          </p:cNvSpPr>
          <p:nvPr>
            <p:ph type="body" idx="1"/>
          </p:nvPr>
        </p:nvSpPr>
        <p:spPr>
          <a:xfrm>
            <a:off x="679770" y="4715908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" name="Google Shape;490;p4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638339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495" name="Google Shape;495;p4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6" name="Google Shape;496;p4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073055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4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02" name="Google Shape;502;p4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29264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4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" name="Google Shape;501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02" name="Google Shape;502;p4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5724049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44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" name="Google Shape;508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09" name="Google Shape;509;p4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892779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4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" name="Google Shape;515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16" name="Google Shape;516;p4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082294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4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1" name="Google Shape;521;p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22" name="Google Shape;522;p4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4158828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4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8" name="Google Shape;528;p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29" name="Google Shape;529;p4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508767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5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" name="Google Shape;535;p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36" name="Google Shape;536;p5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8801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" name="Google Shape;201;p7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" name="Google Shape;20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3" name="Google Shape;203;p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036472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" name="Google Shape;541;p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2" name="Google Shape;542;p5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" name="Google Shape;543;p51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094550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8" name="Google Shape;548;p5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" name="Google Shape;549;p5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046497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g60bc6c1d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54" name="Google Shape;554;g60bc6c1dfc_0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5" name="Google Shape;555;g60bc6c1dfc_0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35139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g63ac2e3554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60" name="Google Shape;560;g63ac2e3554_3_0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endParaRPr/>
          </a:p>
        </p:txBody>
      </p:sp>
      <p:sp>
        <p:nvSpPr>
          <p:cNvPr id="561" name="Google Shape;561;g63ac2e3554_3_0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723249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66" name="Google Shape;566;p53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7" name="Google Shape;567;p53:notes"/>
          <p:cNvSpPr txBox="1"/>
          <p:nvPr/>
        </p:nvSpPr>
        <p:spPr>
          <a:xfrm>
            <a:off x="3850443" y="9539531"/>
            <a:ext cx="2945659" cy="38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47725" rIns="95500" bIns="47725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Arial"/>
              <a:buNone/>
            </a:pPr>
            <a:r>
              <a:rPr lang="en" sz="19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" name="Google Shape;568;p5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282063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5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82" name="Google Shape;582;p5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03722943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" name="Google Shape;580;p55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82" name="Google Shape;582;p55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122722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5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8" name="Google Shape;588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589" name="Google Shape;589;p5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434406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1863" name="Google Shape;1863;p5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5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965582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61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37" cy="4467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76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1" name="Google Shape;601;p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4301860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" name="Google Shape;209;p8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" name="Google Shape;211;p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791774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p64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19" name="Google Shape;619;p64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83570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67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4" name="Google Shape;624;p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25" name="Google Shape;625;p6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972908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68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" name="Google Shape;630;p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31" name="Google Shape;631;p6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15434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p6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6" name="Google Shape;636;p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37" name="Google Shape;637;p6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7380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70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43" name="Google Shape;643;p7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769756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71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8" name="Google Shape;648;p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49" name="Google Shape;649;p7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059547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" name="Google Shape;691;p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2" name="Google Shape;692;p77:notes"/>
          <p:cNvSpPr txBox="1">
            <a:spLocks noGrp="1"/>
          </p:cNvSpPr>
          <p:nvPr>
            <p:ph type="body" idx="1"/>
          </p:nvPr>
        </p:nvSpPr>
        <p:spPr>
          <a:xfrm>
            <a:off x="679770" y="6761452"/>
            <a:ext cx="5438137" cy="3766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7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672985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7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699" name="Google Shape;699;p7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1440397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Google Shape;704;p7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06" name="Google Shape;706;p7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975374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" name="Google Shape;711;p8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13" name="Google Shape;713;p8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32386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" name="Google Shape;21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218" name="Google Shape;218;p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768779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Google Shape;723;p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24" name="Google Shape;724;p82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82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75512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p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756" name="Google Shape;756;p86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7" name="Google Shape;757;p86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098180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8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75" name="Google Shape;775;p8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3035653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" name="Google Shape;934;p11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936" name="Google Shape;936;p11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0318272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g7c9ea51da0_0_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00" cy="48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1" name="Google Shape;781;g7c9ea51da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82" name="Google Shape;782;g7c9ea51da0_0_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11715903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" name="Google Shape;787;p8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8" name="Google Shape;788;p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89" name="Google Shape;789;p8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448576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9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5" name="Google Shape;795;p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796" name="Google Shape;796;p9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405435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Google Shape;804;p91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06" name="Google Shape;806;p91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180260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p92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13" name="Google Shape;813;p92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553339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93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20" name="Google Shape;820;p93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49576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0:notes"/>
          <p:cNvSpPr txBox="1">
            <a:spLocks noGrp="1"/>
          </p:cNvSpPr>
          <p:nvPr>
            <p:ph type="ftr" idx="11"/>
          </p:nvPr>
        </p:nvSpPr>
        <p:spPr>
          <a:xfrm>
            <a:off x="1132946" y="4060528"/>
            <a:ext cx="4531783" cy="407175"/>
          </a:xfrm>
          <a:prstGeom prst="rect">
            <a:avLst/>
          </a:pr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6" name="Google Shape;226;p1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80583622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6" name="Google Shape;826;p9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9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4760294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6" name="Google Shape;826;p9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9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5246046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6" name="Google Shape;826;p94:notes"/>
          <p:cNvSpPr txBox="1">
            <a:spLocks noGrp="1"/>
          </p:cNvSpPr>
          <p:nvPr>
            <p:ph type="body" idx="1"/>
          </p:nvPr>
        </p:nvSpPr>
        <p:spPr>
          <a:xfrm>
            <a:off x="679770" y="4715907"/>
            <a:ext cx="5438100" cy="44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0675" tIns="90675" rIns="90675" bIns="906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94:notes"/>
          <p:cNvSpPr txBox="1">
            <a:spLocks noGrp="1"/>
          </p:cNvSpPr>
          <p:nvPr>
            <p:ph type="sldNum" idx="12"/>
          </p:nvPr>
        </p:nvSpPr>
        <p:spPr>
          <a:xfrm>
            <a:off x="3850443" y="9430090"/>
            <a:ext cx="2945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6675591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96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0" name="Google Shape;840;p96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684337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9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7" name="Google Shape;847;p9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907057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53" name="Google Shape;853;p98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" name="Google Shape;854;p98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1273737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99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9" name="Google Shape;859;p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60" name="Google Shape;860;p99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144113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" name="Google Shape;845;p97:notes"/>
          <p:cNvSpPr txBox="1">
            <a:spLocks noGrp="1"/>
          </p:cNvSpPr>
          <p:nvPr>
            <p:ph type="body" idx="1"/>
          </p:nvPr>
        </p:nvSpPr>
        <p:spPr>
          <a:xfrm>
            <a:off x="679769" y="6707960"/>
            <a:ext cx="5438160" cy="48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" name="Google Shape;846;p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47" name="Google Shape;847;p97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08" cy="496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53277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p10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67" name="Google Shape;867;p10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383751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p100:notes"/>
          <p:cNvSpPr txBox="1">
            <a:spLocks noGrp="1"/>
          </p:cNvSpPr>
          <p:nvPr>
            <p:ph type="body" idx="1"/>
          </p:nvPr>
        </p:nvSpPr>
        <p:spPr>
          <a:xfrm>
            <a:off x="679770" y="6707961"/>
            <a:ext cx="5438137" cy="4835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75"/>
              <a:buFont typeface="Arial"/>
              <a:buNone/>
            </a:pPr>
            <a:endParaRPr sz="19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915988" y="744538"/>
            <a:ext cx="4965700" cy="372427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miter lim="8000"/>
            <a:headEnd type="none" w="sm" len="sm"/>
            <a:tailEnd type="none" w="sm" len="sm"/>
          </a:ln>
        </p:spPr>
      </p:sp>
      <p:sp>
        <p:nvSpPr>
          <p:cNvPr id="867" name="Google Shape;867;p100:notes"/>
          <p:cNvSpPr txBox="1">
            <a:spLocks noGrp="1"/>
          </p:cNvSpPr>
          <p:nvPr>
            <p:ph type="dt" idx="10"/>
          </p:nvPr>
        </p:nvSpPr>
        <p:spPr>
          <a:xfrm>
            <a:off x="3850443" y="0"/>
            <a:ext cx="2945659" cy="496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5500" tIns="95500" rIns="95500" bIns="9550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15.9.2014.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55504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azno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16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16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16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okomiti tekst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25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225"/>
          <p:cNvSpPr txBox="1">
            <a:spLocks noGrp="1"/>
          </p:cNvSpPr>
          <p:nvPr>
            <p:ph type="body" idx="1"/>
          </p:nvPr>
        </p:nvSpPr>
        <p:spPr>
          <a:xfrm rot="5400000">
            <a:off x="2396331" y="57944"/>
            <a:ext cx="4351338" cy="78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225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225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225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komiti naslov i tekst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226"/>
          <p:cNvSpPr txBox="1">
            <a:spLocks noGrp="1"/>
          </p:cNvSpPr>
          <p:nvPr>
            <p:ph type="title"/>
          </p:nvPr>
        </p:nvSpPr>
        <p:spPr>
          <a:xfrm rot="5400000">
            <a:off x="4623593" y="2285206"/>
            <a:ext cx="5811838" cy="19716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226"/>
          <p:cNvSpPr txBox="1">
            <a:spLocks noGrp="1"/>
          </p:cNvSpPr>
          <p:nvPr>
            <p:ph type="body" idx="1"/>
          </p:nvPr>
        </p:nvSpPr>
        <p:spPr>
          <a:xfrm rot="5400000">
            <a:off x="623093" y="370681"/>
            <a:ext cx="5811838" cy="5800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226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226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226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sadržaj" type="obj">
  <p:cSld name="OBJECT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g61d832350e_19_12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g61d832350e_19_12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" name="Google Shape;93;g61d832350e_19_12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g61d832350e_19_12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g61d832350e_19_12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razno" type="blank">
  <p:cSld name="BLANK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g61d832350e_19_45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g61d832350e_19_45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g61d832350e_19_45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ni slajd" type="title">
  <p:cSld name="TITLE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g61d832350e_19_6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g61d832350e_19_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g61d832350e_19_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g61d832350e_19_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g61d832350e_19_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aglavlje odjeljka" type="secHead">
  <p:cSld name="SECTION_HEADER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61d832350e_19_18"/>
          <p:cNvSpPr txBox="1"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g61d832350e_19_18"/>
          <p:cNvSpPr txBox="1"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g61d832350e_19_18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g61d832350e_19_18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g61d832350e_19_18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va sadržaja" type="twoObj">
  <p:cSld name="TWO_OBJECT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g61d832350e_19_24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g61d832350e_19_24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15" name="Google Shape;115;g61d832350e_19_24"/>
          <p:cNvSpPr txBox="1">
            <a:spLocks noGrp="1"/>
          </p:cNvSpPr>
          <p:nvPr>
            <p:ph type="body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1pPr>
            <a:lvl2pPr marL="914400" lvl="1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2pPr>
            <a:lvl3pPr marL="1371600" lvl="2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1800"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1800"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9pPr>
          </a:lstStyle>
          <a:p>
            <a:endParaRPr/>
          </a:p>
        </p:txBody>
      </p:sp>
      <p:sp>
        <p:nvSpPr>
          <p:cNvPr id="116" name="Google Shape;116;g61d832350e_19_24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g61d832350e_19_24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g61d832350e_19_24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Usporedba" type="twoTxTwoObj">
  <p:cSld name="TWO_OBJECTS_WITH_TEXT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g61d832350e_19_31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g61d832350e_19_31"/>
          <p:cNvSpPr txBox="1"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2" name="Google Shape;122;g61d832350e_19_31"/>
          <p:cNvSpPr txBox="1">
            <a:spLocks noGrp="1"/>
          </p:cNvSpPr>
          <p:nvPr>
            <p:ph type="body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23" name="Google Shape;123;g61d832350e_19_31"/>
          <p:cNvSpPr txBox="1">
            <a:spLocks noGrp="1"/>
          </p:cNvSpPr>
          <p:nvPr>
            <p:ph type="body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" name="Google Shape;124;g61d832350e_19_31"/>
          <p:cNvSpPr txBox="1">
            <a:spLocks noGrp="1"/>
          </p:cNvSpPr>
          <p:nvPr>
            <p:ph type="body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4pPr>
            <a:lvl5pPr marL="2286000" lvl="4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1600"/>
            </a:lvl5pPr>
            <a:lvl6pPr marL="2743200" lvl="5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6pPr>
            <a:lvl7pPr marL="3200400" lvl="6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7pPr>
            <a:lvl8pPr marL="3657600" lvl="7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8pPr>
            <a:lvl9pPr marL="4114800" lvl="8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9pPr>
          </a:lstStyle>
          <a:p>
            <a:endParaRPr/>
          </a:p>
        </p:txBody>
      </p:sp>
      <p:sp>
        <p:nvSpPr>
          <p:cNvPr id="125" name="Google Shape;125;g61d832350e_19_31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g61d832350e_19_31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g61d832350e_19_31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mo naslov" type="titleOnly">
  <p:cSld name="TITLE_ONLY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g61d832350e_19_40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g61d832350e_19_40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g61d832350e_19_40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g61d832350e_19_4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držaj s opisom" type="objTx">
  <p:cSld name="OBJECT_WITH_CAPTION_TEXT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g61d832350e_19_49"/>
          <p:cNvSpPr txBox="1"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g61d832350e_19_49"/>
          <p:cNvSpPr txBox="1">
            <a:spLocks noGrp="1"/>
          </p:cNvSpPr>
          <p:nvPr>
            <p:ph type="body"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2000"/>
            </a:lvl5pPr>
            <a:lvl6pPr marL="2743200" lvl="5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6" name="Google Shape;136;g61d832350e_19_49"/>
          <p:cNvSpPr txBox="1">
            <a:spLocks noGrp="1"/>
          </p:cNvSpPr>
          <p:nvPr>
            <p:ph type="body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" name="Google Shape;137;g61d832350e_19_4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g61d832350e_19_4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g61d832350e_19_4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sadržaj" type="obj">
  <p:cSld name="OBJEC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217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217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" name="Google Shape;22;p217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217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217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ka s opisom" type="picTx">
  <p:cSld name="PICTURE_WITH_CAPTION_TEXT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g61d832350e_19_56"/>
          <p:cNvSpPr txBox="1"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g61d832350e_19_56"/>
          <p:cNvSpPr>
            <a:spLocks noGrp="1"/>
          </p:cNvSpPr>
          <p:nvPr>
            <p:ph type="pic" idx="2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3" name="Google Shape;143;g61d832350e_19_56"/>
          <p:cNvSpPr txBox="1">
            <a:spLocks noGrp="1"/>
          </p:cNvSpPr>
          <p:nvPr>
            <p:ph type="body" idx="1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marL="2743200" lvl="5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44" name="Google Shape;144;g61d832350e_19_56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g61d832350e_19_56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g61d832350e_19_56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 i okomiti tekst" type="vertTx">
  <p:cSld name="VERTICAL_TEXT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g61d832350e_19_63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g61d832350e_19_63"/>
          <p:cNvSpPr txBox="1">
            <a:spLocks noGrp="1"/>
          </p:cNvSpPr>
          <p:nvPr>
            <p:ph type="body" idx="1"/>
          </p:nvPr>
        </p:nvSpPr>
        <p:spPr>
          <a:xfrm rot="5400000">
            <a:off x="2309018" y="-251619"/>
            <a:ext cx="4525963" cy="82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" name="Google Shape;150;g61d832350e_19_63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g61d832350e_19_63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" name="Google Shape;152;g61d832350e_19_63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komiti naslov i tekst" type="vertTitleAndTx">
  <p:cSld name="VERTICAL_TITLE_AND_VERTICAL_TEXT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g61d832350e_19_69"/>
          <p:cNvSpPr txBox="1">
            <a:spLocks noGrp="1"/>
          </p:cNvSpPr>
          <p:nvPr>
            <p:ph type="title"/>
          </p:nvPr>
        </p:nvSpPr>
        <p:spPr>
          <a:xfrm rot="5400000">
            <a:off x="4732337" y="2171700"/>
            <a:ext cx="5851525" cy="20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g61d832350e_19_69"/>
          <p:cNvSpPr txBox="1">
            <a:spLocks noGrp="1"/>
          </p:cNvSpPr>
          <p:nvPr>
            <p:ph type="body" idx="1"/>
          </p:nvPr>
        </p:nvSpPr>
        <p:spPr>
          <a:xfrm rot="5400000">
            <a:off x="541338" y="190501"/>
            <a:ext cx="5851525" cy="60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" name="Google Shape;156;g61d832350e_19_69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g61d832350e_19_69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g61d832350e_19_69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aslovni slajd" type="title">
  <p:cSld name="TITLE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218"/>
          <p:cNvSpPr txBox="1"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218"/>
          <p:cNvSpPr txBox="1"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8" name="Google Shape;28;p218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218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218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aglavlje sekcije" type="secHead">
  <p:cSld name="SECTION_HEADER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219"/>
          <p:cNvSpPr txBox="1"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" name="Google Shape;33;p219"/>
          <p:cNvSpPr txBox="1"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350"/>
              <a:buNone/>
              <a:defRPr sz="135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219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219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219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va sadržaja" type="twoObj">
  <p:cSld name="TWO_OBJECTS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220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220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3886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220"/>
          <p:cNvSpPr txBox="1">
            <a:spLocks noGrp="1"/>
          </p:cNvSpPr>
          <p:nvPr>
            <p:ph type="body" idx="2"/>
          </p:nvPr>
        </p:nvSpPr>
        <p:spPr>
          <a:xfrm>
            <a:off x="4629150" y="1825625"/>
            <a:ext cx="3886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" name="Google Shape;41;p220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220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220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Usporedba" type="twoTxTwoObj">
  <p:cSld name="TWO_OBJECTS_WITH_TEXT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221"/>
          <p:cNvSpPr txBox="1"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221"/>
          <p:cNvSpPr txBox="1"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7" name="Google Shape;47;p221"/>
          <p:cNvSpPr txBox="1">
            <a:spLocks noGrp="1"/>
          </p:cNvSpPr>
          <p:nvPr>
            <p:ph type="body" idx="2"/>
          </p:nvPr>
        </p:nvSpPr>
        <p:spPr>
          <a:xfrm>
            <a:off x="629842" y="2505075"/>
            <a:ext cx="3868340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" name="Google Shape;48;p221"/>
          <p:cNvSpPr txBox="1">
            <a:spLocks noGrp="1"/>
          </p:cNvSpPr>
          <p:nvPr>
            <p:ph type="body" idx="3"/>
          </p:nvPr>
        </p:nvSpPr>
        <p:spPr>
          <a:xfrm>
            <a:off x="4629150" y="1681163"/>
            <a:ext cx="3887391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49" name="Google Shape;49;p221"/>
          <p:cNvSpPr txBox="1">
            <a:spLocks noGrp="1"/>
          </p:cNvSpPr>
          <p:nvPr>
            <p:ph type="body" idx="4"/>
          </p:nvPr>
        </p:nvSpPr>
        <p:spPr>
          <a:xfrm>
            <a:off x="4629150" y="2505075"/>
            <a:ext cx="3887391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221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221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221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mo naslov" type="titleOnly">
  <p:cSld name="TITLE_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222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222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222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222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adržaj s opisom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223"/>
          <p:cNvSpPr txBox="1"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223"/>
          <p:cNvSpPr txBox="1">
            <a:spLocks noGrp="1"/>
          </p:cNvSpPr>
          <p:nvPr>
            <p:ph type="body" idx="1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619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marL="2286000" lvl="4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marL="2743200" lvl="5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marL="3200400" lvl="6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marL="3657600" lvl="7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marL="4114800" lvl="8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>
            <a:endParaRPr/>
          </a:p>
        </p:txBody>
      </p:sp>
      <p:sp>
        <p:nvSpPr>
          <p:cNvPr id="61" name="Google Shape;61;p223"/>
          <p:cNvSpPr txBox="1">
            <a:spLocks noGrp="1"/>
          </p:cNvSpPr>
          <p:nvPr>
            <p:ph type="body" idx="2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62" name="Google Shape;62;p223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223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223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ka s opisom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224"/>
          <p:cNvSpPr txBox="1"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224"/>
          <p:cNvSpPr>
            <a:spLocks noGrp="1"/>
          </p:cNvSpPr>
          <p:nvPr>
            <p:ph type="pic" idx="2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8" name="Google Shape;68;p224"/>
          <p:cNvSpPr txBox="1">
            <a:spLocks noGrp="1"/>
          </p:cNvSpPr>
          <p:nvPr>
            <p:ph type="body" idx="1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69" name="Google Shape;69;p224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224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224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15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sz="3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215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195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sz="21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2385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sz="15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215"/>
          <p:cNvSpPr txBox="1">
            <a:spLocks noGrp="1"/>
          </p:cNvSpPr>
          <p:nvPr>
            <p:ph type="dt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215"/>
          <p:cNvSpPr txBox="1">
            <a:spLocks noGrp="1"/>
          </p:cNvSpPr>
          <p:nvPr>
            <p:ph type="ft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215"/>
          <p:cNvSpPr txBox="1">
            <a:spLocks noGrp="1"/>
          </p:cNvSpPr>
          <p:nvPr>
            <p:ph type="sldNum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g61d832350e_19_0"/>
          <p:cNvSpPr txBox="1"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" name="Google Shape;86;g61d832350e_19_0"/>
          <p:cNvSpPr txBox="1"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431800" algn="l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lnSpc>
                <a:spcPct val="100000"/>
              </a:lnSpc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" name="Google Shape;87;g61d832350e_19_0"/>
          <p:cNvSpPr txBox="1">
            <a:spLocks noGrp="1"/>
          </p:cNvSpPr>
          <p:nvPr>
            <p:ph type="dt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" name="Google Shape;88;g61d832350e_19_0"/>
          <p:cNvSpPr txBox="1">
            <a:spLocks noGrp="1"/>
          </p:cNvSpPr>
          <p:nvPr>
            <p:ph type="ft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9" name="Google Shape;89;g61d832350e_19_0"/>
          <p:cNvSpPr txBox="1">
            <a:spLocks noGrp="1"/>
          </p:cNvSpPr>
          <p:nvPr>
            <p:ph type="sldNum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2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3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4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hyperlink" Target="http://dansigurnijeginterneta.org/kviz/pitanja2014.html" TargetMode="External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2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2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hyperlink" Target="https://codeweek.eu/" TargetMode="External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2.xml"/><Relationship Id="rId4" Type="http://schemas.openxmlformats.org/officeDocument/2006/relationships/hyperlink" Target="https://www.facebook.com/CodeWeekHr/" TargetMode="Externa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2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1"/>
          <p:cNvSpPr txBox="1"/>
          <p:nvPr/>
        </p:nvSpPr>
        <p:spPr>
          <a:xfrm>
            <a:off x="486697" y="306291"/>
            <a:ext cx="8229600" cy="12660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Osnovna škola Sesvetska Sela</a:t>
            </a:r>
            <a:endParaRPr sz="1800" b="0" i="0" u="none" strike="noStrike" cap="none">
              <a:solidFill>
                <a:schemeClr val="dk1"/>
              </a:solidFill>
              <a:latin typeface="Times New Roman" panose="02020603050405020304" pitchFamily="18" charset="0"/>
              <a:ea typeface="Calibri"/>
              <a:cs typeface="Times New Roman" panose="02020603050405020304" pitchFamily="18" charset="0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Letnička 5, Sesvete</a:t>
            </a:r>
            <a:endParaRPr sz="1800" b="0" i="0" u="none" strike="noStrike" cap="none">
              <a:solidFill>
                <a:schemeClr val="dk1"/>
              </a:solidFill>
              <a:latin typeface="Times New Roman" panose="02020603050405020304" pitchFamily="18" charset="0"/>
              <a:ea typeface="Calibri"/>
              <a:cs typeface="Times New Roman" panose="02020603050405020304" pitchFamily="18" charset="0"/>
              <a:sym typeface="Calibri"/>
            </a:endParaRPr>
          </a:p>
        </p:txBody>
      </p:sp>
      <p:sp>
        <p:nvSpPr>
          <p:cNvPr id="165" name="Google Shape;165;p1"/>
          <p:cNvSpPr/>
          <p:nvPr/>
        </p:nvSpPr>
        <p:spPr>
          <a:xfrm>
            <a:off x="0" y="3124655"/>
            <a:ext cx="9144000" cy="268621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noFill/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None/>
            </a:pPr>
            <a:r>
              <a:rPr lang="en" sz="4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ŠKOLSKI KURIKU</a:t>
            </a:r>
            <a:r>
              <a:rPr lang="en-US" sz="40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L</a:t>
            </a:r>
            <a:endParaRPr lang="hr-HR" sz="4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algn="ctr">
              <a:lnSpc>
                <a:spcPct val="90000"/>
              </a:lnSpc>
              <a:buClr>
                <a:schemeClr val="dk1"/>
              </a:buClr>
              <a:buSzPts val="1000"/>
            </a:pPr>
            <a:r>
              <a:rPr lang="pl-PL" sz="2800" b="1">
                <a:solidFill>
                  <a:schemeClr val="dk1"/>
                </a:solidFill>
              </a:rPr>
              <a:t>ZA ŠKOLSKU GODINU 2021. /2022.</a:t>
            </a:r>
          </a:p>
        </p:txBody>
      </p:sp>
      <p:pic>
        <p:nvPicPr>
          <p:cNvPr id="3" name="Slika 3">
            <a:extLst>
              <a:ext uri="{FF2B5EF4-FFF2-40B4-BE49-F238E27FC236}">
                <a16:creationId xmlns:a16="http://schemas.microsoft.com/office/drawing/2014/main" id="{476BE5A5-94AD-4F15-BD5A-5C7F1D5015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36419" y="1804287"/>
            <a:ext cx="1671162" cy="1775629"/>
          </a:xfrm>
          <a:prstGeom prst="rect">
            <a:avLst/>
          </a:prstGeom>
          <a:effectLst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528C3B4-6DCA-4CB9-995C-82E435F6E17C}"/>
              </a:ext>
            </a:extLst>
          </p:cNvPr>
          <p:cNvSpPr txBox="1"/>
          <p:nvPr/>
        </p:nvSpPr>
        <p:spPr>
          <a:xfrm>
            <a:off x="3200400" y="3200400"/>
            <a:ext cx="2743200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g61d1de75f5_14_0"/>
          <p:cNvSpPr txBox="1">
            <a:spLocks noGrp="1"/>
          </p:cNvSpPr>
          <p:nvPr>
            <p:ph type="title"/>
          </p:nvPr>
        </p:nvSpPr>
        <p:spPr>
          <a:xfrm>
            <a:off x="628650" y="365125"/>
            <a:ext cx="8015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VIZIJA I MISIJA ŠKOLE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36" name="Google Shape;236;g61d1de75f5_14_0"/>
          <p:cNvSpPr txBox="1">
            <a:spLocks noGrp="1"/>
          </p:cNvSpPr>
          <p:nvPr>
            <p:ph type="body" idx="1"/>
          </p:nvPr>
        </p:nvSpPr>
        <p:spPr>
          <a:xfrm>
            <a:off x="757650" y="1560154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Škola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pruža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mogućnost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kvalitetnog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obrazovanja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zanimljiv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suvremen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način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polazeći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od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učenikovih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sposobnosti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uvažavajući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njegovu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individualnost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lnSpc>
                <a:spcPct val="115000"/>
              </a:lnSpc>
              <a:buNone/>
            </a:pP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Težimo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školi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koju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 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 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svaki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učenik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djelatnik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dolaziti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s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veseljem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znajući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da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suvremeni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pristupi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tradicionalnoj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nastavi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uz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visoku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zastupljenost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interakcije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između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učitelja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sadržaja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poučavanja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dati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tražene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željene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ishode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lnSpc>
                <a:spcPct val="115000"/>
              </a:lnSpc>
              <a:buNone/>
            </a:pP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Težimo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školi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kojoj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učenici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znati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prepoznati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svoje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obveze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dužnosti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samoinicijativno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zalagati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razvoju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demokratskih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r>
              <a:rPr lang="en" sz="2400">
                <a:latin typeface="Times New Roman"/>
                <a:ea typeface="Times New Roman"/>
                <a:cs typeface="Times New Roman"/>
                <a:sym typeface="Times New Roman"/>
              </a:rPr>
              <a:t>. </a:t>
            </a:r>
            <a:endParaRPr sz="24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9" name="Google Shape;869;p100"/>
          <p:cNvGraphicFramePr/>
          <p:nvPr>
            <p:extLst>
              <p:ext uri="{D42A27DB-BD31-4B8C-83A1-F6EECF244321}">
                <p14:modId xmlns:p14="http://schemas.microsoft.com/office/powerpoint/2010/main" val="3830114837"/>
              </p:ext>
            </p:extLst>
          </p:nvPr>
        </p:nvGraphicFramePr>
        <p:xfrm>
          <a:off x="323528" y="332656"/>
          <a:ext cx="8496950" cy="6079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61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35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GEOGRAFIJE ZA UČENIKE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5.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6. RAZREDA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ndividualna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avnih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pojednostavljivanju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propušteno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svojiti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savladavaju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azvijati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geografskim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atlasima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Maja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Nemeš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mag. educ.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et hist.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ema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5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oboljšanje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9" name="Google Shape;869;p100"/>
          <p:cNvGraphicFramePr/>
          <p:nvPr>
            <p:extLst>
              <p:ext uri="{D42A27DB-BD31-4B8C-83A1-F6EECF244321}">
                <p14:modId xmlns:p14="http://schemas.microsoft.com/office/powerpoint/2010/main" val="1166886037"/>
              </p:ext>
            </p:extLst>
          </p:nvPr>
        </p:nvGraphicFramePr>
        <p:xfrm>
          <a:off x="323528" y="332656"/>
          <a:ext cx="8496950" cy="6079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61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35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GEOGRAFIJE ZA UČENIKE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7.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8. RAZREDA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1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ndividualna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avnih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pojednostavljivanju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propušteno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svojiti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azvijati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geografskim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atlasima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ema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5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oboljšanje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b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797553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75" name="Google Shape;875;p101"/>
          <p:cNvGraphicFramePr/>
          <p:nvPr>
            <p:extLst>
              <p:ext uri="{D42A27DB-BD31-4B8C-83A1-F6EECF244321}">
                <p14:modId xmlns:p14="http://schemas.microsoft.com/office/powerpoint/2010/main" val="1204246622"/>
              </p:ext>
            </p:extLst>
          </p:nvPr>
        </p:nvGraphicFramePr>
        <p:xfrm>
          <a:off x="323527" y="183960"/>
          <a:ext cx="8624265" cy="63676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66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76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BIOLOGIJE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7.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I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sz="16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Ponavljanje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3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šestih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nailaze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ne prate ga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omogućuje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prilagodbu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85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81" name="Google Shape;881;p106"/>
          <p:cNvGraphicFramePr/>
          <p:nvPr>
            <p:extLst>
              <p:ext uri="{D42A27DB-BD31-4B8C-83A1-F6EECF244321}">
                <p14:modId xmlns:p14="http://schemas.microsoft.com/office/powerpoint/2010/main" val="3958227693"/>
              </p:ext>
            </p:extLst>
          </p:nvPr>
        </p:nvGraphicFramePr>
        <p:xfrm>
          <a:off x="244511" y="116200"/>
          <a:ext cx="8293075" cy="64939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8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/>
                        <a:t> </a:t>
                      </a:r>
                      <a:r>
                        <a:rPr lang="en" sz="1600" b="1" u="none" strike="noStrike" cap="none"/>
                        <a:t>NAZIV AKTIVNOSTI</a:t>
                      </a:r>
                      <a:endParaRPr sz="16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DOPUNSKA NASTAVA IZ POVIJESTI ZA</a:t>
                      </a:r>
                      <a:endParaRPr sz="1350" u="none" strike="noStrike" cap="none"/>
                    </a:p>
                    <a:p>
                      <a:pPr marL="0" marR="0" lvl="0" indent="16510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900" b="1" u="none" strike="noStrike" cap="none"/>
                        <a:t>UČENIKE 5. </a:t>
                      </a:r>
                      <a:r>
                        <a:rPr lang="en" sz="1900" b="1" u="none" strike="noStrike" cap="none" err="1"/>
                        <a:t>i</a:t>
                      </a:r>
                      <a:r>
                        <a:rPr lang="en" sz="1900" b="1" u="none" strike="noStrike" cap="none"/>
                        <a:t>  7. a RAZREDNOG ODJELA</a:t>
                      </a:r>
                      <a:endParaRPr sz="19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propisanim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zapete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sedme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svladavaju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prilagođenim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dugo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izostali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NOSITELJI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Tomislav Špančić, prof.</a:t>
                      </a: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diskusijom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endParaRPr sz="16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87" name="Google Shape;887;g63ac2e5627_2_0"/>
          <p:cNvGraphicFramePr/>
          <p:nvPr>
            <p:extLst>
              <p:ext uri="{D42A27DB-BD31-4B8C-83A1-F6EECF244321}">
                <p14:modId xmlns:p14="http://schemas.microsoft.com/office/powerpoint/2010/main" val="2536780109"/>
              </p:ext>
            </p:extLst>
          </p:nvPr>
        </p:nvGraphicFramePr>
        <p:xfrm>
          <a:off x="244511" y="116200"/>
          <a:ext cx="8293075" cy="66539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8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/>
                        <a:t> </a:t>
                      </a:r>
                      <a:r>
                        <a:rPr lang="en" sz="1600" b="1" u="none" strike="noStrike" cap="none"/>
                        <a:t>NAZIV AKTIVNOSTI</a:t>
                      </a:r>
                      <a:endParaRPr sz="1600" b="1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DOPUNSKA NASTAVA IZ POVIJESTI ZA</a:t>
                      </a:r>
                      <a:endParaRPr sz="1350" u="none" strike="noStrike" cap="none"/>
                    </a:p>
                    <a:p>
                      <a:pPr marL="0" marR="0" lvl="0" indent="16510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75"/>
                        <a:buFont typeface="Arial"/>
                        <a:buNone/>
                      </a:pPr>
                      <a:r>
                        <a:rPr lang="en" sz="1900" b="1" u="none" strike="noStrike" cap="none"/>
                        <a:t>UČENIKE 6. B, C, D RAZREDNIH ODJELA</a:t>
                      </a: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šeste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prilagođenim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dugo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NOSITELJI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       Anđa Pehar Matić, prof. 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2021./2022.</a:t>
                      </a:r>
                      <a:endParaRPr lang="en"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endParaRPr sz="1350" u="none" strike="noStrike" cap="none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endParaRPr sz="1350" u="none" strike="noStrike" cap="none" err="1"/>
                    </a:p>
                  </a:txBody>
                  <a:tcPr marL="33650" marR="3365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0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18" name="Google Shape;918;p109"/>
          <p:cNvGraphicFramePr/>
          <p:nvPr>
            <p:extLst>
              <p:ext uri="{D42A27DB-BD31-4B8C-83A1-F6EECF244321}">
                <p14:modId xmlns:p14="http://schemas.microsoft.com/office/powerpoint/2010/main" val="3626759165"/>
              </p:ext>
            </p:extLst>
          </p:nvPr>
        </p:nvGraphicFramePr>
        <p:xfrm>
          <a:off x="539750" y="549275"/>
          <a:ext cx="7993050" cy="56178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ENGLESKOG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 RAZREDA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CILJ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16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Grubišić,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110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25" name="Google Shape;925;p110"/>
          <p:cNvGraphicFramePr/>
          <p:nvPr>
            <p:extLst>
              <p:ext uri="{D42A27DB-BD31-4B8C-83A1-F6EECF244321}">
                <p14:modId xmlns:p14="http://schemas.microsoft.com/office/powerpoint/2010/main" val="2286614670"/>
              </p:ext>
            </p:extLst>
          </p:nvPr>
        </p:nvGraphicFramePr>
        <p:xfrm>
          <a:off x="539750" y="549275"/>
          <a:ext cx="7993050" cy="59794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ENGLESKOG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Merriweather"/>
                          <a:cs typeface="Merriweather"/>
                        </a:rPr>
                        <a:t>Anita Baranašić</a:t>
                      </a:r>
                      <a:endParaRPr sz="1600" u="none" strike="noStrike" cap="none">
                        <a:latin typeface="Times New Roman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110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25" name="Google Shape;925;p110"/>
          <p:cNvGraphicFramePr/>
          <p:nvPr/>
        </p:nvGraphicFramePr>
        <p:xfrm>
          <a:off x="539750" y="549275"/>
          <a:ext cx="7993050" cy="597948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2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ENGLESKOG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Merriweather"/>
                          <a:cs typeface="Merriweather"/>
                        </a:rPr>
                        <a:t>Anita Baranašić</a:t>
                      </a:r>
                      <a:endParaRPr sz="1600" u="none" strike="noStrike" cap="none">
                        <a:latin typeface="Times New Roman"/>
                        <a:ea typeface="Merriweather"/>
                        <a:cs typeface="Merriweather"/>
                        <a:sym typeface="Merriweather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63982343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g63a6113161_0_6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32" name="Google Shape;932;g63a6113161_0_6"/>
          <p:cNvGraphicFramePr/>
          <p:nvPr>
            <p:extLst>
              <p:ext uri="{D42A27DB-BD31-4B8C-83A1-F6EECF244321}">
                <p14:modId xmlns:p14="http://schemas.microsoft.com/office/powerpoint/2010/main" val="815769550"/>
              </p:ext>
            </p:extLst>
          </p:nvPr>
        </p:nvGraphicFramePr>
        <p:xfrm>
          <a:off x="539750" y="549275"/>
          <a:ext cx="7993050" cy="57489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1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1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ENGLESKOG JEZIKA ZA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r>
                        <a:rPr lang="en" sz="1600" b="1">
                          <a:solidFill>
                            <a:schemeClr val="dk1"/>
                          </a:solidFill>
                        </a:rPr>
                        <a:t>8.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RAZRED</a:t>
                      </a:r>
                      <a:endParaRPr sz="16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savladavanja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1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39" name="Google Shape;939;p113"/>
          <p:cNvGraphicFramePr/>
          <p:nvPr>
            <p:extLst>
              <p:ext uri="{D42A27DB-BD31-4B8C-83A1-F6EECF244321}">
                <p14:modId xmlns:p14="http://schemas.microsoft.com/office/powerpoint/2010/main" val="226092031"/>
              </p:ext>
            </p:extLst>
          </p:nvPr>
        </p:nvGraphicFramePr>
        <p:xfrm>
          <a:off x="272142" y="274636"/>
          <a:ext cx="8586125" cy="57800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4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5.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C RAZREDNOG ODJELA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1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Dodatno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objasniti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predviđenih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teškoća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prilikom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usvajanja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uspješno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germ.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35 sati.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0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"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g61d7f35a3e_0_0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3" name="Google Shape;243;g61d7f35a3e_0_0"/>
          <p:cNvSpPr txBox="1">
            <a:spLocks noGrp="1"/>
          </p:cNvSpPr>
          <p:nvPr>
            <p:ph type="body" idx="1"/>
          </p:nvPr>
        </p:nvSpPr>
        <p:spPr>
          <a:xfrm>
            <a:off x="943538" y="1544175"/>
            <a:ext cx="7583282" cy="464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hr-HR" sz="2800">
                <a:latin typeface="Times New Roman"/>
                <a:ea typeface="Times New Roman"/>
                <a:cs typeface="Times New Roman"/>
                <a:sym typeface="Times New Roman"/>
              </a:rPr>
              <a:t>Kurikul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OŠ Sesvetska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Sela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slijedi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Nacionalnog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okvirnog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kurikula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pozitivnih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moralnih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etičkih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lang="en-US" sz="2800">
              <a:latin typeface="Times New Roman"/>
              <a:ea typeface="Times New Roman"/>
              <a:cs typeface="Times New Roman"/>
            </a:endParaRPr>
          </a:p>
          <a:p>
            <a:pPr marL="0" lvl="0" indent="0" rtl="0">
              <a:lnSpc>
                <a:spcPct val="115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Učenicima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naše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dajemo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naglasak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odgojne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elemente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iz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naše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djelatnosti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kako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bismo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osigurali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prenošenje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temeljnih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ljudskih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buduće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generacije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našem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err="1">
                <a:latin typeface="Times New Roman"/>
                <a:ea typeface="Times New Roman"/>
                <a:cs typeface="Times New Roman"/>
                <a:sym typeface="Times New Roman"/>
              </a:rPr>
              <a:t>društvu</a:t>
            </a:r>
            <a:r>
              <a:rPr lang="en-US" sz="28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114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46" name="Google Shape;946;p114"/>
          <p:cNvGraphicFramePr/>
          <p:nvPr>
            <p:extLst>
              <p:ext uri="{D42A27DB-BD31-4B8C-83A1-F6EECF244321}">
                <p14:modId xmlns:p14="http://schemas.microsoft.com/office/powerpoint/2010/main" val="2892985917"/>
              </p:ext>
            </p:extLst>
          </p:nvPr>
        </p:nvGraphicFramePr>
        <p:xfrm>
          <a:off x="246743" y="156372"/>
          <a:ext cx="8679550" cy="63593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60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9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6. D i 8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      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Anđa Pehar Matić, prof.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800" u="none" strike="noStrike" cap="none" err="1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35 sati.</a:t>
                      </a:r>
                      <a:endParaRPr sz="180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0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sagledavanje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budućem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2" name="Google Shape;952;p115"/>
          <p:cNvGraphicFramePr/>
          <p:nvPr>
            <p:extLst>
              <p:ext uri="{D42A27DB-BD31-4B8C-83A1-F6EECF244321}">
                <p14:modId xmlns:p14="http://schemas.microsoft.com/office/powerpoint/2010/main" val="461300710"/>
              </p:ext>
            </p:extLst>
          </p:nvPr>
        </p:nvGraphicFramePr>
        <p:xfrm>
          <a:off x="130225" y="85019"/>
          <a:ext cx="8883550" cy="673431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9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93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6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IZ KEMIJE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sedmog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/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najvažnije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jednostavnih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vođenje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jednostavnijih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pokusa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činjenica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preduvjetom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one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7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Calibri"/>
                        <a:buNone/>
                      </a:pPr>
                      <a:endParaRPr sz="15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pohađanja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1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59" name="Google Shape;959;p116"/>
          <p:cNvSpPr/>
          <p:nvPr/>
        </p:nvSpPr>
        <p:spPr>
          <a:xfrm>
            <a:off x="2349282" y="3645019"/>
            <a:ext cx="4454962" cy="1079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116"/>
          <p:cNvSpPr/>
          <p:nvPr/>
        </p:nvSpPr>
        <p:spPr>
          <a:xfrm>
            <a:off x="2231989" y="2180752"/>
            <a:ext cx="5407200" cy="1881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117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67" name="Google Shape;967;p117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DATNA</a:t>
            </a: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RAZREDNE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80" name="Google Shape;980;p119"/>
          <p:cNvGraphicFramePr/>
          <p:nvPr>
            <p:extLst>
              <p:ext uri="{D42A27DB-BD31-4B8C-83A1-F6EECF244321}">
                <p14:modId xmlns:p14="http://schemas.microsoft.com/office/powerpoint/2010/main" val="3440134303"/>
              </p:ext>
            </p:extLst>
          </p:nvPr>
        </p:nvGraphicFramePr>
        <p:xfrm>
          <a:off x="269525" y="177826"/>
          <a:ext cx="8604950" cy="64755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IZ MATEMATIKE –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natprosječne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Dostizanje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sposobnost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čime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primjenjuju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5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5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500" b="0" i="0" u="none" strike="noStrike" cap="none" noProof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preporuku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suradničkog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.)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2021/2022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350" u="none" strike="noStrike" cap="none" err="1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eventualno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“Klokan”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potičući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8" name="Google Shape;998;p122"/>
          <p:cNvGraphicFramePr/>
          <p:nvPr>
            <p:extLst>
              <p:ext uri="{D42A27DB-BD31-4B8C-83A1-F6EECF244321}">
                <p14:modId xmlns:p14="http://schemas.microsoft.com/office/powerpoint/2010/main" val="1294703038"/>
              </p:ext>
            </p:extLst>
          </p:nvPr>
        </p:nvGraphicFramePr>
        <p:xfrm>
          <a:off x="255418" y="255418"/>
          <a:ext cx="8638375" cy="590936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95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505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MATEMATIKE -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2. RAZREDI</a:t>
                      </a:r>
                      <a:endParaRPr lang="en-US" sz="1600" b="1" u="none" strike="noStrike" cap="none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učiteljice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: Mirta- Grgić- Mešić, Zorka Brekalo I Danijela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školske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3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za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"Klokan bez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granica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"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8488901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8" name="Google Shape;998;p122"/>
          <p:cNvGraphicFramePr/>
          <p:nvPr/>
        </p:nvGraphicFramePr>
        <p:xfrm>
          <a:off x="255418" y="255418"/>
          <a:ext cx="8638375" cy="590936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95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505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MATEMATIKE -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3. RAZREDI</a:t>
                      </a:r>
                      <a:endParaRPr lang="en-US" sz="1600" b="1" u="none" strike="noStrike" cap="none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3.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školske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3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9593948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8" name="Google Shape;998;p122"/>
          <p:cNvGraphicFramePr/>
          <p:nvPr/>
        </p:nvGraphicFramePr>
        <p:xfrm>
          <a:off x="255418" y="255418"/>
          <a:ext cx="8638375" cy="590936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95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505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MATEMATIKE -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3. RAZREDI</a:t>
                      </a:r>
                      <a:endParaRPr lang="en-US" sz="1600" b="1" u="none" strike="noStrike" cap="none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3.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školske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3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528653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2" name="Google Shape;992;p120"/>
          <p:cNvGraphicFramePr/>
          <p:nvPr/>
        </p:nvGraphicFramePr>
        <p:xfrm>
          <a:off x="97325" y="160755"/>
          <a:ext cx="8949350" cy="669724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034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459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 JEZIKA </a:t>
                      </a:r>
                      <a:b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2. RAZRE</a:t>
                      </a:r>
                      <a:r>
                        <a:rPr lang="en" sz="1600" b="1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sz="1600" b="1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stila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cs typeface="Times New Roman"/>
                        </a:rPr>
                        <a:t>Učiteljica</a:t>
                      </a:r>
                      <a:r>
                        <a:rPr lang="en-US" sz="1600" u="none" strike="noStrike" cap="none">
                          <a:latin typeface="Times New Roman"/>
                          <a:cs typeface="Times New Roman"/>
                        </a:rPr>
                        <a:t> Irena </a:t>
                      </a:r>
                      <a:r>
                        <a:rPr lang="en-US" sz="1600" u="none" strike="noStrike" cap="none" err="1">
                          <a:latin typeface="Times New Roman"/>
                          <a:cs typeface="Times New Roman"/>
                        </a:rPr>
                        <a:t>Koružnjak</a:t>
                      </a:r>
                      <a:endParaRPr sz="1600" u="none" strike="noStrike" cap="none" err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2021/2022.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Vrjednovanje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18185847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8" name="Google Shape;998;p122"/>
          <p:cNvGraphicFramePr/>
          <p:nvPr>
            <p:extLst>
              <p:ext uri="{D42A27DB-BD31-4B8C-83A1-F6EECF244321}">
                <p14:modId xmlns:p14="http://schemas.microsoft.com/office/powerpoint/2010/main" val="1499750010"/>
              </p:ext>
            </p:extLst>
          </p:nvPr>
        </p:nvGraphicFramePr>
        <p:xfrm>
          <a:off x="255418" y="255418"/>
          <a:ext cx="8638375" cy="590936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95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505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MATEMATIKE -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b="1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3.a, b , c </a:t>
                      </a:r>
                      <a:endParaRPr lang="en-US" sz="1600" b="1" u="none" strike="noStrike" cap="none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3.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školske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3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61d1de75f5_14_6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ZNANJE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0" name="Google Shape;250;g61d1de75f5_14_6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Znanje je temeljni pokretač svakog pojedinca.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U školi želimo promicati istraživački pristup koji će motivirati učenike pri  usvajanju novih znanja i vještina. Kvaliteta znanja treba biti u skladu s osobnim  razvojem učenika, kao i njegovim razvojem emocionalne i socijalne inteligencije.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Primjenom različitih metoda rada, pospješujemo suradničko i interaktivno te individualno učenje.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2" name="Google Shape;992;p120"/>
          <p:cNvGraphicFramePr/>
          <p:nvPr>
            <p:extLst>
              <p:ext uri="{D42A27DB-BD31-4B8C-83A1-F6EECF244321}">
                <p14:modId xmlns:p14="http://schemas.microsoft.com/office/powerpoint/2010/main" val="517425594"/>
              </p:ext>
            </p:extLst>
          </p:nvPr>
        </p:nvGraphicFramePr>
        <p:xfrm>
          <a:off x="97325" y="160755"/>
          <a:ext cx="8949350" cy="6697245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2034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4592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069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 JEZIKA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3. D RAZRE</a:t>
                      </a:r>
                      <a:r>
                        <a:rPr lang="en" sz="1600" b="1"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r>
                        <a:rPr lang="hr-HR" sz="1600" b="1">
                          <a:latin typeface="Times New Roman"/>
                          <a:ea typeface="Times New Roman"/>
                          <a:cs typeface="Times New Roman"/>
                        </a:rPr>
                        <a:t>NI</a:t>
                      </a:r>
                      <a:r>
                        <a:rPr lang="hr-HR" sz="1600" b="1" baseline="0">
                          <a:latin typeface="Times New Roman"/>
                          <a:ea typeface="Times New Roman"/>
                          <a:cs typeface="Times New Roman"/>
                        </a:rPr>
                        <a:t> OD.</a:t>
                      </a:r>
                      <a:endParaRPr sz="1600" b="1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govornih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pisanih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kompetencija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-US"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pisalačkog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stila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cs typeface="Times New Roman"/>
                        </a:rPr>
                        <a:t>Učiteljica</a:t>
                      </a:r>
                      <a:r>
                        <a:rPr lang="en-US" sz="1600" u="none" strike="noStrike" cap="none">
                          <a:latin typeface="Times New Roman"/>
                          <a:cs typeface="Times New Roman"/>
                        </a:rPr>
                        <a:t> Katica </a:t>
                      </a:r>
                      <a:r>
                        <a:rPr lang="en-US" sz="1600" u="none" strike="noStrike" cap="none" err="1">
                          <a:latin typeface="Times New Roman"/>
                          <a:cs typeface="Times New Roman"/>
                        </a:rPr>
                        <a:t>Gojanović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2021/2022.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04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Vrjednovanje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576472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18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74" name="Google Shape;974;p118"/>
          <p:cNvGraphicFramePr/>
          <p:nvPr>
            <p:extLst>
              <p:ext uri="{D42A27DB-BD31-4B8C-83A1-F6EECF244321}">
                <p14:modId xmlns:p14="http://schemas.microsoft.com/office/powerpoint/2010/main" val="2585025670"/>
              </p:ext>
            </p:extLst>
          </p:nvPr>
        </p:nvGraphicFramePr>
        <p:xfrm>
          <a:off x="89396" y="178793"/>
          <a:ext cx="8786184" cy="60388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202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2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MATEMATIKE ZA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8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nadprosječne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9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Dostizanje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moć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uzročno-posljedičnih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čime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Valerija Ivanović Skender, Helena Ćurić, Jasmina Kostelac Pervan, Maja Đurinović Tišljarec</a:t>
                      </a:r>
                      <a:endParaRPr sz="135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5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uključuje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preporuku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endParaRPr sz="1350" u="none" strike="noStrike" cap="none" err="1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58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Vrjednovanje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vidljivo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7100" marR="671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978990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12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011" name="Google Shape;1011;p124"/>
          <p:cNvSpPr/>
          <p:nvPr/>
        </p:nvSpPr>
        <p:spPr>
          <a:xfrm>
            <a:off x="1077899" y="1988850"/>
            <a:ext cx="7358177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DATNA</a:t>
            </a: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PREDMETNE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25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25" name="Google Shape;1025;p125"/>
          <p:cNvGraphicFramePr/>
          <p:nvPr>
            <p:extLst>
              <p:ext uri="{D42A27DB-BD31-4B8C-83A1-F6EECF244321}">
                <p14:modId xmlns:p14="http://schemas.microsoft.com/office/powerpoint/2010/main" val="838392430"/>
              </p:ext>
            </p:extLst>
          </p:nvPr>
        </p:nvGraphicFramePr>
        <p:xfrm>
          <a:off x="251525" y="112363"/>
          <a:ext cx="8640950" cy="64810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16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4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35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35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1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rdaa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97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Božica </a:t>
                      </a:r>
                      <a:r>
                        <a:rPr lang="en-US" sz="1350" u="none" strike="noStrike" cap="none" err="1"/>
                        <a:t>Ruganec</a:t>
                      </a:r>
                      <a:r>
                        <a:rPr lang="en-US" sz="1350" u="none" strike="noStrike" cap="none"/>
                        <a:t>, prof.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6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/>
                    </a:p>
                  </a:txBody>
                  <a:tcPr marL="46950" marR="469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126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32" name="Google Shape;1032;p126"/>
          <p:cNvGraphicFramePr/>
          <p:nvPr>
            <p:extLst>
              <p:ext uri="{D42A27DB-BD31-4B8C-83A1-F6EECF244321}">
                <p14:modId xmlns:p14="http://schemas.microsoft.com/office/powerpoint/2010/main" val="339119428"/>
              </p:ext>
            </p:extLst>
          </p:nvPr>
        </p:nvGraphicFramePr>
        <p:xfrm>
          <a:off x="287350" y="274485"/>
          <a:ext cx="8569300" cy="641710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68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00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HRVATSKOGA 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lang="en"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složenosti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samovrjednovanje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9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izdvajaju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težnjom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isticanjem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uočavanjem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posjeduju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originalna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NOSITELJ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Olgica Pavičić-Čović, prof.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sat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275" marR="502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38416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38" name="Google Shape;1038;p129"/>
          <p:cNvGraphicFramePr/>
          <p:nvPr>
            <p:extLst>
              <p:ext uri="{D42A27DB-BD31-4B8C-83A1-F6EECF244321}">
                <p14:modId xmlns:p14="http://schemas.microsoft.com/office/powerpoint/2010/main" val="3125387022"/>
              </p:ext>
            </p:extLst>
          </p:nvPr>
        </p:nvGraphicFramePr>
        <p:xfrm>
          <a:off x="180975" y="159302"/>
          <a:ext cx="8782050" cy="64120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1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0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ENGLESKOG JEZIKA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8. RAZREDA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vokabular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4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Gtubišić,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projekcije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obilasci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grafička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dokumentacija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0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0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35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povjerenja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35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44" name="Google Shape;1044;p131"/>
          <p:cNvGraphicFramePr/>
          <p:nvPr>
            <p:extLst>
              <p:ext uri="{D42A27DB-BD31-4B8C-83A1-F6EECF244321}">
                <p14:modId xmlns:p14="http://schemas.microsoft.com/office/powerpoint/2010/main" val="2261788380"/>
              </p:ext>
            </p:extLst>
          </p:nvPr>
        </p:nvGraphicFramePr>
        <p:xfrm>
          <a:off x="185600" y="105514"/>
          <a:ext cx="8777425" cy="665631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TALIJANSKOG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8. RAZREDA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50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iznadprosječnih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rasuđivanje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vokabular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3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didaktičke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lang="en" sz="135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endParaRPr sz="1350" u="none" strike="noStrike" cap="none" err="1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62" name="Google Shape;1062;g615379db31_0_0"/>
          <p:cNvGraphicFramePr/>
          <p:nvPr>
            <p:extLst>
              <p:ext uri="{D42A27DB-BD31-4B8C-83A1-F6EECF244321}">
                <p14:modId xmlns:p14="http://schemas.microsoft.com/office/powerpoint/2010/main" val="4219112906"/>
              </p:ext>
            </p:extLst>
          </p:nvPr>
        </p:nvGraphicFramePr>
        <p:xfrm>
          <a:off x="185600" y="105514"/>
          <a:ext cx="8777425" cy="655419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NJEMAČKOG JEZIKA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UČENIKE 6.D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8.A RAZREDNIH ODJELA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2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Zainteresirati i motivirati učenike za pojedina područja.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će dodatnim radom na sadržajima za koje pokazuju interes osnažiti kompetencije u nastavnom području te proširiti svoje znanje o kulturi zemalja njemačkoga govornog područja.</a:t>
                      </a:r>
                      <a:endParaRPr lang="hr-HR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Anđa Pehar Matić, prof.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35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 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vršnjačko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68" name="Google Shape;1068;g615379db31_0_4"/>
          <p:cNvGraphicFramePr/>
          <p:nvPr>
            <p:extLst>
              <p:ext uri="{D42A27DB-BD31-4B8C-83A1-F6EECF244321}">
                <p14:modId xmlns:p14="http://schemas.microsoft.com/office/powerpoint/2010/main" val="3374524819"/>
              </p:ext>
            </p:extLst>
          </p:nvPr>
        </p:nvGraphicFramePr>
        <p:xfrm>
          <a:off x="185600" y="105514"/>
          <a:ext cx="8777425" cy="683646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9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7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70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NASTAVA NJEMAČKOG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 RAZREDNOG ODJELA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Zainteresirati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osnažiti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postepeno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pripremati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za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germ.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1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35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vršnjačko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produbljivanje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motivacije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interesa</a:t>
                      </a:r>
                      <a:endParaRPr lang="en-US"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endParaRPr lang="en-US"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33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75" name="Google Shape;1075;p133"/>
          <p:cNvGraphicFramePr/>
          <p:nvPr>
            <p:extLst>
              <p:ext uri="{D42A27DB-BD31-4B8C-83A1-F6EECF244321}">
                <p14:modId xmlns:p14="http://schemas.microsoft.com/office/powerpoint/2010/main" val="2537572831"/>
              </p:ext>
            </p:extLst>
          </p:nvPr>
        </p:nvGraphicFramePr>
        <p:xfrm>
          <a:off x="275771" y="274637"/>
          <a:ext cx="8606950" cy="646648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0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0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7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MATEMATIKE </a:t>
                      </a:r>
                      <a:b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UČENIKE 6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ŠK. GOD. 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5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CILJEVI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apstraktnog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ezikom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intuicije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stvaralačkog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zainteresiranim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znano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hr-HR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cs typeface="Times New Roman"/>
                          <a:sym typeface="Times New Roman"/>
                        </a:rPr>
                        <a:t>Priprema učenika za natjecanje iz matematike.</a:t>
                      </a: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Snježana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Lažeta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održava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diskusija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</a:t>
                      </a:r>
                      <a:endParaRPr lang="en"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3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VREDNOVANJA</a:t>
                      </a:r>
                      <a:endParaRPr sz="1350" u="none" strike="noStrike" cap="none"/>
                    </a:p>
                  </a:txBody>
                  <a:tcPr marL="79375" marR="79375" marT="39700" marB="39700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povjerenja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­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9375" marR="79375" marT="39700" marB="3970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g61d7f35a3e_0_6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SOLIDARNOST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57" name="Google Shape;257;g61d7f35a3e_0_6"/>
          <p:cNvSpPr txBox="1">
            <a:spLocks noGrp="1"/>
          </p:cNvSpPr>
          <p:nvPr>
            <p:ph type="body" idx="1"/>
          </p:nvPr>
        </p:nvSpPr>
        <p:spPr>
          <a:xfrm>
            <a:off x="628650" y="1825625"/>
            <a:ext cx="78867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3000">
                <a:latin typeface="Times New Roman"/>
                <a:ea typeface="Times New Roman"/>
                <a:cs typeface="Times New Roman"/>
                <a:sym typeface="Times New Roman"/>
              </a:rPr>
              <a:t>Kontinuirano provodimo humanitarni rad kroz razne akcije u kojima jačamo solidarnost, suosjećanje i pomaganje potrebitima, kao i osjetljivost na očuvanje prirode kroz razvijanje ekološke svijesti i održivi razvoj kod učenika.</a:t>
            </a:r>
            <a:endParaRPr sz="30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36"/>
          <p:cNvSpPr txBox="1"/>
          <p:nvPr/>
        </p:nvSpPr>
        <p:spPr>
          <a:xfrm>
            <a:off x="7078660" y="0"/>
            <a:ext cx="2046299" cy="274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089" name="Google Shape;1089;p136"/>
          <p:cNvGraphicFramePr/>
          <p:nvPr>
            <p:extLst>
              <p:ext uri="{D42A27DB-BD31-4B8C-83A1-F6EECF244321}">
                <p14:modId xmlns:p14="http://schemas.microsoft.com/office/powerpoint/2010/main" val="1027324479"/>
              </p:ext>
            </p:extLst>
          </p:nvPr>
        </p:nvGraphicFramePr>
        <p:xfrm>
          <a:off x="79745" y="45610"/>
          <a:ext cx="8778505" cy="648853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15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36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214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KEMIJE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SEDMI I OSMI RAZRED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589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uvoditi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075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kemije</a:t>
                      </a:r>
                      <a:endParaRPr sz="1350" u="none" strike="noStrike" cap="none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kompleksnih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kemijskih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</a:t>
                      </a:r>
                      <a:endParaRPr sz="1350" u="none" strike="noStrike" cap="none" err="1"/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841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38"/>
                        <a:buFont typeface="Verdana"/>
                        <a:buNone/>
                      </a:pP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</a:t>
                      </a: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5589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endParaRPr sz="1350" u="none" strike="noStrike" cap="none" err="1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projekti</a:t>
                      </a:r>
                      <a:r>
                        <a:rPr lang="en" sz="1350" u="none" strike="noStrike" cap="none"/>
                        <a:t>, </a:t>
                      </a:r>
                      <a:r>
                        <a:rPr lang="en" sz="1350" u="none" strike="noStrike" cap="none" err="1"/>
                        <a:t>i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straživalački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350" u="none" strike="noStrike" cap="none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pokusi</a:t>
                      </a:r>
                      <a:endParaRPr sz="1350" u="none" strike="noStrike" cap="none" err="1"/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endParaRPr sz="15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muzeju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fakultetu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vrata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prigodnoj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piknik</a:t>
                      </a:r>
                      <a:endParaRPr sz="15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008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921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023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kemikalije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RL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6286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endParaRPr sz="1350" u="none" strike="noStrike" cap="none" err="1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endParaRPr sz="1350" u="none" strike="noStrike" cap="none" err="1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endParaRPr sz="1350" u="none" strike="noStrike" cap="none" err="1"/>
                    </a:p>
                    <a:p>
                      <a:pPr marL="457200" marR="0" lvl="0" indent="-3175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500"/>
                        <a:buFont typeface="Times New Roman"/>
                        <a:buChar char="●"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kategoriji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postignutih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38"/>
          <p:cNvSpPr txBox="1"/>
          <p:nvPr/>
        </p:nvSpPr>
        <p:spPr>
          <a:xfrm>
            <a:off x="7078660" y="0"/>
            <a:ext cx="2046299" cy="2744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03" name="Google Shape;1103;p138"/>
          <p:cNvGraphicFramePr/>
          <p:nvPr>
            <p:extLst>
              <p:ext uri="{D42A27DB-BD31-4B8C-83A1-F6EECF244321}">
                <p14:modId xmlns:p14="http://schemas.microsoft.com/office/powerpoint/2010/main" val="27679941"/>
              </p:ext>
            </p:extLst>
          </p:nvPr>
        </p:nvGraphicFramePr>
        <p:xfrm>
          <a:off x="282011" y="265349"/>
          <a:ext cx="8579975" cy="62625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92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8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BIOLOGIJE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SEDMI I OSMI RAZRED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7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prirodoslovlju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spretnosti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pozornosti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posvetiti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,....).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7.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2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Tanja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Prigorec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M. Magdić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prijašnjih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muzeju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fakultetu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piknik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tipa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3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sekciju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pokrovna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stakalca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Sustavno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15" name="Google Shape;1115;p140"/>
          <p:cNvGraphicFramePr/>
          <p:nvPr>
            <p:extLst>
              <p:ext uri="{D42A27DB-BD31-4B8C-83A1-F6EECF244321}">
                <p14:modId xmlns:p14="http://schemas.microsoft.com/office/powerpoint/2010/main" val="2466085997"/>
              </p:ext>
            </p:extLst>
          </p:nvPr>
        </p:nvGraphicFramePr>
        <p:xfrm>
          <a:off x="82600" y="184598"/>
          <a:ext cx="8781300" cy="59647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6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1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6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NASTAVA IZ GEOGRAFIJE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7. i 8. razred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obveznog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primjenjivati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ranije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prilagoditi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parovima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2021.-2022.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dodatnih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troškova</a:t>
                      </a:r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6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endParaRPr sz="1350" u="none" strike="noStrike" cap="none" err="1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endParaRPr sz="1350" u="none" strike="noStrike" cap="none" err="1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Char char="•"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valorizirati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sukladno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tome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endParaRPr sz="1350" u="none" strike="noStrike" cap="none" err="1"/>
                    </a:p>
                  </a:txBody>
                  <a:tcPr marL="18925" marR="18925" marT="0" marB="0" anchor="ctr">
                    <a:lnL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1" name="Google Shape;1121;p141"/>
          <p:cNvGraphicFramePr/>
          <p:nvPr>
            <p:extLst>
              <p:ext uri="{D42A27DB-BD31-4B8C-83A1-F6EECF244321}">
                <p14:modId xmlns:p14="http://schemas.microsoft.com/office/powerpoint/2010/main" val="2220384567"/>
              </p:ext>
            </p:extLst>
          </p:nvPr>
        </p:nvGraphicFramePr>
        <p:xfrm>
          <a:off x="288131" y="207708"/>
          <a:ext cx="8721150" cy="628331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2881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923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0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POVIJESTI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8. 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85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srednjeg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vijeka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perspektive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dogodili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0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4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cs typeface="Times New Roman"/>
                        </a:rPr>
                        <a:t>Tomislav Špančić, prof.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odlasci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muzeje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sl.)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sl.)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8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uređivanje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replika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artefakata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7" name="Google Shape;1127;p142"/>
          <p:cNvGraphicFramePr/>
          <p:nvPr>
            <p:extLst>
              <p:ext uri="{D42A27DB-BD31-4B8C-83A1-F6EECF244321}">
                <p14:modId xmlns:p14="http://schemas.microsoft.com/office/powerpoint/2010/main" val="3882221615"/>
              </p:ext>
            </p:extLst>
          </p:nvPr>
        </p:nvGraphicFramePr>
        <p:xfrm>
          <a:off x="161925" y="280000"/>
          <a:ext cx="8810625" cy="635384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7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 IZ POVIJESTI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  RAZRED</a:t>
                      </a:r>
                      <a:endParaRPr lang="en" sz="16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evoluciju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perspektive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dogodili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susjednih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Anđa Pehar Matić, prof. </a:t>
                      </a: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2021./2022.</a:t>
                      </a:r>
                      <a:endParaRPr lang="en"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mozaik-ljepilo,boja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350" u="none" strike="noStrike" cap="none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152" name="Google Shape;1152;p146"/>
          <p:cNvSpPr/>
          <p:nvPr/>
        </p:nvSpPr>
        <p:spPr>
          <a:xfrm>
            <a:off x="1284377" y="1974102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SAT RAZREDNIKA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58" name="Google Shape;1158;p147"/>
          <p:cNvGraphicFramePr/>
          <p:nvPr>
            <p:extLst>
              <p:ext uri="{D42A27DB-BD31-4B8C-83A1-F6EECF244321}">
                <p14:modId xmlns:p14="http://schemas.microsoft.com/office/powerpoint/2010/main" val="4260255865"/>
              </p:ext>
            </p:extLst>
          </p:nvPr>
        </p:nvGraphicFramePr>
        <p:xfrm>
          <a:off x="354162" y="200750"/>
          <a:ext cx="8518375" cy="5954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48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9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–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7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Realizacija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muđupredmetnih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sebi,težit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uspostavljanju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međuljudskih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ljutnja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3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Učiteljice</a:t>
                      </a: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: Mirta Grgić-Mešić, Zorka Brekalo, Irena </a:t>
                      </a: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Danijela </a:t>
                      </a: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7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0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00" marR="54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64" name="Google Shape;1164;p148"/>
          <p:cNvGraphicFramePr/>
          <p:nvPr>
            <p:extLst>
              <p:ext uri="{D42A27DB-BD31-4B8C-83A1-F6EECF244321}">
                <p14:modId xmlns:p14="http://schemas.microsoft.com/office/powerpoint/2010/main" val="1644440409"/>
              </p:ext>
            </p:extLst>
          </p:nvPr>
        </p:nvGraphicFramePr>
        <p:xfrm>
          <a:off x="251512" y="409314"/>
          <a:ext cx="8640975" cy="57518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6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4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sebi,težit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uspostavljanju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pravilnih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međuljudskih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600" b="0" i="0" u="none" strike="noStrike" cap="none" noProof="0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8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Fotokopiranje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fotokopirni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)</a:t>
                      </a: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70" name="Google Shape;1170;p149"/>
          <p:cNvGraphicFramePr/>
          <p:nvPr>
            <p:extLst>
              <p:ext uri="{D42A27DB-BD31-4B8C-83A1-F6EECF244321}">
                <p14:modId xmlns:p14="http://schemas.microsoft.com/office/powerpoint/2010/main" val="3132315648"/>
              </p:ext>
            </p:extLst>
          </p:nvPr>
        </p:nvGraphicFramePr>
        <p:xfrm>
          <a:off x="231055" y="313629"/>
          <a:ext cx="8661425" cy="585052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79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8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- 3. RAZREDI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1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Pomagati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empatije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svakidašnjem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uspostavljanju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međuljudskih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7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3. razreda</a:t>
                      </a:r>
                      <a:endParaRPr lang="hr-HR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osvijestiti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2021./2022.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40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150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77" name="Google Shape;1177;p150"/>
          <p:cNvGraphicFramePr/>
          <p:nvPr>
            <p:extLst>
              <p:ext uri="{D42A27DB-BD31-4B8C-83A1-F6EECF244321}">
                <p14:modId xmlns:p14="http://schemas.microsoft.com/office/powerpoint/2010/main" val="704242390"/>
              </p:ext>
            </p:extLst>
          </p:nvPr>
        </p:nvGraphicFramePr>
        <p:xfrm>
          <a:off x="183878" y="164468"/>
          <a:ext cx="8801823" cy="664354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710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307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7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 RAZREDNIKA - 4. RAZRED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odrastaju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primjenjivati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sobom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nenasilnu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težit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uspostavljanju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međuljudskih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možemo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otklanjanje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ublažavanje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istinoljubivost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poštenje,odgovornost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hrabrost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druželjubivost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plemenitost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/>
                        <a:t>Valerija Ivanović Skender, Helena Ćurić, Jasmina Kostelac Pervan, Maja </a:t>
                      </a:r>
                      <a:r>
                        <a:rPr lang="en-US" err="1"/>
                        <a:t>Đurinović</a:t>
                      </a:r>
                      <a:r>
                        <a:rPr lang="en-US"/>
                        <a:t> </a:t>
                      </a:r>
                      <a:r>
                        <a:rPr lang="en-US" err="1"/>
                        <a:t>Tišljarec</a:t>
                      </a:r>
                      <a:endParaRPr err="1"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2021/2022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5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225" marR="522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g61d7f35a3e_0_12"/>
          <p:cNvSpPr txBox="1">
            <a:spLocks noGrp="1"/>
          </p:cNvSpPr>
          <p:nvPr>
            <p:ph type="title"/>
          </p:nvPr>
        </p:nvSpPr>
        <p:spPr>
          <a:xfrm>
            <a:off x="628650" y="228875"/>
            <a:ext cx="7886700" cy="8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ODGOVORNOST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4" name="Google Shape;264;g61d7f35a3e_0_12"/>
          <p:cNvSpPr txBox="1">
            <a:spLocks noGrp="1"/>
          </p:cNvSpPr>
          <p:nvPr>
            <p:ph type="body" idx="1"/>
          </p:nvPr>
        </p:nvSpPr>
        <p:spPr>
          <a:xfrm>
            <a:off x="279275" y="1223050"/>
            <a:ext cx="8592300" cy="54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buNone/>
            </a:pP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Nastojimo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kroz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odgojno-obrazovno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djelovanje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promicati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 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trajno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ugraditi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svijest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svakog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temeljne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ljudske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vrijednosti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koje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odnose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odgovorno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ponašanje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prema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vlastitom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zdravlju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zdravlju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očuvanju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prirode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okoliša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prihvaćanju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različitosti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endParaRPr sz="11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školi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je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velika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odgovornost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pripremi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odgovornog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građanina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Republike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Hrvatske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, koji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kao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odrasla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osoba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znati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aktivno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odgovorno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sudjelovati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demokratskom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društvu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biti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sposoban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prevenirati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svaki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oblik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nasilja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netolerancije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kao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 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smanjiti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nasilje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među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učenicima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83" name="Google Shape;1183;p151"/>
          <p:cNvGraphicFramePr/>
          <p:nvPr>
            <p:extLst>
              <p:ext uri="{D42A27DB-BD31-4B8C-83A1-F6EECF244321}">
                <p14:modId xmlns:p14="http://schemas.microsoft.com/office/powerpoint/2010/main" val="3334012857"/>
              </p:ext>
            </p:extLst>
          </p:nvPr>
        </p:nvGraphicFramePr>
        <p:xfrm>
          <a:off x="265053" y="273050"/>
          <a:ext cx="8645350" cy="52433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6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69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 SATA RAZREDNIKA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RAZREDA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kompletnu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Valentina Ćosić, 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Josip Jularić, Michaela Lulić i 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Tomislav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Špančić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nezdrava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47625" marB="476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15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90" name="Google Shape;1190;p153"/>
          <p:cNvGraphicFramePr/>
          <p:nvPr>
            <p:extLst>
              <p:ext uri="{D42A27DB-BD31-4B8C-83A1-F6EECF244321}">
                <p14:modId xmlns:p14="http://schemas.microsoft.com/office/powerpoint/2010/main" val="2953306510"/>
              </p:ext>
            </p:extLst>
          </p:nvPr>
        </p:nvGraphicFramePr>
        <p:xfrm>
          <a:off x="137128" y="76200"/>
          <a:ext cx="8869750" cy="66927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8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81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49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 SATA RAZREDNIKA 6. RAZREDA</a:t>
                      </a:r>
                      <a:r>
                        <a:rPr lang="hr-HR" sz="1600" b="1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šk. god. 2021./2022.</a:t>
                      </a:r>
                      <a:endParaRPr lang="en" sz="1600" b="0" i="0" u="none" strike="noStrike" cap="none" noProof="0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46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šestog 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36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kazalište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9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koncertni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program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programskom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ponudom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Narodnom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sveučilišu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Sesvete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polugodišta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kina,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13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sastancima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4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197" name="Google Shape;1197;p154"/>
          <p:cNvGraphicFramePr/>
          <p:nvPr>
            <p:extLst>
              <p:ext uri="{D42A27DB-BD31-4B8C-83A1-F6EECF244321}">
                <p14:modId xmlns:p14="http://schemas.microsoft.com/office/powerpoint/2010/main" val="976084325"/>
              </p:ext>
            </p:extLst>
          </p:nvPr>
        </p:nvGraphicFramePr>
        <p:xfrm>
          <a:off x="265053" y="273050"/>
          <a:ext cx="8478900" cy="56826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2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36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 SATA RAZREDNIKA 7. RAZREDA, </a:t>
                      </a:r>
                      <a:r>
                        <a:rPr lang="en" sz="1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Aktiv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sedmog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sastancima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g63a0c7933a_6_9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204" name="Google Shape;1204;g63a0c7933a_6_9"/>
          <p:cNvGraphicFramePr/>
          <p:nvPr>
            <p:extLst>
              <p:ext uri="{D42A27DB-BD31-4B8C-83A1-F6EECF244321}">
                <p14:modId xmlns:p14="http://schemas.microsoft.com/office/powerpoint/2010/main" val="3405626235"/>
              </p:ext>
            </p:extLst>
          </p:nvPr>
        </p:nvGraphicFramePr>
        <p:xfrm>
          <a:off x="265053" y="273050"/>
          <a:ext cx="8550325" cy="573674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2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08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02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 SATA RAZREDNIKA 8. RAZREDA, </a:t>
                      </a:r>
                      <a:r>
                        <a:rPr lang="en" sz="1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odjelu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1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misli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izvršavanje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obaveza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sazrijevanja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7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Jelena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Horvatek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Zrinka Jurić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Renato Blažeković, Renata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Kovačićek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5427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nasilje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kazalište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4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vladanja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sastancima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65C7201B-387F-43BA-99F1-83457BED7E77}"/>
              </a:ext>
            </a:extLst>
          </p:cNvPr>
          <p:cNvSpPr txBox="1"/>
          <p:nvPr/>
        </p:nvSpPr>
        <p:spPr>
          <a:xfrm>
            <a:off x="3200399" y="3200399"/>
            <a:ext cx="274319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1" name="Google Shape;1211;p15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212" name="Google Shape;1212;p156"/>
          <p:cNvSpPr txBox="1"/>
          <p:nvPr/>
        </p:nvSpPr>
        <p:spPr>
          <a:xfrm>
            <a:off x="755650" y="2565400"/>
            <a:ext cx="863597" cy="3667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213" name="Google Shape;1213;p156"/>
          <p:cNvSpPr/>
          <p:nvPr/>
        </p:nvSpPr>
        <p:spPr>
          <a:xfrm>
            <a:off x="1466774" y="2222500"/>
            <a:ext cx="6535500" cy="132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IZVANUČIONIČNA N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ASTAVA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5" name="Google Shape;1255;g603841a03c_2_8"/>
          <p:cNvGraphicFramePr/>
          <p:nvPr>
            <p:extLst>
              <p:ext uri="{D42A27DB-BD31-4B8C-83A1-F6EECF244321}">
                <p14:modId xmlns:p14="http://schemas.microsoft.com/office/powerpoint/2010/main" val="2667516263"/>
              </p:ext>
            </p:extLst>
          </p:nvPr>
        </p:nvGraphicFramePr>
        <p:xfrm>
          <a:off x="251516" y="120118"/>
          <a:ext cx="8640975" cy="643718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33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06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 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voćnjaka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vinograda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parka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listopadno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zimzeleno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vazdazeleno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drveće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blizini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600" b="0" i="0" u="none" strike="noStrike" cap="none" noProof="0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mladih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listopad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3" name="Google Shape;1243;p161"/>
          <p:cNvGraphicFramePr/>
          <p:nvPr>
            <p:extLst>
              <p:ext uri="{D42A27DB-BD31-4B8C-83A1-F6EECF244321}">
                <p14:modId xmlns:p14="http://schemas.microsoft.com/office/powerpoint/2010/main" val="1571559457"/>
              </p:ext>
            </p:extLst>
          </p:nvPr>
        </p:nvGraphicFramePr>
        <p:xfrm>
          <a:off x="251515" y="404662"/>
          <a:ext cx="8640975" cy="57748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1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/>
                        <a:t>UČENICI U PROMETU</a:t>
                      </a:r>
                      <a:br>
                        <a:rPr lang="en" sz="1800" b="1" u="none" strike="noStrike" cap="none"/>
                      </a:br>
                      <a:r>
                        <a:rPr lang="en" sz="1800" b="1" u="none" strike="noStrike" cap="none" err="1"/>
                        <a:t>Terenska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nastava</a:t>
                      </a:r>
                      <a:r>
                        <a:rPr lang="en" sz="1800" b="1" u="none" strike="noStrike" cap="none"/>
                        <a:t> za </a:t>
                      </a:r>
                      <a:r>
                        <a:rPr lang="en" sz="1800" b="1" u="none" strike="noStrike" cap="none" err="1"/>
                        <a:t>učenike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prvih</a:t>
                      </a:r>
                      <a:r>
                        <a:rPr lang="en" sz="1800" b="1" u="none" strike="noStrike" cap="none"/>
                        <a:t> </a:t>
                      </a:r>
                      <a:r>
                        <a:rPr lang="en" sz="1800" b="1" u="none" strike="noStrike" cap="none" err="1"/>
                        <a:t>razreda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pješak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pješaka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raskrižje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cestu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bez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pločnikom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kolnikom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kretanje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procjenjivati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400" b="0" i="0" u="none" strike="noStrike" cap="none" noProof="0">
                        <a:latin typeface="Arial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prometnicama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predavanje</a:t>
                      </a:r>
                      <a:endParaRPr sz="1350" u="none" strike="noStrike" cap="none" err="1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studeni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 2021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.g.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putu do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5" name="Google Shape;1225;p158"/>
          <p:cNvGraphicFramePr/>
          <p:nvPr>
            <p:extLst>
              <p:ext uri="{D42A27DB-BD31-4B8C-83A1-F6EECF244321}">
                <p14:modId xmlns:p14="http://schemas.microsoft.com/office/powerpoint/2010/main" val="2669015717"/>
              </p:ext>
            </p:extLst>
          </p:nvPr>
        </p:nvGraphicFramePr>
        <p:xfrm>
          <a:off x="251503" y="367755"/>
          <a:ext cx="8640975" cy="604703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88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52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ZIMA OKO NAS</a:t>
                      </a:r>
                      <a:endParaRPr lang="sr-Latn-RS" sz="1350" u="none" strike="noStrike" cap="none" err="1"/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- </a:t>
                      </a:r>
                      <a:r>
                        <a:rPr lang="en" sz="1600" b="1" u="none" strike="noStrike" cap="none" err="1"/>
                        <a:t>terenska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nastava</a:t>
                      </a:r>
                      <a:r>
                        <a:rPr lang="en" sz="1600" b="1" u="none" strike="noStrike" cap="none"/>
                        <a:t> za </a:t>
                      </a:r>
                      <a:r>
                        <a:rPr lang="en" sz="1600" b="1" u="none" strike="noStrike" cap="none" err="1"/>
                        <a:t>učenike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prvih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razreda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Zima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4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4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400" b="0" i="0" u="none" strike="noStrike" cap="none" noProof="0">
                        <a:latin typeface="Arial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siječanj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31" name="Google Shape;1231;p159"/>
          <p:cNvGraphicFramePr/>
          <p:nvPr>
            <p:extLst>
              <p:ext uri="{D42A27DB-BD31-4B8C-83A1-F6EECF244321}">
                <p14:modId xmlns:p14="http://schemas.microsoft.com/office/powerpoint/2010/main" val="1979057739"/>
              </p:ext>
            </p:extLst>
          </p:nvPr>
        </p:nvGraphicFramePr>
        <p:xfrm>
          <a:off x="125757" y="114928"/>
          <a:ext cx="8892475" cy="658457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6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PRIRODA SE BUDI - PROLJEĆE </a:t>
                      </a:r>
                      <a:endParaRPr lang="sr-Latn-RS" sz="1350" u="none" strike="noStrike" cap="none"/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lang="sr-Latn-RS"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0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600" b="0" i="0" u="none" strike="noStrike" cap="none" noProof="0">
                        <a:latin typeface="Arial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ožujak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</a:t>
                      </a:r>
                      <a:endParaRPr lang="en-US"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19" name="Google Shape;1219;p157"/>
          <p:cNvGraphicFramePr/>
          <p:nvPr>
            <p:extLst>
              <p:ext uri="{D42A27DB-BD31-4B8C-83A1-F6EECF244321}">
                <p14:modId xmlns:p14="http://schemas.microsoft.com/office/powerpoint/2010/main" val="3851444888"/>
              </p:ext>
            </p:extLst>
          </p:nvPr>
        </p:nvGraphicFramePr>
        <p:xfrm>
          <a:off x="251503" y="367755"/>
          <a:ext cx="8640975" cy="610799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88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52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JESEN OKO NAS</a:t>
                      </a:r>
                      <a:endParaRPr lang="sr-Latn-RS"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lang="en" sz="1600" b="1" u="none" strike="noStrike" cap="none" err="1">
                          <a:latin typeface="Times New Roman"/>
                          <a:cs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cs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cs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err="1">
                          <a:latin typeface="Times New Roman"/>
                          <a:cs typeface="Times New Roman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err="1">
                          <a:latin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kurikuluma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Jesen.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jesen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životinjama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NOSITELJI 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latin typeface="Times New Roman"/>
                          <a:cs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latin typeface="Times New Roman"/>
                          <a:cs typeface="Times New Roman"/>
                        </a:rPr>
                        <a:t>: Mirta Grgić-Mešić, Zorka Brekalo, Irena </a:t>
                      </a:r>
                      <a:r>
                        <a:rPr lang="en-US" sz="1600" b="0" i="0" u="none" strike="noStrike" cap="none" noProof="0" err="1">
                          <a:latin typeface="Times New Roman"/>
                          <a:cs typeface="Times New Roman"/>
                        </a:rPr>
                        <a:t>Koružnjak</a:t>
                      </a:r>
                      <a:r>
                        <a:rPr lang="en-US" sz="1600" b="0" i="0" u="none" strike="noStrike" cap="none" noProof="0">
                          <a:latin typeface="Times New Roman"/>
                          <a:cs typeface="Times New Roman"/>
                        </a:rPr>
                        <a:t>, Danijela </a:t>
                      </a:r>
                      <a:r>
                        <a:rPr lang="en-US" sz="1600" b="0" i="0" u="none" strike="noStrike" cap="none" noProof="0" err="1">
                          <a:latin typeface="Times New Roman"/>
                          <a:cs typeface="Times New Roman"/>
                        </a:rPr>
                        <a:t>Crnjac</a:t>
                      </a:r>
                      <a:endParaRPr lang="en-US" sz="1600" b="0" i="0" u="none" strike="noStrike" cap="none" noProof="0" err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Grad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mladih</a:t>
                      </a: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listopad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50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kn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djetetu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roditelja</a:t>
                      </a: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3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g61d7f35a3e_0_18"/>
          <p:cNvSpPr txBox="1">
            <a:spLocks noGrp="1"/>
          </p:cNvSpPr>
          <p:nvPr>
            <p:ph type="title"/>
          </p:nvPr>
        </p:nvSpPr>
        <p:spPr>
          <a:xfrm>
            <a:off x="628650" y="217850"/>
            <a:ext cx="7886700" cy="9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600" b="1">
                <a:latin typeface="Times New Roman"/>
                <a:ea typeface="Times New Roman"/>
                <a:cs typeface="Times New Roman"/>
                <a:sym typeface="Times New Roman"/>
              </a:rPr>
              <a:t>IDENTITET</a:t>
            </a:r>
            <a:endParaRPr sz="36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1" name="Google Shape;271;g61d7f35a3e_0_18"/>
          <p:cNvSpPr txBox="1">
            <a:spLocks noGrp="1"/>
          </p:cNvSpPr>
          <p:nvPr>
            <p:ph type="body" idx="1"/>
          </p:nvPr>
        </p:nvSpPr>
        <p:spPr>
          <a:xfrm>
            <a:off x="628650" y="1044700"/>
            <a:ext cx="7886700" cy="50463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>
              <a:buNone/>
            </a:pP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U našoj školi prepoznata je važnost i potreba kod učenika razviti dubok osjećaj za domoljublje kroz </a:t>
            </a:r>
            <a:endParaRPr sz="280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buNone/>
            </a:pP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kulturni i nacionalni identitet, ljubav prema tradiciji i očuvanju kulturne baštine. </a:t>
            </a:r>
            <a:endParaRPr lang="hr-HR" sz="280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buNone/>
            </a:pP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Naglasak dajemo </a:t>
            </a:r>
            <a:r>
              <a:rPr lang="en" sz="2800" b="1" dirty="0">
                <a:latin typeface="Times New Roman"/>
                <a:ea typeface="Times New Roman"/>
                <a:cs typeface="Times New Roman"/>
                <a:sym typeface="Times New Roman"/>
              </a:rPr>
              <a:t>kulturi ponašanja, govora i pisanja </a:t>
            </a: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te je u tu svrhu omogućeno sudjelovanje učenika u izvannastavnim aktivnostima iz područja  likovne, glazbene, scenske i literarne umjetnosti, kao i područja ekologije i međuljudske solidarnosti.</a:t>
            </a:r>
            <a:endParaRPr sz="2800" dirty="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indent="0">
              <a:buNone/>
            </a:pPr>
            <a:r>
              <a:rPr lang="en" sz="2800" dirty="0">
                <a:latin typeface="Times New Roman"/>
                <a:ea typeface="Times New Roman"/>
                <a:cs typeface="Times New Roman"/>
                <a:sym typeface="Times New Roman"/>
              </a:rPr>
              <a:t>Potičemo kreativne sposobnosti učenika, radimo na jačanju samopouzdanja i zajedništva kroz mobilnost i interakciju u kolektivu. </a:t>
            </a:r>
            <a:endParaRPr sz="2800" dirty="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1" name="Google Shape;1261;p164"/>
          <p:cNvGraphicFramePr/>
          <p:nvPr>
            <p:extLst>
              <p:ext uri="{D42A27DB-BD31-4B8C-83A1-F6EECF244321}">
                <p14:modId xmlns:p14="http://schemas.microsoft.com/office/powerpoint/2010/main" val="3570983077"/>
              </p:ext>
            </p:extLst>
          </p:nvPr>
        </p:nvGraphicFramePr>
        <p:xfrm>
          <a:off x="192628" y="243493"/>
          <a:ext cx="8758725" cy="640234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1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42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ZIMA - </a:t>
                      </a:r>
                      <a:r>
                        <a:rPr lang="en" sz="1600" b="1" u="none" strike="noStrike" cap="none" err="1"/>
                        <a:t>terenska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nastava</a:t>
                      </a:r>
                      <a:r>
                        <a:rPr lang="en" sz="1600" b="1" u="none" strike="noStrike" cap="none"/>
                        <a:t> za </a:t>
                      </a:r>
                      <a:r>
                        <a:rPr lang="en" sz="1600" b="1" u="none" strike="noStrike" cap="none" err="1"/>
                        <a:t>učenike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drugih</a:t>
                      </a:r>
                      <a:r>
                        <a:rPr lang="en" sz="1600" b="1" u="none" strike="noStrike" cap="none"/>
                        <a:t> </a:t>
                      </a:r>
                      <a:r>
                        <a:rPr lang="en" sz="1600" b="1" u="none" strike="noStrike" cap="none" err="1"/>
                        <a:t>razreda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9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živimo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zimu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: Mirta Grgić-Mešić, Zorka Brekalo, Irena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Koružnjak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 Danijela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0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6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prosinac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8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8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400" marR="49400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7" name="Google Shape;1267;p165"/>
          <p:cNvGraphicFramePr/>
          <p:nvPr>
            <p:extLst>
              <p:ext uri="{D42A27DB-BD31-4B8C-83A1-F6EECF244321}">
                <p14:modId xmlns:p14="http://schemas.microsoft.com/office/powerpoint/2010/main" val="2656371153"/>
              </p:ext>
            </p:extLst>
          </p:nvPr>
        </p:nvGraphicFramePr>
        <p:xfrm>
          <a:off x="125757" y="114928"/>
          <a:ext cx="8892475" cy="669442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6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NAŠE MJESTO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0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upoznaje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mjesto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živi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ustanove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mjestu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živi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prepoznaje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 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djelatnosti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mjestu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prepoznaje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vrijednost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upoznaje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povijesnu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prirodnu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baštinu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mjesta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snalazi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neposrednom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okružju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objektima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dijelovima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prikazuje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objekte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neposrednom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okružju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organizacije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prometa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okružju</a:t>
                      </a:r>
                      <a:endParaRPr lang="en-US"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lang="en-US"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87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: Mirta Grgić-Mešić, Zorka Brekalo, Irena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Koružnjak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 Danijela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Sesvetama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Gradskoj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knjižnici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Muzeju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Prigorja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Dobrovoljnoj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vatrogasnoj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postaji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Sesveta</a:t>
                      </a: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ožujak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7" name="Google Shape;1267;p165"/>
          <p:cNvGraphicFramePr/>
          <p:nvPr>
            <p:extLst>
              <p:ext uri="{D42A27DB-BD31-4B8C-83A1-F6EECF244321}">
                <p14:modId xmlns:p14="http://schemas.microsoft.com/office/powerpoint/2010/main" val="3631638101"/>
              </p:ext>
            </p:extLst>
          </p:nvPr>
        </p:nvGraphicFramePr>
        <p:xfrm>
          <a:off x="125757" y="114928"/>
          <a:ext cx="8892475" cy="60011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56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6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8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 -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0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tjelesna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3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živimo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odnosu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ostala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87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: Mirta Grgić-Mešić, Zorka Brekalo, Irena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Koružnjak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 Danijela 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Crnjac</a:t>
                      </a:r>
                      <a:endParaRPr lang="en-US" sz="1600" b="0" i="0" u="none" strike="noStrike" cap="none" noProof="0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Šetnja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šuma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livada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-US"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travanj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49725" marR="49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199088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9" name="Google Shape;1249;p162"/>
          <p:cNvGraphicFramePr/>
          <p:nvPr>
            <p:extLst>
              <p:ext uri="{D42A27DB-BD31-4B8C-83A1-F6EECF244321}">
                <p14:modId xmlns:p14="http://schemas.microsoft.com/office/powerpoint/2010/main" val="140895874"/>
              </p:ext>
            </p:extLst>
          </p:nvPr>
        </p:nvGraphicFramePr>
        <p:xfrm>
          <a:off x="237300" y="264100"/>
          <a:ext cx="8706675" cy="649035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1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ZAVRŠNI IZLET ZA UČENIKE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DRUGIH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lang="en" sz="16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2.razreda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zajedno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s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učiteljicama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produženog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boravka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2.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Ključić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Krašogradu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333246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9" name="Google Shape;1249;p162"/>
          <p:cNvGraphicFramePr/>
          <p:nvPr>
            <p:extLst>
              <p:ext uri="{D42A27DB-BD31-4B8C-83A1-F6EECF244321}">
                <p14:modId xmlns:p14="http://schemas.microsoft.com/office/powerpoint/2010/main" val="3861504319"/>
              </p:ext>
            </p:extLst>
          </p:nvPr>
        </p:nvGraphicFramePr>
        <p:xfrm>
          <a:off x="237300" y="264100"/>
          <a:ext cx="8706675" cy="6496555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41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ZAVRŠNI IZLET ZA UČENIKE PRVIH RAZREDA (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Bliži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ljeto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cs typeface="Times New Roman"/>
                        </a:rPr>
                        <a:t>KRAŠOGRAD</a:t>
                      </a:r>
                      <a:endParaRPr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nabrojati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prilike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obuće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600" b="0" i="0" u="none" strike="noStrike" cap="none" noProof="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Krašogradu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lipanj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350" u="none" strike="noStrike" cap="none" err="1"/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350" u="none" strike="noStrike" cap="none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5" name="Google Shape;1285;g61a6709b69_0_0"/>
          <p:cNvGraphicFramePr/>
          <p:nvPr>
            <p:extLst>
              <p:ext uri="{D42A27DB-BD31-4B8C-83A1-F6EECF244321}">
                <p14:modId xmlns:p14="http://schemas.microsoft.com/office/powerpoint/2010/main" val="510377661"/>
              </p:ext>
            </p:extLst>
          </p:nvPr>
        </p:nvGraphicFramePr>
        <p:xfrm>
          <a:off x="158188" y="223388"/>
          <a:ext cx="8827625" cy="6521847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62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elemente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dubokoj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smanjiti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okruženju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bavljenje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plivačkim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sportovima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Upotreba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Stručna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služba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učitelji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plivanja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bazenima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učiteljice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razrednice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2.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bazen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termin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naknadno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inicijalne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plivača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neplivača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43" name="Google Shape;1243;p161"/>
          <p:cNvGraphicFramePr/>
          <p:nvPr>
            <p:extLst>
              <p:ext uri="{D42A27DB-BD31-4B8C-83A1-F6EECF244321}">
                <p14:modId xmlns:p14="http://schemas.microsoft.com/office/powerpoint/2010/main" val="1444040773"/>
              </p:ext>
            </p:extLst>
          </p:nvPr>
        </p:nvGraphicFramePr>
        <p:xfrm>
          <a:off x="215656" y="108827"/>
          <a:ext cx="8757743" cy="626463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944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683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1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NAZIV AKTIVNOSTI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"/>
                        </a:rPr>
                        <a:t>PROŠLOST GRADA ZAGREBA</a:t>
                      </a:r>
                      <a:br>
                        <a:rPr lang="en" sz="1600" b="1" u="none" strike="noStrike" cap="none">
                          <a:latin typeface="Times"/>
                        </a:rPr>
                      </a:br>
                      <a:r>
                        <a:rPr lang="en" sz="1600" b="1" u="none" strike="noStrike" cap="none" err="1">
                          <a:latin typeface="Times"/>
                        </a:rPr>
                        <a:t>Terenska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nastava</a:t>
                      </a:r>
                      <a:r>
                        <a:rPr lang="en" sz="1600" b="1" u="none" strike="noStrike" cap="none">
                          <a:latin typeface="Times"/>
                        </a:rPr>
                        <a:t> za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učenike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trećih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razreda</a:t>
                      </a:r>
                      <a:r>
                        <a:rPr lang="en" sz="1600" b="1" u="none" strike="noStrike" cap="none">
                          <a:latin typeface="Times"/>
                        </a:rPr>
                        <a:t> (  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prema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mogućnostima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epidemološke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situacije</a:t>
                      </a:r>
                      <a:r>
                        <a:rPr lang="en" sz="1600" b="1" u="none" strike="noStrike" cap="none">
                          <a:latin typeface="Times"/>
                        </a:rPr>
                        <a:t> u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Gradu</a:t>
                      </a:r>
                      <a:r>
                        <a:rPr lang="en" sz="1600" b="1" u="none" strike="noStrike" cap="none">
                          <a:latin typeface="Times"/>
                        </a:rPr>
                        <a:t> </a:t>
                      </a:r>
                      <a:r>
                        <a:rPr lang="en" sz="1600" b="1" u="none" strike="noStrike" cap="none" err="1">
                          <a:latin typeface="Times"/>
                        </a:rPr>
                        <a:t>Zagrebu</a:t>
                      </a:r>
                      <a:r>
                        <a:rPr lang="en" sz="1600" b="1" u="none" strike="noStrike" cap="none">
                          <a:latin typeface="Times"/>
                        </a:rPr>
                        <a:t>)</a:t>
                      </a:r>
                      <a:endParaRPr sz="16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CILJ AKTIVNOSTI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Zlatna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bula,Gradec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Kaptol,ujedinjenje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dijelova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grada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/>
                      </a:r>
                      <a:b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</a:b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tjelesne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sr-Latn-RS"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1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NAMJENA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usporediti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izgled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grada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prošlosti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sadašnjosti</a:t>
                      </a:r>
                      <a:endParaRPr lang="en" sz="1400" u="none" strike="noStrike" cap="none" err="1">
                        <a:latin typeface="Times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Zlatna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bula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kula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Lotršćak,cehovi</a:t>
                      </a:r>
                      <a:endParaRPr lang="en" sz="1400" u="none" strike="noStrike" cap="none" err="1">
                        <a:latin typeface="Times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dijelove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grada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prošlosti</a:t>
                      </a:r>
                      <a:endParaRPr lang="en" sz="1400" u="none" strike="noStrike" cap="none" err="1">
                        <a:latin typeface="Times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-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kretanje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procjenjivati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uočavati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različite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400" u="none" strike="noStrike" cap="none" err="1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400" u="none" strike="noStrike" cap="none">
                        <a:latin typeface="Times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skupinama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suradnje</a:t>
                      </a:r>
                      <a:endParaRPr lang="en" sz="1400" u="none" strike="noStrike" cap="none" err="1">
                        <a:latin typeface="Times"/>
                        <a:cs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0007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NOSITELJI 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"/>
                          <a:ea typeface="Times New Roman"/>
                          <a:cs typeface="Times New Roman"/>
                        </a:rPr>
                        <a:t>Aktiv 3.razreda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NAČIN REALIZACIJE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en" sz="1400" u="none" strike="noStrike" cap="none">
                        <a:latin typeface="Times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stručno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predavanje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"/>
                        <a:cs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VREMENIK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travanj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2022.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g.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TROŠKOVNIK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en" sz="1400" u="none" strike="noStrike" cap="none">
                        <a:latin typeface="Times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Obilazak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prometa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Grada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Zagreba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troškovniku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Putničke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agencije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"/>
                          <a:cs typeface="Times New Roman"/>
                        </a:rPr>
                        <a:t>izlete</a:t>
                      </a:r>
                      <a:r>
                        <a:rPr lang="en" sz="1400" u="none" strike="noStrike" cap="none">
                          <a:latin typeface="Times"/>
                          <a:cs typeface="Times New Roman"/>
                        </a:rPr>
                        <a:t>.</a:t>
                      </a: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"/>
                        </a:rPr>
                        <a:t>VREDNOVANJE I KORIŠTENJE REZULTATA RADA</a:t>
                      </a:r>
                      <a:endParaRPr sz="1400" u="none" strike="noStrike" cap="none">
                        <a:latin typeface="Times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Svakodnevna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,</a:t>
                      </a:r>
                      <a:endParaRPr lang="en" sz="1400" u="none" strike="noStrike" cap="none">
                        <a:latin typeface="Times"/>
                        <a:cs typeface="Times New Roman"/>
                      </a:endParaRPr>
                    </a:p>
                  </a:txBody>
                  <a:tcPr marL="47875" marR="47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5881062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79" name="Google Shape;1279;p168"/>
          <p:cNvGraphicFramePr/>
          <p:nvPr>
            <p:extLst>
              <p:ext uri="{D42A27DB-BD31-4B8C-83A1-F6EECF244321}">
                <p14:modId xmlns:p14="http://schemas.microsoft.com/office/powerpoint/2010/main" val="2386933449"/>
              </p:ext>
            </p:extLst>
          </p:nvPr>
        </p:nvGraphicFramePr>
        <p:xfrm>
          <a:off x="158188" y="223388"/>
          <a:ext cx="8827625" cy="628476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542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5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ZAVRŠNI IZLET -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lang="en" sz="16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9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životinjski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selo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/grad)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karakteristke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ljeta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odnosu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godišnja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doba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 3.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(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izleta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epidemološkoj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svibanj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Krašograd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302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1" name="Google Shape;1291;p169"/>
          <p:cNvGraphicFramePr/>
          <p:nvPr>
            <p:extLst>
              <p:ext uri="{D42A27DB-BD31-4B8C-83A1-F6EECF244321}">
                <p14:modId xmlns:p14="http://schemas.microsoft.com/office/powerpoint/2010/main" val="1129426882"/>
              </p:ext>
            </p:extLst>
          </p:nvPr>
        </p:nvGraphicFramePr>
        <p:xfrm>
          <a:off x="222625" y="171375"/>
          <a:ext cx="8649925" cy="6583440"/>
        </p:xfrm>
        <a:graphic>
          <a:graphicData uri="http://schemas.openxmlformats.org/drawingml/2006/table">
            <a:tbl>
              <a:tblPr>
                <a:noFill/>
                <a:tableStyleId>{B5C96C21-4EE6-4BEF-822F-EDBACECFD9C8}</a:tableStyleId>
              </a:tblPr>
              <a:tblGrid>
                <a:gridCol w="2017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32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cs typeface="Times New Roman"/>
                        </a:rPr>
                        <a:t>ŠKOLA U PRIRODI-DOM CRVENOG KRIŽA SLJEME- TREĆI RAZREDI</a:t>
                      </a: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3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brežuljkasti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pripadnosti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veselo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raspoloženje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doživljaje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350"/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uljudno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brigu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imovini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81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zapažanja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endParaRPr sz="1400" b="0" i="0" u="none" strike="noStrike" cap="none" err="1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brige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okoliš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zanimanje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boravak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3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cs typeface="Times New Roman"/>
                        </a:rPr>
                        <a:t>Aktiv 3. razreda ,</a:t>
                      </a:r>
                      <a:r>
                        <a:rPr lang="hr-HR" sz="1400" u="none" strike="noStrike" cap="none" err="1">
                          <a:latin typeface="Times New Roman"/>
                          <a:cs typeface="Times New Roman"/>
                        </a:rPr>
                        <a:t>ravnateljica,Stručna</a:t>
                      </a:r>
                      <a:r>
                        <a:rPr lang="hr-HR" sz="1400" u="none" strike="noStrike" cap="none">
                          <a:latin typeface="Times New Roman"/>
                          <a:cs typeface="Times New Roman"/>
                        </a:rPr>
                        <a:t> služba</a:t>
                      </a:r>
                      <a:endParaRPr lang="hr-HR" sz="1400" u="none" strike="noStrike" cap="none" err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0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organizaciju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Gradskog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ureda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obrazovanje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kulturu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sport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je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omogućen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boravak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Domu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Crvenog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križa</a:t>
                      </a:r>
                      <a:r>
                        <a:rPr lang="hr-HR" sz="1400" u="none" strike="noStrike" cap="none">
                          <a:latin typeface="Times New Roman"/>
                          <a:cs typeface="Times New Roman"/>
                        </a:rPr>
                        <a:t> . 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Program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traje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pet dana.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21.9 .- </a:t>
                      </a:r>
                      <a:r>
                        <a:rPr lang="en" sz="14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24.9.202</a:t>
                      </a:r>
                      <a:r>
                        <a:rPr lang="hr-HR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r>
                        <a:rPr lang="hr-HR" sz="14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(ovisno o epidemiološkoj situaciji)</a:t>
                      </a:r>
                      <a:endParaRPr sz="14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0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cjeniku u suglasnosti s roditeljima</a:t>
                      </a: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; 280,00 kn (4 pansiona i prijevoz),20,00 kn ulaznica za Rudnik Zrinski,75,00 kn testiranje za Covid 19 (učenici koji nemaju covid putovnicu)</a:t>
                      </a:r>
                      <a:endParaRPr sz="14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 naučenih spoznaja u izvornoj stvarnosti u svakodnevnom životu i nastavi</a:t>
                      </a:r>
                      <a:endParaRPr sz="14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 na izvanučioničku nastavu provesti </a:t>
                      </a:r>
                      <a:r>
                        <a:rPr lang="en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</a:t>
                      </a:r>
                      <a:r>
                        <a:rPr lang="en" sz="14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literarno </a:t>
                      </a:r>
                      <a:r>
                        <a:rPr lang="en" sz="14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 likovno izražavanje te provjeri usvojenih znanja</a:t>
                      </a:r>
                      <a:endParaRPr sz="1400" u="none" strike="noStrike" cap="none" dirty="0">
                        <a:latin typeface="Times New Roman"/>
                        <a:cs typeface="Times New Roman"/>
                      </a:endParaRPr>
                    </a:p>
                    <a:p>
                      <a:pPr marL="228600" marR="0" lvl="0" indent="-2286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400" b="0" i="0" u="none" strike="noStrike" cap="none" dirty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 likovnih radova</a:t>
                      </a:r>
                      <a:endParaRPr sz="1400" u="none" strike="noStrike" cap="none" dirty="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" name="TekstniOkvir 5">
            <a:extLst>
              <a:ext uri="{FF2B5EF4-FFF2-40B4-BE49-F238E27FC236}">
                <a16:creationId xmlns:a16="http://schemas.microsoft.com/office/drawing/2014/main" id="{AFA4DCE6-CB97-DC4E-B134-8C0D52F0F848}"/>
              </a:ext>
            </a:extLst>
          </p:cNvPr>
          <p:cNvSpPr txBox="1"/>
          <p:nvPr/>
        </p:nvSpPr>
        <p:spPr>
          <a:xfrm flipV="1">
            <a:off x="1452113" y="2447078"/>
            <a:ext cx="4572000" cy="885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"/>
              <a:buFont typeface="Verdana"/>
              <a:buNone/>
            </a:pPr>
            <a:endParaRPr lang="hr-HR" sz="140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p171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04" name="Google Shape;1304;p171"/>
          <p:cNvGraphicFramePr/>
          <p:nvPr>
            <p:extLst>
              <p:ext uri="{D42A27DB-BD31-4B8C-83A1-F6EECF244321}">
                <p14:modId xmlns:p14="http://schemas.microsoft.com/office/powerpoint/2010/main" val="2549710726"/>
              </p:ext>
            </p:extLst>
          </p:nvPr>
        </p:nvGraphicFramePr>
        <p:xfrm>
          <a:off x="431812" y="356197"/>
          <a:ext cx="8280400" cy="62408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22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57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 MJESTA (TN) - 3. </a:t>
                      </a:r>
                      <a:r>
                        <a:rPr lang="en" sz="20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2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pronalaženje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željene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adrese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objekte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okoliša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obratno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tumačem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znakova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zaključivanja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Shvatiti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2000" b="0" i="0" u="none" strike="noStrike" cap="none" noProof="0">
                          <a:latin typeface="Times New Roman"/>
                          <a:cs typeface="Times New Roman"/>
                        </a:rPr>
                        <a:t>Aktiv 3. razreda</a:t>
                      </a:r>
                      <a:endParaRPr lang="hr-HR" sz="2000" b="0" i="0" u="none" strike="noStrike" cap="none" noProof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dvorištu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okolici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naselju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cs typeface="Times New Roman"/>
                        </a:rPr>
                        <a:t>Listopad 2021.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Nema.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7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g61d7f35a3e_0_24"/>
          <p:cNvSpPr txBox="1">
            <a:spLocks noGrp="1"/>
          </p:cNvSpPr>
          <p:nvPr>
            <p:ph type="title"/>
          </p:nvPr>
        </p:nvSpPr>
        <p:spPr>
          <a:xfrm>
            <a:off x="628650" y="365126"/>
            <a:ext cx="78867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3000" b="1">
                <a:latin typeface="Times New Roman"/>
                <a:ea typeface="Times New Roman"/>
                <a:cs typeface="Times New Roman"/>
                <a:sym typeface="Times New Roman"/>
              </a:rPr>
              <a:t>ANALIZA POTREBA I INTERESA UČENIKA</a:t>
            </a:r>
            <a:endParaRPr sz="3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78" name="Google Shape;278;g61d7f35a3e_0_24"/>
          <p:cNvSpPr txBox="1">
            <a:spLocks noGrp="1"/>
          </p:cNvSpPr>
          <p:nvPr>
            <p:ph type="body" idx="1"/>
          </p:nvPr>
        </p:nvSpPr>
        <p:spPr>
          <a:xfrm>
            <a:off x="628650" y="1922675"/>
            <a:ext cx="7886700" cy="44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Tijekom ove školske godine oformit ćemo Tim za razvoj kurikulske kulture, koji će razmotriti potrebe i interese učenika, učitelja, roditelja</a:t>
            </a:r>
            <a:r>
              <a:rPr lang="hr-HR" sz="2800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i ostalih sudionika u životu i radu naše škole.</a:t>
            </a:r>
            <a:endParaRPr lang="hr-HR" sz="2800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lvl="0" indent="0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800"/>
              <a:buNone/>
            </a:pP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Temeljem analize prikupljenih podataka, stvorit će se platforma za otvaranje novih, to jest povećanjem postojećih područja rada izvannastavnih sadržaja u radu škole za 2021./2022. školsku godinu.</a:t>
            </a:r>
            <a:endParaRPr sz="2800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97" name="Google Shape;1297;p170"/>
          <p:cNvGraphicFramePr/>
          <p:nvPr>
            <p:extLst>
              <p:ext uri="{D42A27DB-BD31-4B8C-83A1-F6EECF244321}">
                <p14:modId xmlns:p14="http://schemas.microsoft.com/office/powerpoint/2010/main" val="1241586368"/>
              </p:ext>
            </p:extLst>
          </p:nvPr>
        </p:nvGraphicFramePr>
        <p:xfrm>
          <a:off x="395287" y="620712"/>
          <a:ext cx="8280400" cy="52972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01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8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 U PROSTORU (TN) - 3. </a:t>
                      </a:r>
                      <a:r>
                        <a:rPr lang="en" sz="20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1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Orijentirati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Suncu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kompasa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znakova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zemlji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3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342900" marR="0" lvl="0" indent="-2540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Pts val="1400"/>
                        <a:buFont typeface="Arial" panose="020B0604020202020204" pitchFamily="34" charset="0"/>
                        <a:buChar char="•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stajalište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obzor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imenovati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glavne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sporedne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svijeta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342900" marR="0" lvl="0" indent="-2540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Font typeface="Arial" panose="020B0604020202020204" pitchFamily="34" charset="0"/>
                        <a:buChar char="•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orijentacije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2000" b="0" i="0" u="none" strike="noStrike" cap="none" noProof="0">
                          <a:latin typeface="Times New Roman"/>
                          <a:cs typeface="Times New Roman"/>
                        </a:rPr>
                        <a:t>Aktiv 3. razreda</a:t>
                      </a:r>
                      <a:endParaRPr lang="hr-HR" sz="2000" b="0" i="0" u="none" strike="noStrike" cap="none" noProof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Šetnja po dvorištu i okolici škole – naselju</a:t>
                      </a:r>
                      <a:endParaRPr lang="hr-HR"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Listopad 2021.</a:t>
                      </a:r>
                      <a:endParaRPr lang="hr-HR" sz="2000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2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troškova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.</a:t>
                      </a: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7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omic Sans MS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17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35" name="Google Shape;1335;p174"/>
          <p:cNvGraphicFramePr/>
          <p:nvPr>
            <p:extLst>
              <p:ext uri="{D42A27DB-BD31-4B8C-83A1-F6EECF244321}">
                <p14:modId xmlns:p14="http://schemas.microsoft.com/office/powerpoint/2010/main" val="2493369676"/>
              </p:ext>
            </p:extLst>
          </p:nvPr>
        </p:nvGraphicFramePr>
        <p:xfrm>
          <a:off x="431812" y="274625"/>
          <a:ext cx="8280400" cy="52236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16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64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4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ZOLOŠKI VRT MAKSIMIR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– UČENICI 4. RAZREDA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b="0" i="0" u="none" strike="noStrike" cap="none" noProof="0"/>
                        <a:t>- </a:t>
                      </a:r>
                      <a:r>
                        <a:rPr lang="en" sz="1400" b="0" i="0" u="none" strike="noStrike" cap="none" noProof="0" err="1"/>
                        <a:t>istražiti</a:t>
                      </a:r>
                      <a:r>
                        <a:rPr lang="en" sz="1400" b="0" i="0" u="none" strike="noStrike" cap="none" noProof="0"/>
                        <a:t>, </a:t>
                      </a:r>
                      <a:r>
                        <a:rPr lang="en" sz="1400" b="0" i="0" u="none" strike="noStrike" cap="none" noProof="0" err="1"/>
                        <a:t>upoznati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opisati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međusobnu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ovisnost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živih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bića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uvjeta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života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te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razlikovati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skupine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životinja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prema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različitim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kategorijama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podjele</a:t>
                      </a:r>
                      <a:endParaRPr lang="en" sz="14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9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/>
                        <a:t>Usvojiti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isnove</a:t>
                      </a:r>
                      <a:r>
                        <a:rPr lang="en" sz="1400" b="0" i="0" u="none" strike="noStrike" cap="none" noProof="0"/>
                        <a:t>  </a:t>
                      </a:r>
                      <a:r>
                        <a:rPr lang="en" sz="1400" b="0" i="0" u="none" strike="noStrike" cap="none" noProof="0" err="1"/>
                        <a:t>organiziranosti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ljudskoga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tijela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životnih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zajednica</a:t>
                      </a:r>
                      <a:r>
                        <a:rPr lang="en" sz="1400" b="0" i="0" u="none" strike="noStrike" cap="none" noProof="0"/>
                        <a:t>. </a:t>
                      </a:r>
                      <a:endParaRPr lang="en-US" sz="1400" u="none" strike="noStrike" cap="none"/>
                    </a:p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/>
                        <a:t>Razlikovati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životne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uvjete</a:t>
                      </a:r>
                      <a:r>
                        <a:rPr lang="en" sz="1400" b="0" i="0" u="none" strike="noStrike" cap="none" noProof="0"/>
                        <a:t> u </a:t>
                      </a:r>
                      <a:r>
                        <a:rPr lang="en" sz="1400" b="0" i="0" u="none" strike="noStrike" cap="none" noProof="0" err="1"/>
                        <a:t>životnoj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zajednici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povezati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ih</a:t>
                      </a:r>
                      <a:r>
                        <a:rPr lang="en" sz="1400" b="0" i="0" u="none" strike="noStrike" cap="none" noProof="0"/>
                        <a:t> s </a:t>
                      </a:r>
                      <a:r>
                        <a:rPr lang="en" sz="1400" b="0" i="0" u="none" strike="noStrike" cap="none" noProof="0" err="1"/>
                        <a:t>njezinom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organiziranošću</a:t>
                      </a:r>
                      <a:r>
                        <a:rPr lang="en" sz="1400" b="0" i="0" u="none" strike="noStrike" cap="none" noProof="0"/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osvješćivati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učenike.Njegovati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izvanučioničkoj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opažanja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/>
                        <a:t>Valerija Ivanović Skender, Helena Ćurić, Jasmina Kostelac Pervan, Maja </a:t>
                      </a:r>
                      <a:r>
                        <a:rPr lang="en-US" err="1"/>
                        <a:t>Đurinović</a:t>
                      </a:r>
                      <a:r>
                        <a:rPr lang="en-US"/>
                        <a:t> </a:t>
                      </a:r>
                      <a:r>
                        <a:rPr lang="en-US" err="1"/>
                        <a:t>Tišljarec</a:t>
                      </a:r>
                      <a:endParaRPr err="1">
                        <a:sym typeface="Times New Roman"/>
                      </a:endParaRP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7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posjet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ZOO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vrtu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edukacijski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centar)</a:t>
                      </a: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 err="1"/>
                        <a:t>Travanj</a:t>
                      </a:r>
                      <a:r>
                        <a:rPr lang="en-US" sz="1400" u="none" strike="noStrike" cap="none"/>
                        <a:t>,  2022.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troskove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izvanučioničke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snose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roditelji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uz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pisanu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suglasnost</a:t>
                      </a:r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Comic Sans MS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/>
                    </a:p>
                  </a:txBody>
                  <a:tcPr marL="62625" marR="626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48" name="Google Shape;1348;p175"/>
          <p:cNvGraphicFramePr/>
          <p:nvPr>
            <p:extLst>
              <p:ext uri="{D42A27DB-BD31-4B8C-83A1-F6EECF244321}">
                <p14:modId xmlns:p14="http://schemas.microsoft.com/office/powerpoint/2010/main" val="2869057029"/>
              </p:ext>
            </p:extLst>
          </p:nvPr>
        </p:nvGraphicFramePr>
        <p:xfrm>
          <a:off x="237300" y="264100"/>
          <a:ext cx="8649525" cy="5436402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2364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4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BREŽULJKASTI ZAVIČAJ,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Varaždin-Trakošćan</a:t>
                      </a:r>
                      <a:r>
                        <a:rPr lang="hr-HR" sz="1400" b="1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4.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zagorja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2849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brežuljkastog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zavičaja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nabrajati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proljeća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događaje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prošlosti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latin typeface="Arial"/>
                        </a:rPr>
                        <a:t>Valerija Ivanović Skender, Helena Ćurić, Jasmina Kostelac Pervan, Maja </a:t>
                      </a:r>
                      <a:r>
                        <a:rPr lang="en-US" sz="1600" b="0" i="0" u="none" strike="noStrike" cap="none" noProof="0" err="1">
                          <a:latin typeface="Arial"/>
                        </a:rPr>
                        <a:t>Đurinović</a:t>
                      </a:r>
                      <a:r>
                        <a:rPr lang="en-US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-US" sz="1600" b="0" i="0" u="none" strike="noStrike" cap="none" noProof="0" err="1">
                          <a:latin typeface="Arial"/>
                        </a:rPr>
                        <a:t>Tišljarec</a:t>
                      </a:r>
                      <a:endParaRPr lang="en-US" err="1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Terenska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nastava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Svibanj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457200" marR="0" lvl="0" indent="-3175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Char char="●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panoima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80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74" name="Google Shape;1374;p180"/>
          <p:cNvGraphicFramePr/>
          <p:nvPr>
            <p:extLst>
              <p:ext uri="{D42A27DB-BD31-4B8C-83A1-F6EECF244321}">
                <p14:modId xmlns:p14="http://schemas.microsoft.com/office/powerpoint/2010/main" val="2784622211"/>
              </p:ext>
            </p:extLst>
          </p:nvPr>
        </p:nvGraphicFramePr>
        <p:xfrm>
          <a:off x="130628" y="76194"/>
          <a:ext cx="8839200" cy="575981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7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6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JEDNODNEVNA TERENSKA NASTAVA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/>
                      </a:r>
                      <a:b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RAZRED,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2020/21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-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PLITVIČKA JEZERA</a:t>
                      </a:r>
                      <a:endParaRPr lang="en-US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/>
                        <a:t>Povezati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viđeno</a:t>
                      </a:r>
                      <a:r>
                        <a:rPr lang="en" sz="1600" b="0" i="0" u="none" strike="noStrike" cap="none" noProof="0"/>
                        <a:t> s </a:t>
                      </a:r>
                      <a:r>
                        <a:rPr lang="en" sz="1600" b="0" i="0" u="none" strike="noStrike" cap="none" noProof="0" err="1"/>
                        <a:t>nastavnim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sadržajima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šestog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razreda</a:t>
                      </a:r>
                      <a:r>
                        <a:rPr lang="en" sz="1600" b="0" i="0" u="none" strike="noStrike" cap="none" noProof="0"/>
                        <a:t> (</a:t>
                      </a:r>
                      <a:r>
                        <a:rPr lang="en" sz="1600" b="0" i="0" u="none" strike="noStrike" cap="none" noProof="0" err="1"/>
                        <a:t>geografije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povijesti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prirode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tjelesne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zdravstvene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kulture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hrvatskoga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jezika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sata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razrednika</a:t>
                      </a:r>
                      <a:r>
                        <a:rPr lang="en" sz="1600" b="0" i="0" u="none" strike="noStrike" cap="none" noProof="0"/>
                        <a:t>…)</a:t>
                      </a:r>
                      <a:endParaRPr lang="en-US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932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ophođenje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znatiželje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ŠESTOG 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endParaRPr lang="en" sz="16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725721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1367;g61d1de75f5_1_4">
            <a:extLst>
              <a:ext uri="{FF2B5EF4-FFF2-40B4-BE49-F238E27FC236}">
                <a16:creationId xmlns:a16="http://schemas.microsoft.com/office/drawing/2014/main" id="{60C71BA9-FE8E-45A4-96B9-DF92B162A6A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9299903"/>
              </p:ext>
            </p:extLst>
          </p:nvPr>
        </p:nvGraphicFramePr>
        <p:xfrm>
          <a:off x="488774" y="284775"/>
          <a:ext cx="8166475" cy="60402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22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2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JEDNODNEVNA 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NASTAVA -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7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ZAJEDNICI CENACOLO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živtom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posljedicama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osoba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liječnih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ovsinosti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100" u="none" strike="noStrike" cap="none">
                          <a:solidFill>
                            <a:schemeClr val="dk1"/>
                          </a:solidFill>
                          <a:latin typeface="Calibri"/>
                          <a:ea typeface="Times New Roman"/>
                          <a:cs typeface="Calibri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Spoznavši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sugovornika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rehabilitacijskog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centa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porijeklu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vrijednosti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života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Razrednici/ aktiv sedmog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4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-US" sz="1350" u="none" strike="noStrike" cap="none" err="1"/>
                        <a:t>Drugo</a:t>
                      </a:r>
                      <a:r>
                        <a:rPr lang="en-US" sz="1350" u="none" strike="noStrike" cap="none"/>
                        <a:t> </a:t>
                      </a:r>
                      <a:r>
                        <a:rPr lang="en-US" sz="1350" u="none" strike="noStrike" cap="none" err="1"/>
                        <a:t>polugodiste</a:t>
                      </a:r>
                      <a:r>
                        <a:rPr lang="en-US" sz="1350" u="none" strike="noStrike" cap="none"/>
                        <a:t> u </a:t>
                      </a:r>
                      <a:r>
                        <a:rPr lang="en-US" sz="1350" u="none" strike="noStrike" cap="none" err="1"/>
                        <a:t>skladu</a:t>
                      </a:r>
                      <a:r>
                        <a:rPr lang="en-US" sz="1350" u="none" strike="noStrike" cap="none"/>
                        <a:t> </a:t>
                      </a:r>
                      <a:r>
                        <a:rPr lang="en-US" sz="1350" u="none" strike="noStrike" cap="none" err="1"/>
                        <a:t>sa</a:t>
                      </a:r>
                      <a:r>
                        <a:rPr lang="en-US" sz="1350" u="none" strike="noStrike" cap="none"/>
                        <a:t> epidemiološkom situacijom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65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                                  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1996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80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74" name="Google Shape;1374;p180"/>
          <p:cNvGraphicFramePr/>
          <p:nvPr>
            <p:extLst>
              <p:ext uri="{D42A27DB-BD31-4B8C-83A1-F6EECF244321}">
                <p14:modId xmlns:p14="http://schemas.microsoft.com/office/powerpoint/2010/main" val="3695062939"/>
              </p:ext>
            </p:extLst>
          </p:nvPr>
        </p:nvGraphicFramePr>
        <p:xfrm>
          <a:off x="130628" y="137249"/>
          <a:ext cx="8839200" cy="668738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7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6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ČETVERODNEVNI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 IZLET</a:t>
                      </a:r>
                      <a:b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RAZRED, </a:t>
                      </a:r>
                      <a:r>
                        <a:rPr lang="en" sz="16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2020/21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-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TROGIR- SPLIT-ČIOVO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činjenicama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bogatom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Grada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Trogira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najbolje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sačuvanog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rimsko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Srednje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Europe,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zanmenitom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Trogriskom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katedralom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portalom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majstora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Radovana.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stanovnika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krajeva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čakavsko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narječje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klapsko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bioloških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Sokolova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otok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Čiovo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svježem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zraku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Integracija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ophođenje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znatiželje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Habulin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Željka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Šibalić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obilazak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Kraj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kolovoza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, 2022.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godine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Osvrt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0734694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387" name="Google Shape;1387;p183"/>
          <p:cNvGraphicFramePr/>
          <p:nvPr>
            <p:extLst>
              <p:ext uri="{D42A27DB-BD31-4B8C-83A1-F6EECF244321}">
                <p14:modId xmlns:p14="http://schemas.microsoft.com/office/powerpoint/2010/main" val="1208785546"/>
              </p:ext>
            </p:extLst>
          </p:nvPr>
        </p:nvGraphicFramePr>
        <p:xfrm>
          <a:off x="346037" y="228650"/>
          <a:ext cx="8497700" cy="649106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7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0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DVODNEVNA IZVANUČIONIČKA TERENSKA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VUKOVAR -8. RAZRED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ratu.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Međupredmetna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korelacija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kulturno-povijesnih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Steći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ključna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autentičnim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lokacijama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nacionalnom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8. r.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Metode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demonstracije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ovisi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organizatorima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projekta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 "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osmih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Vukovaru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"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6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izvanučioničke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RH.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putopisa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93" name="Google Shape;1393;p184"/>
          <p:cNvGraphicFramePr/>
          <p:nvPr>
            <p:extLst>
              <p:ext uri="{D42A27DB-BD31-4B8C-83A1-F6EECF244321}">
                <p14:modId xmlns:p14="http://schemas.microsoft.com/office/powerpoint/2010/main" val="2278142633"/>
              </p:ext>
            </p:extLst>
          </p:nvPr>
        </p:nvGraphicFramePr>
        <p:xfrm>
          <a:off x="251515" y="263287"/>
          <a:ext cx="8640950" cy="572741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VIŠEDNEVNA 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IZVANUČIONIČKA TERENSKA NASTAVA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 RAZRED</a:t>
                      </a:r>
                      <a:r>
                        <a:rPr lang="hr-HR" sz="1800" b="1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ŠIBENIK </a:t>
                      </a:r>
                      <a:r>
                        <a:rPr lang="hr-HR" sz="1800" b="1" u="none" strike="noStrike" cap="none" dirty="0" smtClean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TROGIR</a:t>
                      </a:r>
                      <a:endParaRPr sz="1350" u="none" strike="noStrike" cap="none" dirty="0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znamenitosti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RH.</a:t>
                      </a:r>
                      <a:endParaRPr lang="en"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Međupredmeta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korelacija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timskog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rada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socijalnih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znatiželje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upoznavanjem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istraživanjem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prirode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kulture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. </a:t>
                      </a: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Zrinka Jurić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Renato Blažeković, Renata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Kovačićek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Jelena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Horvatek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cs typeface="Times New Roman"/>
                        </a:rPr>
                        <a:t>Ovisno</a:t>
                      </a:r>
                      <a:r>
                        <a:rPr lang="hr-HR" sz="1800" u="none" strike="noStrike" cap="none" baseline="0">
                          <a:latin typeface="Times New Roman"/>
                          <a:cs typeface="Times New Roman"/>
                        </a:rPr>
                        <a:t> o epidemiološkoj situaciji vezano uz COVID-19</a:t>
                      </a:r>
                      <a:endParaRPr lang="en" sz="18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određuje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izabrana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turistička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agencija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9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postera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dojmova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doživljaja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fotografija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4840298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17" name="Google Shape;1417;g61d832350e_8_0"/>
          <p:cNvGraphicFramePr/>
          <p:nvPr>
            <p:extLst>
              <p:ext uri="{D42A27DB-BD31-4B8C-83A1-F6EECF244321}">
                <p14:modId xmlns:p14="http://schemas.microsoft.com/office/powerpoint/2010/main" val="1187029656"/>
              </p:ext>
            </p:extLst>
          </p:nvPr>
        </p:nvGraphicFramePr>
        <p:xfrm>
          <a:off x="251515" y="263287"/>
          <a:ext cx="8640950" cy="580907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6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TERENSKA NASTAVA - VJERONAUK 6. RAZRED</a:t>
                      </a:r>
                      <a:endParaRPr lang="hr-HR" sz="18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5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praktičan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liturgijske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ruho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glazbala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liturgijski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liturgijske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obnoviti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sakralnom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Anđelko Fofić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župnoj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crkvi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Svibanj 2022.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9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listova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575" marR="545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" name="Google Shape;1424;g61d832350e_1_0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NATJECANJA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11"/>
          <p:cNvSpPr txBox="1"/>
          <p:nvPr/>
        </p:nvSpPr>
        <p:spPr>
          <a:xfrm>
            <a:off x="707880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286" name="Google Shape;286;p11"/>
          <p:cNvSpPr/>
          <p:nvPr/>
        </p:nvSpPr>
        <p:spPr>
          <a:xfrm>
            <a:off x="1171111" y="2679971"/>
            <a:ext cx="6718200" cy="1558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4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4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1436;g61d832350e_53_0"/>
          <p:cNvGraphicFramePr/>
          <p:nvPr>
            <p:extLst>
              <p:ext uri="{D42A27DB-BD31-4B8C-83A1-F6EECF244321}">
                <p14:modId xmlns:p14="http://schemas.microsoft.com/office/powerpoint/2010/main" val="1596588023"/>
              </p:ext>
            </p:extLst>
          </p:nvPr>
        </p:nvGraphicFramePr>
        <p:xfrm>
          <a:off x="161925" y="280000"/>
          <a:ext cx="8982075" cy="607343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9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>
                          <a:latin typeface="Times New Roman"/>
                          <a:cs typeface="Times New Roman"/>
                          <a:sym typeface="Times New Roman"/>
                        </a:rPr>
                        <a:t>NATJECANJE IZ HRVATSKOGA JEZIKA</a:t>
                      </a:r>
                      <a:endParaRPr sz="1600" b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>
                          <a:latin typeface="Times New Roman"/>
                          <a:cs typeface="Times New Roman"/>
                          <a:sym typeface="Times New Roman"/>
                        </a:rPr>
                        <a:t>ZA 7. I 8. RAZRED</a:t>
                      </a:r>
                      <a:endParaRPr sz="1600" b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njegovu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jezičnu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kulturnu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baštinu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izričaja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narječja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pravogovora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pravopisa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normama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književnoga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standarda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600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Times New Roman"/>
                        <a:buNone/>
                      </a:pPr>
                      <a:r>
                        <a:rPr lang="en-US" sz="1600" dirty="0">
                          <a:latin typeface="Times New Roman"/>
                          <a:cs typeface="Times New Roman"/>
                        </a:rPr>
                        <a:t>Olgica Pavičić-Čović, prof</a:t>
                      </a:r>
                      <a:r>
                        <a:rPr lang="hr-HR" sz="1600" dirty="0">
                          <a:latin typeface="Times New Roman"/>
                          <a:cs typeface="Times New Roman"/>
                        </a:rPr>
                        <a:t>., Božica </a:t>
                      </a:r>
                      <a:r>
                        <a:rPr lang="hr-HR" sz="1600" dirty="0" err="1">
                          <a:latin typeface="Times New Roman"/>
                          <a:cs typeface="Times New Roman"/>
                        </a:rPr>
                        <a:t>Ruganec</a:t>
                      </a:r>
                      <a:r>
                        <a:rPr lang="hr-HR" sz="1600">
                          <a:latin typeface="Times New Roman"/>
                          <a:cs typeface="Times New Roman"/>
                        </a:rPr>
                        <a:t>, prof.</a:t>
                      </a:r>
                      <a:endParaRPr lang="en-US" sz="16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endParaRPr sz="1600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sr-Latn-RS" sz="1600">
                          <a:latin typeface="Times New Roman"/>
                          <a:cs typeface="Times New Roman"/>
                        </a:rPr>
                        <a:t>Prema </a:t>
                      </a:r>
                      <a:r>
                        <a:rPr lang="sr-Latn-RS" sz="1600" err="1">
                          <a:latin typeface="Times New Roman"/>
                          <a:cs typeface="Times New Roman"/>
                        </a:rPr>
                        <a:t>vremeniku</a:t>
                      </a:r>
                      <a:r>
                        <a:rPr lang="sr-Latn-RS" sz="1600">
                          <a:latin typeface="Times New Roman"/>
                          <a:cs typeface="Times New Roman"/>
                        </a:rPr>
                        <a:t>  AZOO-a</a:t>
                      </a:r>
                      <a:endParaRPr sz="16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600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600" err="1">
                        <a:latin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6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600" err="1">
                        <a:latin typeface="Times New Roman"/>
                        <a:cs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1436;g61d832350e_53_0"/>
          <p:cNvGraphicFramePr/>
          <p:nvPr>
            <p:extLst>
              <p:ext uri="{D42A27DB-BD31-4B8C-83A1-F6EECF244321}">
                <p14:modId xmlns:p14="http://schemas.microsoft.com/office/powerpoint/2010/main" val="2136944362"/>
              </p:ext>
            </p:extLst>
          </p:nvPr>
        </p:nvGraphicFramePr>
        <p:xfrm>
          <a:off x="161925" y="280000"/>
          <a:ext cx="8982075" cy="6142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2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9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</a:t>
                      </a:r>
                      <a:r>
                        <a:rPr lang="hr-HR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 ZA</a:t>
                      </a:r>
                      <a:r>
                        <a:rPr lang="hr-HR" sz="1600" b="1" u="none" strike="noStrike" cap="none" baseline="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600" b="1" u="none" strike="noStrike" cap="none" baseline="0" dirty="0">
                          <a:latin typeface="Times New Roman"/>
                          <a:ea typeface="Times New Roman"/>
                          <a:cs typeface="Times New Roman"/>
                        </a:rPr>
                        <a:t> 6. RAZRED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Poticanje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interesa</a:t>
                      </a:r>
                      <a:r>
                        <a:rPr lang="en-US" sz="1350" u="none" strike="noStrike" cap="none" dirty="0"/>
                        <a:t> za </a:t>
                      </a:r>
                      <a:r>
                        <a:rPr lang="en-US" sz="1350" u="none" strike="noStrike" cap="none" dirty="0" err="1"/>
                        <a:t>matematiku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razvijanje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logičkog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mišljenja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zaključivanja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te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svijesti</a:t>
                      </a:r>
                      <a:r>
                        <a:rPr lang="en-US" sz="1350" u="none" strike="noStrike" cap="none" dirty="0"/>
                        <a:t> o </a:t>
                      </a:r>
                      <a:r>
                        <a:rPr lang="en-US" sz="1350" u="none" strike="noStrike" cap="none" dirty="0" err="1"/>
                        <a:t>vrijednosti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prethodno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uloženog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rada</a:t>
                      </a:r>
                      <a:r>
                        <a:rPr lang="en-US" sz="1350" u="none" strike="noStrike" cap="none" dirty="0"/>
                        <a:t>. </a:t>
                      </a:r>
                      <a:r>
                        <a:rPr lang="en-US" sz="1350" u="none" strike="noStrike" cap="none" dirty="0" err="1"/>
                        <a:t>Usmjeravati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učenike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praktično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primjenjivanje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usvojenog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znanja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rješavanju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problemskih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zadataka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iz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života</a:t>
                      </a:r>
                      <a:r>
                        <a:rPr lang="en-US" sz="1350" u="none" strike="noStrike" cap="none" dirty="0"/>
                        <a:t>. </a:t>
                      </a:r>
                      <a:r>
                        <a:rPr lang="en-US" sz="1350" u="none" strike="noStrike" cap="none" dirty="0" err="1"/>
                        <a:t>Razvijati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natjecateljski</a:t>
                      </a:r>
                      <a:r>
                        <a:rPr lang="en-US" sz="1350" u="none" strike="noStrike" cap="none" dirty="0"/>
                        <a:t> duh 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korektan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odnos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prema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drugima</a:t>
                      </a:r>
                      <a:r>
                        <a:rPr lang="en-US" sz="1350" u="none" strike="noStrike" cap="none" dirty="0"/>
                        <a:t>.</a:t>
                      </a: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Pripremiti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osposobiti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učenike</a:t>
                      </a:r>
                      <a:r>
                        <a:rPr lang="en-US" sz="1350" u="none" strike="noStrike" cap="none" dirty="0"/>
                        <a:t> za </a:t>
                      </a:r>
                      <a:r>
                        <a:rPr lang="en-US" sz="1350" u="none" strike="noStrike" cap="none" dirty="0" err="1"/>
                        <a:t>sudjelovanje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natjecanjima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iz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matematike</a:t>
                      </a:r>
                      <a:r>
                        <a:rPr lang="en-US" sz="1350" u="none" strike="noStrike" cap="none" dirty="0"/>
                        <a:t>.</a:t>
                      </a: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Učenicima</a:t>
                      </a:r>
                      <a:r>
                        <a:rPr lang="en-US" sz="1350" u="none" strike="noStrike" cap="none" dirty="0"/>
                        <a:t> koji </a:t>
                      </a:r>
                      <a:r>
                        <a:rPr lang="en-US" sz="1350" u="none" strike="noStrike" cap="none" dirty="0" err="1"/>
                        <a:t>pokazuju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dodatni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interes</a:t>
                      </a:r>
                      <a:r>
                        <a:rPr lang="en-US" sz="1350" u="none" strike="noStrike" cap="none" dirty="0"/>
                        <a:t> za </a:t>
                      </a:r>
                      <a:r>
                        <a:rPr lang="en-US" sz="1350" u="none" strike="noStrike" cap="none" dirty="0" err="1"/>
                        <a:t>nastavu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matematike</a:t>
                      </a:r>
                      <a:endParaRPr sz="1350" u="none" strike="noStrike" cap="none" dirty="0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6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 dirty="0"/>
                        <a:t>Snježana </a:t>
                      </a:r>
                      <a:r>
                        <a:rPr lang="en-US" sz="1350" u="none" strike="noStrike" cap="none" dirty="0" err="1"/>
                        <a:t>Lažeta</a:t>
                      </a:r>
                      <a:r>
                        <a:rPr lang="en-US" sz="1350" u="none" strike="noStrike" cap="none" dirty="0"/>
                        <a:t>, prof.</a:t>
                      </a:r>
                      <a:endParaRPr sz="1350" u="none" strike="noStrike" cap="none" dirty="0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8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Metoda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razgovora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usmenog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izlaganja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samostalnog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rješavanja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logičkog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zaključivanja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individualni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frontalni</a:t>
                      </a:r>
                      <a:r>
                        <a:rPr lang="en-US" sz="1350" u="none" strike="noStrike" cap="none" dirty="0"/>
                        <a:t> rad, rad u </a:t>
                      </a:r>
                      <a:r>
                        <a:rPr lang="en-US" sz="1350" u="none" strike="noStrike" cap="none" dirty="0" err="1"/>
                        <a:t>skupinama</a:t>
                      </a:r>
                      <a:r>
                        <a:rPr lang="en-US" sz="1350" u="none" strike="noStrike" cap="none" dirty="0"/>
                        <a:t>/</a:t>
                      </a:r>
                      <a:r>
                        <a:rPr lang="en-US" sz="1350" u="none" strike="noStrike" cap="none" dirty="0" err="1"/>
                        <a:t>paru</a:t>
                      </a:r>
                      <a:endParaRPr sz="1350" u="none" strike="noStrike" cap="none" dirty="0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2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350" u="none" strike="noStrike" cap="none" dirty="0"/>
                        <a:t>Prema </a:t>
                      </a:r>
                      <a:r>
                        <a:rPr lang="en-US" sz="1350" u="none" strike="noStrike" cap="none" dirty="0" err="1"/>
                        <a:t>vremeniku</a:t>
                      </a:r>
                      <a:r>
                        <a:rPr lang="en-US" sz="1350" u="none" strike="noStrike" cap="none" dirty="0"/>
                        <a:t> AZZO-a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78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Troškovi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materijala</a:t>
                      </a:r>
                      <a:r>
                        <a:rPr lang="en-US" sz="1350" u="none" strike="noStrike" cap="none" dirty="0"/>
                        <a:t> za </a:t>
                      </a:r>
                      <a:r>
                        <a:rPr lang="en-US" sz="1350" u="none" strike="noStrike" cap="none" dirty="0" err="1"/>
                        <a:t>izradu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samostalnih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radova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plakata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modela</a:t>
                      </a:r>
                      <a:r>
                        <a:rPr lang="en-US" sz="1350" u="none" strike="noStrike" cap="none" dirty="0"/>
                        <a:t>, </a:t>
                      </a:r>
                      <a:r>
                        <a:rPr lang="en-US" sz="1350" u="none" strike="noStrike" cap="none" dirty="0" err="1"/>
                        <a:t>troškovi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fotokopirnog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papira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dodatnog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materijala</a:t>
                      </a:r>
                      <a:endParaRPr sz="1350" u="none" strike="noStrike" cap="none" dirty="0" err="1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58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Sudjelovanje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učenika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opčinskom</a:t>
                      </a:r>
                      <a:r>
                        <a:rPr lang="en-US" sz="1350" u="none" strike="noStrike" cap="none" dirty="0"/>
                        <a:t>/</a:t>
                      </a:r>
                      <a:r>
                        <a:rPr lang="en-US" sz="1350" u="none" strike="noStrike" cap="none" dirty="0" err="1"/>
                        <a:t>gradskom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natjecanju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iz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matematike</a:t>
                      </a:r>
                      <a:r>
                        <a:rPr lang="en-US" sz="1350" u="none" strike="noStrike" cap="none" dirty="0"/>
                        <a:t>.</a:t>
                      </a: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 dirty="0" err="1"/>
                        <a:t>Individualno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praćenje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usvajanja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planiranih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dodatnih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sadržaja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i</a:t>
                      </a:r>
                      <a:r>
                        <a:rPr lang="en-US" sz="1350" u="none" strike="noStrike" cap="none" dirty="0"/>
                        <a:t> </a:t>
                      </a:r>
                      <a:r>
                        <a:rPr lang="en-US" sz="1350" u="none" strike="noStrike" cap="none" dirty="0" err="1"/>
                        <a:t>postizanje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što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boljih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rezultata</a:t>
                      </a:r>
                      <a:r>
                        <a:rPr lang="en-US" sz="1350" u="none" strike="noStrike" cap="none" dirty="0"/>
                        <a:t> u </a:t>
                      </a:r>
                      <a:r>
                        <a:rPr lang="en-US" sz="1350" u="none" strike="noStrike" cap="none" dirty="0" err="1"/>
                        <a:t>nastavi</a:t>
                      </a:r>
                      <a:r>
                        <a:rPr lang="en-US" sz="1350" u="none" strike="noStrike" cap="none" dirty="0"/>
                        <a:t> </a:t>
                      </a:r>
                      <a:r>
                        <a:rPr lang="en-US" sz="1350" u="none" strike="noStrike" cap="none" dirty="0" err="1"/>
                        <a:t>matematike</a:t>
                      </a:r>
                      <a:endParaRPr lang="en-US" sz="1350" u="none" strike="noStrike" cap="none" dirty="0"/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5407479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42" name="Google Shape;1442;g61d832350e_1_6"/>
          <p:cNvGraphicFramePr/>
          <p:nvPr>
            <p:extLst>
              <p:ext uri="{D42A27DB-BD31-4B8C-83A1-F6EECF244321}">
                <p14:modId xmlns:p14="http://schemas.microsoft.com/office/powerpoint/2010/main" val="2831949772"/>
              </p:ext>
            </p:extLst>
          </p:nvPr>
        </p:nvGraphicFramePr>
        <p:xfrm>
          <a:off x="269525" y="177826"/>
          <a:ext cx="8604950" cy="61474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MEĐUNARODNO NATJECANJE KLOKAN BEZ GRANICA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32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nestandardne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popularizirati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traže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formalno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duh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ne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moraju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držati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formalnog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koristeći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nestandardne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dolaze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donosi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Snježana Lažeta, aktiv matematike i učenici od 2. do 8.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uzrastu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dobivene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HMD-a,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0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Ovisno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epidemiološkoj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situaciji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ožujak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 2022.</a:t>
                      </a:r>
                      <a:endParaRPr lang="en-US"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15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sudjeluje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trošak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sudionika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objavljen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web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HMD-a,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simbolični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pokloni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rang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10 %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najboljih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cs typeface="Times New Roman"/>
                        </a:rPr>
                        <a:t>svijetu</a:t>
                      </a:r>
                      <a:r>
                        <a:rPr lang="en" sz="18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5608637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54" name="Google Shape;1454;g61d832350e_1_46"/>
          <p:cNvGraphicFramePr/>
          <p:nvPr>
            <p:extLst>
              <p:ext uri="{D42A27DB-BD31-4B8C-83A1-F6EECF244321}">
                <p14:modId xmlns:p14="http://schemas.microsoft.com/office/powerpoint/2010/main" val="585319263"/>
              </p:ext>
            </p:extLst>
          </p:nvPr>
        </p:nvGraphicFramePr>
        <p:xfrm>
          <a:off x="269525" y="177826"/>
          <a:ext cx="8604949" cy="642112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09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040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GEOGRAFIJE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razmišljanaj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geografije</a:t>
                      </a:r>
                      <a:endParaRPr lang="en-US"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,)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testova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2" name="Google Shape;1472;g61d832350e_1_61"/>
          <p:cNvGraphicFramePr/>
          <p:nvPr>
            <p:extLst>
              <p:ext uri="{D42A27DB-BD31-4B8C-83A1-F6EECF244321}">
                <p14:modId xmlns:p14="http://schemas.microsoft.com/office/powerpoint/2010/main" val="1651592766"/>
              </p:ext>
            </p:extLst>
          </p:nvPr>
        </p:nvGraphicFramePr>
        <p:xfrm>
          <a:off x="0" y="-28397"/>
          <a:ext cx="9123251" cy="671377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4049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183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4289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ENGLESKOG JEZIKA ZA 8. RAZRED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87623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nova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zemljama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599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71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Nataša Grubišić,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9816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599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235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6215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VREDNOVA-NJE 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državnom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postizanje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2" name="Google Shape;1472;g61d832350e_1_61"/>
          <p:cNvGraphicFramePr/>
          <p:nvPr>
            <p:extLst>
              <p:ext uri="{D42A27DB-BD31-4B8C-83A1-F6EECF244321}">
                <p14:modId xmlns:p14="http://schemas.microsoft.com/office/powerpoint/2010/main" val="2456825929"/>
              </p:ext>
            </p:extLst>
          </p:nvPr>
        </p:nvGraphicFramePr>
        <p:xfrm>
          <a:off x="0" y="296264"/>
          <a:ext cx="9123251" cy="630289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270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96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468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IZ NJEMAČKOG JEZIKA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8. RAZRED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0207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Proširiti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produbiti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nova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zemljama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govornog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496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koji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pokazuju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864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Anđa Pehar Matić, prof.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155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dramatizacija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frontalni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rad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496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6258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VREDNOVA-NJE 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eventualno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državnom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328683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78" name="Google Shape;1478;g61d832350e_1_66"/>
          <p:cNvGraphicFramePr/>
          <p:nvPr>
            <p:extLst>
              <p:ext uri="{D42A27DB-BD31-4B8C-83A1-F6EECF244321}">
                <p14:modId xmlns:p14="http://schemas.microsoft.com/office/powerpoint/2010/main" val="2811580238"/>
              </p:ext>
            </p:extLst>
          </p:nvPr>
        </p:nvGraphicFramePr>
        <p:xfrm>
          <a:off x="269525" y="177826"/>
          <a:ext cx="8645875" cy="631995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81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64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 IZ BIOLOGIJE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uvoditi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657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Tanja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Prigorec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M.</a:t>
                      </a:r>
                      <a:r>
                        <a:rPr lang="hr-HR" sz="1800" u="none" strike="noStrike" cap="none" baseline="0">
                          <a:latin typeface="Times New Roman"/>
                          <a:ea typeface="Times New Roman"/>
                          <a:cs typeface="Times New Roman"/>
                        </a:rPr>
                        <a:t> Magdić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biologije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tekuću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2021./2022.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skladu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mjerama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preporukama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vezanima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Covid-19.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b="1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g61d832350e_36_5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497" name="Google Shape;1497;g61d832350e_36_5"/>
          <p:cNvGraphicFramePr/>
          <p:nvPr>
            <p:extLst>
              <p:ext uri="{D42A27DB-BD31-4B8C-83A1-F6EECF244321}">
                <p14:modId xmlns:p14="http://schemas.microsoft.com/office/powerpoint/2010/main" val="366168509"/>
              </p:ext>
            </p:extLst>
          </p:nvPr>
        </p:nvGraphicFramePr>
        <p:xfrm>
          <a:off x="273386" y="274499"/>
          <a:ext cx="8597224" cy="58097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996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7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789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7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endParaRPr lang="en-GB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uvoditi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endParaRPr lang="en-GB" sz="180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6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pripreme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GB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proširivanja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-GB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kompleksnih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fizikalnih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problemskih</a:t>
                      </a: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GB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</a:t>
                      </a:r>
                      <a:endParaRPr lang="en-GB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5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GB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Marijana Magdić</a:t>
                      </a:r>
                      <a:endParaRPr lang="en-GB"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uspjehu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više</a:t>
                      </a:r>
                      <a:endParaRPr lang="en"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AZOO-a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tekuću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godinu</a:t>
                      </a:r>
                      <a:endParaRPr sz="180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500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dodatne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kemikalije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2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natjecanja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09" name="Google Shape;1509;g61d832350e_6_15"/>
          <p:cNvGraphicFramePr/>
          <p:nvPr>
            <p:extLst>
              <p:ext uri="{D42A27DB-BD31-4B8C-83A1-F6EECF244321}">
                <p14:modId xmlns:p14="http://schemas.microsoft.com/office/powerpoint/2010/main" val="533565811"/>
              </p:ext>
            </p:extLst>
          </p:nvPr>
        </p:nvGraphicFramePr>
        <p:xfrm>
          <a:off x="223337" y="248088"/>
          <a:ext cx="8697350" cy="616477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01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72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NATJECANJE</a:t>
                      </a:r>
                      <a:r>
                        <a:rPr lang="sr-Latn-RS" sz="16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sr-Latn-RS" sz="16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DABAR</a:t>
                      </a:r>
                      <a:r>
                        <a:rPr lang="sr-Latn-RS" sz="16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2021. ZA UČENIKE OD 1. DO 8. RAZREDA</a:t>
                      </a:r>
                      <a:endParaRPr sz="1600" b="1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Natjecanje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 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Dabar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 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ističe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obrazovnu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komponentu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uporabe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računala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kao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izvora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zanimljivih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logičkih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zadataka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, a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sam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koncept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zadataka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uklapa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se u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očekivanja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niza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međupredmetnih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tema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odgojno-obrazovnih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ishoda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nastavnih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predmeta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endParaRPr sz="16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Potiče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razvoj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računalnog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razmišljanja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 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informatike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među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učenicima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učiteljima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nastavnicima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,  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ali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u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široj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javnosti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endParaRPr sz="16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Aktiv </a:t>
                      </a:r>
                      <a:r>
                        <a:rPr lang="en-US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učitelja</a:t>
                      </a:r>
                      <a:r>
                        <a:rPr lang="en-US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informatike</a:t>
                      </a:r>
                      <a:endParaRPr sz="1600" err="1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Sudjelovanje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kroz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online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natjecanje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,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koje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se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sastoji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od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niza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izazovnih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zadataka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čiji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su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autori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stručnjaci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iz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pedesetak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zemalja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Natjecanje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će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se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održati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od 8. do 12.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studenoga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2021.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sustavu</a:t>
                      </a:r>
                      <a:r>
                        <a:rPr lang="hr-HR" sz="1600" baseline="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mooc.carnet.hr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uz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obavezno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noProof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korištenje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AAI@EduHr</a:t>
                      </a:r>
                      <a:r>
                        <a:rPr lang="hr-HR" sz="1600" baseline="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korisničkih račun</a:t>
                      </a: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</a:t>
                      </a:r>
                      <a:b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Natjecanje se organizira u 5 kategorija: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450"/>
                        <a:buFont typeface="Times New Roman"/>
                        <a:buNone/>
                      </a:pP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 MikroDabar za učenike 1. i 2. razreda OŠ,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450"/>
                        <a:buFont typeface="Times New Roman"/>
                        <a:buNone/>
                      </a:pP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 MiliDabar za učenike 3. i 4. razreda OŠ,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450"/>
                        <a:buFont typeface="Times New Roman"/>
                        <a:buNone/>
                      </a:pP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 KiloDabar za učenike 5. i 6 razreda OŠ,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450"/>
                        <a:buFont typeface="Times New Roman"/>
                        <a:buNone/>
                      </a:pPr>
                      <a:r>
                        <a:rPr lang="hr-HR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4. MegaDabar za učenike 7. i 8. razreda OŠ 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8. - 12. 11. 2021.</a:t>
                      </a:r>
                      <a:endParaRPr lang="en-US" sz="16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432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Troškovi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ispisa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kopiranja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obrazovnih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materijala</a:t>
                      </a:r>
                      <a:endParaRPr sz="1600" err="1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Vrednovanje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rezultata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online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Dabar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natjecanju</a:t>
                      </a:r>
                      <a:r>
                        <a:rPr lang="en" sz="160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endParaRPr sz="16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14" name="Google Shape;1514;p46"/>
          <p:cNvGraphicFramePr/>
          <p:nvPr>
            <p:extLst>
              <p:ext uri="{D42A27DB-BD31-4B8C-83A1-F6EECF244321}">
                <p14:modId xmlns:p14="http://schemas.microsoft.com/office/powerpoint/2010/main" val="3465533273"/>
              </p:ext>
            </p:extLst>
          </p:nvPr>
        </p:nvGraphicFramePr>
        <p:xfrm>
          <a:off x="278755" y="20736"/>
          <a:ext cx="8697350" cy="67316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67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3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 IZ </a:t>
                      </a: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r>
                        <a:rPr lang="en" sz="16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KULTUR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sr-Latn-RS" sz="16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 UČENIKE OD 5. DO 8. RAZREDA</a:t>
                      </a:r>
                      <a:endParaRPr sz="16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5.-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učilica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endParaRPr sz="1600" i="1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5. do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-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Prometnoj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učilici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četvrti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- 8.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Županijskom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60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online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Edukacija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od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strane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učitelja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djelatnika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Prometne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učilice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djelatnika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AK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Sesvete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HAK-a, online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informatičkoj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učionici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.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Testovi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prometnih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propisa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znakova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pravila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Dva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sata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tjedno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tijekom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nastavne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godine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dogovoru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djelatnicima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AK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Sesvete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HAK-a.</a:t>
                      </a:r>
                      <a:endParaRPr lang="en-US"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54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None/>
                      </a:pPr>
                      <a:r>
                        <a:rPr lang="hr-HR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roškovi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mentora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županijsko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hr-HR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hr-HR" sz="1600" b="0" i="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obrazovnih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cca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8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8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učionici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Online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p12"/>
          <p:cNvSpPr txBox="1"/>
          <p:nvPr/>
        </p:nvSpPr>
        <p:spPr>
          <a:xfrm>
            <a:off x="820271" y="1966908"/>
            <a:ext cx="7785847" cy="40306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50"/>
              <a:buFont typeface="Arial"/>
              <a:buNone/>
            </a:pP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nastavu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učenici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se,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uz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roditeljsku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suglasnost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skladu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vlastitim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sposobnostima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dobrovoljno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mogu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uključiti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početku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svake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koju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dužni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pohađati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do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kraja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lnSpc>
                <a:spcPct val="80000"/>
              </a:lnSpc>
              <a:buClr>
                <a:schemeClr val="dk1"/>
              </a:buClr>
              <a:buSzPts val="550"/>
            </a:pP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Plan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program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rada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svake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nastave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zadaću</a:t>
            </a:r>
            <a:r>
              <a:rPr lang="en"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proširiti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znanje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potaknuti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daljnji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razvoj</a:t>
            </a:r>
            <a:r>
              <a:rPr lang="en"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urođenih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sposobnosti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talenata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kod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lnSpc>
                <a:spcPct val="80000"/>
              </a:lnSpc>
              <a:buClr>
                <a:schemeClr val="dk1"/>
              </a:buClr>
              <a:buSzPts val="550"/>
            </a:pP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Svakoj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bi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trebao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biti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interes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osigurati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što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veći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broj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izbornih</a:t>
            </a:r>
            <a:r>
              <a:rPr lang="en"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programa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kako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bi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učenici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podjednako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imali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mogućnost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odabira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jer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pravi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pokazatelji</a:t>
            </a:r>
            <a:r>
              <a:rPr lang="en"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rada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učenicima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kroz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nastavu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vide se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svim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natjecanjima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smotrama</a:t>
            </a:r>
            <a:r>
              <a:rPr lang="en" sz="24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94" name="Google Shape;294;p12"/>
          <p:cNvSpPr/>
          <p:nvPr/>
        </p:nvSpPr>
        <p:spPr>
          <a:xfrm>
            <a:off x="1399600" y="332650"/>
            <a:ext cx="6578100" cy="1008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32" name="Google Shape;1532;g61d832350e_6_10"/>
          <p:cNvGraphicFramePr/>
          <p:nvPr>
            <p:extLst>
              <p:ext uri="{D42A27DB-BD31-4B8C-83A1-F6EECF244321}">
                <p14:modId xmlns:p14="http://schemas.microsoft.com/office/powerpoint/2010/main" val="2510978440"/>
              </p:ext>
            </p:extLst>
          </p:nvPr>
        </p:nvGraphicFramePr>
        <p:xfrm>
          <a:off x="209633" y="399301"/>
          <a:ext cx="8679091" cy="52503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019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59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 KLUBA MLADIH TEHNIČARA</a:t>
                      </a:r>
                      <a:r>
                        <a:rPr lang="hr-HR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smotrama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9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2021./2022.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6000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endParaRPr sz="1600" u="none" strike="noStrike" cap="none" err="1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crteža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modela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32" name="Google Shape;1532;g61d832350e_6_10"/>
          <p:cNvGraphicFramePr/>
          <p:nvPr>
            <p:extLst>
              <p:ext uri="{D42A27DB-BD31-4B8C-83A1-F6EECF244321}">
                <p14:modId xmlns:p14="http://schemas.microsoft.com/office/powerpoint/2010/main" val="441699162"/>
              </p:ext>
            </p:extLst>
          </p:nvPr>
        </p:nvGraphicFramePr>
        <p:xfrm>
          <a:off x="209633" y="399301"/>
          <a:ext cx="8679091" cy="52503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0197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59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cs typeface="Times New Roman"/>
                        </a:rPr>
                        <a:t>LIKOVNO NATJECANJE LIK</a:t>
                      </a: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Poticanje interesa za likovnu umjetnost 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Sudjelovanje na školskom, županijskom i državnom nivou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Zrinka Jurić Avmedoski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Sudjelovanje na izložbama učeničkih radova</a:t>
                      </a: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9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2021./2022.</a:t>
                      </a:r>
                      <a:endParaRPr sz="160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cs typeface="Times New Roman"/>
                        </a:rPr>
                        <a:t>Troškovi poštarine za slanje radova</a:t>
                      </a: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rada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29296148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" name="Google Shape;1545;g61d832350e_6_19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TEMATSKI DAN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0" name="Google Shape;1550;g61d832350e_19_82"/>
          <p:cNvGraphicFramePr/>
          <p:nvPr>
            <p:extLst>
              <p:ext uri="{D42A27DB-BD31-4B8C-83A1-F6EECF244321}">
                <p14:modId xmlns:p14="http://schemas.microsoft.com/office/powerpoint/2010/main" val="1740742758"/>
              </p:ext>
            </p:extLst>
          </p:nvPr>
        </p:nvGraphicFramePr>
        <p:xfrm>
          <a:off x="374668" y="438413"/>
          <a:ext cx="8394647" cy="631295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479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6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SIGURNIJEG INTERNETA</a:t>
                      </a:r>
                      <a:r>
                        <a:rPr lang="hr-HR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sr-Latn-RS" sz="24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 UČENIKE OD 1. DO 8. RAZREDA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Noto Sans Symbol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s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prednostima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/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rizicima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sr-Latn-RS" sz="1400" u="none" strike="noStrike" cap="none" err="1">
                        <a:latin typeface="Calibri"/>
                        <a:ea typeface="Times New Roman"/>
                        <a:cs typeface="Calibri"/>
                      </a:endParaRP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Noto Sans Symbols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Osvjestiti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posljedice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</a:p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Poticati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sigurno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korištenje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interneta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endParaRPr lang="en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235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Namijenjen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predmetne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1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>
                          <a:latin typeface="Times New Roman"/>
                        </a:rPr>
                        <a:t>Aktiv </a:t>
                      </a:r>
                      <a:r>
                        <a:rPr lang="en-US" sz="1400" err="1">
                          <a:latin typeface="Times New Roman"/>
                        </a:rPr>
                        <a:t>učitelja</a:t>
                      </a:r>
                      <a:r>
                        <a:rPr lang="en-US" sz="1400">
                          <a:latin typeface="Times New Roman"/>
                        </a:rPr>
                        <a:t> </a:t>
                      </a:r>
                      <a:r>
                        <a:rPr lang="en-US" sz="1400" err="1">
                          <a:latin typeface="Times New Roman"/>
                        </a:rPr>
                        <a:t>inormatike</a:t>
                      </a:r>
                      <a:r>
                        <a:rPr lang="en-US" sz="1400">
                          <a:latin typeface="Times New Roman"/>
                        </a:rPr>
                        <a:t>, </a:t>
                      </a:r>
                      <a:r>
                        <a:rPr lang="en-US" sz="1400" err="1">
                          <a:latin typeface="Times New Roman"/>
                        </a:rPr>
                        <a:t>razrednici</a:t>
                      </a:r>
                      <a:r>
                        <a:rPr lang="en-US" sz="1400">
                          <a:latin typeface="Times New Roman"/>
                        </a:rPr>
                        <a:t>, </a:t>
                      </a:r>
                      <a:r>
                        <a:rPr lang="en-US" sz="1400" err="1">
                          <a:latin typeface="Times New Roman"/>
                        </a:rPr>
                        <a:t>stručna</a:t>
                      </a:r>
                      <a:r>
                        <a:rPr lang="en-US" sz="1400">
                          <a:latin typeface="Times New Roman"/>
                        </a:rPr>
                        <a:t> </a:t>
                      </a:r>
                      <a:r>
                        <a:rPr lang="en-US" sz="1400" err="1">
                          <a:latin typeface="Times New Roman"/>
                        </a:rPr>
                        <a:t>služba</a:t>
                      </a:r>
                      <a:r>
                        <a:rPr lang="en-US" sz="1400">
                          <a:latin typeface="Times New Roman"/>
                        </a:rPr>
                        <a:t>, knjižničarka</a:t>
                      </a:r>
                      <a:endParaRPr sz="1400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167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predmeta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1" i="0" u="none" strike="noStrike" cap="none" noProof="0"/>
                        <a:t>Obilježava se </a:t>
                      </a:r>
                      <a:r>
                        <a:rPr lang="en-US" sz="1400" b="1" i="0" u="none" strike="noStrike" cap="none" noProof="0" err="1"/>
                        <a:t>svake</a:t>
                      </a:r>
                      <a:r>
                        <a:rPr lang="en-US" sz="1400" b="1" i="0" u="none" strike="noStrike" cap="none" noProof="0"/>
                        <a:t> </a:t>
                      </a:r>
                      <a:r>
                        <a:rPr lang="en-US" sz="1400" b="1" i="0" u="none" strike="noStrike" cap="none" noProof="0" err="1"/>
                        <a:t>godine</a:t>
                      </a:r>
                      <a:r>
                        <a:rPr lang="en-US" sz="1400" b="1" i="0" u="none" strike="noStrike" cap="none" noProof="0"/>
                        <a:t>, </a:t>
                      </a:r>
                      <a:r>
                        <a:rPr lang="en-US" sz="1400" b="1" i="0" u="none" strike="noStrike" cap="none" noProof="0" err="1"/>
                        <a:t>drugog</a:t>
                      </a:r>
                      <a:r>
                        <a:rPr lang="en-US" sz="1400" b="1" i="0" u="none" strike="noStrike" cap="none" noProof="0"/>
                        <a:t> dana u </a:t>
                      </a:r>
                      <a:r>
                        <a:rPr lang="en-US" sz="1400" b="1" i="0" u="none" strike="noStrike" cap="none" noProof="0" err="1"/>
                        <a:t>drugom</a:t>
                      </a:r>
                      <a:r>
                        <a:rPr lang="en-US" sz="1400" b="1" i="0" u="none" strike="noStrike" cap="none" noProof="0"/>
                        <a:t> </a:t>
                      </a:r>
                      <a:r>
                        <a:rPr lang="en-US" sz="1400" b="1" i="0" u="none" strike="noStrike" cap="none" noProof="0" err="1"/>
                        <a:t>tjednu</a:t>
                      </a:r>
                      <a:r>
                        <a:rPr lang="en-US" sz="1400" b="1" i="0" u="none" strike="noStrike" cap="none" noProof="0"/>
                        <a:t> </a:t>
                      </a:r>
                      <a:r>
                        <a:rPr lang="en-US" sz="1400" b="1" i="0" u="none" strike="noStrike" cap="none" noProof="0" err="1"/>
                        <a:t>veljače</a:t>
                      </a:r>
                      <a:r>
                        <a:rPr lang="en-US" sz="1400" b="1" i="0" u="none" strike="noStrike" cap="none" noProof="0"/>
                        <a:t>.</a:t>
                      </a:r>
                      <a:endParaRPr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512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7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/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Sudjelovanjem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nagradnoj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stranicama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sng" strike="noStrike" cap="none">
                          <a:solidFill>
                            <a:schemeClr val="hlink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  <a:hlinkClick r:id="rId3"/>
                        </a:rPr>
                        <a:t>http://dansigurnijeginterneta.org/kviz/pitanja2014.html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igranjem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društvene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endParaRPr lang="sr-Latn-RS" sz="14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igre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‘’Do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sigurnijeg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interneta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’’,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provođenje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preventivnih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radionica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  <a:endParaRPr lang="sr-Latn-RS"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Izvještaj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sigurnijeg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551" name="Google Shape;1551;g61d832350e_19_82"/>
          <p:cNvSpPr/>
          <p:nvPr/>
        </p:nvSpPr>
        <p:spPr>
          <a:xfrm>
            <a:off x="899600" y="1556800"/>
            <a:ext cx="9452400" cy="59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" name="Google Shape;1552;g61d832350e_19_82"/>
          <p:cNvSpPr txBox="1"/>
          <p:nvPr/>
        </p:nvSpPr>
        <p:spPr>
          <a:xfrm>
            <a:off x="6612025" y="6223975"/>
            <a:ext cx="5667300" cy="6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7" name="Google Shape;1557;g61f8c63efd_0_18"/>
          <p:cNvGraphicFramePr/>
          <p:nvPr>
            <p:extLst>
              <p:ext uri="{D42A27DB-BD31-4B8C-83A1-F6EECF244321}">
                <p14:modId xmlns:p14="http://schemas.microsoft.com/office/powerpoint/2010/main" val="3588009247"/>
              </p:ext>
            </p:extLst>
          </p:nvPr>
        </p:nvGraphicFramePr>
        <p:xfrm>
          <a:off x="374668" y="242671"/>
          <a:ext cx="8394650" cy="561589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5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0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567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osviještenost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21.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stoljeća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posljedice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cjelokupno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Osnažiti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učenike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za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zadržavanje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poštivanje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osobnog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stava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kroz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podizanje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samopouzdanja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pozitivnog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mišljenja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sebi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7529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Namijenjena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učenicima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8.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razreda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</a:p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5788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Stručna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služba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398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Održavanje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preuzetih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Prijedloga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jedinica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Foruma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Priručnika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edukacijskih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socijalizacijskih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mlade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nastalih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„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Okreni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leđa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“)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6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Studeni 2021.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8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21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Objava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edukativni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evaluacijski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57" name="Google Shape;1557;g61f8c63efd_0_18"/>
          <p:cNvGraphicFramePr/>
          <p:nvPr>
            <p:extLst>
              <p:ext uri="{D42A27DB-BD31-4B8C-83A1-F6EECF244321}">
                <p14:modId xmlns:p14="http://schemas.microsoft.com/office/powerpoint/2010/main" val="2276594297"/>
              </p:ext>
            </p:extLst>
          </p:nvPr>
        </p:nvGraphicFramePr>
        <p:xfrm>
          <a:off x="374668" y="242671"/>
          <a:ext cx="8394650" cy="554224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5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0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protiv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567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osviještenost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21.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stoljeća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internetskim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/video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kockanju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nikotinizam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alkoholizam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drogama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Objasniti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posljedice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cjelokupno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biološko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-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pojmove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koncepte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detaljno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utjecaj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pojedinih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aktivnih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tvari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organizam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čovjeka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organske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sustave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Osnažiti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učenike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za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zadržavanje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poštivanje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osobnog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stava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kroz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podizanje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samopouzdanja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pozitivnog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mišljenja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sebi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7529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1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Namijenjena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učenicima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8.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razreda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</a:p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782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NOSITELJI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4">
                      <a:solidFill>
                        <a:srgbClr val="000000"/>
                      </a:solidFill>
                    </a:lnL>
                    <a:lnR w="9524">
                      <a:solidFill>
                        <a:srgbClr val="000000"/>
                      </a:solidFill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4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Tanja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Prigorec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4">
                      <a:solidFill>
                        <a:srgbClr val="000000"/>
                      </a:solidFill>
                    </a:lnL>
                    <a:lnR w="9524">
                      <a:solidFill>
                        <a:srgbClr val="000000"/>
                      </a:solidFill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4">
                      <a:solidFill>
                        <a:srgbClr val="000000"/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9546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4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Održavanje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debate,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anketiranje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4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600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studeni</a:t>
                      </a:r>
                      <a:r>
                        <a:rPr lang="en-U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28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2125"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1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Objava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mrežnoj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evaluacijski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8308858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68" name="Google Shape;1568;g61d832350e_19_88"/>
          <p:cNvGraphicFramePr/>
          <p:nvPr>
            <p:extLst>
              <p:ext uri="{D42A27DB-BD31-4B8C-83A1-F6EECF244321}">
                <p14:modId xmlns:p14="http://schemas.microsoft.com/office/powerpoint/2010/main" val="169216281"/>
              </p:ext>
            </p:extLst>
          </p:nvPr>
        </p:nvGraphicFramePr>
        <p:xfrm>
          <a:off x="258307" y="375335"/>
          <a:ext cx="8627375" cy="55599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8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44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6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dječjih</a:t>
                      </a:r>
                      <a:r>
                        <a:rPr lang="en" sz="2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endParaRPr sz="2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90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pravilnim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tumačenjem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Osvijestiti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važnost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poznavanja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promocije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zastupanja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vlastitih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prava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ali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 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obaveza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Razvijati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poticati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suradnju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toleranciju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poštivanje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različitosti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mišljenja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te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potaknuti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djecu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na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razmišljanje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o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zaštiti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dječjih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</a:rPr>
                        <a:t>prava</a:t>
                      </a:r>
                      <a:r>
                        <a:rPr lang="en" sz="1400" b="0" i="0" u="none" strike="noStrike" cap="none" noProof="0">
                          <a:latin typeface="Times New Roman"/>
                        </a:rPr>
                        <a:t>.</a:t>
                      </a:r>
                      <a:endParaRPr lang="en" sz="1400">
                        <a:latin typeface="Times New Roman"/>
                      </a:endParaRPr>
                    </a:p>
                  </a:txBody>
                  <a:tcPr marL="36950" marR="36950" marT="14775" marB="147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Namijenjena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4.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0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Aktiv 4. razreda</a:t>
                      </a:r>
                      <a:endParaRPr lang="en-US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7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suradnji s učiteljicama razredne nastave primjena usvojenih sadržaja o dječjim pravima i obavezama kroz likovnu i literarnu radionicu.</a:t>
                      </a: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9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Studeni 2021.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62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papira, bojica, flomastera.</a:t>
                      </a: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7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hr-HR" sz="14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 dječjih likovnih i pisanih radova s radionica, provjera usvojenosti sadržaja kroz edukativnu igru.</a:t>
                      </a:r>
                      <a:endParaRPr lang="hr-HR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22175" marR="22175" marT="35475" marB="3547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80" name="Google Shape;1580;g61d832350e_6_35"/>
          <p:cNvGraphicFramePr/>
          <p:nvPr>
            <p:extLst>
              <p:ext uri="{D42A27DB-BD31-4B8C-83A1-F6EECF244321}">
                <p14:modId xmlns:p14="http://schemas.microsoft.com/office/powerpoint/2010/main" val="769716818"/>
              </p:ext>
            </p:extLst>
          </p:nvPr>
        </p:nvGraphicFramePr>
        <p:xfrm>
          <a:off x="269525" y="177826"/>
          <a:ext cx="8604950" cy="60269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15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endParaRPr sz="16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mentalnog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zdravlja</a:t>
                      </a: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4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/>
                      </a:r>
                      <a:br>
                        <a:rPr lang="en" sz="2400" b="1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</a:br>
                      <a:r>
                        <a:rPr lang="en" sz="2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(Emocionalno zdravlje djevojaka</a:t>
                      </a:r>
                      <a:r>
                        <a:rPr lang="en" sz="2400" u="none" strike="noStrike" cap="none">
                          <a:solidFill>
                            <a:schemeClr val="dk1"/>
                          </a:solidFill>
                        </a:rPr>
                        <a:t>)</a:t>
                      </a:r>
                      <a:endParaRPr sz="240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84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kritički stav prema medijima i idealima ljepote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osvještavanje vlastitih kvaliteta i rad na samopouzdanju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 posljedica poremećaja hranjenja</a:t>
                      </a: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Namijenjeno učenicama 8. razreda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err="1">
                          <a:latin typeface="Times New Roman"/>
                        </a:rPr>
                        <a:t>Stručna</a:t>
                      </a:r>
                      <a:r>
                        <a:rPr lang="en-US" sz="1400">
                          <a:latin typeface="Times New Roman"/>
                        </a:rPr>
                        <a:t> </a:t>
                      </a:r>
                      <a:r>
                        <a:rPr lang="en-US" sz="1400" err="1">
                          <a:latin typeface="Times New Roman"/>
                        </a:rPr>
                        <a:t>služba</a:t>
                      </a:r>
                      <a:endParaRPr lang="en-US" sz="1400" err="1">
                        <a:latin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Provođenje preventivne radionice jačanja samopouzdanja i emocionalnog zdravlja djevojaka, razvoj kritičkog stava prema medijima, upoznavanje sa različitim idealima ljepote kroz kulture i povijest, izrada plakata</a:t>
                      </a: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(radionica udruge REA).</a:t>
                      </a:r>
                      <a:endParaRPr lang="hr-HR"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Tijekom šk. godine 2021.</a:t>
                      </a:r>
                      <a:endParaRPr lang="hr-HR"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 radnog materijala (</a:t>
                      </a:r>
                      <a:r>
                        <a:rPr lang="hr-HR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printanje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bojice, flomasteri)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hr-HR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Pismena evaluacija radionice (listići) kojima ćemo obuhvatiti zadovoljstvo radionicama i prijedloge za poboljšanje, izrada plakata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85" name="Google Shape;1585;g61d832350e_38_15"/>
          <p:cNvGraphicFramePr/>
          <p:nvPr>
            <p:extLst>
              <p:ext uri="{D42A27DB-BD31-4B8C-83A1-F6EECF244321}">
                <p14:modId xmlns:p14="http://schemas.microsoft.com/office/powerpoint/2010/main" val="718060651"/>
              </p:ext>
            </p:extLst>
          </p:nvPr>
        </p:nvGraphicFramePr>
        <p:xfrm>
          <a:off x="321687" y="481275"/>
          <a:ext cx="8500625" cy="55542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54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6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0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pl-PL" sz="2000" b="1">
                          <a:latin typeface="Times New Roman"/>
                          <a:sym typeface="Times New Roman"/>
                        </a:rPr>
                        <a:t>EUROPSKI TJEDAN PROGRAMIRANJA </a:t>
                      </a:r>
                      <a:r>
                        <a:rPr lang="pl-PL" sz="2000" b="1" noProof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 UČENIKE OD 1. DO 8. RAZREDA</a:t>
                      </a:r>
                      <a:endParaRPr lang="pl-PL" sz="2000" b="1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2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>
                          <a:latin typeface="Times New Roman"/>
                          <a:sym typeface="Times New Roman"/>
                        </a:rPr>
                        <a:t>EU Code Week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inicijativa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je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Europske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komisije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čiji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je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cilj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pokazati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kako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programiranjem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realizirati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vlastite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ideje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,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povećati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vidljivost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programiranja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okupiti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motivirane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osobe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u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cilju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zajedničkog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učenja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,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promocija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kreativnosti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,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rješavanja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problema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te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zajedničkog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rada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kroz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programiranje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.</a:t>
                      </a:r>
                      <a:endParaRPr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8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err="1">
                          <a:latin typeface="Times New Roman"/>
                          <a:sym typeface="Times New Roman"/>
                        </a:rPr>
                        <a:t>upoznati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važnost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integriranja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kodiranja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računalnog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razmišljanja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u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obrazovanju</a:t>
                      </a:r>
                      <a:endParaRPr lang="en">
                        <a:latin typeface="Times New Roman"/>
                        <a:sym typeface="Times New Roman"/>
                      </a:endParaRP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err="1">
                          <a:latin typeface="Times New Roman"/>
                          <a:sym typeface="Times New Roman"/>
                        </a:rPr>
                        <a:t>upoznavanje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inovativnih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alata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za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vizualno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programiranje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robotiku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,</a:t>
                      </a:r>
                    </a:p>
                    <a:p>
                      <a:pPr marL="185420" marR="0" lvl="0" indent="-18542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22222"/>
                        </a:buClr>
                        <a:buSzPts val="1600"/>
                        <a:buFont typeface="Noto Sans Symbols"/>
                        <a:buChar char="▪"/>
                      </a:pPr>
                      <a:r>
                        <a:rPr lang="en" err="1">
                          <a:latin typeface="Times New Roman"/>
                          <a:sym typeface="Times New Roman"/>
                        </a:rPr>
                        <a:t>izvanmrežnih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aktivnosti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,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stvaranje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kodiranje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u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svim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područjima</a:t>
                      </a:r>
                      <a:endParaRPr lang="en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>
                          <a:latin typeface="Times New Roman"/>
                        </a:rPr>
                        <a:t>Aktiv </a:t>
                      </a:r>
                      <a:r>
                        <a:rPr lang="en-US" err="1">
                          <a:latin typeface="Times New Roman"/>
                        </a:rPr>
                        <a:t>učitelja</a:t>
                      </a:r>
                      <a:r>
                        <a:rPr lang="en-US">
                          <a:latin typeface="Times New Roman"/>
                        </a:rPr>
                        <a:t> </a:t>
                      </a:r>
                      <a:r>
                        <a:rPr lang="en-US" err="1">
                          <a:latin typeface="Times New Roman"/>
                        </a:rPr>
                        <a:t>informatike</a:t>
                      </a:r>
                      <a:endParaRPr err="1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4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>
                          <a:latin typeface="Times New Roman"/>
                          <a:sym typeface="Times New Roman"/>
                        </a:rPr>
                        <a:t>DEEP DIVE MOOC online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tečaj</a:t>
                      </a:r>
                      <a:r>
                        <a:rPr lang="en">
                          <a:latin typeface="Times New Roman"/>
                        </a:rPr>
                        <a:t>, </a:t>
                      </a:r>
                      <a:r>
                        <a:rPr lang="en" noProof="0">
                          <a:latin typeface="Times New Roman"/>
                          <a:sym typeface="Arial"/>
                          <a:hlinkClick r:id="rId3">
                            <a:extLst>
                              <a:ext uri="{A12FA001-AC4F-418D-AE19-62706E023703}">
                                <ahyp:hlinkClr xmlns=""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https://codeweek.eu/</a:t>
                      </a:r>
                      <a:r>
                        <a:rPr lang="en" noProof="0">
                          <a:latin typeface="Times New Roman"/>
                          <a:sym typeface="Arial"/>
                        </a:rPr>
                        <a:t> </a:t>
                      </a:r>
                      <a:r>
                        <a:rPr lang="en" noProof="0">
                          <a:latin typeface="Times New Roman"/>
                        </a:rPr>
                        <a:t/>
                      </a:r>
                      <a:br>
                        <a:rPr lang="en" noProof="0">
                          <a:latin typeface="Times New Roman"/>
                        </a:rPr>
                      </a:br>
                      <a:r>
                        <a:rPr lang="en" noProof="0">
                          <a:latin typeface="Times New Roman"/>
                          <a:sym typeface="Arial"/>
                          <a:hlinkClick r:id="rId4">
                            <a:extLst>
                              <a:ext uri="{A12FA001-AC4F-418D-AE19-62706E023703}">
                                <ahyp:hlinkClr xmlns="" xmlns:ahyp="http://schemas.microsoft.com/office/drawing/2018/hyperlinkcolor" val="tx"/>
                              </a:ext>
                            </a:extLst>
                          </a:hlinkClick>
                        </a:rPr>
                        <a:t>https://www.facebook.com/CodeWeekHr/.</a:t>
                      </a:r>
                      <a:endParaRPr lang="sr-Latn-RS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68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noProof="0" err="1">
                          <a:latin typeface="Times New Roman"/>
                        </a:rPr>
                        <a:t>Tijekom</a:t>
                      </a:r>
                      <a:r>
                        <a:rPr lang="en" noProof="0">
                          <a:latin typeface="Times New Roman"/>
                        </a:rPr>
                        <a:t> </a:t>
                      </a:r>
                      <a:r>
                        <a:rPr lang="en" noProof="0" err="1">
                          <a:latin typeface="Times New Roman"/>
                        </a:rPr>
                        <a:t>listopada</a:t>
                      </a:r>
                      <a:r>
                        <a:rPr lang="en" noProof="0">
                          <a:latin typeface="Times New Roman"/>
                        </a:rPr>
                        <a:t> 2022.</a:t>
                      </a:r>
                      <a:endParaRPr lang="en" noProof="0"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2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err="1">
                          <a:latin typeface="Times New Roman"/>
                          <a:sym typeface="Times New Roman"/>
                        </a:rPr>
                        <a:t>Troškovi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printanja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obrazovnih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materijala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resurse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za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poučavanje</a:t>
                      </a:r>
                      <a:endParaRPr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err="1">
                          <a:latin typeface="Times New Roman"/>
                          <a:sym typeface="Times New Roman"/>
                        </a:rPr>
                        <a:t>Sudjelovanje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evaluacija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u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samom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 </a:t>
                      </a:r>
                      <a:r>
                        <a:rPr lang="en" err="1">
                          <a:latin typeface="Times New Roman"/>
                          <a:sym typeface="Times New Roman"/>
                        </a:rPr>
                        <a:t>tečaju</a:t>
                      </a:r>
                      <a:r>
                        <a:rPr lang="en">
                          <a:latin typeface="Times New Roman"/>
                          <a:sym typeface="Times New Roman"/>
                        </a:rPr>
                        <a:t>.</a:t>
                      </a:r>
                      <a:endParaRPr>
                        <a:latin typeface="Times New Roman"/>
                        <a:sym typeface="Times New Roman"/>
                      </a:endParaRPr>
                    </a:p>
                  </a:txBody>
                  <a:tcPr marL="73175" marR="73175" marT="73175" marB="7317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97" name="Google Shape;1597;g61f25f31c2_7_0"/>
          <p:cNvGraphicFramePr/>
          <p:nvPr>
            <p:extLst>
              <p:ext uri="{D42A27DB-BD31-4B8C-83A1-F6EECF244321}">
                <p14:modId xmlns:p14="http://schemas.microsoft.com/office/powerpoint/2010/main" val="1200889155"/>
              </p:ext>
            </p:extLst>
          </p:nvPr>
        </p:nvGraphicFramePr>
        <p:xfrm>
          <a:off x="269525" y="177826"/>
          <a:ext cx="8604950" cy="63173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7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21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 err="1">
                          <a:latin typeface="Times New Roman"/>
                          <a:cs typeface="Times New Roman"/>
                        </a:rPr>
                        <a:t>Mjesec</a:t>
                      </a:r>
                      <a:r>
                        <a:rPr lang="en" sz="1800" b="1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cs typeface="Times New Roman"/>
                        </a:rPr>
                        <a:t>hrvatske</a:t>
                      </a:r>
                      <a:r>
                        <a:rPr lang="en" sz="1800" b="1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b="1" u="none" strike="noStrike" cap="none" err="1">
                          <a:latin typeface="Times New Roman"/>
                          <a:cs typeface="Times New Roman"/>
                        </a:rPr>
                        <a:t>knjige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307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Afirmiranje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aktivnog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sudionika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odgojno-obrazovnom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procesu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latin typeface="Times New Roman"/>
                        </a:rPr>
                        <a:t>Poticanje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kreativnosti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mašte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kod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učenika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razvijanje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međuvršnjačke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suradnje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jačanje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jezičnog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iskustva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. </a:t>
                      </a:r>
                      <a:endParaRPr lang="en-US" sz="1600">
                        <a:latin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err="1">
                          <a:latin typeface="Times New Roman"/>
                        </a:rPr>
                        <a:t>Primjena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korelacija</a:t>
                      </a:r>
                      <a:r>
                        <a:rPr lang="en-US" sz="1600">
                          <a:latin typeface="Times New Roman"/>
                        </a:rPr>
                        <a:t> u </a:t>
                      </a:r>
                      <a:r>
                        <a:rPr lang="en-US" sz="1600" err="1">
                          <a:latin typeface="Times New Roman"/>
                        </a:rPr>
                        <a:t>nastavnom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procesu</a:t>
                      </a:r>
                      <a:r>
                        <a:rPr lang="en-US" sz="1600">
                          <a:latin typeface="Times New Roman"/>
                        </a:rPr>
                        <a:t> u </a:t>
                      </a:r>
                      <a:r>
                        <a:rPr lang="en-US" sz="1600" err="1">
                          <a:latin typeface="Times New Roman"/>
                        </a:rPr>
                        <a:t>smislu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jačanja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informacijske</a:t>
                      </a:r>
                      <a:r>
                        <a:rPr lang="en-US" sz="1600">
                          <a:latin typeface="Times New Roman"/>
                        </a:rPr>
                        <a:t>, </a:t>
                      </a:r>
                      <a:r>
                        <a:rPr lang="en-US" sz="1600" err="1">
                          <a:latin typeface="Times New Roman"/>
                        </a:rPr>
                        <a:t>informatičke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i</a:t>
                      </a:r>
                      <a:r>
                        <a:rPr lang="en-US" sz="1600" b="0" i="0" u="none" strike="noStrike" noProof="0"/>
                        <a:t> </a:t>
                      </a:r>
                      <a:r>
                        <a:rPr lang="en-US" sz="1600" err="1">
                          <a:latin typeface="Times New Roman"/>
                        </a:rPr>
                        <a:t>medijske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pismenosti</a:t>
                      </a:r>
                      <a:r>
                        <a:rPr lang="en-US" sz="1600">
                          <a:latin typeface="Times New Roman"/>
                        </a:rPr>
                        <a:t>.</a:t>
                      </a: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err="1">
                          <a:latin typeface="Times New Roman"/>
                        </a:rPr>
                        <a:t>Aktivnost</a:t>
                      </a:r>
                      <a:r>
                        <a:rPr lang="en-US" sz="1600">
                          <a:latin typeface="Times New Roman"/>
                        </a:rPr>
                        <a:t> je </a:t>
                      </a:r>
                      <a:r>
                        <a:rPr lang="en-US" sz="1600" err="1">
                          <a:latin typeface="Times New Roman"/>
                        </a:rPr>
                        <a:t>namijenjena</a:t>
                      </a:r>
                      <a:r>
                        <a:rPr lang="en-US" sz="1600">
                          <a:latin typeface="Times New Roman"/>
                        </a:rPr>
                        <a:t> </a:t>
                      </a:r>
                      <a:r>
                        <a:rPr lang="en-US" sz="1600" err="1">
                          <a:latin typeface="Times New Roman"/>
                        </a:rPr>
                        <a:t>učenicima</a:t>
                      </a:r>
                      <a:r>
                        <a:rPr lang="en-US" sz="1600">
                          <a:latin typeface="Times New Roman"/>
                        </a:rPr>
                        <a:t> od 1. do 4. </a:t>
                      </a:r>
                      <a:r>
                        <a:rPr lang="en-US" sz="1600" err="1">
                          <a:latin typeface="Times New Roman"/>
                        </a:rPr>
                        <a:t>razreda</a:t>
                      </a:r>
                      <a:r>
                        <a:rPr lang="en-US" sz="1600">
                          <a:latin typeface="Times New Roman"/>
                        </a:rPr>
                        <a:t>.</a:t>
                      </a:r>
                      <a:r>
                        <a:rPr lang="en-US" sz="1600" b="0" i="0" u="none" strike="noStrike" noProof="0"/>
                        <a:t> </a:t>
                      </a:r>
                      <a:endParaRPr lang="en-US" sz="1600">
                        <a:latin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Učiteljice razredne nastave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3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Listopad i studeni 2021.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potrošnog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mrežnoj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postera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zadanu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temu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13"/>
          <p:cNvSpPr txBox="1"/>
          <p:nvPr/>
        </p:nvSpPr>
        <p:spPr>
          <a:xfrm>
            <a:off x="1342887" y="2008544"/>
            <a:ext cx="8029500" cy="348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KATOLIČKI</a:t>
            </a: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VJERONAUK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ENGLESKI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NJEMAČKI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marR="0" lvl="0" indent="-5143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TALIJANSKI JEZIK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514350" indent="-514350">
              <a:buClr>
                <a:schemeClr val="dk1"/>
              </a:buClr>
              <a:buSzPts val="3600"/>
              <a:buFont typeface="Calibri"/>
              <a:buAutoNum type="arabicPeriod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INFORMATIKA </a:t>
            </a:r>
            <a:r>
              <a:rPr lang="en" sz="3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1. - 4. , 7</a:t>
            </a: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I 8. RAZRED</a:t>
            </a:r>
            <a:endParaRPr lang="hr-HR"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02" name="Google Shape;302;p13"/>
          <p:cNvSpPr/>
          <p:nvPr/>
        </p:nvSpPr>
        <p:spPr>
          <a:xfrm>
            <a:off x="537029" y="768650"/>
            <a:ext cx="8490857" cy="720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Times New Roman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Google Shape;1627;g61d832350e_26_10">
            <a:extLst>
              <a:ext uri="{FF2B5EF4-FFF2-40B4-BE49-F238E27FC236}">
                <a16:creationId xmlns:a16="http://schemas.microsoft.com/office/drawing/2014/main" id="{890805FE-F3F7-4E13-909A-0C9FC8D3B4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3927715"/>
              </p:ext>
            </p:extLst>
          </p:nvPr>
        </p:nvGraphicFramePr>
        <p:xfrm>
          <a:off x="342900" y="177826"/>
          <a:ext cx="8531575" cy="59652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79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Dan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svjesnosti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autizmu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 (World Autism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Awerness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Day)</a:t>
                      </a: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lang="sr-Latn-RS" sz="18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03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</a:rPr>
                        <a:t>- 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buđenje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razumijevanja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 </a:t>
                      </a:r>
                      <a:endParaRPr sz="1800">
                        <a:latin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poštivanje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uvažavanje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endParaRPr sz="1800">
                        <a:latin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omogućavanje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razumijevanja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prihvaćanja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pojedinaca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s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autizmom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njihovog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jedinstvenog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pogleda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svijet</a:t>
                      </a:r>
                      <a:endParaRPr lang="en" sz="1800" err="1">
                        <a:latin typeface="Times New Roman"/>
                        <a:cs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err="1">
                          <a:latin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.do 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5</a:t>
                      </a: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.razreda</a:t>
                      </a:r>
                      <a:endParaRPr sz="18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 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>
                          <a:latin typeface="Times New Roman"/>
                          <a:cs typeface="Times New Roman"/>
                        </a:rPr>
                        <a:t>Aktiv PB, </a:t>
                      </a:r>
                      <a:r>
                        <a:rPr lang="en-US" sz="1800" err="1">
                          <a:latin typeface="Times New Roman"/>
                          <a:cs typeface="Times New Roman"/>
                        </a:rPr>
                        <a:t>stručna</a:t>
                      </a:r>
                      <a:r>
                        <a:rPr lang="en-US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1800" err="1">
                          <a:latin typeface="Times New Roman"/>
                          <a:cs typeface="Times New Roman"/>
                        </a:rPr>
                        <a:t>služba</a:t>
                      </a:r>
                      <a:endParaRPr sz="1800" err="1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S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obzirom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da je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plava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boja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autizma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realizacija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putem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izrade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likovnih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radova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plavoj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boji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kako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bi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učenici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prepoznali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stvarnost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koju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mogu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iskusiti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njihovi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vršnjaci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iz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autističnog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spektra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800" noProof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err="1">
                          <a:latin typeface="Times New Roman"/>
                          <a:cs typeface="Times New Roman"/>
                        </a:rPr>
                        <a:t>Ožujak</a:t>
                      </a:r>
                      <a:r>
                        <a:rPr lang="en-US" sz="1800">
                          <a:latin typeface="Times New Roman"/>
                          <a:cs typeface="Times New Roman"/>
                        </a:rPr>
                        <a:t> 202</a:t>
                      </a:r>
                      <a:r>
                        <a:rPr lang="hr-HR" sz="180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lang="en-US" sz="1800">
                          <a:latin typeface="Times New Roman"/>
                          <a:cs typeface="Times New Roman"/>
                        </a:rPr>
                        <a:t>.</a:t>
                      </a:r>
                      <a:endParaRPr sz="18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err="1">
                          <a:latin typeface="Times New Roman"/>
                          <a:cs typeface="Times New Roman"/>
                        </a:rPr>
                        <a:t>Potrošni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materijal</a:t>
                      </a:r>
                      <a:endParaRPr lang="en" sz="18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Izložba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fotografija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učeničkih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radova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na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temu</a:t>
                      </a:r>
                      <a:r>
                        <a:rPr lang="en" sz="1800">
                          <a:latin typeface="Times New Roman"/>
                          <a:cs typeface="Times New Roman"/>
                        </a:rPr>
                        <a:t> '' </a:t>
                      </a:r>
                      <a:r>
                        <a:rPr lang="en" sz="1800" err="1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vijet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kroz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plave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800" noProof="0" err="1">
                          <a:latin typeface="Times New Roman"/>
                          <a:cs typeface="Times New Roman"/>
                        </a:rPr>
                        <a:t>naočale</a:t>
                      </a:r>
                      <a:r>
                        <a:rPr lang="en" sz="1800" noProof="0">
                          <a:latin typeface="Times New Roman"/>
                          <a:cs typeface="Times New Roman"/>
                        </a:rPr>
                        <a:t>''</a:t>
                      </a:r>
                      <a:endParaRPr lang="en" sz="1800" noProof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206131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39" name="Google Shape;1639;g61d832350e_54_6"/>
          <p:cNvGraphicFramePr/>
          <p:nvPr>
            <p:extLst>
              <p:ext uri="{D42A27DB-BD31-4B8C-83A1-F6EECF244321}">
                <p14:modId xmlns:p14="http://schemas.microsoft.com/office/powerpoint/2010/main" val="3278163475"/>
              </p:ext>
            </p:extLst>
          </p:nvPr>
        </p:nvGraphicFramePr>
        <p:xfrm>
          <a:off x="180912" y="300038"/>
          <a:ext cx="8782175" cy="597906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9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2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DAN JABUKA</a:t>
                      </a:r>
                      <a:endParaRPr sz="18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Educirati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jabuka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prehrambene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Ukazati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se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konzumiranjem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jabuka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može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spriječiti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pojava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mnogih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zdravstvenih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oboljenja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prehrambenih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Anamarija Dumenčić, Lucija Filipović, Beata Gereci Wirth, Iva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Penava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Listopad 2021.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5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1" name="Google Shape;1651;g61d832350e_54_16"/>
          <p:cNvGraphicFramePr/>
          <p:nvPr>
            <p:extLst>
              <p:ext uri="{D42A27DB-BD31-4B8C-83A1-F6EECF244321}">
                <p14:modId xmlns:p14="http://schemas.microsoft.com/office/powerpoint/2010/main" val="1292619569"/>
              </p:ext>
            </p:extLst>
          </p:nvPr>
        </p:nvGraphicFramePr>
        <p:xfrm>
          <a:off x="180913" y="642938"/>
          <a:ext cx="8895256" cy="58413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9019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050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DEKICA ZA SNOVE</a:t>
                      </a:r>
                      <a:endParaRPr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Odvojiti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pametnih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telefona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druženje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čitanju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060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cap="none" noProof="0">
                          <a:latin typeface="Times New Roman"/>
                        </a:rPr>
                        <a:t>Anamarija Dumenčić, Lucija Filipović, Beata Gereci Wirth, Iva </a:t>
                      </a:r>
                      <a:r>
                        <a:rPr lang="en-US" sz="2000" b="0" i="0" u="none" strike="noStrike" cap="none" noProof="0" err="1">
                          <a:latin typeface="Times New Roman"/>
                        </a:rPr>
                        <a:t>Penava</a:t>
                      </a:r>
                      <a:r>
                        <a:rPr lang="en-US" sz="2000" b="0" i="0" u="none" strike="noStrike" cap="none" noProof="0">
                          <a:latin typeface="Times New Roman"/>
                        </a:rPr>
                        <a:t> </a:t>
                      </a:r>
                      <a:endParaRPr lang="en-US" sz="2000" b="0" i="0" u="none" strike="noStrike" cap="none" noProof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opuštenoj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atmosferi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školskog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dvorišta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Svibanj</a:t>
                      </a: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2022.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Evaluacijski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</a:t>
                      </a: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7" name="Google Shape;1657;g61d832350e_54_21"/>
          <p:cNvGraphicFramePr/>
          <p:nvPr>
            <p:extLst>
              <p:ext uri="{D42A27DB-BD31-4B8C-83A1-F6EECF244321}">
                <p14:modId xmlns:p14="http://schemas.microsoft.com/office/powerpoint/2010/main" val="1060019151"/>
              </p:ext>
            </p:extLst>
          </p:nvPr>
        </p:nvGraphicFramePr>
        <p:xfrm>
          <a:off x="347631" y="471489"/>
          <a:ext cx="8448750" cy="54915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7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1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DANI KULTURNE BAŠTINE</a:t>
                      </a:r>
                      <a:endParaRPr sz="2000" b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Promicati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kulturnu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raznolikost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Republike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Hrvatske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folklornom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baštinom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našega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naroda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>
                          <a:latin typeface="Times New Roman"/>
                          <a:cs typeface="Times New Roman"/>
                        </a:rPr>
                        <a:t> 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noProof="0">
                          <a:latin typeface="Times New Roman"/>
                        </a:rPr>
                        <a:t>Anamarija Dumenčić, Lucija Filipović, Beata Gereci Wirth, Iva </a:t>
                      </a:r>
                      <a:r>
                        <a:rPr lang="en-US" sz="2000" b="0" i="0" u="none" strike="noStrike" noProof="0" err="1">
                          <a:latin typeface="Times New Roman"/>
                        </a:rPr>
                        <a:t>Penava</a:t>
                      </a:r>
                      <a:r>
                        <a:rPr lang="en-US" sz="2000" b="0" i="0" u="none" strike="noStrike" noProof="0">
                          <a:latin typeface="Times New Roman"/>
                        </a:rPr>
                        <a:t> </a:t>
                      </a:r>
                      <a:endParaRPr lang="en-US" sz="2000" b="0" i="0" u="none" strike="noStrike" noProof="0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skupne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endParaRPr sz="20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2000">
                          <a:latin typeface="Times New Roman"/>
                          <a:cs typeface="Times New Roman"/>
                        </a:rPr>
                        <a:t>Ožujak 2022.</a:t>
                      </a:r>
                      <a:endParaRPr lang="hr-HR" sz="20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endParaRPr sz="20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200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endParaRPr sz="20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oogle Shape;1657;g61d832350e_54_21">
            <a:extLst>
              <a:ext uri="{FF2B5EF4-FFF2-40B4-BE49-F238E27FC236}">
                <a16:creationId xmlns:a16="http://schemas.microsoft.com/office/drawing/2014/main" id="{FB484C72-8FDC-48B8-9684-08A8AB8F9C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81540392"/>
              </p:ext>
            </p:extLst>
          </p:nvPr>
        </p:nvGraphicFramePr>
        <p:xfrm>
          <a:off x="347631" y="471489"/>
          <a:ext cx="8448750" cy="62665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37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1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3935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</a:rPr>
                        <a:t>VEČER MATEMATIKE</a:t>
                      </a:r>
                      <a:endParaRPr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8649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noProof="0" err="1">
                          <a:latin typeface="Times"/>
                        </a:rPr>
                        <a:t>Popularizacija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matematike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,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razvoj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pozitivnog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stava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prema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matematici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te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razvoj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vještina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cjeloživotnog</a:t>
                      </a:r>
                      <a:r>
                        <a:rPr lang="en" sz="18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800" b="0" i="0" u="none" strike="noStrike" noProof="0" err="1">
                          <a:latin typeface="Times"/>
                        </a:rPr>
                        <a:t>učenja</a:t>
                      </a:r>
                      <a:endParaRPr lang="en" sz="1800">
                        <a:latin typeface="Times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728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err="1">
                          <a:latin typeface="Times"/>
                          <a:cs typeface="Times New Roman"/>
                        </a:rPr>
                        <a:t>Razvijati</a:t>
                      </a:r>
                      <a:r>
                        <a:rPr lang="en" sz="1600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600" err="1">
                          <a:latin typeface="Times"/>
                          <a:cs typeface="Times New Roman"/>
                        </a:rPr>
                        <a:t>interes</a:t>
                      </a:r>
                      <a:r>
                        <a:rPr lang="en" sz="1600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600" err="1">
                          <a:latin typeface="Times"/>
                          <a:cs typeface="Times New Roman"/>
                        </a:rPr>
                        <a:t>prema</a:t>
                      </a:r>
                      <a:r>
                        <a:rPr lang="en" sz="1600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1600" err="1">
                          <a:latin typeface="Times"/>
                          <a:cs typeface="Times New Roman"/>
                        </a:rPr>
                        <a:t>matematici</a:t>
                      </a:r>
                      <a:r>
                        <a:rPr lang="en" sz="1600">
                          <a:latin typeface="Times"/>
                          <a:cs typeface="Times New Roman"/>
                        </a:rPr>
                        <a:t>, 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poticati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kvalitetno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provođenje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slobodnog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vremena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djece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i</a:t>
                      </a:r>
                      <a:r>
                        <a:rPr lang="en" sz="1600" b="0" i="0" u="none" strike="noStrike" noProof="0">
                          <a:latin typeface="Times"/>
                        </a:rPr>
                        <a:t> </a:t>
                      </a:r>
                      <a:r>
                        <a:rPr lang="en" sz="1600" b="0" i="0" u="none" strike="noStrike" noProof="0" err="1">
                          <a:latin typeface="Times"/>
                        </a:rPr>
                        <a:t>roditelja</a:t>
                      </a:r>
                      <a:endParaRPr lang="en" sz="1600">
                        <a:latin typeface="Times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2626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>
                          <a:latin typeface="Times New Roman"/>
                          <a:cs typeface="Times New Roman"/>
                        </a:rPr>
                        <a:t> 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noProof="0">
                          <a:latin typeface="Times"/>
                        </a:rPr>
                        <a:t>Anamar</a:t>
                      </a:r>
                      <a:r>
                        <a:rPr lang="en-US" sz="1800" b="0" i="0" u="none" strike="noStrike" noProof="0">
                          <a:latin typeface="Times"/>
                        </a:rPr>
                        <a:t>ija Dumenčić, Lucija Filipović, Beata Gereci Wirth, Iva </a:t>
                      </a:r>
                      <a:r>
                        <a:rPr lang="en-US" sz="1800" b="0" i="0" u="none" strike="noStrike" noProof="0" err="1">
                          <a:latin typeface="Times"/>
                        </a:rPr>
                        <a:t>Penava</a:t>
                      </a:r>
                      <a:r>
                        <a:rPr lang="en-US" sz="1800" b="0" i="0" u="none" strike="noStrike" noProof="0">
                          <a:latin typeface="Times"/>
                        </a:rPr>
                        <a:t> 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21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>
                          <a:latin typeface="Times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err="1">
                          <a:latin typeface="Times"/>
                          <a:cs typeface="Times New Roman"/>
                          <a:sym typeface="Times New Roman"/>
                        </a:rPr>
                        <a:t>skupne</a:t>
                      </a:r>
                      <a:r>
                        <a:rPr lang="en" sz="2000">
                          <a:latin typeface="Times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err="1">
                          <a:latin typeface="Times"/>
                          <a:cs typeface="Times New Roman"/>
                          <a:sym typeface="Times New Roman"/>
                        </a:rPr>
                        <a:t>aktivnosti</a:t>
                      </a:r>
                      <a:endParaRPr sz="2000">
                        <a:latin typeface="Times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864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2000">
                          <a:latin typeface="Times"/>
                          <a:cs typeface="Times New Roman"/>
                        </a:rPr>
                        <a:t>2. prosinca 2021.</a:t>
                      </a:r>
                      <a:endParaRPr lang="hr-HR" sz="2000">
                        <a:latin typeface="Times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657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0" i="0" u="none" strike="noStrike" noProof="0" err="1">
                          <a:latin typeface="Times"/>
                        </a:rPr>
                        <a:t>Troškovi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printanja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i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kopiranja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,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papir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,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flomasteri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,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ostali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materijali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za </a:t>
                      </a:r>
                      <a:r>
                        <a:rPr lang="en" sz="2000" b="0" i="0" u="none" strike="noStrike" noProof="0" err="1">
                          <a:latin typeface="Times"/>
                        </a:rPr>
                        <a:t>kreativan</a:t>
                      </a:r>
                      <a:r>
                        <a:rPr lang="en" sz="2000" b="0" i="0" u="none" strike="noStrike" noProof="0">
                          <a:latin typeface="Times"/>
                        </a:rPr>
                        <a:t> rad.</a:t>
                      </a: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68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>
                          <a:latin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b="1">
                        <a:latin typeface="Times New Roman"/>
                        <a:cs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2000" err="1">
                          <a:latin typeface="Times"/>
                          <a:cs typeface="Times New Roman"/>
                        </a:rPr>
                        <a:t>Evaluacijski</a:t>
                      </a:r>
                      <a:r>
                        <a:rPr lang="en" sz="2000">
                          <a:latin typeface="Times"/>
                          <a:cs typeface="Times New Roman"/>
                        </a:rPr>
                        <a:t> </a:t>
                      </a:r>
                      <a:r>
                        <a:rPr lang="en" sz="2000" err="1">
                          <a:latin typeface="Times"/>
                          <a:cs typeface="Times New Roman"/>
                        </a:rPr>
                        <a:t>listić</a:t>
                      </a:r>
                      <a:endParaRPr lang="en" sz="2000" err="1">
                        <a:latin typeface="Times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5535469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57" name="Google Shape;1657;g61d832350e_54_21"/>
          <p:cNvGraphicFramePr/>
          <p:nvPr>
            <p:extLst>
              <p:ext uri="{D42A27DB-BD31-4B8C-83A1-F6EECF244321}">
                <p14:modId xmlns:p14="http://schemas.microsoft.com/office/powerpoint/2010/main" val="3639282924"/>
              </p:ext>
            </p:extLst>
          </p:nvPr>
        </p:nvGraphicFramePr>
        <p:xfrm>
          <a:off x="347631" y="471489"/>
          <a:ext cx="8448748" cy="59926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011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475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MEĐUNARODNI DAN NENASILJA</a:t>
                      </a:r>
                      <a:endParaRPr lang="en"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55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/>
                    </a:p>
                  </a:txBody>
                  <a:tcPr marL="32400" marR="32400" marT="0" marB="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-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podići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osjetljivost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osviještenost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 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učenika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za problem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nasilja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 </a:t>
                      </a:r>
                      <a:endParaRPr lang="sr-Latn-RS" sz="16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- 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povećati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svijest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važnosti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pravila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koja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štite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od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zlostavljanja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njihova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pridržavanja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6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- 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povećati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spremnost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onih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koji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zlostavljaju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trpe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promatraju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da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drugačije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reagiraju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situaciji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noProof="0" err="1">
                          <a:latin typeface="Times New Roman"/>
                          <a:cs typeface="Times New Roman"/>
                        </a:rPr>
                        <a:t>nasilja</a:t>
                      </a:r>
                      <a:r>
                        <a:rPr lang="en" sz="1600" noProof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6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43200" marR="43200" marT="21600" marB="21600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</a:rPr>
                        <a:t>Namijenjen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</a:rPr>
                        <a:t>učenicima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 5. </a:t>
                      </a:r>
                      <a:r>
                        <a:rPr lang="en" sz="1600" err="1">
                          <a:latin typeface="Times New Roman"/>
                          <a:cs typeface="Times New Roman"/>
                        </a:rPr>
                        <a:t>razreda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.</a:t>
                      </a:r>
                      <a:endParaRPr lang="en" sz="16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noProof="0" err="1">
                          <a:latin typeface="Times New Roman"/>
                          <a:cs typeface="Times New Roman"/>
                        </a:rPr>
                        <a:t>Stručna</a:t>
                      </a:r>
                      <a:r>
                        <a:rPr lang="en-US" sz="1600" noProof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1600" noProof="0" err="1">
                          <a:latin typeface="Times New Roman"/>
                          <a:cs typeface="Times New Roman"/>
                        </a:rPr>
                        <a:t>služba</a:t>
                      </a:r>
                      <a:endParaRPr lang="en-US" sz="1600" noProof="0" err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Radionica</a:t>
                      </a:r>
                      <a:endParaRPr lang="en" sz="1600" err="1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hr-HR" sz="1600">
                          <a:latin typeface="Times New Roman"/>
                          <a:cs typeface="Times New Roman"/>
                        </a:rPr>
                        <a:t>Tijekom nastavne godine.</a:t>
                      </a:r>
                      <a:endParaRPr lang="hr-HR" sz="16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hr-HR" sz="1600">
                          <a:latin typeface="Times New Roman"/>
                          <a:cs typeface="Times New Roman"/>
                          <a:sym typeface="Times New Roman"/>
                        </a:rPr>
                        <a:t>Nema troškova</a:t>
                      </a:r>
                      <a:r>
                        <a:rPr lang="hr-HR" sz="1600">
                          <a:latin typeface="Times New Roman"/>
                          <a:cs typeface="Times New Roman"/>
                        </a:rPr>
                        <a:t>.</a:t>
                      </a:r>
                      <a:endParaRPr lang="hr-HR" sz="16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3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Verdana"/>
                        <a:buNone/>
                      </a:pPr>
                      <a:r>
                        <a:rPr lang="en" sz="2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/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err="1">
                          <a:latin typeface="Times New Roman"/>
                          <a:cs typeface="Times New Roman"/>
                        </a:rPr>
                        <a:t>Evaluacija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err="1">
                          <a:latin typeface="Times New Roman"/>
                          <a:cs typeface="Times New Roman"/>
                        </a:rPr>
                        <a:t>radionica</a:t>
                      </a:r>
                      <a:r>
                        <a:rPr lang="en" sz="1600">
                          <a:latin typeface="Times New Roman"/>
                          <a:cs typeface="Times New Roman"/>
                        </a:rPr>
                        <a:t>.</a:t>
                      </a:r>
                      <a:endParaRPr lang="en" sz="16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2400" marR="32400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678956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87"/>
          <p:cNvSpPr/>
          <p:nvPr/>
        </p:nvSpPr>
        <p:spPr>
          <a:xfrm>
            <a:off x="1195887" y="2033095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POSJETE IZLOŽBAMA, KAZALIŠNIM PREDSTAVAMA I KINIMA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2" name="Google Shape;1682;p189"/>
          <p:cNvGraphicFramePr/>
          <p:nvPr>
            <p:extLst>
              <p:ext uri="{D42A27DB-BD31-4B8C-83A1-F6EECF244321}">
                <p14:modId xmlns:p14="http://schemas.microsoft.com/office/powerpoint/2010/main" val="1379026837"/>
              </p:ext>
            </p:extLst>
          </p:nvPr>
        </p:nvGraphicFramePr>
        <p:xfrm>
          <a:off x="251516" y="175495"/>
          <a:ext cx="8640975" cy="643909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KAZALIŠNIM ILI KINO PREDSTAVAMA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UČENICI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RAZREDA -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6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prvih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razreda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: Danijela Divna Dujić, Martina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Delišimunović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Čmigović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Ivana Vlajčić, Natalija Kovač.</a:t>
                      </a:r>
                      <a:endParaRPr lang="en-US" sz="1600" b="0" i="0" u="none" strike="noStrike" cap="none" noProof="0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financijskim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350" b="0" i="0" u="none" strike="noStrike" cap="none" noProof="0">
                          <a:latin typeface="Arial"/>
                        </a:rPr>
                        <a:t>prosinac2021.veljača 2022.</a:t>
                      </a:r>
                      <a:endParaRPr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9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unaprijed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potpisanu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76" name="Google Shape;1676;p188"/>
          <p:cNvGraphicFramePr/>
          <p:nvPr>
            <p:extLst>
              <p:ext uri="{D42A27DB-BD31-4B8C-83A1-F6EECF244321}">
                <p14:modId xmlns:p14="http://schemas.microsoft.com/office/powerpoint/2010/main" val="1385405492"/>
              </p:ext>
            </p:extLst>
          </p:nvPr>
        </p:nvGraphicFramePr>
        <p:xfrm>
          <a:off x="251512" y="378975"/>
          <a:ext cx="8640975" cy="59389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9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KAZALIŠNOJ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PREDSTAVI ZA UČENIKE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DRUG</a:t>
                      </a:r>
                      <a:r>
                        <a:rPr lang="hr-HR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OG</a:t>
                      </a:r>
                      <a:r>
                        <a:rPr lang="hr-HR" sz="1600" b="1" u="none" strike="noStrike" cap="none" baseline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kino.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0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gledanja,doživljavanja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usporedbe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predstave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postupaka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utvrđivati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Učiteljice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: Mirta Grgić-Mešić, Zorka Brekalo, Irena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Koružnjak</a:t>
                      </a:r>
                      <a:r>
                        <a:rPr lang="en-US" sz="1600" b="0" i="0" u="none" strike="noStrike" cap="none" noProof="0">
                          <a:latin typeface="Times New Roman"/>
                        </a:rPr>
                        <a:t>, Danijela </a:t>
                      </a:r>
                      <a:r>
                        <a:rPr lang="en-US" sz="1600" b="0" i="0" u="none" strike="noStrike" cap="none" noProof="0" err="1">
                          <a:latin typeface="Times New Roman"/>
                        </a:rPr>
                        <a:t>Crnjac</a:t>
                      </a: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/kina,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povratak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epidemiološkoj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situaciji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studeni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2021.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5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povratka.Crtanje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stripa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uloga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8" name="Google Shape;1688;p190"/>
          <p:cNvGraphicFramePr/>
          <p:nvPr>
            <p:extLst>
              <p:ext uri="{D42A27DB-BD31-4B8C-83A1-F6EECF244321}">
                <p14:modId xmlns:p14="http://schemas.microsoft.com/office/powerpoint/2010/main" val="1586232079"/>
              </p:ext>
            </p:extLst>
          </p:nvPr>
        </p:nvGraphicFramePr>
        <p:xfrm>
          <a:off x="301924" y="560716"/>
          <a:ext cx="8640975" cy="599610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972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Comic Sans MS"/>
                        <a:buNone/>
                      </a:pP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Times New Roman"/>
                        </a:rPr>
                        <a:t>POSJET </a:t>
                      </a: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KINO I KAZALIŠNOJ </a:t>
                      </a: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Times New Roman"/>
                        </a:rPr>
                        <a:t>PREDSTAVI 3. RAZREDI</a:t>
                      </a:r>
                      <a:endParaRPr lang="hr-HR" sz="160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doživjeti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kazališnu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iskazati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doživljaje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pobudila</a:t>
                      </a:r>
                      <a:endParaRPr sz="1350" u="none" strike="noStrike" cap="none" err="1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endParaRPr sz="1350" u="none" strike="noStrike" cap="none" err="1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iskustava,bogaćenje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endParaRPr sz="1350" u="none" strike="noStrike" cap="none" err="1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663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film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04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3,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6972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Organizacija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kino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kazališne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predstave</a:t>
                      </a:r>
                      <a:endParaRPr lang="en-US" err="1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04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 </a:t>
                      </a:r>
                      <a:r>
                        <a:rPr lang="en-US" sz="1350" u="none" strike="noStrike" cap="none" err="1"/>
                        <a:t>prosinac</a:t>
                      </a:r>
                      <a:r>
                        <a:rPr lang="hr-HR" sz="1350" u="none" strike="noStrike" cap="none"/>
                        <a:t> 2</a:t>
                      </a:r>
                      <a:r>
                        <a:rPr lang="en-US" sz="1350" u="none" strike="noStrike" cap="none"/>
                        <a:t>021.veljača 2022.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580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0829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endParaRPr sz="1350" u="none" strike="noStrike" cap="none" err="1"/>
                    </a:p>
                    <a:p>
                      <a:pPr marL="457200" marR="0" lvl="0" indent="-24130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Times New Roman"/>
                        <a:buChar char="-"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2"/>
          <p:cNvSpPr txBox="1"/>
          <p:nvPr/>
        </p:nvSpPr>
        <p:spPr>
          <a:xfrm>
            <a:off x="583745" y="316057"/>
            <a:ext cx="8157000" cy="164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chemeClr val="dk1"/>
              </a:buClr>
              <a:buSzPts val="2200"/>
            </a:pP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Na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temelju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članka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28.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Zakona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o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odgoju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i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obrazovanju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u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osnovnoj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i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srednjoj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školi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te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članka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29.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Statuta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,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Školski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odbor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Osnovne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škole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Sesvetska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Sela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na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prijedlog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Učiteljskog</a:t>
            </a:r>
            <a:r>
              <a:rPr lang="en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</a:t>
            </a:r>
            <a:r>
              <a:rPr lang="en" sz="2200" b="0" i="0" u="none" strike="noStrike" cap="none" dirty="0" err="1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vijeća</a:t>
            </a:r>
            <a:r>
              <a:rPr lang="en" sz="2200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 </a:t>
            </a:r>
            <a:endParaRPr sz="1400" b="0" i="0" u="none" strike="noStrike" cap="none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algn="ctr">
              <a:buClr>
                <a:schemeClr val="dk1"/>
              </a:buClr>
              <a:buSzPts val="2200"/>
              <a:buFont typeface="Calibri"/>
            </a:pPr>
            <a:r>
              <a:rPr lang="hr-HR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na sjednici održanoj</a:t>
            </a:r>
            <a:r>
              <a:rPr lang="hr-HR" sz="2200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 4.listopada 2021. </a:t>
            </a:r>
            <a:r>
              <a:rPr lang="hr-HR" sz="2200" b="0" i="0" u="none" strike="noStrike" cap="none" dirty="0">
                <a:solidFill>
                  <a:schemeClr val="dk1"/>
                </a:solidFill>
                <a:latin typeface="Times New Roman"/>
                <a:ea typeface="Calibri"/>
                <a:cs typeface="Times New Roman"/>
                <a:sym typeface="Calibri"/>
              </a:rPr>
              <a:t>donosi</a:t>
            </a:r>
            <a:endParaRPr lang="hr-HR" sz="2200" b="0" i="0" u="none" strike="noStrike" cap="none" dirty="0">
              <a:solidFill>
                <a:schemeClr val="dk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3" name="Google Shape;173;p2"/>
          <p:cNvSpPr txBox="1"/>
          <p:nvPr/>
        </p:nvSpPr>
        <p:spPr>
          <a:xfrm>
            <a:off x="708803" y="2747421"/>
            <a:ext cx="8031942" cy="11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rPr lang="en" sz="3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ŠKOLSKI  KURIKUL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800"/>
              <a:buFont typeface="Arial"/>
              <a:buNone/>
            </a:pPr>
            <a:r>
              <a:rPr lang="en" sz="32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za školsku godinu 2021. /2022.</a:t>
            </a:r>
            <a:endParaRPr sz="32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1255020035"/>
              </p:ext>
            </p:extLst>
          </p:nvPr>
        </p:nvGraphicFramePr>
        <p:xfrm>
          <a:off x="183166" y="161208"/>
          <a:ext cx="8865525" cy="653832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/>
                        <a:t>U sigurnome digitalnom okruženju uz pomoć učitelja primjenjuje osnovne vještine razmjenjivanja poruka s pomoću tehnologije. Primjenjuje pravila ponašanja iz stvarnoga svijeta u virtualnome svijetu. Učenik prepoznaje osnovne programe i uređaje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za </a:t>
                      </a:r>
                      <a:r>
                        <a:rPr lang="en" sz="1200" b="0" i="0" u="none" strike="noStrike" cap="none" noProof="0"/>
                        <a:t>komunikaciju. Učenik uočava situacije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u </a:t>
                      </a:r>
                      <a:r>
                        <a:rPr lang="en" sz="1200" b="0" i="0" u="none" strike="noStrike" cap="none" noProof="0"/>
                        <a:t>kojima je neophodno da se komunikacija odvija s pomoću digitalnih programa i uređaja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200" b="0" i="0" u="none" strike="noStrike" cap="none" noProof="0"/>
                        <a:t>Prepoznaje obilježja dobrih 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i </a:t>
                      </a:r>
                      <a:r>
                        <a:rPr lang="en" sz="1200" b="0" i="0" u="none" strike="noStrike" cap="none" noProof="0"/>
                        <a:t>loših poruka. Uz pomoć učitelja komunicira s njemu poznatim osobama s pomoću tehnologije. Uvažava sugovornika koji nije fizički prisutan</a:t>
                      </a:r>
                      <a:r>
                        <a:rPr lang="en" sz="12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200" b="0" i="0" u="none" strike="noStrike" cap="none" noProof="0"/>
                        <a:t>Uspoređuje komunikaciju i ponašanje u svakodnevnome životu s komunikacijom i ponašanjem na internetu.</a:t>
                      </a:r>
                      <a:endParaRPr sz="1200"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učenika.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299930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2" name="Google Shape;1682;p189"/>
          <p:cNvGraphicFramePr/>
          <p:nvPr>
            <p:extLst>
              <p:ext uri="{D42A27DB-BD31-4B8C-83A1-F6EECF244321}">
                <p14:modId xmlns:p14="http://schemas.microsoft.com/office/powerpoint/2010/main" val="2355464396"/>
              </p:ext>
            </p:extLst>
          </p:nvPr>
        </p:nvGraphicFramePr>
        <p:xfrm>
          <a:off x="251516" y="175495"/>
          <a:ext cx="8640975" cy="643909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4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KAZALIŠNOJ 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KINO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PREDSTAVI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UČENICI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RAZREDA -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6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Valerija Ivanović Skender, Helena Ćurić, Jasmina Kostelac Pervan, Maja Đurinović 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Tišljarec</a:t>
                      </a:r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ponudi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financijskim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350" b="0" i="0" u="none" strike="noStrike" cap="none" noProof="0" err="1">
                          <a:latin typeface="Arial"/>
                        </a:rPr>
                        <a:t>Prosinac</a:t>
                      </a:r>
                      <a:r>
                        <a:rPr lang="en-US" sz="1350" b="0" i="0" u="none" strike="noStrike" cap="none" noProof="0">
                          <a:latin typeface="Arial"/>
                        </a:rPr>
                        <a:t> 2021. (kino), listopad 2021.(kazalište)</a:t>
                      </a:r>
                      <a:endParaRPr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98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unaprijed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potpisanu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solidFill>
                          <a:schemeClr val="dk1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725" marR="527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6757877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0" name="Google Shape;1700;p193"/>
          <p:cNvGraphicFramePr/>
          <p:nvPr>
            <p:extLst>
              <p:ext uri="{D42A27DB-BD31-4B8C-83A1-F6EECF244321}">
                <p14:modId xmlns:p14="http://schemas.microsoft.com/office/powerpoint/2010/main" val="2882532793"/>
              </p:ext>
            </p:extLst>
          </p:nvPr>
        </p:nvGraphicFramePr>
        <p:xfrm>
          <a:off x="345250" y="426305"/>
          <a:ext cx="8552025" cy="61853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58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93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POSJET KINU I NARODNOM SVEUČILIŠTU SESVETE ZA</a:t>
                      </a: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6.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ŠK. GOD.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 2022.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Aktiv šestog razreda</a:t>
                      </a:r>
                      <a:endParaRPr lang="en-US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9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kino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endParaRPr sz="1350" u="none" strike="noStrike" cap="none" err="1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0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6" name="Google Shape;1706;g61f075e4c4_1_0"/>
          <p:cNvGraphicFramePr/>
          <p:nvPr>
            <p:extLst>
              <p:ext uri="{D42A27DB-BD31-4B8C-83A1-F6EECF244321}">
                <p14:modId xmlns:p14="http://schemas.microsoft.com/office/powerpoint/2010/main" val="3132814861"/>
              </p:ext>
            </p:extLst>
          </p:nvPr>
        </p:nvGraphicFramePr>
        <p:xfrm>
          <a:off x="345250" y="426305"/>
          <a:ext cx="8552025" cy="61596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58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93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KINU I KAZALIŠNOJ PREDSTAVI ZA UČENIKE 7. RAZREDA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ŠK. GOD.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2022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sr-Latn-RS"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Anita Branašić, Tomislav Habulin, Željka Šibalić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9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kino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situacijom</a:t>
                      </a:r>
                      <a:endParaRPr sz="1350" u="none" strike="noStrike" cap="none" err="1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0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12" name="Google Shape;1712;g61d832350e_44_5"/>
          <p:cNvGraphicFramePr/>
          <p:nvPr>
            <p:extLst>
              <p:ext uri="{D42A27DB-BD31-4B8C-83A1-F6EECF244321}">
                <p14:modId xmlns:p14="http://schemas.microsoft.com/office/powerpoint/2010/main" val="1110599088"/>
              </p:ext>
            </p:extLst>
          </p:nvPr>
        </p:nvGraphicFramePr>
        <p:xfrm>
          <a:off x="255987" y="506287"/>
          <a:ext cx="8507450" cy="61995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7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60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POSJET KAZALIŠNOJ PREDSTAVI / KINU ZA UČENIKE 8. RAZREDA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ŠK. GOD.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2020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ustanovi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/kino.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socijalizacije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intelektualne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/kina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 8. razreda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3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6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kazališnim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repertoarom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polugodišta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prethodnu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suglasnost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autobusom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20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povratka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Google Shape;1732;p19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733" name="Google Shape;1733;p198"/>
          <p:cNvSpPr/>
          <p:nvPr/>
        </p:nvSpPr>
        <p:spPr>
          <a:xfrm>
            <a:off x="2242867" y="576315"/>
            <a:ext cx="4320598" cy="14403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PROJEKTI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Rezervirano mjesto teksta 2"/>
          <p:cNvSpPr>
            <a:spLocks noGrp="1"/>
          </p:cNvSpPr>
          <p:nvPr>
            <p:ph type="body" idx="1"/>
          </p:nvPr>
        </p:nvSpPr>
        <p:spPr>
          <a:xfrm>
            <a:off x="628650" y="2477729"/>
            <a:ext cx="7886700" cy="3699234"/>
          </a:xfrm>
        </p:spPr>
        <p:txBody>
          <a:bodyPr/>
          <a:lstStyle/>
          <a:p>
            <a:r>
              <a:rPr lang="hr-HR" sz="2400">
                <a:latin typeface="Times New Roman"/>
                <a:ea typeface="Times New Roman"/>
                <a:cs typeface="Times New Roman"/>
                <a:sym typeface="Times New Roman"/>
              </a:rPr>
              <a:t>U Osnovnoj školi Sesvetska Sela u školskoj godini 2021/22. nastavit će se provedba i rad na projektima. </a:t>
            </a:r>
          </a:p>
          <a:p>
            <a:r>
              <a:rPr lang="hr-HR" sz="2400">
                <a:latin typeface="Times New Roman"/>
                <a:ea typeface="Times New Roman"/>
                <a:cs typeface="Times New Roman"/>
                <a:sym typeface="Times New Roman"/>
              </a:rPr>
              <a:t>Korist od provedbe projekata primarno bi trebali osjetiti učenici, a očekivanu dobit trebali bi imati roditelji, škola te šira zajednica.</a:t>
            </a:r>
            <a:endParaRPr lang="hr-HR" sz="2400"/>
          </a:p>
          <a:p>
            <a:pPr marL="114300" indent="0">
              <a:buNone/>
            </a:pPr>
            <a:endParaRPr lang="hr-HR"/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DC76A0-C83D-41FD-B5DD-18064E6DE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1313070"/>
              </p:ext>
            </p:extLst>
          </p:nvPr>
        </p:nvGraphicFramePr>
        <p:xfrm>
          <a:off x="341148" y="211232"/>
          <a:ext cx="8356600" cy="6624938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416800">
                  <a:extLst>
                    <a:ext uri="{9D8B030D-6E8A-4147-A177-3AD203B41FA5}">
                      <a16:colId xmlns:a16="http://schemas.microsoft.com/office/drawing/2014/main" val="1613831336"/>
                    </a:ext>
                  </a:extLst>
                </a:gridCol>
                <a:gridCol w="5939800">
                  <a:extLst>
                    <a:ext uri="{9D8B030D-6E8A-4147-A177-3AD203B41FA5}">
                      <a16:colId xmlns:a16="http://schemas.microsoft.com/office/drawing/2014/main" val="2439635530"/>
                    </a:ext>
                  </a:extLst>
                </a:gridCol>
              </a:tblGrid>
              <a:tr h="363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 dirty="0">
                          <a:effectLst/>
                          <a:latin typeface="Times New Roman"/>
                        </a:rPr>
                        <a:t>NAZIV AKTIVNOSTI</a:t>
                      </a:r>
                      <a:endParaRPr lang="en-US" sz="2000" b="1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000" b="1" i="0" u="none" strike="noStrike" cap="none" baseline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ŽUPANIJSKA SMOTRA UČENIČKIH ZADRUGA</a:t>
                      </a:r>
                      <a:endParaRPr lang="en-US" sz="2000" b="1" i="0" u="none" strike="noStrike" cap="none" baseline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49402708"/>
                  </a:ext>
                </a:extLst>
              </a:tr>
              <a:tr h="1347181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CILJ AKTIVNOSTI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Organizacija  Županijske smotre učeničkih zadruga u svojstvu Škole domaćina</a:t>
                      </a: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61074004"/>
                  </a:ext>
                </a:extLst>
              </a:tr>
              <a:tr h="1021733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NAMJENA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Izlaganje učeničkih radova</a:t>
                      </a: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90450249"/>
                  </a:ext>
                </a:extLst>
              </a:tr>
              <a:tr h="5444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NOSITELJI 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2400" b="0" i="0" u="none" strike="noStrike" cap="none" baseline="0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Zrinka</a:t>
                      </a:r>
                      <a:r>
                        <a:rPr lang="en-US" sz="2400" b="0" i="0" u="none" strike="noStrike" cap="none" baseline="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r>
                        <a:rPr lang="en-US" sz="2400" b="0" i="0" u="none" strike="noStrike" cap="none" baseline="0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Jurić</a:t>
                      </a:r>
                      <a:r>
                        <a:rPr lang="en-US" sz="2400" b="0" i="0" u="none" strike="noStrike" cap="none" baseline="0" dirty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r>
                        <a:rPr lang="en-US" sz="2400" b="0" i="0" u="none" strike="noStrike" cap="none" baseline="0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Avmedoski</a:t>
                      </a: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, prof. i imenovano povjerenstvo za organizaciju provedbe Smotre</a:t>
                      </a: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191730109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NAČIN REALIZACIJE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400" b="0" i="0" u="none" strike="noStrike" cap="none" baseline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Manifestacija </a:t>
                      </a:r>
                      <a:r>
                        <a:rPr lang="hr-HR" sz="2400" b="0" i="0" u="none" strike="noStrike" cap="none" baseline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na </a:t>
                      </a: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Trgu P. Š. Zrinskog ili on </a:t>
                      </a:r>
                      <a:r>
                        <a:rPr lang="hr-HR" sz="2400" b="0" i="0" u="none" strike="noStrike" cap="none" baseline="0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line</a:t>
                      </a: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 ( ovisno o situaciji s </a:t>
                      </a:r>
                      <a:r>
                        <a:rPr lang="hr-HR" sz="2400" b="0" i="0" u="none" strike="noStrike" cap="none" baseline="0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pandemijom</a:t>
                      </a: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)</a:t>
                      </a: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671949160"/>
                  </a:ext>
                </a:extLst>
              </a:tr>
              <a:tr h="236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VREMENIK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Svibanj / lipanj 2022.</a:t>
                      </a:r>
                      <a:endParaRPr lang="de-DE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842071169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TROŠKOVNIK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Sredstva iz donacije</a:t>
                      </a: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06589009"/>
                  </a:ext>
                </a:extLst>
              </a:tr>
              <a:tr h="10905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b="1" baseline="0">
                          <a:effectLst/>
                          <a:latin typeface="Times New Roman"/>
                        </a:rPr>
                        <a:t>VREDNOVANJE I KORIŠTENJE REZULTATA RADA</a:t>
                      </a:r>
                      <a:endParaRPr lang="en-US" sz="20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hr-HR" sz="2400" b="0" i="0" u="none" strike="noStrike" cap="none" baseline="0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Arial"/>
                          <a:cs typeface="Arial"/>
                          <a:sym typeface="Arial"/>
                        </a:rPr>
                        <a:t>Proglašenje tri najboljih učeničkih zadruga</a:t>
                      </a:r>
                      <a:endParaRPr lang="en-US" sz="2400" b="0" i="0" u="none" strike="noStrike" cap="none" baseline="0" dirty="0" smtClean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2400" b="0" i="0" u="none" strike="noStrike" cap="none" baseline="0" dirty="0">
                        <a:solidFill>
                          <a:srgbClr val="000000"/>
                        </a:solidFill>
                        <a:effectLst/>
                        <a:latin typeface="Times New Roman"/>
                        <a:ea typeface="Arial"/>
                        <a:cs typeface="Arial"/>
                        <a:sym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139368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47473437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7DC76A0-C83D-41FD-B5DD-18064E6DE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381519"/>
              </p:ext>
            </p:extLst>
          </p:nvPr>
        </p:nvGraphicFramePr>
        <p:xfrm>
          <a:off x="341148" y="211232"/>
          <a:ext cx="8356600" cy="6393053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019300">
                  <a:extLst>
                    <a:ext uri="{9D8B030D-6E8A-4147-A177-3AD203B41FA5}">
                      <a16:colId xmlns:a16="http://schemas.microsoft.com/office/drawing/2014/main" val="1613831336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val="2439635530"/>
                    </a:ext>
                  </a:extLst>
                </a:gridCol>
              </a:tblGrid>
              <a:tr h="363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 dirty="0">
                          <a:effectLst/>
                          <a:latin typeface="Times New Roman"/>
                        </a:rPr>
                        <a:t>NAZIV AKTIVNOSTI</a:t>
                      </a:r>
                      <a:endParaRPr lang="en-US" sz="1800" b="1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UČENIČKA ZADRUGA SESVETSKA SELA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49402708"/>
                  </a:ext>
                </a:extLst>
              </a:tr>
              <a:tr h="16351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CILJ AKTIVNOSTI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Zadovoljavanje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individualnih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potreba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učenika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profesionalno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informiranje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razvoj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sposobnosti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znanja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vještina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kroz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samostalni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suradnički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praktički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rad.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Razvijanje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vizualnog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kritičkog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mišljenja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poznavanje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baštine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pozitivan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odnos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prema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estetskim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vrijednostima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Razvijanje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poduzetničkog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stvaralačkog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mišljenja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prepoznavanje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primjena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tehničkih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sadržaja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u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životnom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okružju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61074004"/>
                  </a:ext>
                </a:extLst>
              </a:tr>
              <a:tr h="63652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NAMJENA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>
                          <a:effectLst/>
                          <a:latin typeface="Times New Roman"/>
                        </a:rPr>
                        <a:t>Projekt 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slaganja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humanitarnih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paketa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se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provodi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za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potrebite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obitelji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.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90450249"/>
                  </a:ext>
                </a:extLst>
              </a:tr>
              <a:tr h="5444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NOSITELJI 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>
                          <a:effectLst/>
                          <a:latin typeface="Times New Roman"/>
                        </a:rPr>
                        <a:t>Zrinka Jurić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Avmedoski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191730109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NAČIN REALIZACIJE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Aktivnosti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će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se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provoditi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u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vidu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izvannastavne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projektne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izvanučioničke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aktivnosti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671949160"/>
                  </a:ext>
                </a:extLst>
              </a:tr>
              <a:tr h="236474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VREMENIK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de-DE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842071169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TROŠKOVNIK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err="1">
                          <a:effectLst/>
                          <a:latin typeface="Times New Roman"/>
                        </a:rPr>
                        <a:t>materijal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i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sredstva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za rad ( 2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radionica</a:t>
                      </a:r>
                      <a:r>
                        <a:rPr lang="en-US" sz="1800" baseline="0">
                          <a:effectLst/>
                          <a:latin typeface="Times New Roman"/>
                        </a:rPr>
                        <a:t> x 700,00 ) = 1.400,00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u="sng" baseline="0" err="1">
                          <a:effectLst/>
                          <a:latin typeface="Times New Roman"/>
                        </a:rPr>
                        <a:t>smotre</a:t>
                      </a:r>
                      <a:r>
                        <a:rPr lang="en-US" sz="1800" u="sng" baseline="0">
                          <a:effectLst/>
                          <a:latin typeface="Times New Roman"/>
                        </a:rPr>
                        <a:t> = 1.000,00 </a:t>
                      </a:r>
                      <a:r>
                        <a:rPr lang="en-US" sz="1800" u="sng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>
                          <a:effectLst/>
                          <a:latin typeface="Times New Roman"/>
                        </a:rPr>
                        <a:t>UKUPNO : 2.400,00 </a:t>
                      </a:r>
                      <a:r>
                        <a:rPr lang="en-US" sz="1800" baseline="0" err="1">
                          <a:effectLst/>
                          <a:latin typeface="Times New Roman"/>
                        </a:rPr>
                        <a:t>Kn</a:t>
                      </a:r>
                      <a:endParaRPr lang="en-US" sz="180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06589009"/>
                  </a:ext>
                </a:extLst>
              </a:tr>
              <a:tr h="1090549"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="1" baseline="0">
                          <a:effectLst/>
                          <a:latin typeface="Times New Roman"/>
                        </a:rPr>
                        <a:t>VREDNOVANJE I KORIŠTENJE REZULTATA RADA</a:t>
                      </a:r>
                      <a:endParaRPr lang="en-US" sz="1800" b="1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Samovrednovanje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(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voditelji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i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sudionici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radionica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sekcija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).</a:t>
                      </a:r>
                      <a:endParaRPr lang="en-US" sz="1800" dirty="0">
                        <a:effectLst/>
                        <a:latin typeface="Times New Roman"/>
                      </a:endParaRPr>
                    </a:p>
                    <a:p>
                      <a:pPr marL="0" marR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Smotre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susreti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i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natjecanja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učeničkog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stvaralaštva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,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tim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za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>
                          <a:effectLst/>
                          <a:latin typeface="Times New Roman"/>
                        </a:rPr>
                        <a:t>samovrednovanje</a:t>
                      </a:r>
                      <a:r>
                        <a:rPr lang="en-US" sz="1800" baseline="0" dirty="0">
                          <a:effectLst/>
                          <a:latin typeface="Times New Roman"/>
                        </a:rPr>
                        <a:t> OŠ </a:t>
                      </a:r>
                      <a:r>
                        <a:rPr lang="en-US" sz="1800" baseline="0" dirty="0" err="1" smtClean="0">
                          <a:effectLst/>
                          <a:latin typeface="Times New Roman"/>
                        </a:rPr>
                        <a:t>Sesvetska</a:t>
                      </a:r>
                      <a:r>
                        <a:rPr lang="en-US" sz="1800" baseline="0" dirty="0" smtClean="0">
                          <a:effectLst/>
                          <a:latin typeface="Times New Roman"/>
                        </a:rPr>
                        <a:t> </a:t>
                      </a:r>
                      <a:r>
                        <a:rPr lang="en-US" sz="1800" baseline="0" dirty="0" err="1" smtClean="0">
                          <a:effectLst/>
                          <a:latin typeface="Times New Roman"/>
                        </a:rPr>
                        <a:t>Sela</a:t>
                      </a:r>
                      <a:r>
                        <a:rPr lang="en-US" sz="1800" baseline="0" dirty="0" smtClean="0">
                          <a:effectLst/>
                          <a:latin typeface="Times New Roman"/>
                        </a:rPr>
                        <a:t>.</a:t>
                      </a:r>
                      <a:endParaRPr lang="en-US" sz="1800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5139368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14136037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02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766" name="Google Shape;1766;p202"/>
          <p:cNvGraphicFramePr/>
          <p:nvPr>
            <p:extLst>
              <p:ext uri="{D42A27DB-BD31-4B8C-83A1-F6EECF244321}">
                <p14:modId xmlns:p14="http://schemas.microsoft.com/office/powerpoint/2010/main" val="3837683765"/>
              </p:ext>
            </p:extLst>
          </p:nvPr>
        </p:nvGraphicFramePr>
        <p:xfrm>
          <a:off x="214314" y="188640"/>
          <a:ext cx="8701075" cy="64836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9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23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DAROVITIM UČENICIMA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23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Silvija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Ravić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stručni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suradnik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psiholog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u.z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Sara Balley)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77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psihologijskim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instrumentima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45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4.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ovisno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epidem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preporukama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identificirani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5., 6., 7.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0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Standardizirani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psihologijski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instrument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darovitih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45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obrazac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procjeni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Najveću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0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1780" name="Google Shape;1780;p204"/>
          <p:cNvGraphicFramePr/>
          <p:nvPr>
            <p:extLst>
              <p:ext uri="{D42A27DB-BD31-4B8C-83A1-F6EECF244321}">
                <p14:modId xmlns:p14="http://schemas.microsoft.com/office/powerpoint/2010/main" val="3731744075"/>
              </p:ext>
            </p:extLst>
          </p:nvPr>
        </p:nvGraphicFramePr>
        <p:xfrm>
          <a:off x="259424" y="320672"/>
          <a:ext cx="8625175" cy="61719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6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98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PROFESIONALNA ORIJENTACIJA UČENIKA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Calibri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odluke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profesionalne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budućnosti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9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raznolikim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svijetom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Stručna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služba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razrednici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8.r.o.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savjetovanje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Intenzivna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medicine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Zavodom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zapošljavanje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Zagrebu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-------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željeni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prvenstveno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92" name="Google Shape;1792;p206"/>
          <p:cNvGraphicFramePr/>
          <p:nvPr>
            <p:extLst>
              <p:ext uri="{D42A27DB-BD31-4B8C-83A1-F6EECF244321}">
                <p14:modId xmlns:p14="http://schemas.microsoft.com/office/powerpoint/2010/main" val="1309196995"/>
              </p:ext>
            </p:extLst>
          </p:nvPr>
        </p:nvGraphicFramePr>
        <p:xfrm>
          <a:off x="228601" y="257175"/>
          <a:ext cx="8601075" cy="641931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86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8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HUMANITARNA AKCIJA ZA POTREBITE U ŽUPI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građansku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pomaganja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onima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skupljanjem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potrebitim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Antuna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Padovanskog</a:t>
                      </a:r>
                      <a:endParaRPr sz="1800" u="none" strike="noStrike" cap="none" err="1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Učiteljica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Jasminka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Španić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77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mjeseca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prosinca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prehrambene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namirnice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razredima-brašno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sol,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šećer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kukuruznu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krupicu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dr.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-US" sz="1800" u="none" strike="noStrike" cap="none" err="1"/>
                        <a:t>Prosinac</a:t>
                      </a:r>
                      <a:r>
                        <a:rPr lang="en-US" sz="1800" u="none" strike="noStrike" cap="none"/>
                        <a:t> 2021.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4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800" u="none" strike="noStrike" cap="none"/>
                        <a:t>-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77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namirnice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prevoze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Antuna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Padovanskog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gdje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raspodijeljenje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potrebitim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Župi</a:t>
                      </a:r>
                      <a:endParaRPr sz="1800" u="none" strike="noStrike" cap="none" err="1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482727644"/>
              </p:ext>
            </p:extLst>
          </p:nvPr>
        </p:nvGraphicFramePr>
        <p:xfrm>
          <a:off x="183166" y="161208"/>
          <a:ext cx="8865525" cy="65733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/>
                        <a:t>Učenik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prepoznaje</a:t>
                      </a:r>
                      <a:r>
                        <a:rPr lang="en" sz="1400" b="0" i="0" u="none" strike="noStrike" cap="none" noProof="0"/>
                        <a:t> da je </a:t>
                      </a:r>
                      <a:r>
                        <a:rPr lang="en" sz="1400" b="0" i="0" u="none" strike="noStrike" cap="none" noProof="0" err="1"/>
                        <a:t>računalo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kojemu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pohranjeni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omogućavaju</a:t>
                      </a:r>
                      <a:r>
                        <a:rPr lang="en" sz="1400" b="0" i="0" u="none" strike="noStrike" cap="none" noProof="0"/>
                        <a:t> rad s </a:t>
                      </a:r>
                      <a:r>
                        <a:rPr lang="en" sz="1400" b="0" i="0" u="none" strike="noStrike" cap="none" noProof="0" err="1"/>
                        <a:t>uređajem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te</a:t>
                      </a:r>
                      <a:r>
                        <a:rPr lang="en" sz="1400" b="0" i="0" u="none" strike="noStrike" cap="none" noProof="0"/>
                        <a:t> da se </a:t>
                      </a:r>
                      <a:r>
                        <a:rPr lang="en" sz="1400" b="0" i="0" u="none" strike="noStrike" cap="none" noProof="0" err="1"/>
                        <a:t>razlikuju</a:t>
                      </a:r>
                      <a:r>
                        <a:rPr lang="en" sz="1400" b="0" i="0" u="none" strike="noStrike" cap="none" noProof="0"/>
                        <a:t> s </a:t>
                      </a:r>
                      <a:r>
                        <a:rPr lang="en" sz="1400" b="0" i="0" u="none" strike="noStrike" cap="none" noProof="0" err="1"/>
                        <a:t>obzirom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svoju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namjenu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je </a:t>
                      </a:r>
                      <a:r>
                        <a:rPr lang="en" sz="1400" b="0" i="0" u="none" strike="noStrike" cap="none" noProof="0" err="1"/>
                        <a:t>računalo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koji </a:t>
                      </a:r>
                      <a:r>
                        <a:rPr lang="en" sz="1400" b="0" i="0" u="none" strike="noStrike" cap="none" noProof="0" err="1"/>
                        <a:t>radi</a:t>
                      </a:r>
                      <a:r>
                        <a:rPr lang="en" sz="1400" b="0" i="0" u="none" strike="noStrike" cap="none" noProof="0"/>
                        <a:t> ono </a:t>
                      </a:r>
                      <a:r>
                        <a:rPr lang="en" sz="1400" b="0" i="0" u="none" strike="noStrike" cap="none" noProof="0" err="1"/>
                        <a:t>što</a:t>
                      </a:r>
                      <a:r>
                        <a:rPr lang="en" sz="1400" b="0" i="0" u="none" strike="noStrike" cap="none" noProof="0"/>
                        <a:t> je </a:t>
                      </a:r>
                      <a:r>
                        <a:rPr lang="en" sz="1400" b="0" i="0" u="none" strike="noStrike" cap="none" noProof="0" err="1"/>
                        <a:t>zadano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uputom</a:t>
                      </a:r>
                      <a:r>
                        <a:rPr lang="en" sz="1400" b="0" i="0" u="none" strike="noStrike" cap="none" noProof="0"/>
                        <a:t> (</a:t>
                      </a:r>
                      <a:r>
                        <a:rPr lang="en" sz="1400" b="0" i="0" u="none" strike="noStrike" cap="none" noProof="0" err="1"/>
                        <a:t>programom</a:t>
                      </a:r>
                      <a:r>
                        <a:rPr lang="en" sz="1400" b="0" i="0" u="none" strike="noStrike" cap="none" noProof="0"/>
                        <a:t>). </a:t>
                      </a:r>
                      <a:r>
                        <a:rPr lang="en" sz="1400" b="0" i="0" u="none" strike="noStrike" cap="none" noProof="0" err="1"/>
                        <a:t>Prepoznaje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postoje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za </a:t>
                      </a:r>
                      <a:r>
                        <a:rPr lang="en" sz="1400" b="0" i="0" u="none" strike="noStrike" cap="none" noProof="0" err="1"/>
                        <a:t>različite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namjene</a:t>
                      </a:r>
                      <a:r>
                        <a:rPr lang="en" sz="1400" b="0" i="0" u="none" strike="noStrike" cap="none" noProof="0"/>
                        <a:t>, </a:t>
                      </a:r>
                      <a:r>
                        <a:rPr lang="en" sz="1400" b="0" i="0" u="none" strike="noStrike" cap="none" noProof="0" err="1"/>
                        <a:t>prema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njihovim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iskustvima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da </a:t>
                      </a:r>
                      <a:r>
                        <a:rPr lang="en" sz="1400" b="0" i="0" u="none" strike="noStrike" cap="none" noProof="0" err="1"/>
                        <a:t>programi</a:t>
                      </a:r>
                      <a:r>
                        <a:rPr lang="en" sz="1400" b="0" i="0" u="none" strike="noStrike" cap="none" noProof="0"/>
                        <a:t> (</a:t>
                      </a:r>
                      <a:r>
                        <a:rPr lang="en" sz="1400" b="0" i="0" u="none" strike="noStrike" cap="none" noProof="0" err="1"/>
                        <a:t>upute</a:t>
                      </a:r>
                      <a:r>
                        <a:rPr lang="en" sz="1400" b="0" i="0" u="none" strike="noStrike" cap="none" noProof="0"/>
                        <a:t>) </a:t>
                      </a:r>
                      <a:r>
                        <a:rPr lang="en" sz="1400" b="0" i="0" u="none" strike="noStrike" cap="none" noProof="0" err="1"/>
                        <a:t>moraju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biti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precizno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napisane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kako</a:t>
                      </a:r>
                      <a:r>
                        <a:rPr lang="en" sz="1400" b="0" i="0" u="none" strike="noStrike" cap="none" noProof="0"/>
                        <a:t> bi </a:t>
                      </a:r>
                      <a:r>
                        <a:rPr lang="en" sz="1400" b="0" i="0" u="none" strike="noStrike" cap="none" noProof="0" err="1"/>
                        <a:t>uređaj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rado</a:t>
                      </a:r>
                      <a:r>
                        <a:rPr lang="en" sz="1400" b="0" i="0" u="none" strike="noStrike" cap="none" noProof="0"/>
                        <a:t> ono </a:t>
                      </a:r>
                      <a:r>
                        <a:rPr lang="en" sz="1400" b="0" i="0" u="none" strike="noStrike" cap="none" noProof="0" err="1"/>
                        <a:t>što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želimo</a:t>
                      </a:r>
                      <a:r>
                        <a:rPr lang="en" sz="1400" b="0" i="0" u="none" strike="noStrike" cap="none" noProof="0"/>
                        <a:t>. </a:t>
                      </a:r>
                      <a:r>
                        <a:rPr lang="en" sz="1400" b="0" i="0" u="none" strike="noStrike" cap="none" noProof="0" err="1"/>
                        <a:t>Objašnjava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ulogu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nekoliko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osnovnih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programa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kojima</a:t>
                      </a:r>
                      <a:r>
                        <a:rPr lang="en" sz="1400" b="0" i="0" u="none" strike="noStrike" cap="none" noProof="0"/>
                        <a:t> se </a:t>
                      </a:r>
                      <a:r>
                        <a:rPr lang="en" sz="1400" b="0" i="0" u="none" strike="noStrike" cap="none" noProof="0" err="1"/>
                        <a:t>koristio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na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računalu</a:t>
                      </a:r>
                      <a:r>
                        <a:rPr lang="en" sz="1400" b="0" i="0" u="none" strike="noStrike" cap="none" noProof="0"/>
                        <a:t>.</a:t>
                      </a:r>
                      <a:endParaRPr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Dragutin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Denona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dipl.ing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8990699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04" name="Google Shape;1804;p208"/>
          <p:cNvGraphicFramePr/>
          <p:nvPr>
            <p:extLst>
              <p:ext uri="{D42A27DB-BD31-4B8C-83A1-F6EECF244321}">
                <p14:modId xmlns:p14="http://schemas.microsoft.com/office/powerpoint/2010/main" val="656193708"/>
              </p:ext>
            </p:extLst>
          </p:nvPr>
        </p:nvGraphicFramePr>
        <p:xfrm>
          <a:off x="289825" y="246087"/>
          <a:ext cx="8643075" cy="676329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87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6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1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SKUPLJAJMO ZAJEDNO STARE BATERIJE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AKUMULATURE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okoliša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osviještenost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mještana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poduzetnički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duh.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podižemo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pridonosimo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okoliša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Calibri"/>
                        <a:buNone/>
                      </a:pP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Marijana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Magdić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hr-HR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Michaela</a:t>
                      </a:r>
                      <a:r>
                        <a:rPr lang="hr-HR" sz="1800" u="none" strike="noStrike" cap="none" baseline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hr-HR" sz="1800" u="none" strike="noStrike" cap="none" baseline="0" err="1">
                          <a:latin typeface="Times New Roman"/>
                          <a:ea typeface="Times New Roman"/>
                          <a:cs typeface="Times New Roman"/>
                        </a:rPr>
                        <a:t>Lulić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18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odvoženje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mjesta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predaje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Kutije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baterija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odvoženje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skupljališta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12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ekološke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10" name="Google Shape;1810;p209"/>
          <p:cNvGraphicFramePr/>
          <p:nvPr>
            <p:extLst>
              <p:ext uri="{D42A27DB-BD31-4B8C-83A1-F6EECF244321}">
                <p14:modId xmlns:p14="http://schemas.microsoft.com/office/powerpoint/2010/main" val="1665996281"/>
              </p:ext>
            </p:extLst>
          </p:nvPr>
        </p:nvGraphicFramePr>
        <p:xfrm>
          <a:off x="222581" y="238201"/>
          <a:ext cx="8698825" cy="651028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8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0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2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PROJEKT: ŠKOLSKI VRT</a:t>
                      </a:r>
                      <a:endParaRPr sz="1200" u="none" strike="noStrike" cap="none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364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sjemena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rabiti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između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sijanja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sađenja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dobrog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zajedništva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odgajati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prijatelja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poput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tradicije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identiteta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življenja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očuvanja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uređenjem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2591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>
                          <a:latin typeface="Times New Roman"/>
                        </a:rPr>
                        <a:t>Katica </a:t>
                      </a:r>
                      <a:r>
                        <a:rPr lang="en-US" sz="1600" err="1">
                          <a:latin typeface="Times New Roman"/>
                        </a:rPr>
                        <a:t>Gojanović</a:t>
                      </a:r>
                      <a:r>
                        <a:rPr lang="en-US" sz="1600">
                          <a:latin typeface="Times New Roman"/>
                        </a:rPr>
                        <a:t>, </a:t>
                      </a:r>
                      <a:r>
                        <a:rPr lang="en-US" sz="1600" b="0" i="0" u="none" strike="noStrike" noProof="0">
                          <a:latin typeface="Times New Roman"/>
                        </a:rPr>
                        <a:t>Anamarija Dumenčić, Lucija Filipović, Beata Gereci Wirth, Iva </a:t>
                      </a:r>
                      <a:r>
                        <a:rPr lang="en-US" sz="1600" b="0" i="0" u="none" strike="noStrike" noProof="0" err="1">
                          <a:latin typeface="Times New Roman"/>
                        </a:rPr>
                        <a:t>Penava</a:t>
                      </a:r>
                      <a:r>
                        <a:rPr lang="en-US" sz="1600" b="0" i="0" u="none" strike="noStrike" noProof="0">
                          <a:latin typeface="Times New Roman"/>
                        </a:rPr>
                        <a:t> </a:t>
                      </a:r>
                      <a:endParaRPr lang="en-US" sz="1600" b="0" i="0" u="none" strike="noStrike" noProof="0"/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0035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boravka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vrtovima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4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sjeme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2.000,00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1804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predstavljanje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33" name="Google Shape;1833;g61d832350e_19_94"/>
          <p:cNvGraphicFramePr/>
          <p:nvPr>
            <p:extLst>
              <p:ext uri="{D42A27DB-BD31-4B8C-83A1-F6EECF244321}">
                <p14:modId xmlns:p14="http://schemas.microsoft.com/office/powerpoint/2010/main" val="3551427729"/>
              </p:ext>
            </p:extLst>
          </p:nvPr>
        </p:nvGraphicFramePr>
        <p:xfrm>
          <a:off x="241445" y="191492"/>
          <a:ext cx="8645375" cy="60691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28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1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6050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ŽELIM UČITI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079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prepoznati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stil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učenike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mnemotehnikama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kognitivne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mape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pamćenja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dr.)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2984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 panose="020B0604020202020204" pitchFamily="34" charset="0"/>
                        <a:buChar char="•"/>
                      </a:pP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adekvatnije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sumirati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upamtiti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sadržaje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44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pokazali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neusvojenih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stila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TUU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(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7.r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.o.)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909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Sara Balley,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stručni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suradnik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psiholog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u.z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.)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Tea Babić,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stručni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suradnik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defektolog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95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unutar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kognitivnih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mapa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sumiranje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pamćenju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mnemotehnika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697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1.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polugodištu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2.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polugodištu</a:t>
                      </a:r>
                      <a:endParaRPr lang="en"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022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5875"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b="1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 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slijedi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evaluacija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Najveću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korist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provedbe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trebali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imati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160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00" marR="56400" marT="80550" marB="80550" anchor="ctr">
                    <a:lnL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g617dfe0719_0_0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53" name="Google Shape;1853;g617dfe0719_0_0"/>
          <p:cNvGraphicFramePr/>
          <p:nvPr>
            <p:extLst>
              <p:ext uri="{D42A27DB-BD31-4B8C-83A1-F6EECF244321}">
                <p14:modId xmlns:p14="http://schemas.microsoft.com/office/powerpoint/2010/main" val="3593271927"/>
              </p:ext>
            </p:extLst>
          </p:nvPr>
        </p:nvGraphicFramePr>
        <p:xfrm>
          <a:off x="360363" y="396654"/>
          <a:ext cx="8355025" cy="644018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39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5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HUMANITARNA AKCIJA KOJOM SE POMAŽE RAD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HUMANITARNE UDRUGE DOBRA VOLJA</a:t>
                      </a:r>
                      <a:endParaRPr sz="16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8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građansku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onima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higijenskih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potrepština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potrebitim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obiteljima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posjećuju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volonteri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udruge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Dobra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Pomoći štićenicima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Udruge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nekvarljivim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namirnicama i higijenskim </a:t>
                      </a:r>
                      <a:r>
                        <a:rPr lang="sr-Latn-R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potrpštinama</a:t>
                      </a:r>
                      <a:r>
                        <a:rPr lang="sr-Latn-R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Uskrsa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nekvarljive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namirnice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higijenske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potrpštine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5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Korizma 2021.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1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Nema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troškova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Skupljene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namirnice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higijenske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potrpštine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preuzimaju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volinteri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udruge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Dobra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raspodijele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potrebitima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obilaze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" name="Google Shape;1859;g646ddfaaea_0_0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60" name="Google Shape;1860;g646ddfaaea_0_0"/>
          <p:cNvGraphicFramePr/>
          <p:nvPr>
            <p:extLst>
              <p:ext uri="{D42A27DB-BD31-4B8C-83A1-F6EECF244321}">
                <p14:modId xmlns:p14="http://schemas.microsoft.com/office/powerpoint/2010/main" val="1217962375"/>
              </p:ext>
            </p:extLst>
          </p:nvPr>
        </p:nvGraphicFramePr>
        <p:xfrm>
          <a:off x="271462" y="345169"/>
          <a:ext cx="8601075" cy="624082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90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        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SVEMIR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KROZ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OČI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DJETETA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Poduprijeti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drugačije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istraživanje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traženje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pogled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svemir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svemirska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prostranstva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1. do 8.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Zrinka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Jurić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Avmedoski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hr-HR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-US" sz="1800" u="none" strike="noStrike" cap="none" dirty="0" smtClean="0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8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Irena </a:t>
                      </a:r>
                      <a:r>
                        <a:rPr lang="en-US" sz="1800" u="none" strike="noStrike" cap="none" dirty="0" err="1"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endParaRPr sz="18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satovima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plana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realističnog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maštovitog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“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pogleda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”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svemir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8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9" name="Google Shape;1859;g646ddfaaea_0_0"/>
          <p:cNvSpPr txBox="1"/>
          <p:nvPr/>
        </p:nvSpPr>
        <p:spPr>
          <a:xfrm>
            <a:off x="1173300" y="1222875"/>
            <a:ext cx="7337100" cy="85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860" name="Google Shape;1860;g646ddfaaea_0_0"/>
          <p:cNvGraphicFramePr/>
          <p:nvPr>
            <p:extLst>
              <p:ext uri="{D42A27DB-BD31-4B8C-83A1-F6EECF244321}">
                <p14:modId xmlns:p14="http://schemas.microsoft.com/office/powerpoint/2010/main" val="3420923242"/>
              </p:ext>
            </p:extLst>
          </p:nvPr>
        </p:nvGraphicFramePr>
        <p:xfrm>
          <a:off x="271462" y="345169"/>
          <a:ext cx="8601075" cy="642523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90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9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PROGRAM </a:t>
                      </a:r>
                    </a:p>
                    <a:p>
                      <a:pPr marL="0" marR="0" lvl="0" indent="0" algn="ctr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VIKENDOM U SPORTSKE DVORANE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Usvajanjem 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usavršavanjem plesnih tehnika utjecati 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na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kondicijsku 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mentalnu pripremu učenika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.</a:t>
                      </a:r>
                      <a:endParaRPr lang="en-US" sz="1800" b="0" i="0" u="none" strike="noStrike" cap="none" noProof="0">
                        <a:solidFill>
                          <a:schemeClr val="dk1"/>
                        </a:solidFill>
                      </a:endParaRPr>
                    </a:p>
                    <a:p>
                      <a:pPr marL="11430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Utjecati na motivaciju za kretanjem i estetikom te aktivnim 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kvalitetnim provođenjem slobodnog vremena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sym typeface="Times New Roman"/>
                        </a:rPr>
                        <a:t>.</a:t>
                      </a:r>
                      <a:endParaRPr b="0" i="0" noProof="0">
                        <a:solidFill>
                          <a:schemeClr val="dk1"/>
                        </a:solidFill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do 8.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Prof. TZK Lea Burcar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Provođenje sportskih aktivnosti plesa, graničara, odbojke, fitnessa, nogometa, badmintona, šaha i dječjih sportskih igara (gumi gumi)</a:t>
                      </a:r>
                      <a:endParaRPr lang="en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3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posebnih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8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Praćenje rezultata rada i usavršavanje, aktivnosti i zalaganja učenika, kroz prikaze i manifestacije.</a:t>
                      </a:r>
                      <a:endParaRPr lang="en" sz="18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800"/>
                        <a:buFont typeface="Arial"/>
                        <a:buNone/>
                      </a:pPr>
                      <a:endParaRPr lang="en"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02110272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g61f25f31c2_3_1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74" name="Google Shape;1874;g61f25f31c2_3_1"/>
          <p:cNvSpPr/>
          <p:nvPr/>
        </p:nvSpPr>
        <p:spPr>
          <a:xfrm>
            <a:off x="1044600" y="1527775"/>
            <a:ext cx="7312200" cy="3558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ZA PREDMETE OBUHVAĆENE KURIKULARNOM REFORMOM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ŠKOLSKOJ GODINI 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None/>
            </a:pP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312893-4DAC-4347-8269-4F7A68D849DE}"/>
              </a:ext>
            </a:extLst>
          </p:cNvPr>
          <p:cNvSpPr txBox="1"/>
          <p:nvPr/>
        </p:nvSpPr>
        <p:spPr>
          <a:xfrm>
            <a:off x="3200399" y="3200399"/>
            <a:ext cx="274319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g61f25f31c2_3_15"/>
          <p:cNvSpPr txBox="1"/>
          <p:nvPr/>
        </p:nvSpPr>
        <p:spPr>
          <a:xfrm>
            <a:off x="439025" y="1745525"/>
            <a:ext cx="8417400" cy="47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članka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16.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Zakona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udžbenicima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srednju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(NN 116/18)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učitelji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donose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dana 1.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srpnja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ZA PREDMETE OBUHVAĆENE KURIKULARNOM REFORMOM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ŠKOLSKOJ GODINI 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školskoj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predmetima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obuhvaćenim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kurikularnom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reformom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koristit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sljedeći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87" name="Google Shape;1887;g61f25f31c2_3_23"/>
          <p:cNvGraphicFramePr/>
          <p:nvPr>
            <p:extLst>
              <p:ext uri="{D42A27DB-BD31-4B8C-83A1-F6EECF244321}">
                <p14:modId xmlns:p14="http://schemas.microsoft.com/office/powerpoint/2010/main" val="4026510290"/>
              </p:ext>
            </p:extLst>
          </p:nvPr>
        </p:nvGraphicFramePr>
        <p:xfrm>
          <a:off x="333374" y="380999"/>
          <a:ext cx="8531224" cy="646078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4720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3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4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43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8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1096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lang="en" sz="1400" dirty="0">
                          <a:latin typeface="Times New Roman"/>
                          <a:cs typeface="Times New Roman"/>
                          <a:sym typeface="Times New Roman"/>
                        </a:rPr>
                        <a:t>. br.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Naslov</a:t>
                      </a:r>
                      <a:endParaRPr sz="14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400" dirty="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Autor(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)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err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Nakladnik</a:t>
                      </a:r>
                      <a:endParaRPr sz="1400">
                        <a:latin typeface="Times New Roman" panose="02020603050405020304" pitchFamily="18" charset="0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49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1.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Razigrani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zvuci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1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Priručnik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učenike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Vladimir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Jandrašek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, Jelena Ivaci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400" dirty="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7265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lang="en" sz="1400"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Matematička mreža,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bilježnica</a:t>
                      </a:r>
                      <a:r>
                        <a:rPr lang="en" sz="1400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matematiku</a:t>
                      </a:r>
                      <a:r>
                        <a:rPr lang="en" sz="1400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prvom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razredu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osnovne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err="1">
                          <a:latin typeface="Times New Roman"/>
                          <a:cs typeface="Times New Roman"/>
                        </a:rPr>
                        <a:t>škole</a:t>
                      </a:r>
                      <a:endParaRPr lang="en" sz="14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Sandra Špika</a:t>
                      </a:r>
                      <a:endParaRPr lang="en" sz="140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Školska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knjiga</a:t>
                      </a:r>
                      <a:endParaRPr lang="en" sz="1400" dirty="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949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lang="en" sz="1400"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e-SVIJET 1,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bilježnica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informatike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prvom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razredu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osnovne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škole</a:t>
                      </a:r>
                      <a:endParaRPr lang="en" sz="1400" dirty="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Josipa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Blagus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, Marijana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Šundov</a:t>
                      </a:r>
                      <a:endParaRPr lang="en" sz="1400" dirty="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Školska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knjiga</a:t>
                      </a:r>
                      <a:endParaRPr lang="en" sz="1400" dirty="0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1096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lang="en" sz="1400">
                          <a:latin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Nina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Tino 1,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bilježnica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cjelovito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učenje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prvom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razredu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osnovne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škole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bilježnica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Saša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Veronek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Germadnik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, Maja Križman Roškar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dirty="0" err="1">
                          <a:latin typeface="Times New Roman"/>
                          <a:cs typeface="Times New Roman"/>
                        </a:rPr>
                        <a:t>Profil</a:t>
                      </a:r>
                      <a:r>
                        <a:rPr lang="en" sz="1400" dirty="0">
                          <a:latin typeface="Times New Roman"/>
                          <a:cs typeface="Times New Roman"/>
                        </a:rPr>
                        <a:t> Klett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1096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5. 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Želim znati, radna bilježnica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Radna bilježnica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Dijana Salaj Krašovec, Ljubica Puškaš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Školska knjiga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541056"/>
                  </a:ext>
                </a:extLst>
              </a:tr>
              <a:tr h="781058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6. 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Knjigomjer 1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Interaktivna radna bilježnica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V. Drvenhar, M. Ružić, I. Toić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ŠK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7934377"/>
                  </a:ext>
                </a:extLst>
              </a:tr>
              <a:tr h="512306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7. 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Slovarica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slovarica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V. Đurek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ŠK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605479"/>
                  </a:ext>
                </a:extLst>
              </a:tr>
              <a:tr h="1041411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8. 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noProof="0">
                          <a:latin typeface="Times New Roman"/>
                        </a:rPr>
                        <a:t>PID 1</a:t>
                      </a:r>
                      <a:endParaRPr lang="en" sz="1400" b="0" i="0" u="none" strike="noStrike" noProof="0" dirty="0">
                        <a:latin typeface="Times New Roman"/>
                      </a:endParaRPr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noProof="0">
                          <a:latin typeface="Times New Roman"/>
                        </a:rPr>
                        <a:t>Radna bilježnica s priborom za istraživački rad</a:t>
                      </a:r>
                      <a:endParaRPr lang="en" sz="1400" b="0" i="0" u="none" strike="noStrike" noProof="0"/>
                    </a:p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>
                      <a:solidFill>
                        <a:srgbClr val="00000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Radna bilježnica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>
                      <a:solidFill>
                        <a:srgbClr val="00000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>
                      <a:solidFill>
                        <a:srgbClr val="000000"/>
                      </a:solidFill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>
                          <a:latin typeface="Times New Roman"/>
                          <a:cs typeface="Times New Roman"/>
                        </a:rPr>
                        <a:t>ŠK</a:t>
                      </a:r>
                      <a:endParaRPr lang="en" sz="1400" dirty="0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8">
                      <a:solidFill>
                        <a:srgbClr val="000000"/>
                      </a:solidFill>
                    </a:lnL>
                    <a:lnR w="12648">
                      <a:solidFill>
                        <a:srgbClr val="000000"/>
                      </a:solidFill>
                    </a:lnR>
                    <a:lnT w="12648">
                      <a:solidFill>
                        <a:srgbClr val="000000"/>
                      </a:solidFill>
                    </a:lnT>
                    <a:lnB w="12648">
                      <a:solidFill>
                        <a:srgbClr val="000000"/>
                      </a:solidFill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51282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3" name="Google Shape;1893;g61f25f31c2_3_19"/>
          <p:cNvGraphicFramePr/>
          <p:nvPr>
            <p:extLst>
              <p:ext uri="{D42A27DB-BD31-4B8C-83A1-F6EECF244321}">
                <p14:modId xmlns:p14="http://schemas.microsoft.com/office/powerpoint/2010/main" val="3011524493"/>
              </p:ext>
            </p:extLst>
          </p:nvPr>
        </p:nvGraphicFramePr>
        <p:xfrm>
          <a:off x="228100" y="380075"/>
          <a:ext cx="8606850" cy="62000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10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7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0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85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3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57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4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3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 2, </a:t>
                      </a:r>
                      <a:endParaRPr lang="en" sz="1400" b="0" i="0" u="none" strike="noStrike" cap="none" noProof="0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radna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bilježnica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informatike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u 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drugom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razredu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osnovne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škole</a:t>
                      </a:r>
                      <a:endParaRPr lang="en" sz="1400" b="0" i="0" u="none" strike="noStrike" cap="none" noProof="0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400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Budojević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Šundov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792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Tiptoes 4,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Daniela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Reić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Šućur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Haidi Mimica Tudor, Suzana Ban, Anita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Žepina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792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8.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PID 2 (inter)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aktivna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Gordana Ivančić, Maja Križman Roškar, Damir Tadić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Profil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Klett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81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9.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Istražujemo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Tamara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Kisovar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Ivanda, Alena Letina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824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10.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Škrinjica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slova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riječi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Andrea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Škribulja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Marija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Mapilele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Vesna Marjanović, dr.sc. Marina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Gabelica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dr.sc. Dubravka Težak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Alfa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1989703757"/>
              </p:ext>
            </p:extLst>
          </p:nvPr>
        </p:nvGraphicFramePr>
        <p:xfrm>
          <a:off x="183166" y="161208"/>
          <a:ext cx="8865525" cy="63280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/>
                        <a:t>Prepoznavanje problema u jednostavnom zadatku s odlukom, osmišljavanje niza koraka koji vode k rješenju. Uz pomoć učitelja ili samostalno otkriva i prikazuje korake rješavanja jednostavnoga zadatka koji sadrži odluku. Stvaranje programa korištenjem vizualnim okruženjem u kojemu se koristi slijedom koraka, ponavljanjem </a:t>
                      </a:r>
                      <a:r>
                        <a:rPr lang="en" sz="1400" b="0" i="0" u="none" strike="noStrike" cap="none" noProof="0">
                          <a:sym typeface="Times New Roman"/>
                        </a:rPr>
                        <a:t>i </a:t>
                      </a:r>
                      <a:r>
                        <a:rPr lang="en" sz="1400" b="0" i="0" u="none" strike="noStrike" cap="none" noProof="0"/>
                        <a:t>odlukom</a:t>
                      </a:r>
                      <a:r>
                        <a:rPr lang="en" sz="1400" b="0" i="0" u="none" strike="noStrike" cap="none" noProof="0"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noProof="0"/>
                        <a:t>Uz pomoć učitelja analizira i vrednuje rješenja testiranjem </a:t>
                      </a:r>
                      <a:r>
                        <a:rPr lang="en" sz="1400" b="0" i="0" u="none" strike="noStrike" cap="none" noProof="0" err="1"/>
                        <a:t>točnosti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krajnjega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rezultata</a:t>
                      </a:r>
                      <a:r>
                        <a:rPr lang="en" sz="1400" b="0" i="0" u="none" strike="noStrike" cap="none" noProof="0"/>
                        <a:t>.</a:t>
                      </a:r>
                      <a:endParaRPr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79294069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669561831"/>
              </p:ext>
            </p:extLst>
          </p:nvPr>
        </p:nvGraphicFramePr>
        <p:xfrm>
          <a:off x="184776" y="292070"/>
          <a:ext cx="8774450" cy="60501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9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7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8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42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Naslov</a:t>
                      </a:r>
                      <a:endParaRPr sz="1400" b="1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4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Nakladnik</a:t>
                      </a:r>
                      <a:endParaRPr sz="1400" b="1" u="none" strike="noStrike" cap="none" err="1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prijateljstvu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Bogom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katolički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vjeronauk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Ana Volf, Tihana Petković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Nadbiskupski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duhovni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stol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Glas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Koncila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12.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Moj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sretni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Dubravka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Miklec</a:t>
                      </a:r>
                      <a:r>
                        <a:rPr lang="en" sz="1400" b="0" i="0" u="none" strike="noStrike" cap="none" noProof="0">
                          <a:latin typeface="Times New Roman"/>
                          <a:cs typeface="Times New Roman"/>
                        </a:rPr>
                        <a:t>, Sanja Jakovljević Rogić, Graciella </a:t>
                      </a:r>
                      <a:r>
                        <a:rPr lang="en" sz="1400" b="0" i="0" u="none" strike="noStrike" cap="none" noProof="0" err="1">
                          <a:latin typeface="Times New Roman"/>
                          <a:cs typeface="Times New Roman"/>
                        </a:rPr>
                        <a:t>Prtajin</a:t>
                      </a:r>
                      <a:endParaRPr lang="en" sz="1400" b="0" i="0" u="none" strike="noStrike" cap="none" noProof="0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lang="en" sz="1400" u="none" strike="noStrike" cap="none"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9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13.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krug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obrazovni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obrazovni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Mamić, Ana Janković, Ružica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Ambruš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Kiš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Profil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Klett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14.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2,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15.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 3,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Budojević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Marijana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Šundov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16.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Tiptoes 3,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Daniela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Reić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Šućur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Haidi Mimica Tudor, Suzana Ban, Anita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Žepina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1042526203"/>
              </p:ext>
            </p:extLst>
          </p:nvPr>
        </p:nvGraphicFramePr>
        <p:xfrm>
          <a:off x="181840" y="294409"/>
          <a:ext cx="8635584" cy="504968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ljubavi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pomirenju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katolički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vjeronauk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OŠ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Tihana Petković Volf, Ivica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Pažanin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Ante Pavlović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Kršćanska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sadašnjost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Zlatna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vrata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Sonja Ivanić, Marija Krmpotić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Istražujemo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društvo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Alena Letina, Tamara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Kisovar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Ivanda, Zdenko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Braičić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Moj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sretni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matemetiku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trećem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Sanja Jakovljević Rogić, Dubravka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Miklec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Graciella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Prtajin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Razigrani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zvuci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Priručnik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Jandrašek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Jelena Ivaci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2245209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1242002539"/>
              </p:ext>
            </p:extLst>
          </p:nvPr>
        </p:nvGraphicFramePr>
        <p:xfrm>
          <a:off x="181840" y="294409"/>
          <a:ext cx="8635580" cy="565093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01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4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e-SVIJET 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informatiku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Blagus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Nataša Ljubić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Klemše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Ivana Ružić, Mario Stančić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Denis Vujanović</a:t>
                      </a:r>
                      <a:endParaRPr lang="en-US"/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PRIRODA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5,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5.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Doroteja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Domjanović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Diana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Garašić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Footsteps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Marinić,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Posnjak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Dora Božanić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Olinka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Breka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Orešić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Igor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Tišma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Ružica Vuk, Alenka Bujan, Predrag Kralj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Auf die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Platze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fertig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los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Štiglmayer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Bočkarjov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Irena Pehar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Milenić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Danijela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Kikić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Dakić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1276758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205545534"/>
              </p:ext>
            </p:extLst>
          </p:nvPr>
        </p:nvGraphicFramePr>
        <p:xfrm>
          <a:off x="181840" y="294409"/>
          <a:ext cx="8635581" cy="542236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548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257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0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6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Ragazzni.it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talijanski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Karaković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Andreja Mrkonjić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, Denis Vujanović</a:t>
                      </a:r>
                      <a:endParaRPr lang="en-US"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praktičnog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programa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tehničke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Ivan Jukić. Zvonko Koprivnjak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PRIRODA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6,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prirode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Doroteja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Domjanović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Horvat, Diana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Garašić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6,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Ante Birin, Danijela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Tomislav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Šarlija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Lernen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und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Spielen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treća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Dr.sc. 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Velički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dr.sc. Blaženka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Flipan-Žignić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Gordana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Matolek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Veselić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2855314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197558327"/>
              </p:ext>
            </p:extLst>
          </p:nvPr>
        </p:nvGraphicFramePr>
        <p:xfrm>
          <a:off x="181840" y="294409"/>
          <a:ext cx="8635580" cy="528517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191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615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0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6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Autor(i)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Hrvatska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krijesnica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književnost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Slavica Kovač, Mirjana Jukić, Danijela Zagorec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Naklada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Ljevak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#MOJPORTAL6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bilježnica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Magdalena Babić,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Bubica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Stanko Leko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Project Explore Plus 1 Workbook,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Tiskana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Sarah Phillips, Paul Shipton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Oxford University Press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Project Explore Plus 2 Workbook,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4.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Tiskana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Sylvia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Wheeeldon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Paul Shipton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Oxford University Press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Hrvatska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krijesnica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književnost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Slavica Kovač, Mirjana Jukić, Danijela Zagorec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Naklada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Ljevak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40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Ragazzni.it 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talijanski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Karaković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Andreja Mrkonjić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99048968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3225068076"/>
              </p:ext>
            </p:extLst>
          </p:nvPr>
        </p:nvGraphicFramePr>
        <p:xfrm>
          <a:off x="181840" y="294409"/>
          <a:ext cx="8635584" cy="524209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41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FIZIKA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oko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Kutija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Paar, Tanja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Ćulibrk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Sanja Martinko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Lernen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und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Spielen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4,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četvrta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Vajda, Karin Nigl, Gordana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Matolek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Veselić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Footsteps 3,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strani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Marinić, 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Posnjak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Dora Božanić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Malić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Olinka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Breka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#MOJPORTAL7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Magdalena Babić,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Bubica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Stanko Leko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praktičnog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programa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tehničke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Grupa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autora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45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46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Ante Birin, Abelina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Finek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Darko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Finek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561282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615752655"/>
              </p:ext>
            </p:extLst>
          </p:nvPr>
        </p:nvGraphicFramePr>
        <p:xfrm>
          <a:off x="181840" y="294409"/>
          <a:ext cx="8635584" cy="34289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88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917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08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66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47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BIOLOGIJA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vježbi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biologije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Kutija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biologije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Leopoldina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Vitković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(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autorica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radnih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); Damir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Bendelja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Žaklin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Lukša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Emica Orešković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48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POKUSI – FIZIKA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Otkrivamo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8 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listovima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izvođenje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pokusa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fizike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8.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Vladimir Paar, Tanja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Ćulibrk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Sanja Martinko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dr.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49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Roko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Vladušić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Sanda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Šimičić, Miroslav Pernar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6210325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g61f25f31c2_3_1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74" name="Google Shape;1874;g61f25f31c2_3_1"/>
          <p:cNvSpPr/>
          <p:nvPr/>
        </p:nvSpPr>
        <p:spPr>
          <a:xfrm>
            <a:off x="1044600" y="1527775"/>
            <a:ext cx="7312200" cy="35589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DOPUNI ODLUKE 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</a:rPr>
              <a:t>O ODABIRU DRUGIH OBRAZOVNIH MATERIJALA U ŠKOLSKOJ GODINI 2021./2022.</a:t>
            </a:r>
            <a:endParaRPr lang="en"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endParaRPr lang="en-US" sz="2400" b="1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D312893-4DAC-4347-8269-4F7A68D849DE}"/>
              </a:ext>
            </a:extLst>
          </p:cNvPr>
          <p:cNvSpPr txBox="1"/>
          <p:nvPr/>
        </p:nvSpPr>
        <p:spPr>
          <a:xfrm>
            <a:off x="3200399" y="3200399"/>
            <a:ext cx="2743199" cy="30777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9315163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g61f25f31c2_3_15"/>
          <p:cNvSpPr txBox="1"/>
          <p:nvPr/>
        </p:nvSpPr>
        <p:spPr>
          <a:xfrm>
            <a:off x="367587" y="1376431"/>
            <a:ext cx="8417400" cy="47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buSzPts val="2200"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članka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16.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Zakona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udžbenicima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obrazovnim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materijalima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srednju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školu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(NN 116/18)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učitelji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donose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dana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4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200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rujna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2020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endParaRPr lang="hr-HR"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DOPUNI ODLUKE </a:t>
            </a:r>
          </a:p>
          <a:p>
            <a:pPr algn="ctr">
              <a:buSzPts val="2200"/>
            </a:pP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DRUGIH OBRAZOVNIH MATERIJALA U</a:t>
            </a:r>
            <a:r>
              <a:rPr lang="en" sz="2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ŠKOLSKOJ GODINI </a:t>
            </a:r>
            <a:r>
              <a:rPr lang="en" sz="22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algn="ctr">
              <a:buSzPts val="2200"/>
            </a:pPr>
            <a:endParaRPr lang="hr-HR" sz="22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2200"/>
            </a:pP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školskoj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 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koristit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sljedeći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2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2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endParaRPr sz="2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49848308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99" name="Google Shape;1899;g61f25f31c2_3_51"/>
          <p:cNvGraphicFramePr/>
          <p:nvPr>
            <p:extLst>
              <p:ext uri="{D42A27DB-BD31-4B8C-83A1-F6EECF244321}">
                <p14:modId xmlns:p14="http://schemas.microsoft.com/office/powerpoint/2010/main" val="2789970127"/>
              </p:ext>
            </p:extLst>
          </p:nvPr>
        </p:nvGraphicFramePr>
        <p:xfrm>
          <a:off x="181840" y="294409"/>
          <a:ext cx="8635580" cy="451751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019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74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740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Red. br.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Autor(</a:t>
                      </a: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</a:t>
                      </a:r>
                      <a:endParaRPr sz="12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2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200" b="1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2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radna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bilježnica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pomoć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učenju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engleskog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jezika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Lidija Iličić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19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Klio 5,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povijest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petom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listići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Ana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Hinić</a:t>
                      </a: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899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532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7,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Ljiljana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Peretin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Denis Vujanović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74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8,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materijalima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pomoć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kemije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osmom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bilježnica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Marijana Magdić, Nikolina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Štiglić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Profil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Klett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885791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3503141862"/>
              </p:ext>
            </p:extLst>
          </p:nvPr>
        </p:nvGraphicFramePr>
        <p:xfrm>
          <a:off x="183166" y="161208"/>
          <a:ext cx="8865525" cy="63280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cap="none" noProof="0" err="1">
                          <a:latin typeface="Arial"/>
                        </a:rPr>
                        <a:t>Nabraja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kojima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se do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sada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susretao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Objašnjava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što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je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od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čega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se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sastoji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Objašnjava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ulogu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prednosti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Opisuje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načine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komunikacije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suradnje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s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pomoću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računalne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mreže</a:t>
                      </a:r>
                      <a:r>
                        <a:rPr lang="en" sz="1400" b="0" i="0" u="none" strike="noStrike" cap="none" noProof="0">
                          <a:latin typeface="Arial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Opisuje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način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pretraživanja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pronalazi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podatke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internetu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 </a:t>
                      </a:r>
                      <a:r>
                        <a:rPr lang="en" sz="1400" b="0" i="0" u="none" strike="noStrike" cap="none" noProof="0" err="1"/>
                        <a:t>Uspoređuje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djelovanje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ljudi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i</a:t>
                      </a:r>
                      <a:r>
                        <a:rPr lang="en" sz="1400" b="0" i="0" u="none" strike="noStrike" cap="none" noProof="0"/>
                        <a:t> </a:t>
                      </a:r>
                      <a:r>
                        <a:rPr lang="en" sz="1400" b="0" i="0" u="none" strike="noStrike" cap="none" noProof="0" err="1"/>
                        <a:t>strojeva</a:t>
                      </a:r>
                      <a:r>
                        <a:rPr lang="en" sz="1400" b="0" i="0" u="none" strike="noStrike" cap="none" noProof="0"/>
                        <a:t>. 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Učenik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analizira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logički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zadatak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,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uočava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strategiju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ili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korake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za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njegovo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400" b="0" i="0" u="none" strike="noStrike" cap="none" noProof="0" err="1">
                          <a:latin typeface="Arial"/>
                        </a:rPr>
                        <a:t>rješavanje</a:t>
                      </a:r>
                      <a:r>
                        <a:rPr lang="en" sz="1400" b="0" i="0" u="none" strike="noStrike" cap="none" noProof="0">
                          <a:latin typeface="Arial"/>
                        </a:rPr>
                        <a:t>.</a:t>
                      </a:r>
                      <a:endParaRPr>
                        <a:latin typeface="Arial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upoznavanje osnova informacijske tehnologije, uporaba računala i programa, rješavanje problema i zadataka iz različitih područja pomoću računala.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Katarina Kuntić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mogućnosti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0647629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g61f25f31c2_3_35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930" name="Google Shape;1930;g61f25f31c2_3_35"/>
          <p:cNvSpPr/>
          <p:nvPr/>
        </p:nvSpPr>
        <p:spPr>
          <a:xfrm>
            <a:off x="1205250" y="1978675"/>
            <a:ext cx="7044600" cy="2665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A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KOMERCIJALNIH DRUGIH OBRAZOVNIH MATERIJALA</a:t>
            </a:r>
            <a:r>
              <a:rPr lang="en" sz="24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</a:t>
            </a:r>
            <a:endParaRPr lang="en"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None/>
            </a:pP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 ŠKOLSKU GODINU 2021./2022.</a:t>
            </a:r>
            <a:endParaRPr sz="24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" name="Google Shape;1936;g61f25f31c2_3_43"/>
          <p:cNvSpPr txBox="1"/>
          <p:nvPr/>
        </p:nvSpPr>
        <p:spPr>
          <a:xfrm>
            <a:off x="348150" y="1906525"/>
            <a:ext cx="8447700" cy="35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članka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16.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Zakona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udžbenicima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materijalima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srednju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(NN 116/18)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ravnateljica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Osnovne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Sesvetska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Sela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donosi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dana 1.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srpnja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1800"/>
            </a:pP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D L U K U</a:t>
            </a:r>
            <a:endParaRPr lang="hr-HR"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algn="ctr">
              <a:buSzPts val="1800"/>
            </a:pP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 ODABIRU KOMERCIJALNIH DRUGIH OBRAZOVNIH MATERIJALA</a:t>
            </a:r>
            <a:r>
              <a:rPr lang="en" sz="18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</a:t>
            </a:r>
            <a:endParaRPr lang="en"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" sz="1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ZA ŠKOLSKU GODINU 2021./2022.</a:t>
            </a: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izabiru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isključivo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virtualnog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repozitorija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(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mrežne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stranice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Agencije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odgoj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)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uz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suglasnost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roditelja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materijali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izabrat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u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rujnu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2020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4290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Times New Roman"/>
              <a:buAutoNum type="arabicPeriod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izabranih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priložit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će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Školskom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kurikulu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godinu</a:t>
            </a:r>
            <a:r>
              <a:rPr lang="en" sz="1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1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lang="hr-HR" sz="18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1937" name="Google Shape;1937;g61f25f31c2_3_43"/>
          <p:cNvSpPr/>
          <p:nvPr/>
        </p:nvSpPr>
        <p:spPr>
          <a:xfrm>
            <a:off x="837700" y="0"/>
            <a:ext cx="7620000" cy="1885950"/>
          </a:xfrm>
          <a:prstGeom prst="rect">
            <a:avLst/>
          </a:prstGeom>
          <a:noFill/>
          <a:ln>
            <a:noFill/>
          </a:ln>
        </p:spPr>
      </p:sp>
      <p:sp>
        <p:nvSpPr>
          <p:cNvPr id="1938" name="Google Shape;1938;g61f25f31c2_3_43"/>
          <p:cNvSpPr/>
          <p:nvPr/>
        </p:nvSpPr>
        <p:spPr>
          <a:xfrm>
            <a:off x="3197125" y="5403648"/>
            <a:ext cx="5715000" cy="130195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2286341111"/>
              </p:ext>
            </p:extLst>
          </p:nvPr>
        </p:nvGraphicFramePr>
        <p:xfrm>
          <a:off x="243225" y="655500"/>
          <a:ext cx="8570171" cy="53011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68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69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Moji tragovi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V. Budinski, M. Kolar Billege, G. Ivančić...</a:t>
                      </a:r>
                      <a:endParaRPr lang="en" sz="1200" b="0" i="0" u="none" strike="noStrike" cap="none" noProof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Profil Klett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Matematička mreža,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Zbrirka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S. Špika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</a:t>
                      </a:r>
                      <a:endParaRPr lang="en-US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Matematička mreža,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S. Špika</a:t>
                      </a:r>
                      <a:endParaRPr lang="en" sz="1200" b="0" i="0" u="none" strike="noStrike" cap="none" noProof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4. </a:t>
                      </a:r>
                      <a:endParaRPr lang="en" sz="14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Matematička mreža, nast. listići 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za matematiku u 1. r. OŠ</a:t>
                      </a:r>
                      <a:endParaRPr lang="en-US" dirty="0"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Nastavni listići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S.Špika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ŠK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243609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Eureka 1,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prvom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 dirty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J. Viher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 dirty="0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Likovna mapa 1,2</a:t>
                      </a: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Školska </a:t>
                      </a:r>
                      <a:endParaRPr lang="en" sz="1200" b="0" i="0" u="none" strike="noStrike" cap="none" noProof="0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knjiga </a:t>
                      </a:r>
                      <a:endParaRPr lang="en" sz="12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" sz="1200" b="0" i="0" u="none" strike="noStrike" cap="none" noProof="0" dirty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200" u="none" strike="noStrike" cap="none" dirty="0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1.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3057179604"/>
              </p:ext>
            </p:extLst>
          </p:nvPr>
        </p:nvGraphicFramePr>
        <p:xfrm>
          <a:off x="243225" y="655500"/>
          <a:ext cx="8570168" cy="53029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678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824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69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Škrinjica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slova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riječi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hrvatskoga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jezika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Ispiti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Andrea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Škribulja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Horvat, Vesna Marjanović, dr. sc. Marina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Gabelica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Otkrivamo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dr. sc. Dubravka Glasnović Gracin, Gabrijela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Žokalj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Tanja Soucie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Otkrivamo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zadataka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dr. sc. Dubravka Glasnović Gracin, Gabrijela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Žokalj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Tanja Soucie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mozaik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1.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2.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760053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782658488"/>
              </p:ext>
            </p:extLst>
          </p:nvPr>
        </p:nvGraphicFramePr>
        <p:xfrm>
          <a:off x="243225" y="655500"/>
          <a:ext cx="8570171" cy="48760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2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8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69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zadataka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Sanja Jakovljević Rogić,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12.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Umjetnost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ja 1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2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papirom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1.i 2.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13.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Pogled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2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tragom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prirode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društva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Ispiti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znanja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Karmen Cesar, Maja Jelić Kolar, Nina Knežević, Sanja Škreblin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Profil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Klett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14.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Zlatna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vrata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Jasminka Viher, Zrinka Vukojević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15.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iz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Sanja Jakovljević Rogić, 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7682016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1004236337"/>
              </p:ext>
            </p:extLst>
          </p:nvPr>
        </p:nvGraphicFramePr>
        <p:xfrm>
          <a:off x="243225" y="655500"/>
          <a:ext cx="8570171" cy="48751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95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657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69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4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Moj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sretni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broj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matematiku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zadataka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Sanja Jakovljević Rogić, Dubravka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Miklec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Graciella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Prtajin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Umjetnost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ja 3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4 –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kolažnim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papirom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4.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Istražujemo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naš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svijet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Filipec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Priroda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društvo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Čitanje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s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4,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pročitanog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četvrtom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razumijevanja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pročitanog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Czindery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Tina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Bobanac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Žižić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Sanja Tonković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Hrvatski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Matematika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4. 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Ispit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Josip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Markovec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3103481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1019904906"/>
              </p:ext>
            </p:extLst>
          </p:nvPr>
        </p:nvGraphicFramePr>
        <p:xfrm>
          <a:off x="243225" y="655500"/>
          <a:ext cx="8570175" cy="45236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6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7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Matematika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4.,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zbirka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četvrti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 </a:t>
                      </a:r>
                      <a:endParaRPr lang="en" sz="1200" b="0" i="0" u="none" strike="noStrike" cap="none" noProof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Zbirka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zadataka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Josip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Markovec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Matematika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5: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5.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23.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6: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6.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24.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7: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7.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7.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25.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 8: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kolaž-papirom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za 8.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škole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mapa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Alfa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kultura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8.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016750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814611726"/>
              </p:ext>
            </p:extLst>
          </p:nvPr>
        </p:nvGraphicFramePr>
        <p:xfrm>
          <a:off x="243225" y="655500"/>
          <a:ext cx="8570175" cy="58515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6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7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93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26.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atlas za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školu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Geografski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atlas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Snježana Hinman, Vera Muller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cs typeface="Times New Roman"/>
                        </a:rPr>
                        <a:t>knjiga</a:t>
                      </a: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 - </a:t>
                      </a:r>
                      <a:endParaRPr lang="en-US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HŠK</a:t>
                      </a:r>
                      <a:endParaRPr lang="en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Geografija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5.-8.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27.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drugom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Iva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Palčić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Strčić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Karolina De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Vrgna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err="1">
                        <a:latin typeface="Times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2.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28.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Martina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Supančić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3.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Tiptoes4,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utrećem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četvrtom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Martina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Supančić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0700341"/>
                  </a:ext>
                </a:extLst>
              </a:tr>
              <a:tr h="1096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29.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Footsteps 2,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 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šestom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Davorka Nekić, Dora Božanić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Malić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126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30.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Footsteps 3,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u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sedmom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razredu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osnovne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škole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-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skupina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B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Zadatci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za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vrednovanje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učeničkih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postignuća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Nikolina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Jelečević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, Jelena Knežević</a:t>
                      </a:r>
                      <a:endParaRPr lang="en-US" sz="120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Školska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knjiga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Engleski</a:t>
                      </a: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jezik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7.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0795689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4" name="Google Shape;1944;g61f25f31c2_3_83"/>
          <p:cNvSpPr txBox="1"/>
          <p:nvPr/>
        </p:nvSpPr>
        <p:spPr>
          <a:xfrm>
            <a:off x="0" y="85728"/>
            <a:ext cx="9144000" cy="49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Popis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komercijalnih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drugih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obrazovnih</a:t>
            </a:r>
            <a:r>
              <a:rPr lang="en" sz="24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400" b="1" i="0" u="none" strike="noStrike" cap="none" err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materijala</a:t>
            </a:r>
            <a:endParaRPr sz="2400" b="1" i="0" u="none" strike="noStrike" cap="none" err="1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graphicFrame>
        <p:nvGraphicFramePr>
          <p:cNvPr id="1945" name="Google Shape;1945;g61f25f31c2_3_83"/>
          <p:cNvGraphicFramePr/>
          <p:nvPr>
            <p:extLst>
              <p:ext uri="{D42A27DB-BD31-4B8C-83A1-F6EECF244321}">
                <p14:modId xmlns:p14="http://schemas.microsoft.com/office/powerpoint/2010/main" val="1795553040"/>
              </p:ext>
            </p:extLst>
          </p:nvPr>
        </p:nvGraphicFramePr>
        <p:xfrm>
          <a:off x="243225" y="655500"/>
          <a:ext cx="8570167" cy="40577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56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68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032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12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475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08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3884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61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 br.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Naslov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Vrsta</a:t>
                      </a:r>
                      <a:r>
                        <a:rPr lang="en" sz="10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izdanja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Autori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Nakladnik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n" sz="1000" b="1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 anchor="ctr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50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31.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Lernen</a:t>
                      </a:r>
                      <a:r>
                        <a:rPr lang="en" sz="1200" b="0" i="0" u="none" strike="noStrike" cap="none" noProof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singen</a:t>
                      </a:r>
                      <a:r>
                        <a:rPr lang="en" sz="1200" b="0" i="0" u="none" strike="noStrike" cap="none" noProof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spielen</a:t>
                      </a:r>
                      <a:r>
                        <a:rPr lang="en" sz="1200" b="0" i="0" u="none" strike="noStrike" cap="none" noProof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4</a:t>
                      </a:r>
                      <a:r>
                        <a:rPr lang="en" sz="1200" b="0" i="0" u="none" strike="noStrike" cap="none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,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prva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godina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Testovi</a:t>
                      </a:r>
                      <a:endParaRPr lang="en" sz="12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Vlada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Jagatić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, Gordana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Matolek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Veselić</a:t>
                      </a:r>
                      <a:endParaRPr lang="en" sz="1200" b="0" i="0" u="none" strike="noStrike" cap="none" err="1">
                        <a:solidFill>
                          <a:srgbClr val="000000"/>
                        </a:solidFill>
                        <a:latin typeface="Times"/>
                        <a:ea typeface="Times New Roman"/>
                        <a:cs typeface="Arial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cs typeface="Times New Roman"/>
                        </a:rPr>
                        <a:t>Alfa</a:t>
                      </a:r>
                      <a:endParaRPr lang="en-US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Njemački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2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4.</a:t>
                      </a:r>
                      <a:endParaRPr lang="en" sz="1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037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32.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Auf die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Plätze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,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fertig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, los 6</a:t>
                      </a:r>
                      <a:endParaRPr lang="en-US" sz="12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 New Roman"/>
                        </a:rPr>
                        <a:t>Testovi</a:t>
                      </a:r>
                      <a:endParaRPr lang="en-US" err="1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Dinka Štiglmayer Bočkarjov, Irena Pehar Miklenić</a:t>
                      </a:r>
                      <a:endParaRPr lang="en-US" sz="1200" b="0" i="0" u="none" strike="noStrike" cap="none">
                        <a:solidFill>
                          <a:srgbClr val="000000"/>
                        </a:solidFill>
                        <a:latin typeface="Times"/>
                        <a:cs typeface="Arial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 New Roman"/>
                        </a:rPr>
                        <a:t>Alfa</a:t>
                      </a:r>
                      <a:endParaRPr lang="en-US"/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 New Roman"/>
                        </a:rPr>
                        <a:t>Njemački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jezik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33.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Auf die 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Plätze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, 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fertig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, los 8</a:t>
                      </a:r>
                      <a:endParaRPr lang="en-US" sz="12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 New Roman"/>
                        </a:rPr>
                        <a:t>Testovi</a:t>
                      </a:r>
                      <a:endParaRPr lang="en-US" err="1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Dinka Štiglmayer Bočkarjov, Danijela Kikić Dakić, Irena Pehar Miklenić</a:t>
                      </a:r>
                      <a:endParaRPr lang="en-US" sz="1200" b="0" i="0" u="none" strike="noStrike" cap="none">
                        <a:solidFill>
                          <a:srgbClr val="000000"/>
                        </a:solidFill>
                        <a:latin typeface="Times"/>
                        <a:cs typeface="Arial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 New Roman"/>
                        </a:rPr>
                        <a:t>Alfa</a:t>
                      </a:r>
                      <a:endParaRPr lang="en-US"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 New Roman"/>
                        </a:rPr>
                        <a:t>Njemački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200" b="0" i="0" u="none" strike="noStrike" cap="none" noProof="0" err="1">
                          <a:latin typeface="Times New Roman"/>
                        </a:rPr>
                        <a:t>jezik</a:t>
                      </a:r>
                      <a:r>
                        <a:rPr lang="en" sz="1200" b="0" i="0" u="none" strike="noStrike" cap="none" noProof="0">
                          <a:latin typeface="Times New Roman"/>
                        </a:rPr>
                        <a:t> 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8.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4832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34.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Povijest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 6</a:t>
                      </a:r>
                      <a:endParaRPr lang="en" sz="1200" b="0" i="0" u="none" strike="noStrike" cap="none" noProof="0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Testovi</a:t>
                      </a:r>
                      <a:endParaRPr lang="en" sz="1200" b="0" i="0" u="none" strike="noStrike" cap="none" noProof="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Ante Birin, Tomislav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Šarlija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, Danijela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Deković</a:t>
                      </a:r>
                      <a:endParaRPr lang="en-US" sz="1200" b="0" i="0" u="none" strike="noStrike" cap="none" err="1">
                        <a:solidFill>
                          <a:srgbClr val="000000"/>
                        </a:solidFill>
                        <a:latin typeface="Times"/>
                        <a:cs typeface="Arial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latin typeface="Times"/>
                        </a:rPr>
                        <a:t>Alfa</a:t>
                      </a:r>
                      <a:endParaRPr lang="en" sz="1200" b="0" i="0" u="none" strike="noStrike" cap="none" noProof="0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Povijest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6.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49">
                      <a:solidFill>
                        <a:srgbClr val="000000"/>
                      </a:solidFill>
                    </a:lnL>
                    <a:lnR w="12649">
                      <a:solidFill>
                        <a:srgbClr val="000000"/>
                      </a:solidFill>
                    </a:lnR>
                    <a:lnT w="126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649">
                      <a:solidFill>
                        <a:srgbClr val="000000"/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60700341"/>
                  </a:ext>
                </a:extLst>
              </a:tr>
              <a:tr h="582705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35.</a:t>
                      </a: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Kilo 8</a:t>
                      </a:r>
                      <a:endParaRPr lang="en" sz="1200" b="0" i="0" u="none" strike="noStrike" cap="none" noProof="0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Testovi</a:t>
                      </a:r>
                      <a:endParaRPr lang="en" sz="1200" b="0" i="0" u="none" strike="noStrike" cap="none" noProof="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Krešimir </a:t>
                      </a:r>
                      <a:r>
                        <a:rPr lang="en" sz="1200" b="0" i="0" u="none" strike="noStrike" cap="none" noProof="0" err="1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Erdelja</a:t>
                      </a:r>
                      <a:r>
                        <a:rPr lang="en" sz="1200" b="0" i="0" u="none" strike="noStrike" cap="none" noProof="0">
                          <a:solidFill>
                            <a:srgbClr val="000000"/>
                          </a:solidFill>
                          <a:latin typeface="Times"/>
                          <a:cs typeface="Arial"/>
                          <a:sym typeface="Arial"/>
                        </a:rPr>
                        <a:t>, Igor Stojaković</a:t>
                      </a:r>
                      <a:endParaRPr lang="en-US" sz="1200" b="0" i="0" u="none" strike="noStrike" cap="none">
                        <a:solidFill>
                          <a:srgbClr val="000000"/>
                        </a:solidFill>
                        <a:latin typeface="Times"/>
                        <a:cs typeface="Arial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0" i="0" u="none" strike="noStrike" cap="none" noProof="0" err="1">
                          <a:latin typeface="Times"/>
                        </a:rPr>
                        <a:t>Školska</a:t>
                      </a:r>
                      <a:r>
                        <a:rPr lang="en" sz="1200" b="0" i="0" u="none" strike="noStrike" cap="none" noProof="0">
                          <a:latin typeface="Times"/>
                        </a:rPr>
                        <a:t> </a:t>
                      </a:r>
                      <a:r>
                        <a:rPr lang="en" sz="1200" b="0" i="0" u="none" strike="noStrike" cap="none" noProof="0" err="1">
                          <a:latin typeface="Times"/>
                        </a:rPr>
                        <a:t>knjiga</a:t>
                      </a:r>
                      <a:endParaRPr lang="en-US" sz="1200" err="1">
                        <a:latin typeface="Times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200" u="none" strike="noStrike" cap="none" err="1">
                          <a:latin typeface="Times"/>
                          <a:ea typeface="Times New Roman"/>
                          <a:cs typeface="Times New Roman"/>
                        </a:rPr>
                        <a:t>Povijest</a:t>
                      </a:r>
                      <a:endParaRPr lang="en" sz="1200" u="none" strike="noStrike" cap="none" err="1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200" u="none" strike="noStrike" cap="none">
                          <a:latin typeface="Times"/>
                          <a:ea typeface="Times New Roman"/>
                          <a:cs typeface="Times New Roman"/>
                        </a:rPr>
                        <a:t>8.</a:t>
                      </a:r>
                      <a:endParaRPr lang="en" sz="1200" u="none" strike="noStrike" cap="none">
                        <a:latin typeface="Times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649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65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1936680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" name="Google Shape;1988;p214"/>
          <p:cNvSpPr txBox="1"/>
          <p:nvPr/>
        </p:nvSpPr>
        <p:spPr>
          <a:xfrm>
            <a:off x="611560" y="522514"/>
            <a:ext cx="8136903" cy="24674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>
              <a:buSzPts val="500"/>
              <a:buFont typeface="Times New Roman"/>
            </a:pP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Školski kurikul Osnovne škole Sesvetska Sela za školsku godinu 2021. /2022. donio je Školski odbor na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V</a:t>
            </a:r>
            <a:r>
              <a:rPr lang="hr-HR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. </a:t>
            </a: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sjednici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održanoj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4. listopada 2021. </a:t>
            </a: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godine.</a:t>
            </a:r>
            <a:endParaRPr lang="en-US" sz="1400" b="0" i="0" u="none" strike="noStrike" cap="none" dirty="0">
              <a:solidFill>
                <a:schemeClr val="tx1"/>
              </a:solidFill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endParaRPr sz="2000" b="0" i="0" u="none" strike="noStrike" cap="none" dirty="0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buSzPts val="500"/>
            </a:pP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KLASA: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003-05/21-03/1</a:t>
            </a:r>
            <a:endParaRPr lang="hr-HR" sz="2000" dirty="0">
              <a:solidFill>
                <a:schemeClr val="tx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>
              <a:buSzPts val="500"/>
            </a:pP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URBROJ: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251-460-21-1</a:t>
            </a:r>
            <a:endParaRPr lang="en" sz="2000" dirty="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>
              <a:buSzPts val="500"/>
              <a:buFont typeface="Times New Roman"/>
            </a:pPr>
            <a:r>
              <a:rPr lang="en" sz="2000" b="0" i="0" u="none" strike="noStrike" cap="none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 </a:t>
            </a:r>
            <a:r>
              <a:rPr lang="en" sz="2000" b="0" i="0" u="none" strike="noStrike" cap="none" dirty="0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Sesvetama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4. </a:t>
            </a:r>
            <a:r>
              <a:rPr lang="en" sz="2000" dirty="0" err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listopada</a:t>
            </a:r>
            <a:r>
              <a:rPr lang="en" sz="2000" dirty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2021.</a:t>
            </a:r>
            <a:endParaRPr sz="2000" b="0" i="0" u="none" strike="noStrike" cap="none" dirty="0" err="1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Times New Roman"/>
              <a:buNone/>
            </a:pPr>
            <a:endParaRPr lang="hr-HR" sz="20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Times New Roman"/>
              <a:buNone/>
            </a:pPr>
            <a:endParaRPr lang="hr-HR" sz="2000" b="0" i="0" u="none" strike="noStrike" cap="none" dirty="0">
              <a:solidFill>
                <a:srgbClr val="000000"/>
              </a:solidFill>
              <a:latin typeface="Times New Roman"/>
              <a:ea typeface="Times New Roman"/>
              <a:cs typeface="Times New Roma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"/>
              <a:buFont typeface="Times New Roman"/>
              <a:buNone/>
            </a:pPr>
            <a:endParaRPr lang="hr-HR" sz="2000" b="0" i="0" u="none" strike="noStrike" cap="none" dirty="0">
              <a:solidFill>
                <a:schemeClr val="dk1"/>
              </a:solidFill>
              <a:latin typeface="Times New Roman"/>
              <a:ea typeface="Calibri"/>
              <a:cs typeface="Times New Roman"/>
            </a:endParaRPr>
          </a:p>
          <a:p>
            <a:pPr>
              <a:buSzPts val="500"/>
            </a:pPr>
            <a:r>
              <a:rPr lang="hr-HR" sz="2000" b="0" i="0" u="none" strike="noStrike" cap="none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		</a:t>
            </a:r>
            <a:r>
              <a:rPr lang="hr-HR" sz="2000" dirty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   </a:t>
            </a:r>
            <a:endParaRPr lang="hr-HR" sz="2000" b="0" i="0" u="none" strike="noStrike" cap="none" dirty="0">
              <a:solidFill>
                <a:schemeClr val="dk1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id="{E15C46B7-28CC-4758-BA93-A6846249E6C1}"/>
              </a:ext>
            </a:extLst>
          </p:cNvPr>
          <p:cNvSpPr txBox="1"/>
          <p:nvPr/>
        </p:nvSpPr>
        <p:spPr>
          <a:xfrm>
            <a:off x="4778189" y="4150659"/>
            <a:ext cx="4177552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Predsjednik Školskog odbora:</a:t>
            </a:r>
            <a:endParaRPr lang="hr-HR" sz="2000">
              <a:solidFill>
                <a:schemeClr val="dk1"/>
              </a:solidFill>
              <a:latin typeface="Times New Roman"/>
              <a:cs typeface="Times New Roman"/>
            </a:endParaRPr>
          </a:p>
          <a:p>
            <a:endParaRPr lang="hr-HR" sz="2000">
              <a:solidFill>
                <a:schemeClr val="dk1"/>
              </a:solidFill>
              <a:latin typeface="Times New Roman"/>
              <a:cs typeface="Times New Roman"/>
            </a:endParaRPr>
          </a:p>
          <a:p>
            <a:r>
              <a:rPr lang="hr-HR" sz="2000">
                <a:solidFill>
                  <a:schemeClr val="dk1"/>
                </a:solidFill>
                <a:latin typeface="Times New Roman"/>
                <a:cs typeface="Times New Roman"/>
              </a:rPr>
              <a:t>Tomislav Habulin, mag. mus.</a:t>
            </a:r>
          </a:p>
        </p:txBody>
      </p:sp>
      <p:sp>
        <p:nvSpPr>
          <p:cNvPr id="6" name="TekstniOkvir 5">
            <a:extLst>
              <a:ext uri="{FF2B5EF4-FFF2-40B4-BE49-F238E27FC236}">
                <a16:creationId xmlns:a16="http://schemas.microsoft.com/office/drawing/2014/main" id="{5DF4A90C-0BB3-45B5-BD5B-BE3CC4D1BDFB}"/>
              </a:ext>
            </a:extLst>
          </p:cNvPr>
          <p:cNvSpPr txBox="1"/>
          <p:nvPr/>
        </p:nvSpPr>
        <p:spPr>
          <a:xfrm>
            <a:off x="736755" y="4148418"/>
            <a:ext cx="2743200" cy="4001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000" err="1">
                <a:solidFill>
                  <a:schemeClr val="dk1"/>
                </a:solidFill>
                <a:latin typeface="Times New Roman"/>
                <a:cs typeface="Times New Roman"/>
              </a:rPr>
              <a:t>Ravnateljica</a:t>
            </a:r>
            <a:r>
              <a:rPr lang="en" sz="2000">
                <a:solidFill>
                  <a:schemeClr val="dk1"/>
                </a:solidFill>
                <a:latin typeface="Times New Roman"/>
                <a:cs typeface="Times New Roman"/>
              </a:rPr>
              <a:t>: </a:t>
            </a:r>
            <a:endParaRPr lang="hr-HR" sz="2000">
              <a:solidFill>
                <a:schemeClr val="dk1"/>
              </a:solidFill>
              <a:latin typeface="Times New Roman"/>
              <a:cs typeface="Times New Roman"/>
            </a:endParaRPr>
          </a:p>
        </p:txBody>
      </p:sp>
      <p:graphicFrame>
        <p:nvGraphicFramePr>
          <p:cNvPr id="8" name="Tablica 8">
            <a:extLst>
              <a:ext uri="{FF2B5EF4-FFF2-40B4-BE49-F238E27FC236}">
                <a16:creationId xmlns:a16="http://schemas.microsoft.com/office/drawing/2014/main" id="{02E116D2-9911-4CD5-8031-2730B1FC0C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7237237"/>
              </p:ext>
            </p:extLst>
          </p:nvPr>
        </p:nvGraphicFramePr>
        <p:xfrm>
          <a:off x="747792" y="4716282"/>
          <a:ext cx="3040098" cy="396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40098">
                  <a:extLst>
                    <a:ext uri="{9D8B030D-6E8A-4147-A177-3AD203B41FA5}">
                      <a16:colId xmlns:a16="http://schemas.microsoft.com/office/drawing/2014/main" val="92331796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  <a:sym typeface="Arial"/>
                        </a:rPr>
                        <a:t>Gordana Vojnović, prof.</a:t>
                      </a:r>
                      <a:endParaRPr lang="sr-Latn-RS" sz="2000" b="0" i="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1985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3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16" name="Google Shape;416;p30"/>
          <p:cNvGraphicFramePr/>
          <p:nvPr>
            <p:extLst>
              <p:ext uri="{D42A27DB-BD31-4B8C-83A1-F6EECF244321}">
                <p14:modId xmlns:p14="http://schemas.microsoft.com/office/powerpoint/2010/main" val="4098318462"/>
              </p:ext>
            </p:extLst>
          </p:nvPr>
        </p:nvGraphicFramePr>
        <p:xfrm>
          <a:off x="251504" y="276229"/>
          <a:ext cx="8640975" cy="6226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1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9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0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7.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lang="hr-HR"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r>
                        <a:rPr lang="hr-HR" sz="1600" b="1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 RAZREDNI ODJEL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promjenjivom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društveno-kulturnom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kontekstu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zahtjevima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tržišnog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gospodarstva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suvremenih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informacijsko-komunikacijskih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6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etičko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9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školske godine 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miševi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3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16" name="Google Shape;416;p30"/>
          <p:cNvGraphicFramePr/>
          <p:nvPr>
            <p:extLst>
              <p:ext uri="{D42A27DB-BD31-4B8C-83A1-F6EECF244321}">
                <p14:modId xmlns:p14="http://schemas.microsoft.com/office/powerpoint/2010/main" val="1890406055"/>
              </p:ext>
            </p:extLst>
          </p:nvPr>
        </p:nvGraphicFramePr>
        <p:xfrm>
          <a:off x="251504" y="276229"/>
          <a:ext cx="8640975" cy="622674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1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39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0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7.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RAZRED</a:t>
                      </a:r>
                      <a:endParaRPr lang="hr-HR" sz="16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Times New Roman"/>
                        <a:buNone/>
                        <a:tabLst/>
                        <a:defRPr/>
                      </a:pPr>
                      <a:r>
                        <a:rPr lang="hr-HR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7.</a:t>
                      </a:r>
                      <a:r>
                        <a:rPr lang="hr-HR" sz="1400" b="1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 i c RAZREDNI ODJELI</a:t>
                      </a:r>
                      <a:endParaRPr lang="hr-HR" sz="120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Osigurati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promjenjivom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društveno-kulturnom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kontekstu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zahtjevima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tržišnog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gospodarstva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suvremenih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informacijsko-komunikacijskih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znanstvenih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6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programiranju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etičko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odgovornost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Katarina Kuntić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9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školske godine 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5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miševi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informatike</a:t>
                      </a:r>
                      <a:r>
                        <a:rPr lang="en" sz="16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78663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2" name="Google Shape;422;p31"/>
          <p:cNvGraphicFramePr/>
          <p:nvPr>
            <p:extLst>
              <p:ext uri="{D42A27DB-BD31-4B8C-83A1-F6EECF244321}">
                <p14:modId xmlns:p14="http://schemas.microsoft.com/office/powerpoint/2010/main" val="3750124449"/>
              </p:ext>
            </p:extLst>
          </p:nvPr>
        </p:nvGraphicFramePr>
        <p:xfrm>
          <a:off x="183166" y="161208"/>
          <a:ext cx="8865525" cy="63900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1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7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INFORMATIKE ZA 8. RAZRED</a:t>
                      </a:r>
                      <a:endParaRPr lang="en" sz="1600" b="1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donošenje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zaključaka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prikupljenih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izražen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informacijske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tehnologije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problema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Paola Čubra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7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 tijekom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 /2022.</a:t>
                      </a:r>
                      <a:endParaRPr lang="en-US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Adekvatna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podrška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aplikativna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sistemska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antivirusni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pisač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CD, DVD.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KORIŠTENJE REZULTATA RADA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prate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računalu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ocjenjuju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uvođenje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143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AZOO.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7150" marR="3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1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30" name="Google Shape;330;p17"/>
          <p:cNvGraphicFramePr/>
          <p:nvPr>
            <p:extLst>
              <p:ext uri="{D42A27DB-BD31-4B8C-83A1-F6EECF244321}">
                <p14:modId xmlns:p14="http://schemas.microsoft.com/office/powerpoint/2010/main" val="2205954187"/>
              </p:ext>
            </p:extLst>
          </p:nvPr>
        </p:nvGraphicFramePr>
        <p:xfrm>
          <a:off x="251515" y="548679"/>
          <a:ext cx="8640975" cy="56487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7. a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/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Valentina Ćosić,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oogle Shape;409;p29">
            <a:extLst>
              <a:ext uri="{FF2B5EF4-FFF2-40B4-BE49-F238E27FC236}">
                <a16:creationId xmlns:a16="http://schemas.microsoft.com/office/drawing/2014/main" id="{D604405D-23E3-4C0E-ADDC-D1773E7576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3611546"/>
              </p:ext>
            </p:extLst>
          </p:nvPr>
        </p:nvGraphicFramePr>
        <p:xfrm>
          <a:off x="251525" y="323612"/>
          <a:ext cx="8640950" cy="6175382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80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0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2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SEDMI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9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jezika,mogućnost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situacijama,pripremanje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svijesti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očuvanju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okoliša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našeg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planeta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Zemlje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0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sedmog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596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Glavak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bude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dozvolila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4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/-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38951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9" name="Google Shape;409;p29"/>
          <p:cNvGraphicFramePr/>
          <p:nvPr>
            <p:extLst>
              <p:ext uri="{D42A27DB-BD31-4B8C-83A1-F6EECF244321}">
                <p14:modId xmlns:p14="http://schemas.microsoft.com/office/powerpoint/2010/main" val="3892660561"/>
              </p:ext>
            </p:extLst>
          </p:nvPr>
        </p:nvGraphicFramePr>
        <p:xfrm>
          <a:off x="251525" y="190877"/>
          <a:ext cx="8640950" cy="65139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80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60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2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OSMI RAZRED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9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jezika,mogućnost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situacijama,pripremanje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jezika.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Razvijanje svijesti o očuvanju okoliša i našeg planeta Zemlje.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7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9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bude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dozvolila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5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44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/-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/>
                    </a:p>
                  </a:txBody>
                  <a:tcPr marL="61400" marR="614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3"/>
          <p:cNvSpPr txBox="1"/>
          <p:nvPr/>
        </p:nvSpPr>
        <p:spPr>
          <a:xfrm>
            <a:off x="642800" y="908350"/>
            <a:ext cx="8058900" cy="560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UVOD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IZBORNA NASTAVA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RAZREDNE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PRODUŽENI BORAVAK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indent="-330200"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</a:t>
            </a:r>
            <a:endParaRPr lang="en-US"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RAZREDNE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indent="-330200"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NASTAVA</a:t>
            </a:r>
            <a:endParaRPr lang="en-US"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lvl="1" indent="-330200"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 RAZREDNE</a:t>
            </a:r>
            <a:r>
              <a:rPr lang="en" sz="16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lang="en-US"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○"/>
            </a:pPr>
            <a:r>
              <a:rPr lang="en" sz="1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DODATNA NASTAVA PREDMETNE NASTAVE</a:t>
            </a:r>
            <a:endParaRPr sz="1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SAT RAZREDNIKA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IZVANUČIONIČNA NASTAVA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NATJECANJA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TEMATSKI DAN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POSJETE IZLOŽBAMA, KAZALIŠNIM PREDSTAVAMA I KINIMA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PROJEKTI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ODLUKA O ODABIRU DRUGIH OBRAZOVNIH MATERIJALA ZA PREDMETE OBUHVAĆENE KURIKULARNOM REFORMOM U ŠKOLSKOJ GODINI 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sz="1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Times New Roman"/>
              <a:buChar char="●"/>
            </a:pPr>
            <a:r>
              <a:rPr lang="en" sz="1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ODLUKA O OBABIRU KOMERCIJALNIH DRUGIH OBRAZOVNIH MATERIJALA ZA ŠKOLSKU GODINU </a:t>
            </a:r>
            <a:r>
              <a:rPr lang="en" sz="1600" b="1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2021./2022.</a:t>
            </a:r>
            <a:endParaRPr sz="1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81" name="Google Shape;181;p3"/>
          <p:cNvSpPr/>
          <p:nvPr/>
        </p:nvSpPr>
        <p:spPr>
          <a:xfrm>
            <a:off x="1801240" y="0"/>
            <a:ext cx="5742000" cy="724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SADRŽAJ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" name="Google Shape;308;p14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09" name="Google Shape;309;p14"/>
          <p:cNvGraphicFramePr/>
          <p:nvPr>
            <p:extLst>
              <p:ext uri="{D42A27DB-BD31-4B8C-83A1-F6EECF244321}">
                <p14:modId xmlns:p14="http://schemas.microsoft.com/office/powerpoint/2010/main" val="1100868355"/>
              </p:ext>
            </p:extLst>
          </p:nvPr>
        </p:nvGraphicFramePr>
        <p:xfrm>
          <a:off x="251515" y="548679"/>
          <a:ext cx="8640975" cy="56716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8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 </a:t>
                      </a:r>
                      <a:r>
                        <a:rPr lang="en" sz="1800" b="1">
                          <a:solidFill>
                            <a:schemeClr val="dk1"/>
                          </a:solidFill>
                        </a:rPr>
                        <a:t>KATOLIČKI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  VJERONAUK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8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Božje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tradicije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Crkve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iskustvom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ostvarilo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otvoreno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katoličke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6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1. do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razvijen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vjeronauk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Michaela Lulić,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Željko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Lovrić, Anđelko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Fofić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provodi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rasporeda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9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ulazi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prosjek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općeg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upisuje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15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16" name="Google Shape;316;p15"/>
          <p:cNvGraphicFramePr/>
          <p:nvPr>
            <p:extLst>
              <p:ext uri="{D42A27DB-BD31-4B8C-83A1-F6EECF244321}">
                <p14:modId xmlns:p14="http://schemas.microsoft.com/office/powerpoint/2010/main" val="3191350037"/>
              </p:ext>
            </p:extLst>
          </p:nvPr>
        </p:nvGraphicFramePr>
        <p:xfrm>
          <a:off x="251515" y="548679"/>
          <a:ext cx="8640975" cy="5608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6. d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Nataša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Grubišić,prof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BDF620B1-0776-314B-9F90-6297BD1A9E0E}"/>
              </a:ext>
            </a:extLst>
          </p:cNvPr>
          <p:cNvSpPr txBox="1"/>
          <p:nvPr/>
        </p:nvSpPr>
        <p:spPr>
          <a:xfrm>
            <a:off x="3659898" y="2515174"/>
            <a:ext cx="1828800" cy="1828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6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23" name="Google Shape;323;p16"/>
          <p:cNvGraphicFramePr/>
          <p:nvPr>
            <p:extLst>
              <p:ext uri="{D42A27DB-BD31-4B8C-83A1-F6EECF244321}">
                <p14:modId xmlns:p14="http://schemas.microsoft.com/office/powerpoint/2010/main" val="1413691486"/>
              </p:ext>
            </p:extLst>
          </p:nvPr>
        </p:nvGraphicFramePr>
        <p:xfrm>
          <a:off x="251515" y="548679"/>
          <a:ext cx="8640975" cy="58228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4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d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Nataša Grubišić,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p18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37" name="Google Shape;337;p18"/>
          <p:cNvGraphicFramePr/>
          <p:nvPr>
            <p:extLst>
              <p:ext uri="{D42A27DB-BD31-4B8C-83A1-F6EECF244321}">
                <p14:modId xmlns:p14="http://schemas.microsoft.com/office/powerpoint/2010/main" val="295576928"/>
              </p:ext>
            </p:extLst>
          </p:nvPr>
        </p:nvGraphicFramePr>
        <p:xfrm>
          <a:off x="251525" y="276300"/>
          <a:ext cx="8640950" cy="60718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6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94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" sz="1400" u="none" strike="noStrike" cap="none"/>
                        <a:t>I</a:t>
                      </a:r>
                      <a:r>
                        <a:rPr lang="en" sz="1400" b="1" u="none" strike="noStrike" cap="none"/>
                        <a:t>ZBORNA NASTAVA IZ ENGLESKOG JEZIKA</a:t>
                      </a:r>
                      <a:endParaRPr sz="1400" b="1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/>
                        <a:t> 5.c RAZRED</a:t>
                      </a:r>
                      <a:endParaRPr sz="1400" b="1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cjeloživotno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civilizacijskim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4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Valentina Ćosić, prof.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program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propisuje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70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realizira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eseja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recitacija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hr-HR" sz="135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Tijekom nastavne godine 2021./2022.</a:t>
                      </a:r>
                      <a:endParaRPr lang="hr-HR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6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19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44" name="Google Shape;344;p19"/>
          <p:cNvGraphicFramePr/>
          <p:nvPr>
            <p:extLst>
              <p:ext uri="{D42A27DB-BD31-4B8C-83A1-F6EECF244321}">
                <p14:modId xmlns:p14="http://schemas.microsoft.com/office/powerpoint/2010/main" val="3718307507"/>
              </p:ext>
            </p:extLst>
          </p:nvPr>
        </p:nvGraphicFramePr>
        <p:xfrm>
          <a:off x="251515" y="548679"/>
          <a:ext cx="8640975" cy="58228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7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3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69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ENGLESKOG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8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elemenata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sociokulturne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interkulturalne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čitalačke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5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leksičke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kulturološke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odgojne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Anita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Baranašić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1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engleskog</a:t>
                      </a:r>
                      <a:r>
                        <a:rPr lang="en" sz="1350" u="none" strike="noStrike" cap="none"/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7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6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Permanentno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Numeričko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p2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51" name="Google Shape;351;p20"/>
          <p:cNvGraphicFramePr/>
          <p:nvPr>
            <p:extLst>
              <p:ext uri="{D42A27DB-BD31-4B8C-83A1-F6EECF244321}">
                <p14:modId xmlns:p14="http://schemas.microsoft.com/office/powerpoint/2010/main" val="1499773946"/>
              </p:ext>
            </p:extLst>
          </p:nvPr>
        </p:nvGraphicFramePr>
        <p:xfrm>
          <a:off x="135400" y="276224"/>
          <a:ext cx="8892475" cy="64318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71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1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4. A, B, C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RAZREDNE ODJELE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2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višejezične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2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9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Anđa Pehar Matić, prof.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igrokazi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140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sati izborne nastave njemačkog jezika, odnosno 2 sata tjedno </a:t>
                      </a:r>
                      <a:r>
                        <a:rPr lang="hr-HR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dvije grupe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1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7" name="Google Shape;357;p21"/>
          <p:cNvGraphicFramePr/>
          <p:nvPr>
            <p:extLst>
              <p:ext uri="{D42A27DB-BD31-4B8C-83A1-F6EECF244321}">
                <p14:modId xmlns:p14="http://schemas.microsoft.com/office/powerpoint/2010/main" val="3301816666"/>
              </p:ext>
            </p:extLst>
          </p:nvPr>
        </p:nvGraphicFramePr>
        <p:xfrm>
          <a:off x="251525" y="146861"/>
          <a:ext cx="8640950" cy="65306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64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76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0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NASTAVA NJEMAČKOG JEZIKA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B, D RAZREDNE ODJELE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2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okviru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pobuditi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omogućiti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usmenoga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senzibilizirati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zemalja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područja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2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komuniciranja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1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germ.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6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igrokazi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7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 U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5. B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1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2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3" name="Google Shape;363;p22"/>
          <p:cNvGraphicFramePr/>
          <p:nvPr>
            <p:extLst>
              <p:ext uri="{D42A27DB-BD31-4B8C-83A1-F6EECF244321}">
                <p14:modId xmlns:p14="http://schemas.microsoft.com/office/powerpoint/2010/main" val="461970506"/>
              </p:ext>
            </p:extLst>
          </p:nvPr>
        </p:nvGraphicFramePr>
        <p:xfrm>
          <a:off x="441000" y="180000"/>
          <a:ext cx="8522998" cy="6510533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3176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459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939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6.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A, B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RAZREDNI ODJEL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9812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U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okviru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izbornog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predmeta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pobuditi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interes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učenika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endParaRPr lang="en" sz="1800" b="0" i="0" u="none" strike="noStrike" cap="none" noProof="0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za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njemački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jezik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kulturu</a:t>
                      </a:r>
                      <a:r>
                        <a:rPr lang="en" sz="18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omogućiti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im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usvajanje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endParaRPr lang="en" sz="1800" b="0" i="0" u="none" strike="noStrike" cap="none" noProof="0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 err="1">
                          <a:latin typeface="Times New Roman"/>
                        </a:rPr>
                        <a:t>vještina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usmenoga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pisanog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izražavanja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na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njemačkom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endParaRPr lang="en" sz="1800" b="0" i="0" u="none" strike="noStrike" cap="none" noProof="0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 err="1">
                          <a:latin typeface="Times New Roman"/>
                        </a:rPr>
                        <a:t>jeziku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,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upoznati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ih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senzibilizirati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za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kulturu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endParaRPr lang="en" sz="1800" b="0" i="0" u="none" strike="noStrike" cap="none" noProof="0"/>
                    </a:p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b="0" i="0" u="none" strike="noStrike" cap="none" noProof="0" err="1">
                          <a:latin typeface="Times New Roman"/>
                        </a:rPr>
                        <a:t>običaje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zemalja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njemačkoga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govornog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800" b="0" i="0" u="none" strike="noStrike" cap="none" noProof="0" err="1">
                          <a:latin typeface="Times New Roman"/>
                        </a:rPr>
                        <a:t>područja</a:t>
                      </a:r>
                      <a:r>
                        <a:rPr lang="en" sz="1800" b="0" i="0" u="none" strike="noStrike" cap="none" noProof="0">
                          <a:latin typeface="Times New Roman"/>
                        </a:rPr>
                        <a:t>.</a:t>
                      </a:r>
                      <a:endParaRPr lang="en" sz="1800" b="0" i="0" u="none" strike="noStrike" cap="none" noProof="0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9798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20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Antonija Barišić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Kolenac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489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932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20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2362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9" name="Google Shape;369;p23"/>
          <p:cNvGraphicFramePr/>
          <p:nvPr>
            <p:extLst>
              <p:ext uri="{D42A27DB-BD31-4B8C-83A1-F6EECF244321}">
                <p14:modId xmlns:p14="http://schemas.microsoft.com/office/powerpoint/2010/main" val="1162967983"/>
              </p:ext>
            </p:extLst>
          </p:nvPr>
        </p:nvGraphicFramePr>
        <p:xfrm>
          <a:off x="251337" y="214854"/>
          <a:ext cx="8641325" cy="669127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873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67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NASTAVA NJEMAČKOG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7.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C RAZREDNE ODJELE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daljnjim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Proširiti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interes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8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svakodnevnoj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komunikaciji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stranom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kreativnost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prilagodljivost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usvajanju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govorenja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stranom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germ.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3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skupinama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dramatizacije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literature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1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odjelima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7.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B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C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00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5" name="Google Shape;375;p24"/>
          <p:cNvGraphicFramePr/>
          <p:nvPr>
            <p:extLst>
              <p:ext uri="{D42A27DB-BD31-4B8C-83A1-F6EECF244321}">
                <p14:modId xmlns:p14="http://schemas.microsoft.com/office/powerpoint/2010/main" val="2039348293"/>
              </p:ext>
            </p:extLst>
          </p:nvPr>
        </p:nvGraphicFramePr>
        <p:xfrm>
          <a:off x="228105" y="202078"/>
          <a:ext cx="8687775" cy="671735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57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9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NJEMAČKOG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B, C </a:t>
                      </a:r>
                      <a:r>
                        <a:rPr lang="en" sz="18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D RAZREDNE ODJELE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višejezične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višim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interakcije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veliki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strategija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produbljivanje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motivacije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cjeloživotno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usvaršavanje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4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germ.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3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rad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skupinama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kvizovi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dramatizacije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literature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interneta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2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70 sati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potrošnog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6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Brojčano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450" marR="56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4"/>
          <p:cNvSpPr txBox="1"/>
          <p:nvPr/>
        </p:nvSpPr>
        <p:spPr>
          <a:xfrm>
            <a:off x="707880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189" name="Google Shape;189;p4"/>
          <p:cNvSpPr/>
          <p:nvPr/>
        </p:nvSpPr>
        <p:spPr>
          <a:xfrm>
            <a:off x="2776245" y="922061"/>
            <a:ext cx="3952108" cy="96460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UVOD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0" name="Google Shape;190;p4"/>
          <p:cNvSpPr txBox="1">
            <a:spLocks noGrp="1"/>
          </p:cNvSpPr>
          <p:nvPr>
            <p:ph type="title" idx="4294967295"/>
          </p:nvPr>
        </p:nvSpPr>
        <p:spPr>
          <a:xfrm>
            <a:off x="1393099" y="2317844"/>
            <a:ext cx="6718300" cy="23733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Arial"/>
              <a:buNone/>
            </a:pPr>
            <a:r>
              <a:rPr lang="en" sz="4800" b="1">
                <a:latin typeface="Times New Roman"/>
                <a:ea typeface="Times New Roman"/>
                <a:cs typeface="Times New Roman"/>
                <a:sym typeface="Times New Roman"/>
              </a:rPr>
              <a:t>O KURIKULU OSNOVNE ŠKOLE</a:t>
            </a:r>
            <a:endParaRPr sz="4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25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82" name="Google Shape;382;p25"/>
          <p:cNvGraphicFramePr/>
          <p:nvPr>
            <p:extLst>
              <p:ext uri="{D42A27DB-BD31-4B8C-83A1-F6EECF244321}">
                <p14:modId xmlns:p14="http://schemas.microsoft.com/office/powerpoint/2010/main" val="1170120491"/>
              </p:ext>
            </p:extLst>
          </p:nvPr>
        </p:nvGraphicFramePr>
        <p:xfrm>
          <a:off x="234512" y="276224"/>
          <a:ext cx="8674975" cy="62994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83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9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19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ČETVRTI RAZRED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4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5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četvrtog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5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zadacima,obradom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gledanjem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filmova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81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puta tjedno po dva školska sata, tijekom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74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plastifikator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folije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memori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kartica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2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pano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tijekom cijele školske godine.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26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89" name="Google Shape;389;p26"/>
          <p:cNvGraphicFramePr/>
          <p:nvPr>
            <p:extLst>
              <p:ext uri="{D42A27DB-BD31-4B8C-83A1-F6EECF244321}">
                <p14:modId xmlns:p14="http://schemas.microsoft.com/office/powerpoint/2010/main" val="277661093"/>
              </p:ext>
            </p:extLst>
          </p:nvPr>
        </p:nvGraphicFramePr>
        <p:xfrm>
          <a:off x="251516" y="548679"/>
          <a:ext cx="8640950" cy="5457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0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1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PETI RAZRED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84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petog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7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mini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dijalozima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2021./2022.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98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0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425" marR="664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27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396" name="Google Shape;396;p27"/>
          <p:cNvGraphicFramePr/>
          <p:nvPr>
            <p:extLst>
              <p:ext uri="{D42A27DB-BD31-4B8C-83A1-F6EECF244321}">
                <p14:modId xmlns:p14="http://schemas.microsoft.com/office/powerpoint/2010/main" val="2322492340"/>
              </p:ext>
            </p:extLst>
          </p:nvPr>
        </p:nvGraphicFramePr>
        <p:xfrm>
          <a:off x="251525" y="728425"/>
          <a:ext cx="8640950" cy="5401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88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1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IZBORNA NASTAVA IZ TALIJANSKOG JEZIKA ZA ŠESTI RAZRED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čitanje,dijalozi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jezika.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30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šestog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4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7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mini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dijaloga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igrokazima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2021./2022.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1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fascikli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5450" marR="654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28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03" name="Google Shape;403;p28"/>
          <p:cNvGraphicFramePr/>
          <p:nvPr>
            <p:extLst>
              <p:ext uri="{D42A27DB-BD31-4B8C-83A1-F6EECF244321}">
                <p14:modId xmlns:p14="http://schemas.microsoft.com/office/powerpoint/2010/main" val="1793330715"/>
              </p:ext>
            </p:extLst>
          </p:nvPr>
        </p:nvGraphicFramePr>
        <p:xfrm>
          <a:off x="251515" y="548679"/>
          <a:ext cx="8640975" cy="555161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90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5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IZBORNA NASTAVA IZ TALIJANSKOG JEZIKA ZA SEDMI RAZRED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realnim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smisla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približavanje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talijanskoj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geografiji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povijesti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Italije.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Razvijanje svijesti o očuvanju okoliša.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sedmog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5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Natalija Glavak Horvatić, prof.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sastavaka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pjesmica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odlazak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jednodnevnu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terensku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Italiju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ukoliko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epidemiološka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situacija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to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bude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dozvolila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Jedanput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8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41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izradom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čestitki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povodom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brojčanim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6800" marR="668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3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pSp>
        <p:nvGrpSpPr>
          <p:cNvPr id="435" name="Google Shape;435;p33"/>
          <p:cNvGrpSpPr/>
          <p:nvPr/>
        </p:nvGrpSpPr>
        <p:grpSpPr>
          <a:xfrm>
            <a:off x="1151725" y="1370733"/>
            <a:ext cx="7027299" cy="3347190"/>
            <a:chOff x="1116575" y="1951033"/>
            <a:chExt cx="7027299" cy="3347190"/>
          </a:xfrm>
        </p:grpSpPr>
        <p:sp>
          <p:nvSpPr>
            <p:cNvPr id="436" name="Google Shape;436;p33"/>
            <p:cNvSpPr/>
            <p:nvPr/>
          </p:nvSpPr>
          <p:spPr>
            <a:xfrm>
              <a:off x="1195387" y="1951033"/>
              <a:ext cx="6948487" cy="171926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33"/>
            <p:cNvSpPr txBox="1"/>
            <p:nvPr/>
          </p:nvSpPr>
          <p:spPr>
            <a:xfrm>
              <a:off x="1116575" y="3206023"/>
              <a:ext cx="6840600" cy="2092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5450" tIns="65450" rIns="65450" bIns="654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725"/>
                <a:buFont typeface="Arial"/>
                <a:buNone/>
              </a:pPr>
              <a:r>
                <a:rPr lang="en" sz="4800" b="1" i="0" u="none" strike="noStrike" cap="none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  <a:sym typeface="Times New Roman"/>
                </a:rPr>
                <a:t>IZVANNASTAVNE AKTIVNOSTI</a:t>
              </a:r>
              <a:endParaRPr sz="48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endParaRPr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34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444" name="Google Shape;444;p34"/>
          <p:cNvSpPr txBox="1"/>
          <p:nvPr/>
        </p:nvSpPr>
        <p:spPr>
          <a:xfrm>
            <a:off x="468312" y="1989133"/>
            <a:ext cx="8207375" cy="4154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algn="just">
              <a:buClr>
                <a:schemeClr val="dk1"/>
              </a:buClr>
              <a:buSzPts val="450"/>
            </a:pP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našoj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školi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organizira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niz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izvannastavnih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aktivnosti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koje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imaju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cilj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poticati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učenike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sudjelovanje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promatranje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samostalno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istraživanje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otkrivanje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zaključivanje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r>
              <a:rPr lang="en" sz="1800">
                <a:solidFill>
                  <a:schemeClr val="dk1"/>
                </a:solidFill>
              </a:rPr>
              <a:t> 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algn="just">
              <a:buClr>
                <a:schemeClr val="dk1"/>
              </a:buClr>
              <a:buSzPts val="450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Škola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omogućuje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da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raznovrsni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kvalitetni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sadržaji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organiziraju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za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sve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učenike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(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prosječne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darovite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s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posebnim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potrebama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...), da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učenici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samostalno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biraju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prema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osobnim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interesima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talentima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da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osiguraju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materijalni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tehnički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programski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organizacijski</a:t>
            </a:r>
            <a:r>
              <a:rPr lang="en" sz="1800">
                <a:solidFill>
                  <a:schemeClr val="dk1"/>
                </a:solidFill>
              </a:rPr>
              <a:t> 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uvjeti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kako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bi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sadržaji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proveli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što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kvalitetnije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r>
              <a:rPr lang="en" sz="1800">
                <a:solidFill>
                  <a:schemeClr val="dk1"/>
                </a:solidFill>
              </a:rPr>
              <a:t> 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algn="just">
              <a:buClr>
                <a:schemeClr val="dk1"/>
              </a:buClr>
              <a:buSzPts val="450"/>
            </a:pP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Prilagođavanjem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kurikularnim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pristupom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odgojno-obrazovnog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rada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oblika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>
                <a:solidFill>
                  <a:schemeClr val="dk1"/>
                </a:solidFill>
              </a:rPr>
              <a:t> 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metoda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kroz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mehanizme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kreativnog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razmišljanja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sprečavaju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neprihvatljiva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ponašanja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učenika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te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se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razvija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njihov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pozitivan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odnos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spram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kulturnih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estetskih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vrijednosti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(Ksenija Borović, </a:t>
            </a:r>
            <a:r>
              <a:rPr lang="en" sz="1800" b="0" i="0" u="none" strike="noStrike" cap="none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učitelj</a:t>
            </a:r>
            <a:r>
              <a:rPr lang="en"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mentor).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just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34"/>
          <p:cNvSpPr/>
          <p:nvPr/>
        </p:nvSpPr>
        <p:spPr>
          <a:xfrm>
            <a:off x="1294625" y="548675"/>
            <a:ext cx="6823200" cy="1152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IZVANNASTAVNE AKTIVNOSTI</a:t>
            </a: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35"/>
          <p:cNvSpPr/>
          <p:nvPr/>
        </p:nvSpPr>
        <p:spPr>
          <a:xfrm>
            <a:off x="1693896" y="1885278"/>
            <a:ext cx="6051177" cy="2524489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Times New Roman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IZVANNASTAVNE AKTIVNOSTI RAZREDNE NASTAVE</a:t>
            </a:r>
            <a:endParaRPr sz="2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36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60" name="Google Shape;460;p36"/>
          <p:cNvGraphicFramePr/>
          <p:nvPr>
            <p:extLst>
              <p:ext uri="{D42A27DB-BD31-4B8C-83A1-F6EECF244321}">
                <p14:modId xmlns:p14="http://schemas.microsoft.com/office/powerpoint/2010/main" val="1641511250"/>
              </p:ext>
            </p:extLst>
          </p:nvPr>
        </p:nvGraphicFramePr>
        <p:xfrm>
          <a:off x="251515" y="544708"/>
          <a:ext cx="8641625" cy="621324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6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ZBOR -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IZVANNASTAVNA AKTIVNOST; za </a:t>
                      </a:r>
                      <a:r>
                        <a:rPr lang="en" sz="16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RN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67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stvaralaštvo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reproducirati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vokalno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ritmički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Orfovom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instrumentariju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proširivati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opseg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dječjih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glasova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skladatelja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glazbeno-scenskim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izričajem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prigodnim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manifestacijama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8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muziciranje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taj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endParaRPr sz="1350" u="none" strike="noStrike" cap="none" err="1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radoznalost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6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Latn-RS" sz="1600">
                          <a:latin typeface="Times New Roman"/>
                        </a:rPr>
                        <a:t>Učiteljica Jasminka </a:t>
                      </a:r>
                      <a:r>
                        <a:rPr lang="sr-Latn-RS" sz="1600" err="1">
                          <a:latin typeface="Times New Roman"/>
                        </a:rPr>
                        <a:t>Španić</a:t>
                      </a: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16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970" marR="0" lvl="0" indent="-1397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projektima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6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2021./22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00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Fotokopirni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Orfov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instrumentarij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sintetizator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zvuka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CD-player,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prirodni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domaćinstva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Klasično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vrednovanje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nije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predviđeno.Rezultat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rada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ove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izvannastavne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aktivnosti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jest 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kvaliteta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izvedenog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programa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školskim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priredbama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ostalim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glazbenim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projektima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u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školi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izvan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6" name="Google Shape;466;g61e800e64c_0_0"/>
          <p:cNvGraphicFramePr/>
          <p:nvPr>
            <p:extLst>
              <p:ext uri="{D42A27DB-BD31-4B8C-83A1-F6EECF244321}">
                <p14:modId xmlns:p14="http://schemas.microsoft.com/office/powerpoint/2010/main" val="4115790451"/>
              </p:ext>
            </p:extLst>
          </p:nvPr>
        </p:nvGraphicFramePr>
        <p:xfrm>
          <a:off x="251515" y="544708"/>
          <a:ext cx="8641625" cy="619638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6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ČUVARI  BAŠTINE</a:t>
                      </a: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0657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Stvaranje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uvjeta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kulturni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napredak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stvaranje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djetetovog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kulturnog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tradicijskog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identiteta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8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Zavičajnim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govorom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starim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pismom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dječjim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folklorom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zaboravljenim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dječjim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igrama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gajenjem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domoljublja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običajima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vezanim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blagdane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promičemo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tradicijske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vrijednosti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Razvijati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govorne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glazbene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vještine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osposobiti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za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kritičko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razmišljanje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navikavati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učenike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točnost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izvedbe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izgrađivati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stav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prema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svijetu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koji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ih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okružuje.Poticanje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kreativnosti,volje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povjerenja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sebe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druge</a:t>
                      </a:r>
                      <a:r>
                        <a:rPr lang="en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605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Katica </a:t>
                      </a:r>
                      <a:r>
                        <a:rPr lang="en-US" sz="1800" u="none" strike="noStrike" cap="none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Gojanović</a:t>
                      </a:r>
                      <a:endParaRPr sz="1800" u="none" strike="noStrike" cap="none" err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16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3970" marR="0" lvl="0" indent="-1397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Sudjelovanje na školskim priredbama i ostalim glazbenim projektima u školi i izvan nje.</a:t>
                      </a:r>
                      <a:endParaRPr lang="hr-HR"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625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2021/22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., 1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potrebi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prije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nastupa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0000"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Fotokopirni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sintetizator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zvuka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, CD-player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</a:rPr>
                        <a:t>, 500kn</a:t>
                      </a:r>
                      <a:endParaRPr sz="18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školskim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izvanškolskim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razrednim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priredbama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 </a:t>
                      </a:r>
                    </a:p>
                  </a:txBody>
                  <a:tcPr marL="60050" marR="600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37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73" name="Google Shape;473;p37"/>
          <p:cNvGraphicFramePr/>
          <p:nvPr>
            <p:extLst>
              <p:ext uri="{D42A27DB-BD31-4B8C-83A1-F6EECF244321}">
                <p14:modId xmlns:p14="http://schemas.microsoft.com/office/powerpoint/2010/main" val="1334759806"/>
              </p:ext>
            </p:extLst>
          </p:nvPr>
        </p:nvGraphicFramePr>
        <p:xfrm>
          <a:off x="251512" y="138112"/>
          <a:ext cx="8640975" cy="654943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7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 DRAMSKO-RECITATORSKA  GRUPA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348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zabavom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afirmacijom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identifikaciju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izgradnju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moralnih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dogovaranje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zamisli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ideje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govorenja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pravilnog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književnog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izgovora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intonacije,bogaćenje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jezičnog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izraza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standardnog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narječjima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Mirta Grgić Mešić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0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uživljavanja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ulogu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pantomima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improvizirane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dramske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2021/22,jednom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nastupa</a:t>
                      </a:r>
                      <a:endParaRPr sz="1350" u="none" strike="noStrike" cap="none" err="1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8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kostimografije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scenografije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1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proslavama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sličnim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4700" marR="6470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457200" y="578391"/>
            <a:ext cx="8229600" cy="5354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Times New Roman"/>
              <a:buNone/>
            </a:pPr>
            <a:r>
              <a:rPr lang="en" sz="4000" b="1">
                <a:latin typeface="Times New Roman"/>
                <a:ea typeface="Times New Roman"/>
                <a:cs typeface="Times New Roman"/>
                <a:sym typeface="Times New Roman"/>
              </a:rPr>
              <a:t>Načela nacionalnog kurikula</a:t>
            </a:r>
            <a:endParaRPr sz="4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198" name="Google Shape;198;p6"/>
          <p:cNvSpPr txBox="1">
            <a:spLocks noGrp="1"/>
          </p:cNvSpPr>
          <p:nvPr>
            <p:ph type="body" idx="1"/>
          </p:nvPr>
        </p:nvSpPr>
        <p:spPr>
          <a:xfrm>
            <a:off x="878075" y="1443750"/>
            <a:ext cx="7808700" cy="486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Osiguranje kvalitetnog odgoja i obrazovanja za sve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Jednakost obrazovnih mogućnosti za sve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Obveznost općeg obrazovanja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Uspravna i vodoravna prohodnost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Uključenost svih učenika u odgojno-obrazovni sustav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431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Znanstvena utemeljenost.</a:t>
            </a:r>
            <a:endParaRPr sz="3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3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480" name="Google Shape;480;p38"/>
          <p:cNvGraphicFramePr/>
          <p:nvPr>
            <p:extLst>
              <p:ext uri="{D42A27DB-BD31-4B8C-83A1-F6EECF244321}">
                <p14:modId xmlns:p14="http://schemas.microsoft.com/office/powerpoint/2010/main" val="3117676082"/>
              </p:ext>
            </p:extLst>
          </p:nvPr>
        </p:nvGraphicFramePr>
        <p:xfrm>
          <a:off x="262912" y="232490"/>
          <a:ext cx="8618175" cy="62229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51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6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2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RECITATORSKA GRUPA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govorne sposobnosti i izražajnosti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5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njegovanje i razvoj timskog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zadovoljiti potrebu za igrom, zabavom i afirmacijom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pozitivnu identifikaciju i izgradnju moralnih vrijednosti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učenje tolerancije, slušanje drugoga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poticati dijete da izrazi svoje zamisli i ideje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2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Valerija Ivanović Skender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0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igre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vježbe čitanja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vježbe uživljavanja u likove (uloge)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pantomima</a:t>
                      </a:r>
                      <a:endParaRPr sz="1350" u="none" strike="noStrike" cap="none"/>
                    </a:p>
                    <a:p>
                      <a:pPr marL="2286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skupni i pojedinačni nastupi učenika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1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 sat tjedno tijekom školske godine.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9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troškova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5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priredbama i svečanostima</a:t>
                      </a:r>
                      <a:endParaRPr sz="1350" u="none" strike="noStrike" cap="none"/>
                    </a:p>
                  </a:txBody>
                  <a:tcPr marL="64025" marR="640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6" name="Google Shape;486;p39"/>
          <p:cNvGraphicFramePr/>
          <p:nvPr>
            <p:extLst>
              <p:ext uri="{D42A27DB-BD31-4B8C-83A1-F6EECF244321}">
                <p14:modId xmlns:p14="http://schemas.microsoft.com/office/powerpoint/2010/main" val="706746300"/>
              </p:ext>
            </p:extLst>
          </p:nvPr>
        </p:nvGraphicFramePr>
        <p:xfrm>
          <a:off x="323862" y="373075"/>
          <a:ext cx="8496298" cy="59609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848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114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LUTKARSKA GRUPA - MALI LUTKARI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6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scenskom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napisanoj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riječi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oslobađanje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unutarnjih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kočnica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straha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frustracija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suosjećanja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tolerancije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dosljednost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obavljanju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logičkog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pamćenja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iznenadnim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situacijama</a:t>
                      </a:r>
                      <a:endParaRPr sz="15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3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javnog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govorenja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intonacije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fluentnost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bogaćenje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narječjima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prevencija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nepoželjnih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2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Učiteljica</a:t>
                      </a:r>
                      <a:r>
                        <a:rPr lang="en-US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Irena </a:t>
                      </a:r>
                      <a:r>
                        <a:rPr lang="en-US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endParaRPr sz="15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5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pojedinačnim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izvedbama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;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opuštanja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koncentracije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oponašanja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pantomime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mimike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mašte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ritma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animacije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riječima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rekvizita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scenografije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čitalačkim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pokusima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lutaka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rekvizita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scene.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odvija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ustrajnost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djeteta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socijalnih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prikazujemo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prigodnim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lutkarsko-scenskim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7150" marR="571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2" name="Google Shape;492;p40"/>
          <p:cNvGraphicFramePr/>
          <p:nvPr>
            <p:extLst>
              <p:ext uri="{D42A27DB-BD31-4B8C-83A1-F6EECF244321}">
                <p14:modId xmlns:p14="http://schemas.microsoft.com/office/powerpoint/2010/main" val="382837541"/>
              </p:ext>
            </p:extLst>
          </p:nvPr>
        </p:nvGraphicFramePr>
        <p:xfrm>
          <a:off x="251515" y="344114"/>
          <a:ext cx="8640950" cy="614615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5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9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LIKOVNA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GRUPA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učenika,poticati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vizualno-likovnog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jezika,razvijati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talent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djece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rada,likovnim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stvaralaštvom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zanimljive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događaje,natječaje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uređivati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da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likovno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izražavaju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2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Ivana Vlajčić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grupi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risati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slikati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oblikovati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analitičkog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promatranja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pokazivanja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kombiniranja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variranja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građenja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razlaganja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TROŠKOVNIK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pribora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-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do 100,00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godišnje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prezentacijama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razredu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sudjelovanjem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obilježavanju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važnih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 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datuma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Osobno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 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8" name="Google Shape;498;p41"/>
          <p:cNvGraphicFramePr/>
          <p:nvPr>
            <p:extLst>
              <p:ext uri="{D42A27DB-BD31-4B8C-83A1-F6EECF244321}">
                <p14:modId xmlns:p14="http://schemas.microsoft.com/office/powerpoint/2010/main" val="3319335868"/>
              </p:ext>
            </p:extLst>
          </p:nvPr>
        </p:nvGraphicFramePr>
        <p:xfrm>
          <a:off x="251525" y="291021"/>
          <a:ext cx="8640950" cy="579194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8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9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9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TAJNE MUDRIH SOVA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Potaknuti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proces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povezivanjem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cjelovito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time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ostvarivanje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potencijala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0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NOSITELJI 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/>
                        <a:t>učiteljica Zorka Brekalo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5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endParaRPr sz="1350" u="none" strike="noStrike" cap="none" err="1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6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22.</a:t>
                      </a:r>
                      <a:endParaRPr lang="en" sz="16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nema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troškova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endParaRPr lang="en"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77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stečenih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svakodnevnom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Razredno sudjelovanje u kvizu Nina i Tino Grada Zagreba krajem svibnja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2022.</a:t>
                      </a:r>
                      <a:endParaRPr lang="en"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875" marR="5487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4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05" name="Google Shape;505;p43"/>
          <p:cNvGraphicFramePr/>
          <p:nvPr>
            <p:extLst>
              <p:ext uri="{D42A27DB-BD31-4B8C-83A1-F6EECF244321}">
                <p14:modId xmlns:p14="http://schemas.microsoft.com/office/powerpoint/2010/main" val="3124597006"/>
              </p:ext>
            </p:extLst>
          </p:nvPr>
        </p:nvGraphicFramePr>
        <p:xfrm>
          <a:off x="169752" y="305554"/>
          <a:ext cx="8758950" cy="608972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53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175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KREATIVNA RADIONICA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83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Razvijanje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fine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motorike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te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spretnosti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ruku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poticanje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maštovitosti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ljubavi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ručnom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radu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Razvijati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sposobnost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kreativnog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izražavanja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 </a:t>
                      </a:r>
                      <a:endParaRPr lang="en" sz="1600" b="0" i="0" u="none" strike="noStrike" cap="none" noProof="0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9767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Upoznati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potrebnim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materijalom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priborom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tehnikama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samostalnu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primjenu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naučenog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drugačije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načine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provođenja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slobodnog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vremena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svjesnosti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svakog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zapažanje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detalja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estetiku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održivi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suradničko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6203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Natalija Kovač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4876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Skupina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radi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učioničkom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prostoru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 a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svoje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radove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prezentira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na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školskim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panoima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ili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obilježavanjima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blagdana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  <a:endParaRPr lang="en-US" sz="16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Sudjelovanje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u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obilježavanju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obljetnica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i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važnih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datuma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vezanih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za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život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Škole</a:t>
                      </a:r>
                      <a:r>
                        <a:rPr lang="en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784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1991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Potrebni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nabaviti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( 100kn)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8983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predstavljanjem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uradaka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panou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prezentacijama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sudjelovanjem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obilježavanju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4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05" name="Google Shape;505;p43"/>
          <p:cNvGraphicFramePr/>
          <p:nvPr>
            <p:extLst>
              <p:ext uri="{D42A27DB-BD31-4B8C-83A1-F6EECF244321}">
                <p14:modId xmlns:p14="http://schemas.microsoft.com/office/powerpoint/2010/main" val="33026561"/>
              </p:ext>
            </p:extLst>
          </p:nvPr>
        </p:nvGraphicFramePr>
        <p:xfrm>
          <a:off x="170702" y="777325"/>
          <a:ext cx="8758950" cy="57375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53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32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VJERONAUČNA GRUPA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1918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latin typeface="Arial"/>
                        </a:rPr>
                        <a:t>Širi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pogledi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na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sadržaje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Biblije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Crkve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u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odnosu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na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školski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vjeronauk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;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upoznavanje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vlastite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vjere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u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širem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povijesnom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kontekstu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;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upoznavanje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s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tradicijom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koja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vuče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korijene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iz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kršćanstva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;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stjecanje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komunikacijskih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i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socijalnih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 </a:t>
                      </a:r>
                      <a:r>
                        <a:rPr lang="en" sz="1600" b="0" i="0" u="none" strike="noStrike" cap="none" noProof="0" err="1">
                          <a:latin typeface="Arial"/>
                        </a:rPr>
                        <a:t>vještina</a:t>
                      </a:r>
                      <a:r>
                        <a:rPr lang="en" sz="1600" b="0" i="0" u="none" strike="noStrike" cap="none" noProof="0">
                          <a:latin typeface="Arial"/>
                        </a:rPr>
                        <a:t>. </a:t>
                      </a:r>
                      <a:endParaRPr lang="en-US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/>
                        <a:t>Društveno-humanističko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područje</a:t>
                      </a:r>
                      <a:r>
                        <a:rPr lang="en" sz="1600" b="0" i="0" u="none" strike="noStrike" cap="none" noProof="0"/>
                        <a:t> - </a:t>
                      </a:r>
                      <a:r>
                        <a:rPr lang="en" sz="1600" b="0" i="0" u="none" strike="noStrike" cap="none" noProof="0" err="1"/>
                        <a:t>proširiti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znanje</a:t>
                      </a:r>
                      <a:r>
                        <a:rPr lang="en" sz="1600" b="0" i="0" u="none" strike="noStrike" cap="none" noProof="0"/>
                        <a:t> o </a:t>
                      </a:r>
                      <a:r>
                        <a:rPr lang="en" sz="1600" b="0" i="0" u="none" strike="noStrike" cap="none" noProof="0" err="1"/>
                        <a:t>vlastitoj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vjeri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proširiti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znanje</a:t>
                      </a:r>
                      <a:r>
                        <a:rPr lang="en" sz="1600" b="0" i="0" u="none" strike="noStrike" cap="none" noProof="0"/>
                        <a:t> o </a:t>
                      </a:r>
                      <a:r>
                        <a:rPr lang="en" sz="1600" b="0" i="0" u="none" strike="noStrike" cap="none" noProof="0" err="1"/>
                        <a:t>drugim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religijama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poticati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interes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učenika</a:t>
                      </a:r>
                      <a:r>
                        <a:rPr lang="en" sz="1600" b="0" i="0" u="none" strike="noStrike" cap="none" noProof="0"/>
                        <a:t> za </a:t>
                      </a:r>
                      <a:r>
                        <a:rPr lang="en" sz="1600" b="0" i="0" u="none" strike="noStrike" cap="none" noProof="0" err="1"/>
                        <a:t>upoznavanje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prakticiranje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općeljudskih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vrijednosti</a:t>
                      </a:r>
                      <a:r>
                        <a:rPr lang="en" sz="1600" b="0" i="0" u="none" strike="noStrike" cap="none" noProof="0"/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3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Željko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Lovrić, prof.,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članovi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grupe</a:t>
                      </a:r>
                      <a:endParaRPr sz="16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90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/>
                        <a:t>Grupni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individualni</a:t>
                      </a:r>
                      <a:r>
                        <a:rPr lang="en" sz="1600" b="0" i="0" u="none" strike="noStrike" cap="none" noProof="0"/>
                        <a:t> rad; </a:t>
                      </a:r>
                      <a:r>
                        <a:rPr lang="en" sz="1600" b="0" i="0" u="none" strike="noStrike" cap="none" noProof="0" err="1"/>
                        <a:t>izlaganje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rješavanje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problemskih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pitanja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prezentacija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intervjui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parlaonica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križaljke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izrada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plakata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pisanje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članaka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pisanje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eseja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grupni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posjet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crkvama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samostanu</a:t>
                      </a:r>
                      <a:r>
                        <a:rPr lang="en" sz="1600" b="0" i="0" u="none" strike="noStrike" cap="none" noProof="0"/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7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/>
                        <a:t>Planira</a:t>
                      </a:r>
                      <a:r>
                        <a:rPr lang="en" sz="1600" b="0" i="0" u="none" strike="noStrike" cap="none" noProof="0"/>
                        <a:t> se </a:t>
                      </a:r>
                      <a:r>
                        <a:rPr lang="en" sz="1600" b="0" i="0" u="none" strike="noStrike" cap="none" noProof="0" err="1"/>
                        <a:t>trošak</a:t>
                      </a:r>
                      <a:r>
                        <a:rPr lang="en" sz="1600" b="0" i="0" u="none" strike="noStrike" cap="none" noProof="0"/>
                        <a:t> za </a:t>
                      </a:r>
                      <a:r>
                        <a:rPr lang="en" sz="1600" b="0" i="0" u="none" strike="noStrike" cap="none" noProof="0" err="1"/>
                        <a:t>potrošni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materijal</a:t>
                      </a:r>
                      <a:r>
                        <a:rPr lang="en" sz="1600" b="0" i="0" u="none" strike="noStrike" cap="none" noProof="0"/>
                        <a:t>, print </a:t>
                      </a:r>
                      <a:r>
                        <a:rPr lang="en" sz="1600" b="0" i="0" u="none" strike="noStrike" cap="none" noProof="0" err="1"/>
                        <a:t>papir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tonere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filmove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prijevoz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sredstva</a:t>
                      </a:r>
                      <a:r>
                        <a:rPr lang="en" sz="1600" b="0" i="0" u="none" strike="noStrike" cap="none" noProof="0"/>
                        <a:t> za </a:t>
                      </a:r>
                      <a:r>
                        <a:rPr lang="en" sz="1600" b="0" i="0" u="none" strike="noStrike" cap="none" noProof="0" err="1"/>
                        <a:t>pisanje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crtanje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plakate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itd</a:t>
                      </a:r>
                      <a:r>
                        <a:rPr lang="en" sz="1600" b="0" i="0" u="none" strike="noStrike" cap="none" noProof="0"/>
                        <a:t>.</a:t>
                      </a:r>
                      <a:endParaRPr lang="en" sz="16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15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/>
                        <a:t>Isticanje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učenika</a:t>
                      </a:r>
                      <a:r>
                        <a:rPr lang="en" sz="1600" b="0" i="0" u="none" strike="noStrike" cap="none" noProof="0"/>
                        <a:t> u </a:t>
                      </a:r>
                      <a:r>
                        <a:rPr lang="en" sz="1600" b="0" i="0" u="none" strike="noStrike" cap="none" noProof="0" err="1"/>
                        <a:t>radu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procjenjuje</a:t>
                      </a:r>
                      <a:r>
                        <a:rPr lang="en" sz="1600" b="0" i="0" u="none" strike="noStrike" cap="none" noProof="0"/>
                        <a:t> se </a:t>
                      </a:r>
                      <a:r>
                        <a:rPr lang="en" sz="1600" b="0" i="0" u="none" strike="noStrike" cap="none" noProof="0" err="1"/>
                        <a:t>kroz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stupnjeve</a:t>
                      </a:r>
                      <a:r>
                        <a:rPr lang="en" sz="1600" b="0" i="0" u="none" strike="noStrike" cap="none" noProof="0"/>
                        <a:t>: </a:t>
                      </a:r>
                      <a:r>
                        <a:rPr lang="en" sz="1600" b="0" i="0" u="none" strike="noStrike" cap="none" noProof="0" err="1"/>
                        <a:t>nadprosječno</a:t>
                      </a:r>
                      <a:r>
                        <a:rPr lang="en" sz="1600" b="0" i="0" u="none" strike="noStrike" cap="none" noProof="0"/>
                        <a:t>, </a:t>
                      </a:r>
                      <a:r>
                        <a:rPr lang="en" sz="1600" b="0" i="0" u="none" strike="noStrike" cap="none" noProof="0" err="1"/>
                        <a:t>prosječno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zadovoljavajuće</a:t>
                      </a:r>
                      <a:r>
                        <a:rPr lang="en" sz="1600" b="0" i="0" u="none" strike="noStrike" cap="none" noProof="0"/>
                        <a:t>; </a:t>
                      </a:r>
                      <a:r>
                        <a:rPr lang="en" sz="1600" b="0" i="0" u="none" strike="noStrike" cap="none" noProof="0" err="1"/>
                        <a:t>ostvarenom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postignuću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nositelj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programa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upućuje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prijedloge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razrednom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ili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nastavničkom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vijeću</a:t>
                      </a:r>
                      <a:r>
                        <a:rPr lang="en" sz="1600" b="0" i="0" u="none" strike="noStrike" cap="none" noProof="0"/>
                        <a:t> za </a:t>
                      </a:r>
                      <a:r>
                        <a:rPr lang="en" sz="1600" b="0" i="0" u="none" strike="noStrike" cap="none" noProof="0" err="1"/>
                        <a:t>moguće</a:t>
                      </a:r>
                      <a:r>
                        <a:rPr lang="en" sz="1600" b="0" i="0" u="none" strike="noStrike" cap="none" noProof="0"/>
                        <a:t> </a:t>
                      </a:r>
                      <a:r>
                        <a:rPr lang="en" sz="1600" b="0" i="0" u="none" strike="noStrike" cap="none" noProof="0" err="1"/>
                        <a:t>pohvale</a:t>
                      </a:r>
                      <a:r>
                        <a:rPr lang="en" sz="1600" b="0" i="0" u="none" strike="noStrike" cap="none" noProof="0"/>
                        <a:t>/</a:t>
                      </a:r>
                      <a:r>
                        <a:rPr lang="en" sz="1600" b="0" i="0" u="none" strike="noStrike" cap="none" noProof="0" err="1"/>
                        <a:t>nagrade</a:t>
                      </a:r>
                      <a:r>
                        <a:rPr lang="en" sz="1600" b="0" i="0" u="none" strike="noStrike" cap="none" noProof="0"/>
                        <a:t>.</a:t>
                      </a:r>
                      <a:endParaRPr lang="en-US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76491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44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12" name="Google Shape;512;p44"/>
          <p:cNvGraphicFramePr/>
          <p:nvPr>
            <p:extLst>
              <p:ext uri="{D42A27DB-BD31-4B8C-83A1-F6EECF244321}">
                <p14:modId xmlns:p14="http://schemas.microsoft.com/office/powerpoint/2010/main" val="4120018912"/>
              </p:ext>
            </p:extLst>
          </p:nvPr>
        </p:nvGraphicFramePr>
        <p:xfrm>
          <a:off x="251515" y="548679"/>
          <a:ext cx="8640975" cy="54052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SPRETNE RUKE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pletenja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tkanja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motoričkih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strpljenja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ličanosti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1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/>
                        <a:t>Marija </a:t>
                      </a:r>
                      <a:r>
                        <a:rPr lang="en-US" err="1"/>
                        <a:t>Krijan</a:t>
                      </a:r>
                      <a:r>
                        <a:rPr lang="en-US"/>
                        <a:t>, Martina </a:t>
                      </a:r>
                      <a:r>
                        <a:rPr lang="en-US" err="1"/>
                        <a:t>Delišimunović</a:t>
                      </a:r>
                      <a:r>
                        <a:rPr lang="en-US"/>
                        <a:t> </a:t>
                      </a:r>
                      <a:r>
                        <a:rPr lang="en-US" err="1"/>
                        <a:t>Čmigović</a:t>
                      </a:r>
                      <a:endParaRPr err="1">
                        <a:sym typeface="Times New Roman"/>
                      </a:endParaRPr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15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učioničkom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prezentira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blagdana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2021./2022.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1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igle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konci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vuna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…).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smotrama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8" name="Google Shape;518;p45"/>
          <p:cNvGraphicFramePr/>
          <p:nvPr>
            <p:extLst>
              <p:ext uri="{D42A27DB-BD31-4B8C-83A1-F6EECF244321}">
                <p14:modId xmlns:p14="http://schemas.microsoft.com/office/powerpoint/2010/main" val="2298016678"/>
              </p:ext>
            </p:extLst>
          </p:nvPr>
        </p:nvGraphicFramePr>
        <p:xfrm>
          <a:off x="251515" y="548679"/>
          <a:ext cx="8640975" cy="57694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03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37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5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EKO GRUPA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8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iskorištavanja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otpadnih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dodavajući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redizajn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starih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6776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izvornih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Razvijanje,izrada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osmišljavanje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idejnih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rješenja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ruku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fine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motorike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domovini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1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NOSITELJI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Dujić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8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obljetnica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datuma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3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1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ostali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reciklirani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pogodni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izradu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novo-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osmišljenih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…).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b="1" u="none" strike="noStrike" cap="none">
                          <a:solidFill>
                            <a:srgbClr val="000000"/>
                          </a:solidFill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izložbama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6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6925" marR="569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p4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25" name="Google Shape;525;p48"/>
          <p:cNvGraphicFramePr/>
          <p:nvPr>
            <p:extLst>
              <p:ext uri="{D42A27DB-BD31-4B8C-83A1-F6EECF244321}">
                <p14:modId xmlns:p14="http://schemas.microsoft.com/office/powerpoint/2010/main" val="3253894916"/>
              </p:ext>
            </p:extLst>
          </p:nvPr>
        </p:nvGraphicFramePr>
        <p:xfrm>
          <a:off x="251515" y="548679"/>
          <a:ext cx="8640950" cy="60072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95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5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ATLETIKA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6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usavršavanjem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atletskih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kondicijsku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mentalnu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pripremu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Utjecati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motivaciju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kretanjem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slobodnog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2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natjecateljskog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borbenosti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Prevencija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nepoželjnih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oblika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8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</a:rPr>
                        <a:t>Jasmina Kostelac Pervan</a:t>
                      </a:r>
                      <a:endParaRPr sz="1600" u="none" strike="noStrike" cap="none">
                        <a:latin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Atletske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igralištu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vremenskim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uvjetima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8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7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1143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43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1430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forme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zalaganja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4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32" name="Google Shape;532;p49"/>
          <p:cNvGraphicFramePr/>
          <p:nvPr>
            <p:extLst>
              <p:ext uri="{D42A27DB-BD31-4B8C-83A1-F6EECF244321}">
                <p14:modId xmlns:p14="http://schemas.microsoft.com/office/powerpoint/2010/main" val="2454102202"/>
              </p:ext>
            </p:extLst>
          </p:nvPr>
        </p:nvGraphicFramePr>
        <p:xfrm>
          <a:off x="252212" y="190467"/>
          <a:ext cx="8663200" cy="633666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2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203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PODMLADAK CRVENOG KRIŽA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39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učenka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dug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humanosti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pomaganja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Naglašavanje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akcijama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Crvenog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križa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duh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solidarnosti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emocionalnu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zrelost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empatiju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altruizam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356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Svim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sudjelovati</a:t>
                      </a:r>
                      <a:endParaRPr sz="1350" u="none" strike="noStrike" cap="none" err="1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71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Verdana"/>
                        <a:buNone/>
                      </a:pPr>
                      <a:r>
                        <a:rPr lang="en-US" sz="17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Helena Ćurić</a:t>
                      </a:r>
                      <a:endParaRPr sz="17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akcijama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organizira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Crveni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križ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Obrađivanje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,,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humanosti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''.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Uključivanje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ciljevima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HCK.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čestitke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promidžbeni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letci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uporabni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hr-HR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olske</a:t>
                      </a:r>
                      <a:r>
                        <a:rPr lang="hr-HR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godine</a:t>
                      </a: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61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financiranje</a:t>
                      </a:r>
                      <a:endParaRPr sz="1350" u="none" strike="noStrike" cap="none" err="1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93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Jačanje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humanitarnog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duha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humanitarnih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akcija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života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svih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članova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društva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moći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imenovati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moći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uživjeti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položaj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je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bit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sposoban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suosjećati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njom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25"/>
                        <a:buFont typeface="Arial"/>
                        <a:buNone/>
                      </a:pP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bit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će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dobrovoljno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nesebično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namjerom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pomogne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drugoj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7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osobi</a:t>
                      </a:r>
                      <a:r>
                        <a:rPr lang="en" sz="17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2075" marR="520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7"/>
          <p:cNvSpPr txBox="1">
            <a:spLocks noGrp="1"/>
          </p:cNvSpPr>
          <p:nvPr>
            <p:ph type="title"/>
          </p:nvPr>
        </p:nvSpPr>
        <p:spPr>
          <a:xfrm>
            <a:off x="457200" y="578391"/>
            <a:ext cx="8229600" cy="5354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Times New Roman"/>
              <a:buNone/>
            </a:pPr>
            <a:r>
              <a:rPr lang="en" sz="4000" b="1">
                <a:latin typeface="Times New Roman"/>
                <a:ea typeface="Times New Roman"/>
                <a:cs typeface="Times New Roman"/>
                <a:sym typeface="Times New Roman"/>
              </a:rPr>
              <a:t>Načela nacionalnog kurikula</a:t>
            </a:r>
            <a:endParaRPr sz="4000" b="1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06" name="Google Shape;206;p7"/>
          <p:cNvSpPr txBox="1">
            <a:spLocks noGrp="1"/>
          </p:cNvSpPr>
          <p:nvPr>
            <p:ph type="body" idx="1"/>
          </p:nvPr>
        </p:nvSpPr>
        <p:spPr>
          <a:xfrm>
            <a:off x="699247" y="1561691"/>
            <a:ext cx="8323729" cy="38171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Poštivanje ljudskih prava i prava djece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Kompetentnost i profesionalna etika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Demokratičnost svih sudionika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Autonomija škole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Pedagoški i školski pluralizam</a:t>
            </a:r>
            <a:endParaRPr sz="3600" b="0" i="0" u="none" strike="noStrike" cap="none">
              <a:solidFill>
                <a:schemeClr val="dk1"/>
              </a:solidFill>
            </a:endParaRPr>
          </a:p>
          <a:p>
            <a:pPr marL="457200" marR="0" lvl="0" indent="-4191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mes New Roman"/>
              <a:buChar char="•"/>
            </a:pPr>
            <a:r>
              <a:rPr lang="en" sz="36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Europska dimenzija obrazovanja.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50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39" name="Google Shape;539;p50"/>
          <p:cNvGraphicFramePr/>
          <p:nvPr>
            <p:extLst>
              <p:ext uri="{D42A27DB-BD31-4B8C-83A1-F6EECF244321}">
                <p14:modId xmlns:p14="http://schemas.microsoft.com/office/powerpoint/2010/main" val="2353206967"/>
              </p:ext>
            </p:extLst>
          </p:nvPr>
        </p:nvGraphicFramePr>
        <p:xfrm>
          <a:off x="251525" y="385091"/>
          <a:ext cx="8520096" cy="61215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393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807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0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RITMIČKA GRUPA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2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koordinacije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pokreta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ljubavi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plesu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snalaženje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orijentacija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5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timskog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međusobnog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poštivanja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0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err="1"/>
                        <a:t>Učiteljica</a:t>
                      </a:r>
                      <a:r>
                        <a:rPr lang="en-US"/>
                        <a:t> Ksenija Borović</a:t>
                      </a:r>
                      <a:endParaRPr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9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Plesne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2021./22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1 sat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20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23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opreme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suradnji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3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vrednovanjem,te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Povećanje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motiviranosti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5" name="Google Shape;545;p51"/>
          <p:cNvGraphicFramePr/>
          <p:nvPr>
            <p:extLst>
              <p:ext uri="{D42A27DB-BD31-4B8C-83A1-F6EECF244321}">
                <p14:modId xmlns:p14="http://schemas.microsoft.com/office/powerpoint/2010/main" val="1821082254"/>
              </p:ext>
            </p:extLst>
          </p:nvPr>
        </p:nvGraphicFramePr>
        <p:xfrm>
          <a:off x="251516" y="254379"/>
          <a:ext cx="8640950" cy="63377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8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ČITATELJSKI KLUB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proznoga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teksta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poezije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rječnik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interpretativno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uvažavanje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govorenog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analitičkog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razmišljanja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argumentiranog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raspravljanja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drugih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uvažavanja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promišljanja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stavova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81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književnim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poetski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.razreda.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0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Učiteljica Maja Đurinović Tišljarec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6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 godinu čitamo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kraća prozna djela te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poeziju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koje će biti analizirane kroz različite aktivnosti i radionice.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1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18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1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1" name="Google Shape;551;p52"/>
          <p:cNvGraphicFramePr/>
          <p:nvPr>
            <p:extLst>
              <p:ext uri="{D42A27DB-BD31-4B8C-83A1-F6EECF244321}">
                <p14:modId xmlns:p14="http://schemas.microsoft.com/office/powerpoint/2010/main" val="577180322"/>
              </p:ext>
            </p:extLst>
          </p:nvPr>
        </p:nvGraphicFramePr>
        <p:xfrm>
          <a:off x="178593" y="142874"/>
          <a:ext cx="8615770" cy="6647914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003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154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515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MALI KNJIŽNIČARI</a:t>
                      </a:r>
                      <a:endParaRPr sz="20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793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Upoznavanje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knjižničnim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fondom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Stjecanje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osnovnih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poslovanju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400" b="0" i="0" u="none" strike="noStrike" noProof="0" err="1">
                          <a:latin typeface="Times New Roman"/>
                        </a:rPr>
                        <a:t>Poticanje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čitalačke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 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aktivnosti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i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razvijanje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viših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razina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 </a:t>
                      </a:r>
                      <a:r>
                        <a:rPr lang="en" sz="1400" b="0" i="0" u="none" strike="noStrike" noProof="0" err="1">
                          <a:latin typeface="Times New Roman"/>
                        </a:rPr>
                        <a:t>pismenosti</a:t>
                      </a:r>
                      <a:r>
                        <a:rPr lang="en" sz="1400" b="0" i="0" u="none" strike="noStrike" noProof="0">
                          <a:latin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Razvijanje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komunikacijskih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vještina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istraživačkih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navika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kritičkog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načina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razmišljanja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3296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korištenje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knjižnice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Jačanje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međuvršnjačke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suradnje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međupredmetne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bi se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poučavalo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cjeloživotnom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osnova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pronalaska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istraživanja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planskog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koncipiranja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Aktivnost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je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namijenjena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četvrtih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(4.)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-US" sz="1400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3482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Anja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Đermanović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mag.bib</a:t>
                      </a: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1621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Obilježavanje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tematskih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dana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prema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Planu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kulturne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javne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djelatnosti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održavanje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kreativnih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radionica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čitanja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. Projekt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izrade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knjige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savladavanje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pronalaženja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obrade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istraživačkog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rada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knjižnici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Korištenje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snalaženje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enciklopedijskom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knjižnom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 online </a:t>
                      </a:r>
                      <a:r>
                        <a:rPr lang="en" sz="1400" u="none" strike="noStrike" cap="none" err="1">
                          <a:latin typeface="Times New Roman"/>
                          <a:cs typeface="Times New Roman"/>
                        </a:rPr>
                        <a:t>gradivu</a:t>
                      </a:r>
                      <a:r>
                        <a:rPr lang="en" sz="1400" u="none" strike="noStrike" cap="none">
                          <a:latin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 err="1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08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2021./2022.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762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potrošnog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5463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just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Samovrednovanje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kroz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radionice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projekte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Prezentacija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panoima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just">
                        <a:lnSpc>
                          <a:spcPct val="114999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7" name="Google Shape;557;g60bc6c1dfc_0_0"/>
          <p:cNvGraphicFramePr/>
          <p:nvPr>
            <p:extLst>
              <p:ext uri="{D42A27DB-BD31-4B8C-83A1-F6EECF244321}">
                <p14:modId xmlns:p14="http://schemas.microsoft.com/office/powerpoint/2010/main" val="3269167425"/>
              </p:ext>
            </p:extLst>
          </p:nvPr>
        </p:nvGraphicFramePr>
        <p:xfrm>
          <a:off x="256032" y="435716"/>
          <a:ext cx="8640950" cy="57432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30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BONTON</a:t>
                      </a:r>
                      <a:endParaRPr sz="2000" b="1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89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Naučiti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dogovorene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norme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uljudnog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ponašanja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različitim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situacijama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uključiti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što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više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razvijati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želju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učenje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uljudnog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ponašanja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različitim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životnim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situacijama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poticati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radoznalost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kod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želju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produbljivanjem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znanja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o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uljudnom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ponašanju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NOSITELJI 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Danijela </a:t>
                      </a:r>
                      <a:r>
                        <a:rPr lang="en-US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Crnjac</a:t>
                      </a:r>
                      <a:r>
                        <a:rPr lang="en-US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, dipl. </a:t>
                      </a:r>
                      <a:r>
                        <a:rPr lang="en-US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učitelj</a:t>
                      </a:r>
                      <a:r>
                        <a:rPr lang="en-US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razredne</a:t>
                      </a:r>
                      <a:r>
                        <a:rPr lang="en-US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-US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nastave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6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igre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improvizirane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situacije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stvarne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situacije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nastavne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godine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.</a:t>
                      </a: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5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Nema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troškova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7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opisno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praćenje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4572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800"/>
                        <a:buFont typeface="Arial"/>
                        <a:buChar char="●"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rezultati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rada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će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se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vidjeti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ponašanju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izvan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nje</a:t>
                      </a:r>
                      <a:endParaRPr sz="2000" u="none" strike="noStrike" cap="none" err="1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" name="Google Shape;563;g63ac2e3554_3_0"/>
          <p:cNvGraphicFramePr/>
          <p:nvPr>
            <p:extLst>
              <p:ext uri="{D42A27DB-BD31-4B8C-83A1-F6EECF244321}">
                <p14:modId xmlns:p14="http://schemas.microsoft.com/office/powerpoint/2010/main" val="3216874738"/>
              </p:ext>
            </p:extLst>
          </p:nvPr>
        </p:nvGraphicFramePr>
        <p:xfrm>
          <a:off x="251525" y="289729"/>
          <a:ext cx="8640950" cy="57911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11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9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30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KULTURNI KUTAK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89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Proširivanje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poznatih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novih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Stvaranje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pozitivnog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pogleda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kritičkog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mišljenja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vlastitom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tuđem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2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kreativnoj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naglaskom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međukulturnu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kompetenciju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105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Dubravka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Špančić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univ. spec. educ.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697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praktičan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dobiju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vezana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engleski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crtanje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lijepljenje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kutak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namijenjen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je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trećih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35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jednom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jedan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školski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sat.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525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Kolaž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šareni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hameri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flomasteri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vodene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drvene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printanje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97400">
                <a:tc>
                  <a:txBody>
                    <a:bodyPr/>
                    <a:lstStyle/>
                    <a:p>
                      <a:pPr marL="9144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80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ručnih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plakata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sakupljajući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izrađuju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portfolio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" name="Google Shape;571;p53"/>
          <p:cNvSpPr/>
          <p:nvPr/>
        </p:nvSpPr>
        <p:spPr>
          <a:xfrm>
            <a:off x="1716300" y="1947383"/>
            <a:ext cx="5711400" cy="2477133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IZVANNASTAVNE AKTIVNOSTI PREDMETNE NASTAVE</a:t>
            </a:r>
            <a:endParaRPr sz="3600" b="1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55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" name="Tablic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8298505"/>
              </p:ext>
            </p:extLst>
          </p:nvPr>
        </p:nvGraphicFramePr>
        <p:xfrm>
          <a:off x="235974" y="274636"/>
          <a:ext cx="8672051" cy="6261232"/>
        </p:xfrm>
        <a:graphic>
          <a:graphicData uri="http://schemas.openxmlformats.org/drawingml/2006/table">
            <a:tbl>
              <a:tblPr/>
              <a:tblGrid>
                <a:gridCol w="2300749">
                  <a:extLst>
                    <a:ext uri="{9D8B030D-6E8A-4147-A177-3AD203B41FA5}">
                      <a16:colId xmlns:a16="http://schemas.microsoft.com/office/drawing/2014/main" val="2434705384"/>
                    </a:ext>
                  </a:extLst>
                </a:gridCol>
                <a:gridCol w="6371302">
                  <a:extLst>
                    <a:ext uri="{9D8B030D-6E8A-4147-A177-3AD203B41FA5}">
                      <a16:colId xmlns:a16="http://schemas.microsoft.com/office/drawing/2014/main" val="109725923"/>
                    </a:ext>
                  </a:extLst>
                </a:gridCol>
              </a:tblGrid>
              <a:tr h="552938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NAZIV AKTIVNOSTI</a:t>
                      </a:r>
                      <a:r>
                        <a:rPr lang="en-US" sz="1800" b="0" i="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hr-HR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PRVA POMOĆ</a:t>
                      </a:r>
                      <a:r>
                        <a:rPr lang="hr-HR" sz="18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1800" b="0" i="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4341268"/>
                  </a:ext>
                </a:extLst>
              </a:tr>
              <a:tr h="1128050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CILJ AKTIVNOSTI</a:t>
                      </a:r>
                      <a:r>
                        <a:rPr lang="en-US" sz="1800" b="0" i="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Cilj aktivnosti je </a:t>
                      </a:r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osposobiti učenike u pružanju prve pomoći,</a:t>
                      </a:r>
                      <a:r>
                        <a:rPr lang="hr-HR" sz="20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primjenu prve pomoći koristeći znanja stečena kroz nastavu biologije i kemije te </a:t>
                      </a:r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stvoriti mrežu učenika koji su educirani u području pružanja </a:t>
                      </a:r>
                      <a:r>
                        <a:rPr lang="hr-HR" sz="200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prve pomoći.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46368978"/>
                  </a:ext>
                </a:extLst>
              </a:tr>
              <a:tr h="1054691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NAMJENA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Aktivnost je namijenjena učenicima</a:t>
                      </a:r>
                      <a:r>
                        <a:rPr lang="hr-HR" sz="2000" baseline="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sa ciljem stjecanja vještina iz pružanja prve pomoći kroz stečena znanja te primjena stečenog znanja u školi i zajednici.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362018"/>
                  </a:ext>
                </a:extLst>
              </a:tr>
              <a:tr h="353452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NOSITELJ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Tanja </a:t>
                      </a:r>
                      <a:r>
                        <a:rPr lang="hr-HR" sz="20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Prigorec</a:t>
                      </a:r>
                      <a:r>
                        <a:rPr lang="hr-HR" sz="20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prof.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9622843"/>
                  </a:ext>
                </a:extLst>
              </a:tr>
              <a:tr h="1210364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NAČIN </a:t>
                      </a:r>
                      <a:endParaRPr lang="hr-HR" sz="1800" b="1" i="0" u="none" strike="noStrike" smtClean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 fontAlgn="base"/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REALIZACIJE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tjedni sastanci </a:t>
                      </a:r>
                      <a:b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edukacija iz pružanja prve pomoći u Crvenom križu Osijek </a:t>
                      </a:r>
                      <a:b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vježbanje elemenata iz pružanja prve pomoći </a:t>
                      </a:r>
                      <a:b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sudjelovanje na natjecanjima 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3836699"/>
                  </a:ext>
                </a:extLst>
              </a:tr>
              <a:tr h="363774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VREMENIK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pl-PL" sz="20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Jedan školski sat tjedno kroz nastavnu godinu 2021/2022.</a:t>
                      </a:r>
                      <a:r>
                        <a:rPr lang="pl-PL" sz="20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9536541"/>
                  </a:ext>
                </a:extLst>
              </a:tr>
              <a:tr h="353452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TROŠKOVNIK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Stručna literatura, pribor za pružanje prve pomoći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5923885"/>
                  </a:ext>
                </a:extLst>
              </a:tr>
              <a:tr h="1018569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VREDNOVANJE I KORIŠTENJE </a:t>
                      </a:r>
                      <a:endParaRPr lang="hr-HR" sz="1800" b="1" i="0" u="none" strike="noStrike" smtClean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l" fontAlgn="base"/>
                      <a:r>
                        <a:rPr lang="en-US" sz="1800" b="1" i="0" u="none" strike="noStrike" smtClean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REZULTATA </a:t>
                      </a:r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RADA</a:t>
                      </a:r>
                      <a:r>
                        <a:rPr lang="en-US" sz="1800" b="0" i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​</a:t>
                      </a: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ase"/>
                      <a:r>
                        <a:rPr lang="hr-HR" sz="2000" dirty="0" smtClean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Zainteresiranost učenika za provođenjem aktivnosti (broj prijavljenih učenika), uspjeh učenika na natjecanjima. </a:t>
                      </a:r>
                      <a:endParaRPr lang="en-US" sz="2000" b="0" i="0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43417" marR="43417" marT="21709" marB="21709">
                    <a:lnL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605991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55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85" name="Google Shape;585;p55"/>
          <p:cNvGraphicFramePr/>
          <p:nvPr>
            <p:extLst>
              <p:ext uri="{D42A27DB-BD31-4B8C-83A1-F6EECF244321}">
                <p14:modId xmlns:p14="http://schemas.microsoft.com/office/powerpoint/2010/main" val="722343793"/>
              </p:ext>
            </p:extLst>
          </p:nvPr>
        </p:nvGraphicFramePr>
        <p:xfrm>
          <a:off x="188685" y="307133"/>
          <a:ext cx="8766625" cy="632454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4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22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00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 ZBOR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09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4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– 8.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zadovoljili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audiciji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višeglasni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vokalnu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tehniku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dječjeg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glasa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Planom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želi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se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obuhvatiti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širi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najrazličitijih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skladbi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repertuaru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jednako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zastupljene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autorske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skladbe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tradicijski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napjevi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ponajprije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loklanog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regionalnog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karaktera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šireg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kulturnog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područja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Pažljivim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odabirom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građe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primjerenom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voklanom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interpretacijom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kod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izvođača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publike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osječaj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za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kvalitetan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ukus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glazbenih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izričaja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različitosti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narodnih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običaja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100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pjevački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treba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glazbeno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ogledalo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kojoj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djeluje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uključiti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obilježavanja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značajnijih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događaja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što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blagdani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početak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završetak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Dan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7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hr-HR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Tomislav Habulin, </a:t>
                      </a:r>
                      <a:r>
                        <a:rPr lang="hr-HR" sz="1600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mag. mus.</a:t>
                      </a:r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probe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trajanju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generalne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probe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nastupa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Dana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svečana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podjela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93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Probe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zbora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A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- 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turnus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utorak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- srijeda:13,10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13,55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; B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 - 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turnus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, </a:t>
                      </a:r>
                      <a:r>
                        <a:rPr lang="en" sz="1500" b="0" i="0" u="none" strike="noStrike" cap="none" noProof="0" err="1">
                          <a:latin typeface="Times New Roman"/>
                        </a:rPr>
                        <a:t>četvrtak</a:t>
                      </a:r>
                      <a:r>
                        <a:rPr lang="en" sz="1500" b="0" i="0" u="none" strike="noStrike" cap="none" noProof="0">
                          <a:latin typeface="Times New Roman"/>
                        </a:rPr>
                        <a:t> - srijeda:13,10 - 13,55 sati</a:t>
                      </a:r>
                      <a:endParaRPr lang="sr-Latn-RS" sz="1500" u="none" strike="noStrike" cap="none"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Božićna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sr-Latn-RS" sz="15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Dan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Podjela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svjedodžbi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 </a:t>
                      </a:r>
                      <a:r>
                        <a:rPr lang="en" sz="15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5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Fotokopiranje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notnim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nabava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notnog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pjesmarice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iznosu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do 300,00 kn.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3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75"/>
                        <a:buFont typeface="Arial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takvo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je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pokazatelj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izvannastavne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aktivnosti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kvaliteta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izvedenog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spomenutim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priredbama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1200" marR="51200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619966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5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592" name="Google Shape;592;p58"/>
          <p:cNvGraphicFramePr/>
          <p:nvPr>
            <p:extLst>
              <p:ext uri="{D42A27DB-BD31-4B8C-83A1-F6EECF244321}">
                <p14:modId xmlns:p14="http://schemas.microsoft.com/office/powerpoint/2010/main" val="4068528631"/>
              </p:ext>
            </p:extLst>
          </p:nvPr>
        </p:nvGraphicFramePr>
        <p:xfrm>
          <a:off x="251525" y="491911"/>
          <a:ext cx="8640975" cy="5622199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259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81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92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 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LIKOVNA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GRUPA 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senzibilitet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umjetnosti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kulturnoj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baštini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izražavanjem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izlažemo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lokalne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zajednice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sudjelujemo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natječajima.Predmete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izrađene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radionici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prezentiramo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prodajemo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naše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zadruge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4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Zrinka Jurić Avmedoski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pohađaju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6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Cca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1000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1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Osim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natječajima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likovni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izlažu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prodaju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sklopu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zadruge</a:t>
                      </a:r>
                      <a:endParaRPr sz="1350" u="none" strike="noStrike" cap="none" err="1"/>
                    </a:p>
                  </a:txBody>
                  <a:tcPr marL="0" marR="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66" name="Google Shape;1866;p59"/>
          <p:cNvGraphicFramePr/>
          <p:nvPr>
            <p:extLst>
              <p:ext uri="{D42A27DB-BD31-4B8C-83A1-F6EECF244321}">
                <p14:modId xmlns:p14="http://schemas.microsoft.com/office/powerpoint/2010/main" val="910846416"/>
              </p:ext>
            </p:extLst>
          </p:nvPr>
        </p:nvGraphicFramePr>
        <p:xfrm>
          <a:off x="256253" y="399814"/>
          <a:ext cx="8631475" cy="63756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726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4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3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KLUB MLADIH TEHNIČARA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34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naših aktivnosti je motiviranje učenika da aktivno provode svoje slobodno vrijeme, poticanje njihove mašte i kreativnosti, učenje kroz igru. 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sve učenike razredne i predmetne nastave.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 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2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22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18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 sata tjedno.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 na školskim natjecanjima.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en" sz="22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56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hr-HR" sz="22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6000,00</a:t>
                      </a:r>
                      <a:r>
                        <a:rPr lang="en" sz="22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2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hr-HR" sz="2200" u="none" strike="noStrike" cap="none" dirty="0" smtClean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sredstava koje je dodijelio Gradski ured za Tehničku kulturu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695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50"/>
                        <a:buFont typeface="Verdana"/>
                        <a:buNone/>
                      </a:pPr>
                      <a:r>
                        <a:rPr lang="en" sz="2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22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 crteža i modela.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50"/>
                        <a:buFont typeface="Arial"/>
                        <a:buNone/>
                      </a:pPr>
                      <a:r>
                        <a:rPr lang="en" sz="22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Natjecanja.</a:t>
                      </a:r>
                      <a:endParaRPr sz="1350" u="none" strike="noStrike" cap="none" dirty="0"/>
                    </a:p>
                  </a:txBody>
                  <a:tcPr marL="34525" marR="3452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8"/>
          <p:cNvSpPr txBox="1">
            <a:spLocks noGrp="1"/>
          </p:cNvSpPr>
          <p:nvPr>
            <p:ph type="title"/>
          </p:nvPr>
        </p:nvSpPr>
        <p:spPr>
          <a:xfrm>
            <a:off x="517712" y="249210"/>
            <a:ext cx="8229600" cy="978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"/>
              <a:buFont typeface="Arial"/>
              <a:buNone/>
            </a:pPr>
            <a: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Opći odgojno-obrazovni ciljevi</a:t>
            </a:r>
            <a:b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</a:br>
            <a:r>
              <a:rPr lang="en" sz="32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Nacionalnog okvirnog kurikula</a:t>
            </a:r>
            <a:endParaRPr sz="33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8"/>
          <p:cNvSpPr txBox="1">
            <a:spLocks noGrp="1"/>
          </p:cNvSpPr>
          <p:nvPr>
            <p:ph type="body" idx="1"/>
          </p:nvPr>
        </p:nvSpPr>
        <p:spPr>
          <a:xfrm>
            <a:off x="215153" y="1344706"/>
            <a:ext cx="8834718" cy="54057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33"/>
              <a:buFont typeface="Times New Roman"/>
              <a:buChar char="•"/>
            </a:pP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Osigurati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sustavan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način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poučavanja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poticati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unapređivati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njihov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intelektualni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tjelesni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estetski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društveni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moralni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duhovni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razvoj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skladu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s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djetetovim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sposobnostima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sklonostima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b="0" i="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-317500">
              <a:spcBef>
                <a:spcPts val="0"/>
              </a:spcBef>
              <a:buSzPts val="2333"/>
              <a:buFont typeface="Times New Roman"/>
              <a:buChar char="•"/>
            </a:pP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Razvijati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kod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učenika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svijest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o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očuvanju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materijalne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duhovne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povijesno-kulturne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baštine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Republike</a:t>
            </a:r>
            <a:r>
              <a:rPr lang="en" sz="2800">
                <a:latin typeface="Times New Roman"/>
                <a:ea typeface="Times New Roman"/>
                <a:cs typeface="Times New Roman"/>
                <a:sym typeface="Times New Roman"/>
              </a:rPr>
              <a:t> </a:t>
            </a:r>
            <a:r>
              <a:rPr lang="en" sz="2800" err="1">
                <a:latin typeface="Times New Roman"/>
                <a:ea typeface="Times New Roman"/>
                <a:cs typeface="Times New Roman"/>
                <a:sym typeface="Times New Roman"/>
              </a:rPr>
              <a:t>Hrvatske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nacionalnog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identiteta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b="0" i="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33"/>
              <a:buFont typeface="Times New Roman"/>
              <a:buChar char="•"/>
            </a:pP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Odgajati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obrazovati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učenike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skladu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s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općim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kulturnim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civilizacijskim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vrijednostima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ljudskim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pravima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pravima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djece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osposobiti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ih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življenje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multikulturalnom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svijetu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za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poštivanje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različitosti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snošljivosti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djelatno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odgovorno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sudjelovanje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u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demokratskom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razvoju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28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društva</a:t>
            </a:r>
            <a:r>
              <a:rPr lang="en" sz="28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2800" b="0" i="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3" name="Google Shape;603;p61"/>
          <p:cNvGraphicFramePr/>
          <p:nvPr>
            <p:extLst>
              <p:ext uri="{D42A27DB-BD31-4B8C-83A1-F6EECF244321}">
                <p14:modId xmlns:p14="http://schemas.microsoft.com/office/powerpoint/2010/main" val="192229908"/>
              </p:ext>
            </p:extLst>
          </p:nvPr>
        </p:nvGraphicFramePr>
        <p:xfrm>
          <a:off x="223337" y="248088"/>
          <a:ext cx="8697350" cy="61808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67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3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7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 KULTURA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5. - 8.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odgovarajućeg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prihvaćanju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načela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Sudjelovanje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9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Obrazovanje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5. do 8.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–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ponašanje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endParaRPr sz="18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-US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Branko Latas</a:t>
                      </a:r>
                      <a:endParaRPr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Edukacija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od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strane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HAK-a, online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informatičkoj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poligonu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sr-Latn-RS" sz="1800" b="0" i="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Testovi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prometnih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propisa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dogovoru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hr-HR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djelatnicima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Sesvete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HAK-a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te terminima Prometne </a:t>
                      </a:r>
                      <a:r>
                        <a:rPr lang="hr-HR" sz="1800" u="none" strike="noStrike" cap="none" baseline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učilice</a:t>
                      </a:r>
                      <a:r>
                        <a:rPr lang="hr-HR" sz="18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0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prijevoza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mentora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gradsko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župani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jsko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b="0" i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icikli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4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500"/>
                        <a:buFont typeface="Times New Roman"/>
                        <a:buNone/>
                      </a:pPr>
                      <a:r>
                        <a:rPr lang="en" sz="2000" b="1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online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učionici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Vožnja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spretnosti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poligonu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: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Polaganje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biciklističkog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ispita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Prometna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učilica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Sigurno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prometu</a:t>
                      </a:r>
                      <a:r>
                        <a:rPr lang="en" sz="18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1" name="Google Shape;621;p64"/>
          <p:cNvGraphicFramePr/>
          <p:nvPr>
            <p:extLst>
              <p:ext uri="{D42A27DB-BD31-4B8C-83A1-F6EECF244321}">
                <p14:modId xmlns:p14="http://schemas.microsoft.com/office/powerpoint/2010/main" val="551218571"/>
              </p:ext>
            </p:extLst>
          </p:nvPr>
        </p:nvGraphicFramePr>
        <p:xfrm>
          <a:off x="266150" y="272950"/>
          <a:ext cx="8682575" cy="530943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35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6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6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NAZIV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de-DE" sz="1800" b="1" err="1">
                          <a:effectLst/>
                        </a:rPr>
                        <a:t>UREĐIVANJE</a:t>
                      </a:r>
                      <a:r>
                        <a:rPr lang="de-DE" sz="1800" b="1">
                          <a:effectLst/>
                        </a:rPr>
                        <a:t> WEB </a:t>
                      </a:r>
                      <a:r>
                        <a:rPr lang="de-DE" sz="1800" b="1" err="1">
                          <a:effectLst/>
                        </a:rPr>
                        <a:t>STRANICE</a:t>
                      </a:r>
                      <a:endParaRPr lang="de-DE" sz="1800" b="1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5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CILJ AKTIVNOSTI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teoretske i praktične sadržaje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mrežnim stranicama kao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medijim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elementima građanskog odgoja (pravo na informacije,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GDPR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autorska prava i dr.)</a:t>
                      </a:r>
                      <a:endParaRPr sz="160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 učeničko novinarsko stvaralaštvo</a:t>
                      </a:r>
                      <a:endParaRPr sz="1600" u="none" strike="noStrike" cap="none"/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osjećaja za timski rad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NAMJENA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 različitih oblika jezičnoga izražavanja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NOSITELJ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Vlatka Pavić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NAČIN REALIZACIJE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inicijativa, samostalnost, suradnja, timski rad, odabir i obrada odgovarajućeg sadržaja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Znanje </a:t>
                      </a:r>
                      <a:r>
                        <a:rPr lang="hr-HR" sz="1600" b="0" i="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CMS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-a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i 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HTML-a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VREMENIK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</a:t>
                      </a:r>
                      <a:r>
                        <a:rPr lang="hr-HR" sz="1600" u="none" strike="noStrike" cap="none" baseline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tijekom školske godine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TROŠKOVNIK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ventualne troškove snosi škola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72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600" b="1" u="none" strike="noStrike" cap="none"/>
                        <a:t>VREDNOVANJE I KORIŠTENJE REZULTATA RADA</a:t>
                      </a:r>
                      <a:endParaRPr sz="1600" u="none" strike="noStrike" cap="none"/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 rad učenika u skupini i samostalno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objava radova na </a:t>
                      </a:r>
                      <a:r>
                        <a:rPr lang="hr-HR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mrežnoj</a:t>
                      </a:r>
                      <a:r>
                        <a:rPr lang="hr-HR" sz="1600" b="0" i="0" u="none" strike="noStrike" cap="none" baseline="0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stranici</a:t>
                      </a: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škole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174625" marR="0" lvl="0" indent="-174625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Symbol" panose="05050102010706020507" pitchFamily="18" charset="2"/>
                        <a:buChar char="-"/>
                      </a:pPr>
                      <a:r>
                        <a:rPr lang="en" sz="16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 i osjećaj postignuća</a:t>
                      </a:r>
                      <a:endParaRPr sz="1600" b="0" i="0" u="none" strike="noStrike" cap="none">
                        <a:solidFill>
                          <a:srgbClr val="000000"/>
                        </a:solidFill>
                        <a:latin typeface="Times New Roman"/>
                        <a:ea typeface="Times New Roman"/>
                        <a:cs typeface="Times New Roman"/>
                        <a:sym typeface="Arial"/>
                      </a:endParaRPr>
                    </a:p>
                  </a:txBody>
                  <a:tcPr marL="68575" marR="68575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953434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7" name="Google Shape;627;p67"/>
          <p:cNvGraphicFramePr/>
          <p:nvPr>
            <p:extLst>
              <p:ext uri="{D42A27DB-BD31-4B8C-83A1-F6EECF244321}">
                <p14:modId xmlns:p14="http://schemas.microsoft.com/office/powerpoint/2010/main" val="817228088"/>
              </p:ext>
            </p:extLst>
          </p:nvPr>
        </p:nvGraphicFramePr>
        <p:xfrm>
          <a:off x="395287" y="552450"/>
          <a:ext cx="8353425" cy="57346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12700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ŠKOLSKI SPORTSKI KLUB - SOKOLI</a:t>
                      </a:r>
                      <a:endParaRPr sz="1800" b="1" u="none" strike="noStrike" cap="none">
                        <a:solidFill>
                          <a:schemeClr val="dk1"/>
                        </a:solidFill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organizacija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provođenje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natjecanja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van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Josip </a:t>
                      </a:r>
                      <a:r>
                        <a:rPr lang="en-US" sz="20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Jularić</a:t>
                      </a:r>
                      <a:r>
                        <a:rPr lang="en-US" sz="20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igralištu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pod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hr-HR" sz="2000" u="none" strike="noStrike" cap="none" baseline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sata tjedno t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ijekom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</a:t>
                      </a:r>
                      <a:r>
                        <a:rPr lang="hr-HR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hr-HR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sporta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3" name="Google Shape;633;p68"/>
          <p:cNvGraphicFramePr/>
          <p:nvPr>
            <p:extLst>
              <p:ext uri="{D42A27DB-BD31-4B8C-83A1-F6EECF244321}">
                <p14:modId xmlns:p14="http://schemas.microsoft.com/office/powerpoint/2010/main" val="297122515"/>
              </p:ext>
            </p:extLst>
          </p:nvPr>
        </p:nvGraphicFramePr>
        <p:xfrm>
          <a:off x="395287" y="552450"/>
          <a:ext cx="8353425" cy="573468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54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NOGOMET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nogometa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cap="none" noProof="0">
                          <a:latin typeface="Times New Roman"/>
                        </a:rPr>
                        <a:t>Josip </a:t>
                      </a:r>
                      <a:r>
                        <a:rPr lang="en-US" sz="2000" b="0" i="0" u="none" strike="noStrike" cap="none" noProof="0" err="1">
                          <a:latin typeface="Times New Roman"/>
                        </a:rPr>
                        <a:t>Jularić</a:t>
                      </a:r>
                      <a:r>
                        <a:rPr lang="en-US" sz="2000" b="0" i="0" u="none" strike="noStrike" cap="none" noProof="0">
                          <a:latin typeface="Times New Roman"/>
                        </a:rPr>
                        <a:t>, prof.</a:t>
                      </a:r>
                      <a:endParaRPr sz="2000"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pod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1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nogometne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200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9" name="Google Shape;639;p69"/>
          <p:cNvGraphicFramePr/>
          <p:nvPr>
            <p:extLst>
              <p:ext uri="{D42A27DB-BD31-4B8C-83A1-F6EECF244321}">
                <p14:modId xmlns:p14="http://schemas.microsoft.com/office/powerpoint/2010/main" val="824952667"/>
              </p:ext>
            </p:extLst>
          </p:nvPr>
        </p:nvGraphicFramePr>
        <p:xfrm>
          <a:off x="468312" y="584200"/>
          <a:ext cx="8280400" cy="561236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324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56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ODBOJKA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odbojke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Renato </a:t>
                      </a:r>
                      <a:r>
                        <a:rPr lang="en-US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Blažeković,prof</a:t>
                      </a:r>
                      <a:r>
                        <a:rPr lang="en-US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pod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odbojkaške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1350" u="none" strike="noStrike" cap="none" err="1"/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5" name="Google Shape;645;p70"/>
          <p:cNvGraphicFramePr/>
          <p:nvPr>
            <p:extLst>
              <p:ext uri="{D42A27DB-BD31-4B8C-83A1-F6EECF244321}">
                <p14:modId xmlns:p14="http://schemas.microsoft.com/office/powerpoint/2010/main" val="3568984387"/>
              </p:ext>
            </p:extLst>
          </p:nvPr>
        </p:nvGraphicFramePr>
        <p:xfrm>
          <a:off x="468312" y="584200"/>
          <a:ext cx="8280400" cy="57038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288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515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KOŠARKA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pravilima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košarke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predmetne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Renato </a:t>
                      </a:r>
                      <a:r>
                        <a:rPr lang="en-US" sz="20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Blažeković,prof</a:t>
                      </a:r>
                      <a:r>
                        <a:rPr lang="en-US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  <a:endParaRPr lang="en-US" sz="20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20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školskoj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dvorani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pod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košarkaške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51" name="Google Shape;651;p71"/>
          <p:cNvGraphicFramePr/>
          <p:nvPr>
            <p:extLst>
              <p:ext uri="{D42A27DB-BD31-4B8C-83A1-F6EECF244321}">
                <p14:modId xmlns:p14="http://schemas.microsoft.com/office/powerpoint/2010/main" val="99533651"/>
              </p:ext>
            </p:extLst>
          </p:nvPr>
        </p:nvGraphicFramePr>
        <p:xfrm>
          <a:off x="468312" y="584200"/>
          <a:ext cx="8280400" cy="57038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5993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10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NAZIV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STOLNI TENIS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CILJ AKTIVNOSTI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 učenika sa igrom i pravilima stolnog tenisa</a:t>
                      </a:r>
                      <a:endParaRPr lang="hr-HR"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NAMJENA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sve učenike predmetne nastave</a:t>
                      </a:r>
                      <a:endParaRPr lang="hr-HR"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NOSITELJI</a:t>
                      </a: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</a:rPr>
                        <a:t> </a:t>
                      </a:r>
                      <a:endParaRPr sz="20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Renato </a:t>
                      </a:r>
                      <a:r>
                        <a:rPr lang="en-US" sz="20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Blažeković,prof</a:t>
                      </a:r>
                      <a:r>
                        <a:rPr lang="en-US" sz="20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.</a:t>
                      </a:r>
                      <a:endParaRPr lang="en-US" sz="2000" b="0" i="0" u="none" strike="noStrike" cap="none" noProof="0"/>
                    </a:p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endParaRPr sz="20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NAČIN REALIZACIJE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prostoru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pod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nadzorom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prof. TZK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VREMENIK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20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TROŠKOVNIK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Nema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84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VREDNOVANJE I KORIŠTENJE REZULTATA RADA</a:t>
                      </a:r>
                      <a:endParaRPr sz="20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svrhu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unapređenja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stolnoteniske</a:t>
                      </a:r>
                      <a:r>
                        <a:rPr lang="en" sz="20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20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igre</a:t>
                      </a:r>
                      <a:endParaRPr sz="20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68575" marR="685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5" name="Google Shape;695;p77"/>
          <p:cNvGraphicFramePr/>
          <p:nvPr>
            <p:extLst>
              <p:ext uri="{D42A27DB-BD31-4B8C-83A1-F6EECF244321}">
                <p14:modId xmlns:p14="http://schemas.microsoft.com/office/powerpoint/2010/main" val="3563062760"/>
              </p:ext>
            </p:extLst>
          </p:nvPr>
        </p:nvGraphicFramePr>
        <p:xfrm>
          <a:off x="155358" y="71755"/>
          <a:ext cx="8849679" cy="6705390"/>
        </p:xfrm>
        <a:graphic>
          <a:graphicData uri="http://schemas.openxmlformats.org/drawingml/2006/table">
            <a:tbl>
              <a:tblPr>
                <a:noFill/>
                <a:tableStyleId>{A377A8D8-6398-4FAC-80BB-8EE4590E9BC9}</a:tableStyleId>
              </a:tblPr>
              <a:tblGrid>
                <a:gridCol w="1667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82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059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Calibri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cs typeface="Times New Roman"/>
                        </a:rPr>
                        <a:t>NAZIV AKTIVNOSTI</a:t>
                      </a: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PRODUŽENI BORAVAK</a:t>
                      </a:r>
                      <a:endParaRPr lang="hr-HR" sz="14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7779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 će: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Arial"/>
                        </a:rPr>
                        <a:t> 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usvojiti radne navike (pisanje zadaće, učenje, poštivanje i izvršavanje razrednih zaduženja)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upornost, spretnost, snalažljivost u igri i radu, razvijati natjecateljski duh i korektan odnos prema drugima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likovnim, glazbenim, sportskim i drugim izrazima vježbati samokontrolu i jačati samopoštovanje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toleranciju, poštivanje pravila igre te kućnog reda škole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razvijati socijalne oblike ponašanja kao prevenciju neprihvatljivih oblika ponašanja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2784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 učenicima 1. i 2. razreda boravak u školi nakon redovne nastave ispunjen različitim odgojno - obrazovnim sadržajima koji povoljno utječu na razvoj učenikove cjelokupne osobnosti.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44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400" b="0" i="0" u="none" strike="noStrike" cap="none" noProof="0">
                          <a:latin typeface="Times New Roman"/>
                        </a:rPr>
                        <a:t>Anamarija Dumenčić, Lucija Filipović, Beata Gereci Wirth, Iva Penava </a:t>
                      </a:r>
                      <a:endParaRPr lang="sr-Latn-RS" sz="1400" b="0" i="0" u="none" strike="noStrike" cap="none" noProof="0"/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3334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Nakon redovne nastave koju vodi učitelj razredne nastave, razredni odjel preuzima učitelj u produženom boravku. Učenici ručaju u školi. Slijedi organizirano vrijeme, ponavljanje i uvježbavanje nastavnih sadržaja te pisanje zadaće i učenje. Organizirano vrijeme se provodi kroz područja: Jezično-komunikacijsko; Matematičko-logičko, Znanstveno-tehnološko, Socijalizacija, odnos prema sebi, zdravlju, okolini; Kulturno-umjetničko; Igre, sport, rekreacija; Aktivnosti prema odabiru škole./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44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školske godine 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./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22</a:t>
                      </a: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(25 sati tjedno)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Produženi boravak sufinanciraju roditelji djece i Grad Zagreb.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 materijali: papiri, bojice, škare, ljepila, drvo, žica, društvene igre, sportski rekviziti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1717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2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lang="hr-HR" sz="1200" u="none" strike="noStrike" cap="none">
                        <a:latin typeface="Times New Roman"/>
                      </a:endParaRPr>
                    </a:p>
                  </a:txBody>
                  <a:tcPr marL="91425" marR="91425" marT="91425" marB="914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Calibri"/>
                        <a:buNone/>
                      </a:pPr>
                      <a:r>
                        <a:rPr lang="hr-HR" sz="1400" b="0" i="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 učenika vidljiv je kroz uspjeh u redovnoj nastavi i kroz zadovoljstvo učenika i roditelja, kroz projekte, sudjelovanju na priredbama, natjecanjima. Izložba likovnih radova na panoima.</a:t>
                      </a:r>
                      <a:endParaRPr lang="hr-HR" sz="1400" b="0" i="0" u="none" strike="noStrike" cap="none">
                        <a:solidFill>
                          <a:srgbClr val="000000"/>
                        </a:solidFill>
                        <a:latin typeface="Times New Roman"/>
                        <a:cs typeface="Times New Roman"/>
                        <a:sym typeface="Arial"/>
                      </a:endParaRPr>
                    </a:p>
                  </a:txBody>
                  <a:tcPr marL="91425" marR="91425" marT="91425" marB="914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78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702" name="Google Shape;702;p78"/>
          <p:cNvSpPr/>
          <p:nvPr/>
        </p:nvSpPr>
        <p:spPr>
          <a:xfrm>
            <a:off x="1765275" y="2030850"/>
            <a:ext cx="5795700" cy="2780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48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</a:t>
            </a:r>
            <a:endParaRPr sz="48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79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709" name="Google Shape;709;p79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RAZREDNE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9"/>
          <p:cNvSpPr txBox="1">
            <a:spLocks noGrp="1"/>
          </p:cNvSpPr>
          <p:nvPr>
            <p:ph type="title" idx="4294967295"/>
          </p:nvPr>
        </p:nvSpPr>
        <p:spPr>
          <a:xfrm>
            <a:off x="0" y="477838"/>
            <a:ext cx="9144000" cy="97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000"/>
              <a:buFont typeface="Arial"/>
              <a:buNone/>
            </a:pPr>
            <a: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Opći odgojno-obrazovni ciljevi</a:t>
            </a:r>
            <a:b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</a:br>
            <a:r>
              <a:rPr lang="en" sz="40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Nacionalnog okvirnog kurikula</a:t>
            </a:r>
            <a:endParaRPr sz="33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" name="Google Shape;221;p9"/>
          <p:cNvSpPr txBox="1">
            <a:spLocks noGrp="1"/>
          </p:cNvSpPr>
          <p:nvPr>
            <p:ph type="body" idx="4294967295"/>
          </p:nvPr>
        </p:nvSpPr>
        <p:spPr>
          <a:xfrm>
            <a:off x="504825" y="1949450"/>
            <a:ext cx="8639175" cy="4681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72"/>
              <a:buFont typeface="Arial"/>
              <a:buChar char="•"/>
            </a:pP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Osigurati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učenicima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stjecanje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temeljnih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stručnih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kompetencija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osposobiti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život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rad u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promjenjivom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društveno-kulturnom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kontekstu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prema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zahtjevima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tržišnog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gospodarstva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,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suvremenih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err="1">
                <a:latin typeface="Times New Roman"/>
                <a:ea typeface="Times New Roman"/>
                <a:cs typeface="Times New Roman"/>
                <a:sym typeface="Times New Roman"/>
              </a:rPr>
              <a:t>informacijsko-komunikacijskih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tehnologija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znanstvenih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spoznaja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te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dostignuća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200" b="0" i="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72"/>
              <a:buFont typeface="Arial"/>
              <a:buChar char="•"/>
            </a:pP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Osposobiti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učenike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za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cjeloživotno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" sz="3200" b="0" i="0" u="none" strike="noStrike" cap="none" err="1">
                <a:latin typeface="Times New Roman"/>
                <a:ea typeface="Times New Roman"/>
                <a:cs typeface="Times New Roman"/>
                <a:sym typeface="Times New Roman"/>
              </a:rPr>
              <a:t>učenje</a:t>
            </a:r>
            <a:r>
              <a:rPr lang="en" sz="3200" b="0" i="0" u="none" strike="noStrike" cap="none">
                <a:latin typeface="Times New Roman"/>
                <a:ea typeface="Times New Roman"/>
                <a:cs typeface="Times New Roman"/>
                <a:sym typeface="Times New Roman"/>
              </a:rPr>
              <a:t>.</a:t>
            </a:r>
            <a:endParaRPr sz="3200" b="0" i="0" u="none" strike="noStrike" cap="none"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42900" marR="0" lvl="0" indent="-1905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F3F3F"/>
              </a:buClr>
              <a:buSzPts val="600"/>
              <a:buFont typeface="Verdana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15" name="Google Shape;715;p80"/>
          <p:cNvGraphicFramePr/>
          <p:nvPr>
            <p:extLst>
              <p:ext uri="{D42A27DB-BD31-4B8C-83A1-F6EECF244321}">
                <p14:modId xmlns:p14="http://schemas.microsoft.com/office/powerpoint/2010/main" val="3200093338"/>
              </p:ext>
            </p:extLst>
          </p:nvPr>
        </p:nvGraphicFramePr>
        <p:xfrm>
          <a:off x="248970" y="260287"/>
          <a:ext cx="8640975" cy="6382546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8513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2000" b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DOPUNSKA NASTAVA IZ HRVATSKOGA JEZIKA I MATEMATIKE</a:t>
                      </a:r>
                      <a:r>
                        <a:rPr lang="hr-HR" sz="2000" b="1" baseline="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ZA UČENIKE </a:t>
                      </a:r>
                      <a:r>
                        <a:rPr lang="hr-HR" sz="2000" b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1. RAZREDA</a:t>
                      </a:r>
                      <a:endParaRPr lang="hr-HR" sz="2000" b="1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2363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planiranih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ishoda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40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082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prvih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Olakšati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sredstvima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272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Učiteljice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prvih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: Danijela Divna Dujić, Martina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Delišimunović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Čmigović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Ivana Vlajčić, Natalija Kovač.</a:t>
                      </a:r>
                      <a:endParaRPr sz="16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3637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REALIACIJE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odgovaranja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pitanja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3388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562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b="0" i="0" u="none" strike="noStrike" cap="none" noProof="0" err="1">
                          <a:latin typeface="Times New Roman"/>
                        </a:rPr>
                        <a:t>Umnožavanje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radnih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materijala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 (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fotokopirni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" sz="1600" b="0" i="0" u="none" strike="noStrike" cap="none" noProof="0" err="1">
                          <a:latin typeface="Times New Roman"/>
                        </a:rPr>
                        <a:t>papir</a:t>
                      </a:r>
                      <a:r>
                        <a:rPr lang="en" sz="1600" b="0" i="0" u="none" strike="noStrike" cap="none" noProof="0">
                          <a:latin typeface="Times New Roman"/>
                        </a:rPr>
                        <a:t>).</a:t>
                      </a:r>
                      <a:endParaRPr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17026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" sz="16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27" name="Google Shape;727;p82"/>
          <p:cNvGraphicFramePr/>
          <p:nvPr>
            <p:extLst>
              <p:ext uri="{D42A27DB-BD31-4B8C-83A1-F6EECF244321}">
                <p14:modId xmlns:p14="http://schemas.microsoft.com/office/powerpoint/2010/main" val="370416445"/>
              </p:ext>
            </p:extLst>
          </p:nvPr>
        </p:nvGraphicFramePr>
        <p:xfrm>
          <a:off x="251502" y="256992"/>
          <a:ext cx="8640975" cy="6398127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16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3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</a:t>
                      </a:r>
                      <a:r>
                        <a:rPr lang="hr-HR" sz="1600" b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IZ HRVATSKOGA JEZIKA I MATEMATIKE</a:t>
                      </a:r>
                      <a:r>
                        <a:rPr lang="hr-HR" sz="1600" b="1" baseline="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ZA UČENIKE 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2. RAZRED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8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rad,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točnost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Dopunska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održavat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će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matematike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hrvatskog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1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Olakšati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primjerenim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sredstvima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Omogućiti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0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Učiteljice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aktiva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2.razreda: Mirta Grgić-Mešić, Zorka Brekalo, Irena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Koružnjak</a:t>
                      </a:r>
                      <a:r>
                        <a:rPr lang="en-US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Danijela </a:t>
                      </a:r>
                      <a:r>
                        <a:rPr lang="en-US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Crnjac</a:t>
                      </a:r>
                      <a:endParaRPr sz="16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4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REALIACIJE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sate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korištenjem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različitih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(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razgovora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tekstu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demonstracije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pismenog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paru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manjim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skupinama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rad s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4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 nastavne godine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2021/2022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., svaki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tjedan jedan školski sat</a:t>
                      </a:r>
                      <a:endParaRPr lang="hr-HR"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9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Umnožavanje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radnih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(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fotokopirni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cs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latin typeface="Times New Roman"/>
                          <a:cs typeface="Times New Roman"/>
                        </a:rPr>
                        <a:t>).</a:t>
                      </a: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03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en" sz="16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75"/>
                        <a:buFont typeface="Times New Roman"/>
                        <a:buNone/>
                      </a:pP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5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5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6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4975" marR="54975" marT="0" marB="0" anchor="ctr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ica 2">
            <a:extLst>
              <a:ext uri="{FF2B5EF4-FFF2-40B4-BE49-F238E27FC236}">
                <a16:creationId xmlns:a16="http://schemas.microsoft.com/office/drawing/2014/main" id="{76EECD68-04E3-45E6-8343-351B815FDC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026808"/>
              </p:ext>
            </p:extLst>
          </p:nvPr>
        </p:nvGraphicFramePr>
        <p:xfrm>
          <a:off x="-43132" y="258792"/>
          <a:ext cx="9217854" cy="6727092"/>
        </p:xfrm>
        <a:graphic>
          <a:graphicData uri="http://schemas.openxmlformats.org/drawingml/2006/table">
            <a:tbl>
              <a:tblPr firstRow="1" bandRow="1">
                <a:tableStyleId>{B2E6745A-B9C5-42E0-A17B-FDAA3278ED7C}</a:tableStyleId>
              </a:tblPr>
              <a:tblGrid>
                <a:gridCol w="2104471">
                  <a:extLst>
                    <a:ext uri="{9D8B030D-6E8A-4147-A177-3AD203B41FA5}">
                      <a16:colId xmlns:a16="http://schemas.microsoft.com/office/drawing/2014/main" val="1408507207"/>
                    </a:ext>
                  </a:extLst>
                </a:gridCol>
                <a:gridCol w="7113383">
                  <a:extLst>
                    <a:ext uri="{9D8B030D-6E8A-4147-A177-3AD203B41FA5}">
                      <a16:colId xmlns:a16="http://schemas.microsoft.com/office/drawing/2014/main" val="4202214093"/>
                    </a:ext>
                  </a:extLst>
                </a:gridCol>
              </a:tblGrid>
              <a:tr h="45465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NAZIV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rtl="0" fontAlgn="base"/>
                      <a:r>
                        <a:rPr lang="en-US" b="1">
                          <a:effectLst/>
                        </a:rPr>
                        <a:t>DOPUNSKA NASTAVA </a:t>
                      </a:r>
                      <a:r>
                        <a:rPr lang="hr-HR" sz="1400" b="1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IZ HRVATSKOGA JEZIKA I MATEMATIKE</a:t>
                      </a:r>
                      <a:r>
                        <a:rPr lang="hr-HR" sz="1400" b="1" baseline="0">
                          <a:latin typeface="Times New Roman" panose="02020603050405020304" pitchFamily="18" charset="0"/>
                          <a:cs typeface="Times New Roman" panose="02020603050405020304" pitchFamily="18" charset="0"/>
                          <a:sym typeface="Times New Roman"/>
                        </a:rPr>
                        <a:t> ZA UČENIKE </a:t>
                      </a:r>
                      <a:r>
                        <a:rPr lang="en-US" b="1">
                          <a:effectLst/>
                        </a:rPr>
                        <a:t> 3.  RAZREDI​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568481105"/>
                  </a:ext>
                </a:extLst>
              </a:tr>
              <a:tr h="112147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CILJ AKTIVNOSTI​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Nadoknaditi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znanje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nedostaje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ili</a:t>
                      </a:r>
                      <a:r>
                        <a:rPr lang="en-US">
                          <a:effectLst/>
                        </a:rPr>
                        <a:t> ga </a:t>
                      </a:r>
                      <a:r>
                        <a:rPr lang="en-US" err="1">
                          <a:effectLst/>
                        </a:rPr>
                        <a:t>teže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usvaja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redovnim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putem</a:t>
                      </a:r>
                      <a:r>
                        <a:rPr lang="en-US">
                          <a:effectLst/>
                        </a:rPr>
                        <a:t>. </a:t>
                      </a:r>
                      <a:r>
                        <a:rPr lang="en-US" err="1">
                          <a:effectLst/>
                        </a:rPr>
                        <a:t>Pomoć</a:t>
                      </a:r>
                      <a:r>
                        <a:rPr lang="en-US">
                          <a:effectLst/>
                        </a:rPr>
                        <a:t> u </a:t>
                      </a:r>
                      <a:r>
                        <a:rPr lang="en-US" err="1">
                          <a:effectLst/>
                        </a:rPr>
                        <a:t>učenju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svladavanju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predviđenog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nastavnog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gradiva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osposobljavanje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za </a:t>
                      </a:r>
                      <a:r>
                        <a:rPr lang="en-US" err="1">
                          <a:effectLst/>
                        </a:rPr>
                        <a:t>samostalno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rješavanje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razumijevanje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zadataka</a:t>
                      </a:r>
                      <a:r>
                        <a:rPr lang="en-US">
                          <a:effectLst/>
                        </a:rPr>
                        <a:t>. 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 err="1">
                          <a:effectLst/>
                        </a:rPr>
                        <a:t>Poticanje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samopouzdanja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radnih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navika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kako</a:t>
                      </a:r>
                      <a:r>
                        <a:rPr lang="en-US">
                          <a:effectLst/>
                        </a:rPr>
                        <a:t> u </a:t>
                      </a:r>
                      <a:r>
                        <a:rPr lang="en-US" err="1">
                          <a:effectLst/>
                        </a:rPr>
                        <a:t>školi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tako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kod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kuće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08739945"/>
                  </a:ext>
                </a:extLst>
              </a:tr>
              <a:tr h="727439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NAMJENA​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Pomoć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učenicima</a:t>
                      </a:r>
                      <a:r>
                        <a:rPr lang="en-US">
                          <a:effectLst/>
                        </a:rPr>
                        <a:t> 3. </a:t>
                      </a:r>
                      <a:r>
                        <a:rPr lang="en-US" err="1">
                          <a:effectLst/>
                        </a:rPr>
                        <a:t>razreda</a:t>
                      </a:r>
                      <a:r>
                        <a:rPr lang="en-US">
                          <a:effectLst/>
                        </a:rPr>
                        <a:t> koji  prate </a:t>
                      </a:r>
                      <a:r>
                        <a:rPr lang="en-US" err="1">
                          <a:effectLst/>
                        </a:rPr>
                        <a:t>redovni,individualizirani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ili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prilagođeni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nastavni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kurikulum</a:t>
                      </a:r>
                      <a:r>
                        <a:rPr lang="en-US">
                          <a:effectLst/>
                        </a:rPr>
                        <a:t> s </a:t>
                      </a:r>
                      <a:r>
                        <a:rPr lang="en-US" err="1">
                          <a:effectLst/>
                        </a:rPr>
                        <a:t>očekivanom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razinom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uspjeha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učenicima</a:t>
                      </a:r>
                      <a:r>
                        <a:rPr lang="en-US">
                          <a:effectLst/>
                        </a:rPr>
                        <a:t> koji </a:t>
                      </a:r>
                      <a:r>
                        <a:rPr lang="en-US" err="1">
                          <a:effectLst/>
                        </a:rPr>
                        <a:t>zbog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odsutnosti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nisu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uspjeli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usvojiti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pojedine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sadržaje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39982917"/>
                  </a:ext>
                </a:extLst>
              </a:tr>
              <a:tr h="515270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NOSITELJI 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>
                          <a:effectLst/>
                        </a:rPr>
                        <a:t>Aktiv 3. </a:t>
                      </a:r>
                      <a:r>
                        <a:rPr lang="en-US" err="1">
                          <a:effectLst/>
                        </a:rPr>
                        <a:t>razreda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82639522"/>
                  </a:ext>
                </a:extLst>
              </a:tr>
              <a:tr h="1151779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NAČIN REALIZACIJE​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Individualni</a:t>
                      </a:r>
                      <a:r>
                        <a:rPr lang="en-US">
                          <a:effectLst/>
                        </a:rPr>
                        <a:t> rad s </a:t>
                      </a:r>
                      <a:r>
                        <a:rPr lang="en-US" err="1">
                          <a:effectLst/>
                        </a:rPr>
                        <a:t>pojedinim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učenicima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prema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potrebi</a:t>
                      </a:r>
                      <a:r>
                        <a:rPr lang="en-US">
                          <a:effectLst/>
                        </a:rPr>
                        <a:t>.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>
                          <a:effectLst/>
                        </a:rPr>
                        <a:t>Rad u </a:t>
                      </a:r>
                      <a:r>
                        <a:rPr lang="en-US" err="1">
                          <a:effectLst/>
                        </a:rPr>
                        <a:t>parovima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učenje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kroz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igru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>
                          <a:effectLst/>
                        </a:rPr>
                        <a:t>Rad </a:t>
                      </a:r>
                      <a:r>
                        <a:rPr lang="en-US" err="1">
                          <a:effectLst/>
                        </a:rPr>
                        <a:t>sa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skupinom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koji </a:t>
                      </a:r>
                      <a:r>
                        <a:rPr lang="en-US" err="1">
                          <a:effectLst/>
                        </a:rPr>
                        <a:t>imaju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iste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potrebe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Individualizirani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pristup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učeniku</a:t>
                      </a:r>
                      <a:r>
                        <a:rPr lang="en-US">
                          <a:effectLst/>
                        </a:rPr>
                        <a:t> u </a:t>
                      </a:r>
                      <a:r>
                        <a:rPr lang="en-US" err="1">
                          <a:effectLst/>
                        </a:rPr>
                        <a:t>svladavanju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gradiva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nije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uspješno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savladao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satu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043578"/>
                  </a:ext>
                </a:extLst>
              </a:tr>
              <a:tr h="318255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VREMENIK​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Kroz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cijelu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šk</a:t>
                      </a:r>
                      <a:r>
                        <a:rPr lang="en-US">
                          <a:effectLst/>
                        </a:rPr>
                        <a:t>. god. 2021./2022., </a:t>
                      </a:r>
                      <a:r>
                        <a:rPr lang="en-US" err="1">
                          <a:effectLst/>
                        </a:rPr>
                        <a:t>jedan</a:t>
                      </a:r>
                      <a:r>
                        <a:rPr lang="en-US">
                          <a:effectLst/>
                        </a:rPr>
                        <a:t> sat </a:t>
                      </a:r>
                      <a:r>
                        <a:rPr lang="en-US" err="1">
                          <a:effectLst/>
                        </a:rPr>
                        <a:t>tjedno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451402336"/>
                  </a:ext>
                </a:extLst>
              </a:tr>
              <a:tr h="318255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TROŠKOVNIK​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Troškovi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kopiranja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listića</a:t>
                      </a:r>
                      <a:r>
                        <a:rPr lang="en-US">
                          <a:effectLst/>
                        </a:rPr>
                        <a:t>.​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973302462"/>
                  </a:ext>
                </a:extLst>
              </a:tr>
              <a:tr h="2045922">
                <a:tc>
                  <a:txBody>
                    <a:bodyPr/>
                    <a:lstStyle/>
                    <a:p>
                      <a:pPr rtl="0" fontAlgn="base"/>
                      <a:r>
                        <a:rPr lang="en-US" b="1">
                          <a:effectLst/>
                        </a:rPr>
                        <a:t>VREDNOVANJE I KORIŠTENJE REZULTATA RADA​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rtl="0" fontAlgn="base"/>
                      <a:r>
                        <a:rPr lang="en-US" err="1">
                          <a:effectLst/>
                        </a:rPr>
                        <a:t>Samovrednovanje</a:t>
                      </a:r>
                      <a:r>
                        <a:rPr lang="en-US">
                          <a:effectLst/>
                        </a:rPr>
                        <a:t>. </a:t>
                      </a:r>
                      <a:r>
                        <a:rPr lang="en-US" err="1">
                          <a:effectLst/>
                        </a:rPr>
                        <a:t>Kontinuirano</a:t>
                      </a:r>
                      <a:r>
                        <a:rPr lang="en-US">
                          <a:effectLst/>
                        </a:rPr>
                        <a:t> se </a:t>
                      </a:r>
                      <a:r>
                        <a:rPr lang="en-US" err="1">
                          <a:effectLst/>
                        </a:rPr>
                        <a:t>prati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individualni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napredak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učenika</a:t>
                      </a:r>
                      <a:r>
                        <a:rPr lang="en-US">
                          <a:effectLst/>
                        </a:rPr>
                        <a:t> u </a:t>
                      </a:r>
                      <a:r>
                        <a:rPr lang="en-US" err="1">
                          <a:effectLst/>
                        </a:rPr>
                        <a:t>odnosu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početno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stanje</a:t>
                      </a:r>
                      <a:r>
                        <a:rPr lang="en-US">
                          <a:effectLst/>
                        </a:rPr>
                        <a:t>. </a:t>
                      </a:r>
                      <a:endParaRPr lang="sr-Latn-RS"/>
                    </a:p>
                    <a:p>
                      <a:pPr lvl="0">
                        <a:buNone/>
                      </a:pPr>
                      <a:r>
                        <a:rPr lang="en-US" err="1">
                          <a:effectLst/>
                        </a:rPr>
                        <a:t>Kratke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provjere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tijekom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dopunske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nastave</a:t>
                      </a:r>
                      <a:r>
                        <a:rPr lang="en-US">
                          <a:effectLst/>
                        </a:rPr>
                        <a:t>.​</a:t>
                      </a:r>
                      <a:endParaRPr lang="en-US"/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Unapređenje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individualnog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razvoja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učeničkih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sposobnosti</a:t>
                      </a:r>
                      <a:r>
                        <a:rPr lang="en-US">
                          <a:effectLst/>
                        </a:rPr>
                        <a:t>. 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Poticanje</a:t>
                      </a:r>
                      <a:r>
                        <a:rPr lang="en-US">
                          <a:effectLst/>
                        </a:rPr>
                        <a:t> za </a:t>
                      </a:r>
                      <a:r>
                        <a:rPr lang="en-US" err="1">
                          <a:effectLst/>
                        </a:rPr>
                        <a:t>daljnji</a:t>
                      </a:r>
                      <a:r>
                        <a:rPr lang="en-US">
                          <a:effectLst/>
                        </a:rPr>
                        <a:t> rad, </a:t>
                      </a:r>
                      <a:r>
                        <a:rPr lang="en-US" err="1">
                          <a:effectLst/>
                        </a:rPr>
                        <a:t>upoznavanje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stručne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službe</a:t>
                      </a:r>
                      <a:r>
                        <a:rPr lang="en-US">
                          <a:effectLst/>
                        </a:rPr>
                        <a:t> o </a:t>
                      </a:r>
                      <a:r>
                        <a:rPr lang="en-US" err="1">
                          <a:effectLst/>
                        </a:rPr>
                        <a:t>većim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teškoćama</a:t>
                      </a:r>
                      <a:r>
                        <a:rPr lang="en-US">
                          <a:effectLst/>
                        </a:rPr>
                        <a:t> u  </a:t>
                      </a:r>
                      <a:r>
                        <a:rPr lang="en-US" err="1">
                          <a:effectLst/>
                        </a:rPr>
                        <a:t>svladavanju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sadržaja</a:t>
                      </a:r>
                      <a:r>
                        <a:rPr lang="en-US">
                          <a:effectLst/>
                        </a:rPr>
                        <a:t>, </a:t>
                      </a:r>
                      <a:r>
                        <a:rPr lang="en-US" err="1">
                          <a:effectLst/>
                        </a:rPr>
                        <a:t>kao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o </a:t>
                      </a:r>
                      <a:r>
                        <a:rPr lang="en-US" err="1">
                          <a:effectLst/>
                        </a:rPr>
                        <a:t>poboljšanju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usvajanja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sadržaja</a:t>
                      </a:r>
                      <a:r>
                        <a:rPr lang="en-US">
                          <a:effectLst/>
                        </a:rPr>
                        <a:t> </a:t>
                      </a:r>
                      <a:r>
                        <a:rPr lang="en-US" err="1">
                          <a:effectLst/>
                        </a:rPr>
                        <a:t>uz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informiranje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roditelja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  <a:p>
                      <a:pPr rtl="0" fontAlgn="base"/>
                      <a:r>
                        <a:rPr lang="en-US" err="1">
                          <a:effectLst/>
                        </a:rPr>
                        <a:t>Određivanje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smjernica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daljnjeg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rada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redovnoj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i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dopunskoj</a:t>
                      </a:r>
                      <a:r>
                        <a:rPr lang="en-US">
                          <a:effectLst/>
                        </a:rPr>
                        <a:t> </a:t>
                      </a:r>
                      <a:r>
                        <a:rPr lang="en-US" err="1">
                          <a:effectLst/>
                        </a:rPr>
                        <a:t>nastavi</a:t>
                      </a:r>
                      <a:r>
                        <a:rPr lang="en-US">
                          <a:effectLst/>
                        </a:rPr>
                        <a:t>. ​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3975346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29060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9" name="Google Shape;759;p86"/>
          <p:cNvGraphicFramePr/>
          <p:nvPr>
            <p:extLst>
              <p:ext uri="{D42A27DB-BD31-4B8C-83A1-F6EECF244321}">
                <p14:modId xmlns:p14="http://schemas.microsoft.com/office/powerpoint/2010/main" val="3862315740"/>
              </p:ext>
            </p:extLst>
          </p:nvPr>
        </p:nvGraphicFramePr>
        <p:xfrm>
          <a:off x="404825" y="414350"/>
          <a:ext cx="8127974" cy="603692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032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4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58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ENGLESKOG JEZIKA ZA </a:t>
                      </a:r>
                      <a:r>
                        <a:rPr lang="hr-HR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UČENIKE 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</a:rPr>
                        <a:t>3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RAZRED</a:t>
                      </a:r>
                      <a:r>
                        <a:rPr lang="hr-HR" sz="18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3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5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2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Dubravka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Špančić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univ. spec. educ.</a:t>
                      </a:r>
                      <a:endParaRPr lang="en-US" sz="1600" b="0" i="0" u="none" strike="noStrike" cap="none" noProof="0">
                        <a:latin typeface="Arial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69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0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0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350" u="none" strike="noStrike" cap="none" err="1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067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" name="Google Shape;777;p88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78" name="Google Shape;778;p88"/>
          <p:cNvGraphicFramePr/>
          <p:nvPr>
            <p:extLst>
              <p:ext uri="{D42A27DB-BD31-4B8C-83A1-F6EECF244321}">
                <p14:modId xmlns:p14="http://schemas.microsoft.com/office/powerpoint/2010/main" val="3594334355"/>
              </p:ext>
            </p:extLst>
          </p:nvPr>
        </p:nvGraphicFramePr>
        <p:xfrm>
          <a:off x="395287" y="328612"/>
          <a:ext cx="8280400" cy="6388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4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5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DOPUNSKA NASTAVA MATEMATIKE – 4.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RAZREDI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razumijevanje zadanih zadataka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Valerija Ivanović Skender, Helena Ćurić, Jasmina Kostelac Pervan, Maja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Đurinović</a:t>
                      </a: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-US" sz="135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Tišljarec</a:t>
                      </a:r>
                      <a:endParaRPr sz="135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Kroz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cijelu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god.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svaki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drugi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tjedan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1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školski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 sat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5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napredak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Evidencijski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list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zabilješke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13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939" name="Google Shape;939;p113"/>
          <p:cNvGraphicFramePr/>
          <p:nvPr>
            <p:extLst>
              <p:ext uri="{D42A27DB-BD31-4B8C-83A1-F6EECF244321}">
                <p14:modId xmlns:p14="http://schemas.microsoft.com/office/powerpoint/2010/main" val="3383973894"/>
              </p:ext>
            </p:extLst>
          </p:nvPr>
        </p:nvGraphicFramePr>
        <p:xfrm>
          <a:off x="272142" y="274636"/>
          <a:ext cx="8586125" cy="578005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441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44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NJEMAČKOG JEZIKA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4. D RAZREDNOG ODJELA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              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31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Dodatno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objasniti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uvježbati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predviđenih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Poticati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razvijati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 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9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motivirati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učenike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prevladavanju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teškoća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prilikom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usvajanja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daljnje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uspješno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učenje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njemačkog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jezika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8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0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Morana Butković, mag. </a:t>
                      </a:r>
                      <a:r>
                        <a:rPr lang="en-US" sz="18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philol</a:t>
                      </a: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 germ.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5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Ukupno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35 sati.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6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endParaRPr sz="18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04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lang="en" sz="1350" u="none" strike="noStrike" cap="none"/>
                    </a:p>
                  </a:txBody>
                  <a:tcPr marL="50350" marR="50350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237429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g7c9ea51da0_0_0"/>
          <p:cNvSpPr txBox="1"/>
          <p:nvPr/>
        </p:nvSpPr>
        <p:spPr>
          <a:xfrm>
            <a:off x="7078660" y="0"/>
            <a:ext cx="2065200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85" name="Google Shape;785;g7c9ea51da0_0_0"/>
          <p:cNvGraphicFramePr/>
          <p:nvPr>
            <p:extLst>
              <p:ext uri="{D42A27DB-BD31-4B8C-83A1-F6EECF244321}">
                <p14:modId xmlns:p14="http://schemas.microsoft.com/office/powerpoint/2010/main" val="1671200769"/>
              </p:ext>
            </p:extLst>
          </p:nvPr>
        </p:nvGraphicFramePr>
        <p:xfrm>
          <a:off x="395287" y="328612"/>
          <a:ext cx="8280400" cy="638830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44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5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DOPUNSKA NASTAV</a:t>
                      </a:r>
                      <a:r>
                        <a:rPr lang="en" b="1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 IZ</a:t>
                      </a:r>
                      <a:r>
                        <a:rPr lang="en" b="1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HRVATSKOG JEZIKA – 4.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 RAZREDI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nedostaje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teže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putem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predviđenog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osposobljavanje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računskih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priča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tako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kuće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4.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odsutnosti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uspjeli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350" b="0" i="0" u="none" strike="noStrike" cap="none" noProof="0">
                          <a:latin typeface="Times New Roman"/>
                        </a:rPr>
                        <a:t>Valerija Ivanović Skender, Helena Ćurić, Jasmina Kostelac Pervan, Maja </a:t>
                      </a:r>
                      <a:r>
                        <a:rPr lang="en-US" sz="1350" b="0" i="0" u="none" strike="noStrike" cap="none" noProof="0" err="1">
                          <a:latin typeface="Times New Roman"/>
                        </a:rPr>
                        <a:t>Đurinović</a:t>
                      </a:r>
                      <a:r>
                        <a:rPr lang="en-US" sz="1350" b="0" i="0" u="none" strike="noStrike" cap="none" noProof="0">
                          <a:latin typeface="Times New Roman"/>
                        </a:rPr>
                        <a:t> </a:t>
                      </a:r>
                      <a:r>
                        <a:rPr lang="en-US" sz="1350" b="0" i="0" u="none" strike="noStrike" cap="none" noProof="0" err="1">
                          <a:latin typeface="Times New Roman"/>
                        </a:rPr>
                        <a:t>Tišljarec</a:t>
                      </a:r>
                      <a:endParaRPr lang="en-US" sz="1350" b="0" i="0" u="none" strike="noStrike" cap="none" noProof="0" err="1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66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s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pojedinim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prema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lang="en" sz="1400" b="0" i="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skupinom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iste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nije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savladao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b="0" i="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b="0" i="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4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Tijekom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nastavne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godine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2021./22.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Svaki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drugi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tjedan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1 </a:t>
                      </a:r>
                      <a:r>
                        <a:rPr lang="en" sz="1350" u="none" strike="noStrike" cap="none" err="1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školski</a:t>
                      </a:r>
                      <a:r>
                        <a:rPr lang="en" sz="1350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 sat</a:t>
                      </a:r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854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63825" marR="638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Samovrednovanje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Kontinuirano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se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napredak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odnosu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početno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-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Evidencijski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list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zabilješke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Kratke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provjere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Unapređenje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učeničkih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upoznavanje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stručne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službe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većim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teškoćama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matematičkog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poboljšanju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Određivanje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smjernica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daljnjeg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4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</a:txBody>
                  <a:tcPr marL="68575" marR="68575" marT="0" marB="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p89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792" name="Google Shape;792;p89"/>
          <p:cNvGraphicFramePr/>
          <p:nvPr>
            <p:extLst>
              <p:ext uri="{D42A27DB-BD31-4B8C-83A1-F6EECF244321}">
                <p14:modId xmlns:p14="http://schemas.microsoft.com/office/powerpoint/2010/main" val="1250306319"/>
              </p:ext>
            </p:extLst>
          </p:nvPr>
        </p:nvGraphicFramePr>
        <p:xfrm>
          <a:off x="400050" y="549275"/>
          <a:ext cx="8458200" cy="587152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80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77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ENGLESKOG JEZIKA ZA 4. RAZRED</a:t>
                      </a:r>
                      <a:r>
                        <a:rPr lang="en" sz="18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Osposobiti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lakšeg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Uputiti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3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ne prate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program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očekivanom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razinom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Dubravka </a:t>
                      </a:r>
                      <a:r>
                        <a:rPr lang="en-US" sz="1600" b="0" i="0" u="none" strike="noStrike" cap="none" noProof="0" err="1">
                          <a:solidFill>
                            <a:schemeClr val="dk1"/>
                          </a:solidFill>
                          <a:latin typeface="Times New Roman"/>
                        </a:rPr>
                        <a:t>Špančić</a:t>
                      </a:r>
                      <a:r>
                        <a:rPr lang="en-US" sz="1600" b="0" i="0" u="none" strike="noStrike" cap="none" noProof="0">
                          <a:solidFill>
                            <a:schemeClr val="dk1"/>
                          </a:solidFill>
                          <a:latin typeface="Times New Roman"/>
                        </a:rPr>
                        <a:t>, univ. spec. educ.</a:t>
                      </a:r>
                      <a:endParaRPr lang="en-US" sz="1600" b="0" i="0" u="none" strike="noStrike" cap="none" noProof="0"/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skladu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potrebama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uključenih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po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4.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razred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47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umnožavanja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4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Prepoznavanje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uočavanje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Rezultati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potiču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usmjeravaju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daljnjem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0" marR="0" marT="45725" marB="457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" name="Google Shape;798;p90"/>
          <p:cNvGrpSpPr/>
          <p:nvPr/>
        </p:nvGrpSpPr>
        <p:grpSpPr>
          <a:xfrm>
            <a:off x="2360742" y="3679031"/>
            <a:ext cx="4443499" cy="1017587"/>
            <a:chOff x="3078158" y="3346450"/>
            <a:chExt cx="2987672" cy="1017587"/>
          </a:xfrm>
        </p:grpSpPr>
        <p:sp>
          <p:nvSpPr>
            <p:cNvPr id="799" name="Google Shape;799;p90"/>
            <p:cNvSpPr/>
            <p:nvPr/>
          </p:nvSpPr>
          <p:spPr>
            <a:xfrm>
              <a:off x="3078158" y="3346450"/>
              <a:ext cx="2987672" cy="101758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90"/>
            <p:cNvSpPr txBox="1"/>
            <p:nvPr/>
          </p:nvSpPr>
          <p:spPr>
            <a:xfrm>
              <a:off x="3132133" y="3429000"/>
              <a:ext cx="2879700" cy="75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2375" tIns="32375" rIns="32375" bIns="3237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700"/>
                </a:spcBef>
                <a:spcAft>
                  <a:spcPts val="0"/>
                </a:spcAft>
                <a:buClr>
                  <a:srgbClr val="000000"/>
                </a:buClr>
                <a:buSzPts val="5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1" name="Google Shape;801;p90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802" name="Google Shape;802;p90"/>
          <p:cNvSpPr/>
          <p:nvPr/>
        </p:nvSpPr>
        <p:spPr>
          <a:xfrm>
            <a:off x="1077900" y="1988850"/>
            <a:ext cx="7029900" cy="25260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"/>
              <a:buFont typeface="Arial"/>
              <a:buNone/>
            </a:pPr>
            <a:r>
              <a:rPr lang="en" sz="3600" b="1" i="0" u="none" strike="noStrike" cap="none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DOPUNSKA NASTAVA </a:t>
            </a: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PREDMETNE</a:t>
            </a:r>
            <a:endParaRPr sz="36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5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NASTAVE</a:t>
            </a:r>
            <a:endParaRPr sz="3600" b="1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91"/>
          <p:cNvSpPr txBox="1"/>
          <p:nvPr/>
        </p:nvSpPr>
        <p:spPr>
          <a:xfrm>
            <a:off x="7078660" y="0"/>
            <a:ext cx="2046286" cy="2746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09" name="Google Shape;809;p91"/>
          <p:cNvGraphicFramePr/>
          <p:nvPr>
            <p:extLst>
              <p:ext uri="{D42A27DB-BD31-4B8C-83A1-F6EECF244321}">
                <p14:modId xmlns:p14="http://schemas.microsoft.com/office/powerpoint/2010/main" val="1948032839"/>
              </p:ext>
            </p:extLst>
          </p:nvPr>
        </p:nvGraphicFramePr>
        <p:xfrm>
          <a:off x="250825" y="336550"/>
          <a:ext cx="8569300" cy="608669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5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b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4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cs typeface="Times New Roman"/>
                        </a:rPr>
                        <a:t>Olgica Pavičić-Čović, prof.</a:t>
                      </a:r>
                      <a:endParaRPr sz="1350" u="none" strike="noStrike" cap="none">
                        <a:latin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07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Tx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Tx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0"/>
          <p:cNvSpPr txBox="1">
            <a:spLocks noGrp="1"/>
          </p:cNvSpPr>
          <p:nvPr>
            <p:ph type="title"/>
          </p:nvPr>
        </p:nvSpPr>
        <p:spPr>
          <a:xfrm>
            <a:off x="486300" y="356900"/>
            <a:ext cx="8171400" cy="97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00"/>
              <a:buFont typeface="Arial"/>
              <a:buNone/>
            </a:pPr>
            <a:r>
              <a:rPr lang="en" sz="3600" b="1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Temeljne kompetencije za cjeloživotno obrazovanje:</a:t>
            </a:r>
            <a:endParaRPr sz="36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10"/>
          <p:cNvSpPr txBox="1">
            <a:spLocks noGrp="1"/>
          </p:cNvSpPr>
          <p:nvPr>
            <p:ph type="body" idx="1"/>
          </p:nvPr>
        </p:nvSpPr>
        <p:spPr>
          <a:xfrm>
            <a:off x="486300" y="1530950"/>
            <a:ext cx="7939713" cy="50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sporazumijevanje na materinskom jeziku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sporazumijevanje na stranim jezicima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matematička kompetencija i osnovne kompetencije u znanosti i tehnologiji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digitalna kompetencija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kompetencija samostalnog učenja (učiti kako učiti)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socijalna i građanska kompetencija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inicijativnost i poduzetnost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457200" marR="0" lvl="0" indent="-31750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111"/>
              <a:buFont typeface="Times New Roman"/>
              <a:buChar char="•"/>
            </a:pPr>
            <a:r>
              <a:rPr lang="en" sz="3200" b="0" i="0" u="none" strike="noStrike" cap="none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kulturna svijest i izražavanje.</a:t>
            </a:r>
            <a:endParaRPr sz="32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marL="342900" marR="0" lvl="0" indent="-190500" algn="l" rtl="0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F3F3F"/>
              </a:buClr>
              <a:buSzPts val="600"/>
              <a:buFont typeface="Verdana"/>
              <a:buNone/>
            </a:pPr>
            <a:endParaRPr sz="2400" b="0" i="0" u="none" strike="noStrike" cap="none">
              <a:solidFill>
                <a:schemeClr val="dk1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92"/>
          <p:cNvSpPr txBox="1"/>
          <p:nvPr/>
        </p:nvSpPr>
        <p:spPr>
          <a:xfrm>
            <a:off x="7078660" y="0"/>
            <a:ext cx="20463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16" name="Google Shape;816;p92"/>
          <p:cNvGraphicFramePr/>
          <p:nvPr>
            <p:extLst>
              <p:ext uri="{D42A27DB-BD31-4B8C-83A1-F6EECF244321}">
                <p14:modId xmlns:p14="http://schemas.microsoft.com/office/powerpoint/2010/main" val="2540020169"/>
              </p:ext>
            </p:extLst>
          </p:nvPr>
        </p:nvGraphicFramePr>
        <p:xfrm>
          <a:off x="250825" y="336550"/>
          <a:ext cx="8569300" cy="60296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35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7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a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7.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endParaRPr lang="en" sz="1400" b="1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3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dCILJ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AKTIVNOSTI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98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određenoga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često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Olgica Pavičić-Čović,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350" u="none" strike="noStrike" cap="none" err="1"/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" name="Google Shape;822;p93"/>
          <p:cNvSpPr txBox="1"/>
          <p:nvPr/>
        </p:nvSpPr>
        <p:spPr>
          <a:xfrm>
            <a:off x="7078660" y="0"/>
            <a:ext cx="2046298" cy="27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23" name="Google Shape;823;p93"/>
          <p:cNvGraphicFramePr/>
          <p:nvPr>
            <p:extLst>
              <p:ext uri="{D42A27DB-BD31-4B8C-83A1-F6EECF244321}">
                <p14:modId xmlns:p14="http://schemas.microsoft.com/office/powerpoint/2010/main" val="3000753465"/>
              </p:ext>
            </p:extLst>
          </p:nvPr>
        </p:nvGraphicFramePr>
        <p:xfrm>
          <a:off x="217720" y="107923"/>
          <a:ext cx="8708575" cy="649757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818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89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02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HRVATSKOGA JEZIKA</a:t>
                      </a:r>
                      <a:endParaRPr sz="14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6.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c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6. 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8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.a,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8.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b </a:t>
                      </a:r>
                      <a:endParaRPr sz="1400" b="1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42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400" u="none" strike="noStrike" cap="none" err="1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4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Renata </a:t>
                      </a:r>
                      <a:r>
                        <a:rPr lang="en-US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Kovačićek</a:t>
                      </a:r>
                      <a:r>
                        <a:rPr lang="en-US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prof.</a:t>
                      </a:r>
                      <a:endParaRPr sz="1400" u="none" strike="noStrike" cap="none">
                        <a:solidFill>
                          <a:schemeClr val="dk1"/>
                        </a:solidFill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76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04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4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400" u="none" strike="noStrike" cap="none" err="1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9" name="Google Shape;829;p94"/>
          <p:cNvGraphicFramePr/>
          <p:nvPr>
            <p:extLst>
              <p:ext uri="{D42A27DB-BD31-4B8C-83A1-F6EECF244321}">
                <p14:modId xmlns:p14="http://schemas.microsoft.com/office/powerpoint/2010/main" val="2356858300"/>
              </p:ext>
            </p:extLst>
          </p:nvPr>
        </p:nvGraphicFramePr>
        <p:xfrm>
          <a:off x="287350" y="156431"/>
          <a:ext cx="8569300" cy="65532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1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NAZIV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DOPUNSKA NASTAVA IZ HRVATSKOGA JEZIKA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ZA UČENIKE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6. a, 6. b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Božica </a:t>
                      </a:r>
                      <a:r>
                        <a:rPr lang="en-US" sz="1400" u="none" strike="noStrike" cap="none" err="1">
                          <a:latin typeface="Times New Roman"/>
                          <a:cs typeface="Times New Roman"/>
                        </a:rPr>
                        <a:t>Ruganec</a:t>
                      </a: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, prof.</a:t>
                      </a:r>
                      <a:endParaRPr sz="14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VREDNOVANJE I KORIŠTENJE REZULTATA RADA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9" name="Google Shape;829;p94"/>
          <p:cNvGraphicFramePr/>
          <p:nvPr>
            <p:extLst>
              <p:ext uri="{D42A27DB-BD31-4B8C-83A1-F6EECF244321}">
                <p14:modId xmlns:p14="http://schemas.microsoft.com/office/powerpoint/2010/main" val="551765926"/>
              </p:ext>
            </p:extLst>
          </p:nvPr>
        </p:nvGraphicFramePr>
        <p:xfrm>
          <a:off x="287350" y="156431"/>
          <a:ext cx="8569300" cy="65532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1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NAZIV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DOPUNSKA NASTAVA IZ HRVATSKOGA JEZIKA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ZA UČENIKE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8. c, 8. d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Božica </a:t>
                      </a:r>
                      <a:r>
                        <a:rPr lang="en-US" sz="1400" u="none" strike="noStrike" cap="none" err="1">
                          <a:latin typeface="Times New Roman"/>
                          <a:cs typeface="Times New Roman"/>
                        </a:rPr>
                        <a:t>Ruganec</a:t>
                      </a: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, prof.</a:t>
                      </a:r>
                      <a:endParaRPr sz="1400" u="none" strike="noStrike" cap="none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VREDNOVANJE I KORIŠTENJE REZULTATA RADA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3736766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29" name="Google Shape;829;p94"/>
          <p:cNvGraphicFramePr/>
          <p:nvPr>
            <p:extLst>
              <p:ext uri="{D42A27DB-BD31-4B8C-83A1-F6EECF244321}">
                <p14:modId xmlns:p14="http://schemas.microsoft.com/office/powerpoint/2010/main" val="2460644981"/>
              </p:ext>
            </p:extLst>
          </p:nvPr>
        </p:nvGraphicFramePr>
        <p:xfrm>
          <a:off x="287350" y="156431"/>
          <a:ext cx="8569300" cy="655320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4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24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21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NAZIV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DOPUNSKA NASTAVA IZ HRVATSKOGA JEZIKA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ZA UČENIKE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cs typeface="Times New Roman"/>
                        </a:rPr>
                        <a:t> 5.c, 5.d, 7.b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36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CILJ AKTIVNOSTI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ciljem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uspjeha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poticati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uporabu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standardnog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interes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pravopisnih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pravila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stjecanja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njegovanja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kulture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nužnosti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slovnice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gramatičke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norme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govoru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pismu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samopouzdanje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umijeće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komunikacije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svijest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izražajnim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mogućnostima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spoznaju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važnosti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vrijednosti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ljepoti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3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NAMJENA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Hrvatskoga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jezika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zbog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toga ne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mogu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pratiti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2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NOSITELJI</a:t>
                      </a: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</a:rPr>
                        <a:t> 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Antonija Barišić </a:t>
                      </a:r>
                      <a:r>
                        <a:rPr lang="en-US" sz="1400" u="none" strike="noStrike" cap="none" err="1">
                          <a:latin typeface="Times New Roman"/>
                          <a:cs typeface="Times New Roman"/>
                        </a:rPr>
                        <a:t>Kolenac</a:t>
                      </a:r>
                      <a:r>
                        <a:rPr lang="en-US" sz="1400" u="none" strike="noStrike" cap="none">
                          <a:latin typeface="Times New Roman"/>
                          <a:cs typeface="Times New Roman"/>
                        </a:rPr>
                        <a:t>, prof.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9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NAČIN REALIZACIJE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individualizirani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pristup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VREMENIK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333"/>
                        <a:buFont typeface="Times New Roman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sat tjedno tijekom školske godine 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2021./2022.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63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TROŠKOVNIK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oko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30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kn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ispisa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bijela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)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3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b="1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Arial"/>
                          <a:cs typeface="Times New Roman"/>
                          <a:sym typeface="Arial"/>
                        </a:rPr>
                        <a:t>VREDNOVANJE I KORIŠTENJE REZULTATA RADA</a:t>
                      </a:r>
                      <a:endParaRPr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postignuća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25"/>
                        <a:buFont typeface="Arial"/>
                        <a:buNone/>
                      </a:pP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-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ocjenjivanje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poboljšanja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konačne</a:t>
                      </a:r>
                      <a:r>
                        <a:rPr lang="en" sz="14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endParaRPr sz="1400" u="none" strike="noStrike" cap="none" err="1">
                        <a:latin typeface="Times New Roman"/>
                        <a:cs typeface="Times New Roman"/>
                      </a:endParaRPr>
                    </a:p>
                  </a:txBody>
                  <a:tcPr marL="39525" marR="3952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901987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96"/>
          <p:cNvSpPr txBox="1"/>
          <p:nvPr/>
        </p:nvSpPr>
        <p:spPr>
          <a:xfrm>
            <a:off x="7078660" y="0"/>
            <a:ext cx="2065337" cy="27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43" name="Google Shape;843;p96"/>
          <p:cNvGraphicFramePr/>
          <p:nvPr>
            <p:extLst>
              <p:ext uri="{D42A27DB-BD31-4B8C-83A1-F6EECF244321}">
                <p14:modId xmlns:p14="http://schemas.microsoft.com/office/powerpoint/2010/main" val="2247847960"/>
              </p:ext>
            </p:extLst>
          </p:nvPr>
        </p:nvGraphicFramePr>
        <p:xfrm>
          <a:off x="323850" y="649287"/>
          <a:ext cx="8491550" cy="556349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  IZ 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MATEMATIK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E 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endParaRPr lang="en-US" sz="1350" u="none" strike="noStrike" cap="none" dirty="0"/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</a:rPr>
                        <a:t>6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</a:rPr>
                        <a:t>RAZREDA  ŠK. GOD. 20</a:t>
                      </a:r>
                      <a:r>
                        <a:rPr lang="hr-HR" sz="1600" b="1" u="none" strike="noStrike" cap="none" dirty="0">
                          <a:solidFill>
                            <a:schemeClr val="dk1"/>
                          </a:solidFill>
                        </a:rPr>
                        <a:t>21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</a:rPr>
                        <a:t>. / 202</a:t>
                      </a:r>
                      <a:r>
                        <a:rPr lang="hr-HR" sz="1600" b="1" u="none" strike="noStrike" cap="none" dirty="0">
                          <a:solidFill>
                            <a:schemeClr val="dk1"/>
                          </a:solidFill>
                        </a:rPr>
                        <a:t>2</a:t>
                      </a: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zadacima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one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poboljšanjem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svoga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 dirty="0">
                          <a:latin typeface="Times New Roman"/>
                          <a:ea typeface="Times New Roman"/>
                          <a:cs typeface="Times New Roman"/>
                        </a:rPr>
                        <a:t>Snježana</a:t>
                      </a:r>
                      <a:r>
                        <a:rPr lang="hr-HR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600" u="none" strike="noStrike" cap="none" dirty="0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Lažeta</a:t>
                      </a:r>
                      <a:r>
                        <a:rPr lang="hr-HR" sz="1600" u="none" strike="noStrike" cap="none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prof.</a:t>
                      </a:r>
                      <a:endParaRPr sz="1600" u="none" strike="noStrike" cap="none" dirty="0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ponavljanje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Dva školska </a:t>
                      </a: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sata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 dirty="0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napretkom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dirty="0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 dirty="0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 dirty="0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9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50" name="Google Shape;850;p97"/>
          <p:cNvGraphicFramePr/>
          <p:nvPr>
            <p:extLst>
              <p:ext uri="{D42A27DB-BD31-4B8C-83A1-F6EECF244321}">
                <p14:modId xmlns:p14="http://schemas.microsoft.com/office/powerpoint/2010/main" val="2981578906"/>
              </p:ext>
            </p:extLst>
          </p:nvPr>
        </p:nvGraphicFramePr>
        <p:xfrm>
          <a:off x="323850" y="649287"/>
          <a:ext cx="8424850" cy="6026430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  IZ 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MATEMATIK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E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8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RAZREDA ŠK. GOD. 20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21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 / 202</a:t>
                      </a:r>
                      <a:r>
                        <a:rPr lang="hr-HR" sz="1600" b="1" u="none" strike="noStrike" cap="none">
                          <a:solidFill>
                            <a:schemeClr val="dk1"/>
                          </a:solidFill>
                        </a:rPr>
                        <a:t>2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.</a:t>
                      </a:r>
                      <a:endParaRPr sz="160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 sadržaje koji nisu usvojeni na redovnom satu, vježbom utvrditi usvojene sadržaje.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 osnovne matematičke pojmove i metode i primijeniti ih na osnovnim zadacima.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koji imaju poteškoće u praćenju i svladavanju gradiva te one učenike koji sami osjećaju potrebu za poboljšanjem svoga znanja.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 samostalnosti kod učenja, razumijevanje naučenih sadržaja i njihova primjena.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00"/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Katarina Čabraja, prof.</a:t>
                      </a: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 izlaganje, pisanje, ponavljanje, rješavanje zadataka. 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 i grupni ra</a:t>
                      </a:r>
                      <a:r>
                        <a:rPr lang="hr-HR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 uz 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 pomoć učiteljice u računanju, pisanju i objašnjavanju matematičkih zadataka</a:t>
                      </a:r>
                      <a:endParaRPr lang="hr-HR" sz="16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 praćenje rada i napredovanja svakog učenika.</a:t>
                      </a:r>
                      <a:endParaRPr sz="160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školski sat tjedno tijekom nastavne godine.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 nastavnih listića, papir, kreda, kreda u boji.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 praćenje učenika na redovnoj i dopunskoj nastavi.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 učenika, učitelja i roditelja naučenim  gradivom te napretkom učenika.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56" name="Google Shape;856;p98"/>
          <p:cNvGraphicFramePr/>
          <p:nvPr>
            <p:extLst>
              <p:ext uri="{D42A27DB-BD31-4B8C-83A1-F6EECF244321}">
                <p14:modId xmlns:p14="http://schemas.microsoft.com/office/powerpoint/2010/main" val="2389178043"/>
              </p:ext>
            </p:extLst>
          </p:nvPr>
        </p:nvGraphicFramePr>
        <p:xfrm>
          <a:off x="180975" y="140985"/>
          <a:ext cx="8782050" cy="6436211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1926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5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49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DOPUNSKA NASTAVA IZ MATEMATIKE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UČENIKE 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5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RAZREDA </a:t>
                      </a:r>
                      <a:r>
                        <a:rPr lang="hr-HR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ŠK. GOD.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2021. /2022.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815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CILJ AKTIVNOSTI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nadoknađivanju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stekli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cjelina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izostanak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slabije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predznanje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.).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Podržati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želji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isprave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nedovoljne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matematike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 err="1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55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NAMJENA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lang="hr-HR"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navika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Savladavanje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ili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dijela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</a:t>
                      </a:r>
                      <a:r>
                        <a:rPr lang="en" sz="135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davanju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gradiva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 Za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puno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one koji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poboljšati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znanje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 err="1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0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38"/>
                        <a:buFont typeface="Times New Roman"/>
                        <a:buNone/>
                      </a:pPr>
                      <a:r>
                        <a:rPr lang="en-US" sz="135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Varga, prof.</a:t>
                      </a:r>
                      <a:endParaRPr sz="135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3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NAČIN REALIZACIJE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Arial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računanju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zadataka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Redovito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svakog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učenika.</a:t>
                      </a:r>
                      <a:endParaRPr sz="1350" u="none" strike="noStrike" cap="none"/>
                    </a:p>
                  </a:txBody>
                  <a:tcPr marL="63500" marR="63500" marT="91425" marB="91425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2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 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</a:t>
                      </a:r>
                      <a:r>
                        <a:rPr lang="hr-HR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nastavne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endParaRPr sz="1350" u="none" strike="noStrike" cap="none" err="1"/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393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TROŠKOVNIK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dodatnih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materijala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učenike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).</a:t>
                      </a:r>
                      <a:endParaRPr sz="1350" u="none" strike="noStrike" cap="none"/>
                    </a:p>
                  </a:txBody>
                  <a:tcPr marL="63500" marR="63500" marT="91450" marB="91450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139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Verdana"/>
                        <a:buNone/>
                      </a:pPr>
                      <a:r>
                        <a:rPr lang="en" sz="1400" b="1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VREDNOVANJE I KORIŠTENJE REZULTATA RADA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50"/>
                        <a:buFont typeface="Calibri"/>
                        <a:buNone/>
                      </a:pPr>
                      <a:endParaRPr sz="1400" b="1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roditelja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napredovanja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svrhom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boljeg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gradiva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350"/>
                        <a:buFont typeface="Times New Roman"/>
                        <a:buNone/>
                      </a:pP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Ispravljanje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negativnih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ocjena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kojima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4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zadovoljni</a:t>
                      </a:r>
                      <a:r>
                        <a:rPr lang="en" sz="14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400" u="none" strike="noStrike" cap="none">
                        <a:latin typeface="Times New Roman"/>
                        <a:cs typeface="Times New Roman"/>
                      </a:endParaRPr>
                    </a:p>
                  </a:txBody>
                  <a:tcPr marL="63500" marR="63500" marT="91425" marB="914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99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63" name="Google Shape;863;p99"/>
          <p:cNvGraphicFramePr/>
          <p:nvPr>
            <p:extLst>
              <p:ext uri="{D42A27DB-BD31-4B8C-83A1-F6EECF244321}">
                <p14:modId xmlns:p14="http://schemas.microsoft.com/office/powerpoint/2010/main" val="2392073044"/>
              </p:ext>
            </p:extLst>
          </p:nvPr>
        </p:nvGraphicFramePr>
        <p:xfrm>
          <a:off x="221087" y="226350"/>
          <a:ext cx="8496275" cy="6369638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670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/>
                        <a:t>NAZIV 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AKTIVNOSTI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NASTAVA IZ MATEMATIKE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/>
                        <a:t>       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</a:t>
                      </a:r>
                      <a:r>
                        <a:rPr lang="en" sz="1800" b="1" u="none" strike="noStrike" cap="none"/>
                        <a:t>UČENIKE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 7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</a:t>
                      </a:r>
                      <a:r>
                        <a:rPr lang="en" sz="1800" b="1" u="none" strike="noStrike" cap="none"/>
                        <a:t> RAZREDA (2021./2022.)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CILJEVI</a:t>
                      </a: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Nadopunjavanje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usvojenosti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nastave.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nadoknađivanju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kako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bi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stekli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sposobnosti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vještine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određenih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cjelina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(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izostanak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slabije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predznanje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sl</a:t>
                      </a:r>
                      <a:r>
                        <a:rPr lang="en" sz="18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.).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6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Program je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namijenjen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učenicima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da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ovladaju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temeljnim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znanjima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kao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preduvjetom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uspješnosti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školovanja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Razvijanje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upornosti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radnih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navika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Verdana"/>
                        <a:buNone/>
                      </a:pPr>
                      <a:r>
                        <a:rPr lang="en-US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Danijela Varga, prof.</a:t>
                      </a:r>
                      <a:endParaRPr sz="1800" u="none" strike="noStrike" cap="non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uz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neposrednu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pomoć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učiteljice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čitanju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objašnjavanju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matematičkih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hr-HR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Jedan školski 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sat 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tjedno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45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Troškove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snosi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683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b="1" u="none" strike="noStrike" cap="none">
                          <a:solidFill>
                            <a:srgbClr val="000000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NAČIN KORIŠTENJA REZULTATA RADA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50"/>
                        <a:buFont typeface="Arial"/>
                        <a:buNone/>
                      </a:pP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informiranje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razrednika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napretku</a:t>
                      </a:r>
                      <a:r>
                        <a:rPr lang="en" sz="1800" u="none" strike="noStrike" cap="none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solidFill>
                            <a:srgbClr val="000000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napretkom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usvajanju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800" u="none" strike="noStrike" cap="none" err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gradiva</a:t>
                      </a:r>
                      <a:r>
                        <a:rPr lang="en" sz="18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88450" marR="88450" marT="44225" marB="44225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" name="Google Shape;849;p97"/>
          <p:cNvSpPr txBox="1"/>
          <p:nvPr/>
        </p:nvSpPr>
        <p:spPr>
          <a:xfrm>
            <a:off x="7078660" y="0"/>
            <a:ext cx="2065199" cy="2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graphicFrame>
        <p:nvGraphicFramePr>
          <p:cNvPr id="850" name="Google Shape;850;p97"/>
          <p:cNvGraphicFramePr/>
          <p:nvPr>
            <p:extLst>
              <p:ext uri="{D42A27DB-BD31-4B8C-83A1-F6EECF244321}">
                <p14:modId xmlns:p14="http://schemas.microsoft.com/office/powerpoint/2010/main" val="2142376535"/>
              </p:ext>
            </p:extLst>
          </p:nvPr>
        </p:nvGraphicFramePr>
        <p:xfrm>
          <a:off x="323850" y="649287"/>
          <a:ext cx="8424850" cy="5749875"/>
        </p:xfrm>
        <a:graphic>
          <a:graphicData uri="http://schemas.openxmlformats.org/drawingml/2006/table">
            <a:tbl>
              <a:tblPr>
                <a:noFill/>
                <a:tableStyleId>{B2E6745A-B9C5-42E0-A17B-FDAA3278ED7C}</a:tableStyleId>
              </a:tblPr>
              <a:tblGrid>
                <a:gridCol w="2087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37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NAZIV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DOPUNSKA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NASTAVA  IZ 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FIZIKE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cs typeface="Arial"/>
                        </a:rPr>
                        <a:t> </a:t>
                      </a:r>
                      <a:endParaRPr sz="1350" u="none" strike="noStrike" cap="none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120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ZA UČENIKE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</a:rPr>
                        <a:t>  7. I 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8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. </a:t>
                      </a: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</a:rPr>
                        <a:t>RAZREDA (2021./2022.)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40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CILJ AKTIVNOSTI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nisu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satu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vježbom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praktičnom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vježbom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utvrditi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usvojene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osnovne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fizikalne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pojmove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metode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primijeniti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.</a:t>
                      </a:r>
                      <a:endParaRPr lang="en" sz="1600" u="none" strike="noStrike" cap="none">
                        <a:solidFill>
                          <a:schemeClr val="dk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52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NAMJENA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imaju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poteškoće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svladavanju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nastavnog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one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koji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osjećaju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potrebu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za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poboljšanjem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svoga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znanja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Razvoj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samostalnosti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kod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razumijevanje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sadržaja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njihova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primjena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NOSITELJI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Verdana"/>
                        <a:buNone/>
                      </a:pP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</a:rPr>
                        <a:t>Vedran </a:t>
                      </a:r>
                      <a:r>
                        <a:rPr lang="hr-HR" sz="1600" u="none" strike="noStrike" cap="none" err="1">
                          <a:latin typeface="Times New Roman"/>
                          <a:ea typeface="Times New Roman"/>
                          <a:cs typeface="Times New Roman"/>
                        </a:rPr>
                        <a:t>Bobšić</a:t>
                      </a:r>
                      <a:r>
                        <a:rPr lang="hr-HR" sz="1600" u="none" strike="noStrike" cap="none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prof.</a:t>
                      </a:r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NAČIN REALIZACIJE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Usmeno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izlaganje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pisanje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ponavljanje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rješavanje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zadataka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pokusi</a:t>
                      </a:r>
                      <a:endParaRPr sz="1350" u="none" strike="noStrike" cap="none" err="1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Individualni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grupni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rad.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VREMENIK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Jedan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školski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sat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tjedno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tijekom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godine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6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TROŠKOVNIK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Kopiranje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nastavnih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listića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papir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kreda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u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boji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9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b="1" u="none" strike="noStrike" cap="none">
                          <a:solidFill>
                            <a:schemeClr val="dk1"/>
                          </a:solidFill>
                          <a:latin typeface="Arial"/>
                          <a:ea typeface="Arial"/>
                          <a:cs typeface="Arial"/>
                          <a:sym typeface="Arial"/>
                        </a:rPr>
                        <a:t>VREDNOVANJE I KORIŠTENJE REZULTATA RADA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400"/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Opisno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praćenje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redovnoj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dopunskoj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nastavi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None/>
                      </a:pP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Zadovoljstvo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,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i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roditelja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naučenim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 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gradivom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te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napretkom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 </a:t>
                      </a:r>
                      <a:r>
                        <a:rPr lang="en" sz="1600" u="none" strike="noStrike" cap="none" err="1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učenika</a:t>
                      </a:r>
                      <a:r>
                        <a:rPr lang="en" sz="1600" u="none" strike="noStrike" cap="none">
                          <a:solidFill>
                            <a:schemeClr val="dk1"/>
                          </a:solidFill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.</a:t>
                      </a:r>
                      <a:endParaRPr sz="1350" u="none" strike="noStrike" cap="none"/>
                    </a:p>
                  </a:txBody>
                  <a:tcPr marL="31875" marR="31875" marT="0" marB="0" anchor="ctr">
                    <a:lnL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9955878"/>
      </p:ext>
    </p:extLst>
  </p:cSld>
  <p:clrMapOvr>
    <a:masterClrMapping/>
  </p:clrMapOvr>
</p:sld>
</file>

<file path=ppt/theme/theme1.xml><?xml version="1.0" encoding="utf-8"?>
<a:theme xmlns:a="http://schemas.openxmlformats.org/drawingml/2006/main" name="Tema sustava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sustava Offic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4782B9FB3D2D574D8F0EFE4F9A3E694B" ma:contentTypeVersion="8" ma:contentTypeDescription="Stvaranje novog dokumenta." ma:contentTypeScope="" ma:versionID="1a4bbd5782e518d6ed3e87d0d9a8a41d">
  <xsd:schema xmlns:xsd="http://www.w3.org/2001/XMLSchema" xmlns:xs="http://www.w3.org/2001/XMLSchema" xmlns:p="http://schemas.microsoft.com/office/2006/metadata/properties" xmlns:ns2="fab80420-665e-4425-b572-29d4ab0aa5e5" targetNamespace="http://schemas.microsoft.com/office/2006/metadata/properties" ma:root="true" ma:fieldsID="88e1699fcb7400e217693c5e0a479c24" ns2:_="">
    <xsd:import namespace="fab80420-665e-4425-b572-29d4ab0aa5e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b80420-665e-4425-b572-29d4ab0aa5e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Vrsta sadržaja"/>
        <xsd:element ref="dc:title" minOccurs="0" maxOccurs="1" ma:index="4" ma:displayName="Naslov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C40CCE70-CD22-41C4-898F-2455DC6AFE23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ACD4487-E0D4-42D6-B99F-928E33E5D4B3}">
  <ds:schemaRefs>
    <ds:schemaRef ds:uri="fab80420-665e-4425-b572-29d4ab0aa5e5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0/xmlns/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5D3C8912-E59D-45E3-9644-08221BD894D9}">
  <ds:schemaRefs>
    <ds:schemaRef ds:uri="http://schemas.microsoft.com/office/2006/metadata/properties"/>
    <ds:schemaRef ds:uri="http://www.w3.org/XML/1998/namespace"/>
    <ds:schemaRef ds:uri="http://purl.org/dc/elements/1.1/"/>
    <ds:schemaRef ds:uri="http://purl.org/dc/terms/"/>
    <ds:schemaRef ds:uri="http://schemas.microsoft.com/office/infopath/2007/PartnerControls"/>
    <ds:schemaRef ds:uri="http://schemas.microsoft.com/office/2006/documentManagement/types"/>
    <ds:schemaRef ds:uri="http://purl.org/dc/dcmitype/"/>
    <ds:schemaRef ds:uri="http://schemas.openxmlformats.org/package/2006/metadata/core-properties"/>
    <ds:schemaRef ds:uri="fab80420-665e-4425-b572-29d4ab0aa5e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31</TotalTime>
  <Words>33539</Words>
  <Application>Microsoft Office PowerPoint</Application>
  <PresentationFormat>Prikaz na zaslonu (4:3)</PresentationFormat>
  <Paragraphs>4483</Paragraphs>
  <Slides>239</Slides>
  <Notes>232</Notes>
  <HiddenSlides>0</HiddenSlides>
  <MMClips>0</MMClips>
  <ScaleCrop>false</ScaleCrop>
  <HeadingPairs>
    <vt:vector size="6" baseType="variant">
      <vt:variant>
        <vt:lpstr>Korišteni fontovi</vt:lpstr>
      </vt:variant>
      <vt:variant>
        <vt:i4>9</vt:i4>
      </vt:variant>
      <vt:variant>
        <vt:lpstr>Tema</vt:lpstr>
      </vt:variant>
      <vt:variant>
        <vt:i4>2</vt:i4>
      </vt:variant>
      <vt:variant>
        <vt:lpstr>Naslovi slajdova</vt:lpstr>
      </vt:variant>
      <vt:variant>
        <vt:i4>239</vt:i4>
      </vt:variant>
    </vt:vector>
  </HeadingPairs>
  <TitlesOfParts>
    <vt:vector size="250" baseType="lpstr">
      <vt:lpstr>Calibri</vt:lpstr>
      <vt:lpstr>Noto Sans Symbols</vt:lpstr>
      <vt:lpstr>Symbol</vt:lpstr>
      <vt:lpstr>Comic Sans MS</vt:lpstr>
      <vt:lpstr>Merriweather</vt:lpstr>
      <vt:lpstr>Times New Roman</vt:lpstr>
      <vt:lpstr>Arial</vt:lpstr>
      <vt:lpstr>Verdana</vt:lpstr>
      <vt:lpstr>Times</vt:lpstr>
      <vt:lpstr>Tema sustava Office</vt:lpstr>
      <vt:lpstr>Tema sustava Office</vt:lpstr>
      <vt:lpstr>PowerPoint prezentacija</vt:lpstr>
      <vt:lpstr>PowerPoint prezentacija</vt:lpstr>
      <vt:lpstr>PowerPoint prezentacija</vt:lpstr>
      <vt:lpstr>O KURIKULU OSNOVNE ŠKOLE</vt:lpstr>
      <vt:lpstr>Načela nacionalnog kurikula</vt:lpstr>
      <vt:lpstr>Načela nacionalnog kurikula</vt:lpstr>
      <vt:lpstr>Opći odgojno-obrazovni ciljevi Nacionalnog okvirnog kurikula</vt:lpstr>
      <vt:lpstr>Opći odgojno-obrazovni ciljevi Nacionalnog okvirnog kurikula</vt:lpstr>
      <vt:lpstr>Temeljne kompetencije za cjeloživotno obrazovanje:</vt:lpstr>
      <vt:lpstr>VIZIJA I MISIJA ŠKOLE</vt:lpstr>
      <vt:lpstr>VRIJEDNOSTI</vt:lpstr>
      <vt:lpstr>ZNANJE</vt:lpstr>
      <vt:lpstr>SOLIDARNOST</vt:lpstr>
      <vt:lpstr>ODGOVORNOST</vt:lpstr>
      <vt:lpstr>IDENTITET</vt:lpstr>
      <vt:lpstr>ANALIZA POTREBA I INTERESA UČENIKA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prezentacija</dc:title>
  <dc:creator>Korisnik</dc:creator>
  <cp:lastModifiedBy>Leo Sever</cp:lastModifiedBy>
  <cp:revision>206</cp:revision>
  <dcterms:modified xsi:type="dcterms:W3CDTF">2021-10-10T15:26:47Z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0x0101004782B9FB3D2D574D8F0EFE4F9A3E694B</vt:lpwstr>
  </property>
</Properties>
</file>