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4"/>
    <p:sldMasterId id="2147483660" r:id="rId5"/>
  </p:sldMasterIdLst>
  <p:notesMasterIdLst>
    <p:notesMasterId r:id="rId275"/>
  </p:notes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557" r:id="rId24"/>
    <p:sldId id="558" r:id="rId25"/>
    <p:sldId id="559" r:id="rId26"/>
    <p:sldId id="560" r:id="rId27"/>
    <p:sldId id="291" r:id="rId28"/>
    <p:sldId id="292" r:id="rId29"/>
    <p:sldId id="277" r:id="rId30"/>
    <p:sldId id="279" r:id="rId31"/>
    <p:sldId id="276" r:id="rId32"/>
    <p:sldId id="278" r:id="rId33"/>
    <p:sldId id="280" r:id="rId34"/>
    <p:sldId id="286" r:id="rId35"/>
    <p:sldId id="287" r:id="rId36"/>
    <p:sldId id="288" r:id="rId37"/>
    <p:sldId id="615" r:id="rId38"/>
    <p:sldId id="290" r:id="rId39"/>
    <p:sldId id="275" r:id="rId40"/>
    <p:sldId id="281" r:id="rId41"/>
    <p:sldId id="282" r:id="rId42"/>
    <p:sldId id="283" r:id="rId43"/>
    <p:sldId id="284" r:id="rId44"/>
    <p:sldId id="285" r:id="rId45"/>
    <p:sldId id="294" r:id="rId46"/>
    <p:sldId id="295" r:id="rId47"/>
    <p:sldId id="296" r:id="rId48"/>
    <p:sldId id="297" r:id="rId49"/>
    <p:sldId id="420" r:id="rId50"/>
    <p:sldId id="298" r:id="rId51"/>
    <p:sldId id="299" r:id="rId52"/>
    <p:sldId id="301" r:id="rId53"/>
    <p:sldId id="302" r:id="rId54"/>
    <p:sldId id="303" r:id="rId55"/>
    <p:sldId id="304" r:id="rId56"/>
    <p:sldId id="610" r:id="rId57"/>
    <p:sldId id="305" r:id="rId58"/>
    <p:sldId id="306" r:id="rId59"/>
    <p:sldId id="307" r:id="rId60"/>
    <p:sldId id="310" r:id="rId61"/>
    <p:sldId id="312" r:id="rId62"/>
    <p:sldId id="313" r:id="rId63"/>
    <p:sldId id="698" r:id="rId64"/>
    <p:sldId id="712" r:id="rId65"/>
    <p:sldId id="711" r:id="rId66"/>
    <p:sldId id="334" r:id="rId67"/>
    <p:sldId id="314" r:id="rId68"/>
    <p:sldId id="316" r:id="rId69"/>
    <p:sldId id="692" r:id="rId70"/>
    <p:sldId id="626" r:id="rId71"/>
    <p:sldId id="708" r:id="rId72"/>
    <p:sldId id="317" r:id="rId73"/>
    <p:sldId id="519" r:id="rId74"/>
    <p:sldId id="319" r:id="rId75"/>
    <p:sldId id="705" r:id="rId76"/>
    <p:sldId id="538" r:id="rId77"/>
    <p:sldId id="323" r:id="rId78"/>
    <p:sldId id="324" r:id="rId79"/>
    <p:sldId id="325" r:id="rId80"/>
    <p:sldId id="326" r:id="rId81"/>
    <p:sldId id="327" r:id="rId82"/>
    <p:sldId id="335" r:id="rId83"/>
    <p:sldId id="336" r:id="rId84"/>
    <p:sldId id="337" r:id="rId85"/>
    <p:sldId id="339" r:id="rId86"/>
    <p:sldId id="697" r:id="rId87"/>
    <p:sldId id="696" r:id="rId88"/>
    <p:sldId id="344" r:id="rId89"/>
    <p:sldId id="636" r:id="rId90"/>
    <p:sldId id="347" r:id="rId91"/>
    <p:sldId id="348" r:id="rId92"/>
    <p:sldId id="350" r:id="rId93"/>
    <p:sldId id="351" r:id="rId94"/>
    <p:sldId id="352" r:id="rId95"/>
    <p:sldId id="353" r:id="rId96"/>
    <p:sldId id="592" r:id="rId97"/>
    <p:sldId id="354" r:id="rId98"/>
    <p:sldId id="628" r:id="rId99"/>
    <p:sldId id="690" r:id="rId100"/>
    <p:sldId id="691" r:id="rId101"/>
    <p:sldId id="356" r:id="rId102"/>
    <p:sldId id="357" r:id="rId103"/>
    <p:sldId id="358" r:id="rId104"/>
    <p:sldId id="359" r:id="rId105"/>
    <p:sldId id="572" r:id="rId106"/>
    <p:sldId id="360" r:id="rId107"/>
    <p:sldId id="612" r:id="rId108"/>
    <p:sldId id="361" r:id="rId109"/>
    <p:sldId id="362" r:id="rId110"/>
    <p:sldId id="363" r:id="rId111"/>
    <p:sldId id="369" r:id="rId112"/>
    <p:sldId id="368" r:id="rId113"/>
    <p:sldId id="617" r:id="rId114"/>
    <p:sldId id="370" r:id="rId115"/>
    <p:sldId id="620" r:id="rId116"/>
    <p:sldId id="710" r:id="rId117"/>
    <p:sldId id="629" r:id="rId118"/>
    <p:sldId id="709" r:id="rId119"/>
    <p:sldId id="373" r:id="rId120"/>
    <p:sldId id="704" r:id="rId121"/>
    <p:sldId id="374" r:id="rId122"/>
    <p:sldId id="375" r:id="rId123"/>
    <p:sldId id="377" r:id="rId124"/>
    <p:sldId id="601" r:id="rId125"/>
    <p:sldId id="602" r:id="rId126"/>
    <p:sldId id="589" r:id="rId127"/>
    <p:sldId id="595" r:id="rId128"/>
    <p:sldId id="584" r:id="rId129"/>
    <p:sldId id="382" r:id="rId130"/>
    <p:sldId id="384" r:id="rId131"/>
    <p:sldId id="568" r:id="rId132"/>
    <p:sldId id="386" r:id="rId133"/>
    <p:sldId id="638" r:id="rId134"/>
    <p:sldId id="387" r:id="rId135"/>
    <p:sldId id="630" r:id="rId136"/>
    <p:sldId id="392" r:id="rId137"/>
    <p:sldId id="394" r:id="rId138"/>
    <p:sldId id="396" r:id="rId139"/>
    <p:sldId id="398" r:id="rId140"/>
    <p:sldId id="635" r:id="rId141"/>
    <p:sldId id="399" r:id="rId142"/>
    <p:sldId id="404" r:id="rId143"/>
    <p:sldId id="694" r:id="rId144"/>
    <p:sldId id="693" r:id="rId145"/>
    <p:sldId id="406" r:id="rId146"/>
    <p:sldId id="405" r:id="rId147"/>
    <p:sldId id="407" r:id="rId148"/>
    <p:sldId id="408" r:id="rId149"/>
    <p:sldId id="409" r:id="rId150"/>
    <p:sldId id="410" r:id="rId151"/>
    <p:sldId id="411" r:id="rId152"/>
    <p:sldId id="412" r:id="rId153"/>
    <p:sldId id="413" r:id="rId154"/>
    <p:sldId id="714" r:id="rId155"/>
    <p:sldId id="418" r:id="rId156"/>
    <p:sldId id="415" r:id="rId157"/>
    <p:sldId id="416" r:id="rId158"/>
    <p:sldId id="419" r:id="rId159"/>
    <p:sldId id="414" r:id="rId160"/>
    <p:sldId id="421" r:id="rId161"/>
    <p:sldId id="422" r:id="rId162"/>
    <p:sldId id="632" r:id="rId163"/>
    <p:sldId id="579" r:id="rId164"/>
    <p:sldId id="631" r:id="rId165"/>
    <p:sldId id="425" r:id="rId166"/>
    <p:sldId id="424" r:id="rId167"/>
    <p:sldId id="428" r:id="rId168"/>
    <p:sldId id="427" r:id="rId169"/>
    <p:sldId id="540" r:id="rId170"/>
    <p:sldId id="699" r:id="rId171"/>
    <p:sldId id="433" r:id="rId172"/>
    <p:sldId id="634" r:id="rId173"/>
    <p:sldId id="435" r:id="rId174"/>
    <p:sldId id="576" r:id="rId175"/>
    <p:sldId id="542" r:id="rId176"/>
    <p:sldId id="561" r:id="rId177"/>
    <p:sldId id="703" r:id="rId178"/>
    <p:sldId id="706" r:id="rId179"/>
    <p:sldId id="707" r:id="rId180"/>
    <p:sldId id="441" r:id="rId181"/>
    <p:sldId id="447" r:id="rId182"/>
    <p:sldId id="450" r:id="rId183"/>
    <p:sldId id="624" r:id="rId184"/>
    <p:sldId id="623" r:id="rId185"/>
    <p:sldId id="452" r:id="rId186"/>
    <p:sldId id="455" r:id="rId187"/>
    <p:sldId id="614" r:id="rId188"/>
    <p:sldId id="456" r:id="rId189"/>
    <p:sldId id="459" r:id="rId190"/>
    <p:sldId id="461" r:id="rId191"/>
    <p:sldId id="462" r:id="rId192"/>
    <p:sldId id="465" r:id="rId193"/>
    <p:sldId id="607" r:id="rId194"/>
    <p:sldId id="702" r:id="rId195"/>
    <p:sldId id="467" r:id="rId196"/>
    <p:sldId id="468" r:id="rId197"/>
    <p:sldId id="469" r:id="rId198"/>
    <p:sldId id="474" r:id="rId199"/>
    <p:sldId id="476" r:id="rId200"/>
    <p:sldId id="695" r:id="rId201"/>
    <p:sldId id="483" r:id="rId202"/>
    <p:sldId id="485" r:id="rId203"/>
    <p:sldId id="486" r:id="rId204"/>
    <p:sldId id="577" r:id="rId205"/>
    <p:sldId id="574" r:id="rId206"/>
    <p:sldId id="488" r:id="rId207"/>
    <p:sldId id="490" r:id="rId208"/>
    <p:sldId id="489" r:id="rId209"/>
    <p:sldId id="491" r:id="rId210"/>
    <p:sldId id="588" r:id="rId211"/>
    <p:sldId id="493" r:id="rId212"/>
    <p:sldId id="494" r:id="rId213"/>
    <p:sldId id="495" r:id="rId214"/>
    <p:sldId id="641" r:id="rId215"/>
    <p:sldId id="498" r:id="rId216"/>
    <p:sldId id="700" r:id="rId217"/>
    <p:sldId id="625" r:id="rId218"/>
    <p:sldId id="503" r:id="rId219"/>
    <p:sldId id="505" r:id="rId220"/>
    <p:sldId id="507" r:id="rId221"/>
    <p:sldId id="509" r:id="rId222"/>
    <p:sldId id="517" r:id="rId223"/>
    <p:sldId id="713" r:id="rId224"/>
    <p:sldId id="518" r:id="rId225"/>
    <p:sldId id="618" r:id="rId226"/>
    <p:sldId id="639" r:id="rId227"/>
    <p:sldId id="520" r:id="rId228"/>
    <p:sldId id="642" r:id="rId229"/>
    <p:sldId id="643" r:id="rId230"/>
    <p:sldId id="644" r:id="rId231"/>
    <p:sldId id="645" r:id="rId232"/>
    <p:sldId id="646" r:id="rId233"/>
    <p:sldId id="647" r:id="rId234"/>
    <p:sldId id="648" r:id="rId235"/>
    <p:sldId id="649" r:id="rId236"/>
    <p:sldId id="650" r:id="rId237"/>
    <p:sldId id="651" r:id="rId238"/>
    <p:sldId id="653" r:id="rId239"/>
    <p:sldId id="655" r:id="rId240"/>
    <p:sldId id="656" r:id="rId241"/>
    <p:sldId id="657" r:id="rId242"/>
    <p:sldId id="658" r:id="rId243"/>
    <p:sldId id="659" r:id="rId244"/>
    <p:sldId id="660" r:id="rId245"/>
    <p:sldId id="661" r:id="rId246"/>
    <p:sldId id="662" r:id="rId247"/>
    <p:sldId id="663" r:id="rId248"/>
    <p:sldId id="664" r:id="rId249"/>
    <p:sldId id="665" r:id="rId250"/>
    <p:sldId id="666" r:id="rId251"/>
    <p:sldId id="667" r:id="rId252"/>
    <p:sldId id="668" r:id="rId253"/>
    <p:sldId id="669" r:id="rId254"/>
    <p:sldId id="670" r:id="rId255"/>
    <p:sldId id="671" r:id="rId256"/>
    <p:sldId id="672" r:id="rId257"/>
    <p:sldId id="673" r:id="rId258"/>
    <p:sldId id="674" r:id="rId259"/>
    <p:sldId id="675" r:id="rId260"/>
    <p:sldId id="676" r:id="rId261"/>
    <p:sldId id="677" r:id="rId262"/>
    <p:sldId id="678" r:id="rId263"/>
    <p:sldId id="528" r:id="rId264"/>
    <p:sldId id="529" r:id="rId265"/>
    <p:sldId id="679" r:id="rId266"/>
    <p:sldId id="681" r:id="rId267"/>
    <p:sldId id="682" r:id="rId268"/>
    <p:sldId id="683" r:id="rId269"/>
    <p:sldId id="686" r:id="rId270"/>
    <p:sldId id="684" r:id="rId271"/>
    <p:sldId id="685" r:id="rId272"/>
    <p:sldId id="687" r:id="rId273"/>
    <p:sldId id="537" r:id="rId274"/>
  </p:sldIdLst>
  <p:sldSz cx="9144000" cy="6858000" type="screen4x3"/>
  <p:notesSz cx="6797675" cy="9928225"/>
  <p:embeddedFontLst>
    <p:embeddedFont>
      <p:font typeface="Verdana" panose="020B0604030504040204" pitchFamily="34" charset="0"/>
      <p:regular r:id="rId276"/>
      <p:bold r:id="rId277"/>
      <p:italic r:id="rId278"/>
      <p:boldItalic r:id="rId279"/>
    </p:embeddedFont>
    <p:embeddedFont>
      <p:font typeface="Times" panose="02020603050405020304" pitchFamily="18" charset="0"/>
      <p:regular r:id="rId280"/>
      <p:bold r:id="rId281"/>
      <p:italic r:id="rId282"/>
      <p:boldItalic r:id="rId283"/>
    </p:embeddedFont>
    <p:embeddedFont>
      <p:font typeface="Calibri" panose="020F0502020204030204" pitchFamily="34" charset="0"/>
      <p:regular r:id="rId284"/>
      <p:bold r:id="rId285"/>
      <p:italic r:id="rId286"/>
      <p:boldItalic r:id="rId287"/>
    </p:embeddedFont>
    <p:embeddedFont>
      <p:font typeface="Comic Sans MS" panose="030F0702030302020204" pitchFamily="66" charset="0"/>
      <p:regular r:id="rId288"/>
      <p:bold r:id="rId289"/>
      <p:italic r:id="rId290"/>
      <p:boldItalic r:id="rId2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8" roundtripDataSignature="AMtx7mgmqX0iHXCmXS5hT9oDMPCQsS7P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tka Pavić" initials="VP" lastIdx="12" clrIdx="0">
    <p:extLst>
      <p:ext uri="{19B8F6BF-5375-455C-9EA6-DF929625EA0E}">
        <p15:presenceInfo xmlns:p15="http://schemas.microsoft.com/office/powerpoint/2012/main" userId="S::vlatka.pavic@skole.hr::e8724fe3-c7cf-41fe-892c-711b64cd84b3" providerId="AD"/>
      </p:ext>
    </p:extLst>
  </p:cmAuthor>
  <p:cmAuthor id="2" name="Jasmina Kostelac Pervan" initials="JP" lastIdx="4" clrIdx="1">
    <p:extLst>
      <p:ext uri="{19B8F6BF-5375-455C-9EA6-DF929625EA0E}">
        <p15:presenceInfo xmlns:p15="http://schemas.microsoft.com/office/powerpoint/2012/main" userId="S::jasmina.kostelac-pervan@skole.hr::5c8a0b62-2cf5-4170-81c4-267e5f3d7464" providerId="AD"/>
      </p:ext>
    </p:extLst>
  </p:cmAuthor>
  <p:cmAuthor id="3" name="Nataša Grubišić" initials="NG" lastIdx="2" clrIdx="2">
    <p:extLst>
      <p:ext uri="{19B8F6BF-5375-455C-9EA6-DF929625EA0E}">
        <p15:presenceInfo xmlns:p15="http://schemas.microsoft.com/office/powerpoint/2012/main" userId="S::natasa.grubisic@skole.hr::d3914ed2-45b6-4689-b671-99dfcdfc5f4d" providerId="AD"/>
      </p:ext>
    </p:extLst>
  </p:cmAuthor>
  <p:cmAuthor id="4" name="Windows korisnik" initials="Wk" lastIdx="1" clrIdx="3">
    <p:extLst>
      <p:ext uri="{19B8F6BF-5375-455C-9EA6-DF929625EA0E}">
        <p15:presenceInfo xmlns:p15="http://schemas.microsoft.com/office/powerpoint/2012/main" userId="Windows korisnik" providerId="None"/>
      </p:ext>
    </p:extLst>
  </p:cmAuthor>
  <p:cmAuthor id="5" name="Renato Blažeković" initials="RB" lastIdx="2" clrIdx="4">
    <p:extLst>
      <p:ext uri="{19B8F6BF-5375-455C-9EA6-DF929625EA0E}">
        <p15:presenceInfo xmlns:p15="http://schemas.microsoft.com/office/powerpoint/2012/main" userId="S::renato.blazekovic@skole.hr::577d5adf-0036-46b4-b665-b8866d4e4d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D5"/>
    <a:srgbClr val="E2CFF1"/>
    <a:srgbClr val="FF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7F6AB-7BD9-4217-9DF7-3A7D2F2AC37D}" v="311" dt="2022-10-03T09:54:13.720"/>
    <p1510:client id="{02CA85D3-E961-4E30-99A7-0D9C1A4EB078}" v="2" dt="2022-09-27T11:44:36.067"/>
    <p1510:client id="{07E849D5-4DBD-4876-983A-260926431746}" v="441" dt="2022-09-29T18:54:47.096"/>
    <p1510:client id="{0CBA5652-E61E-1245-2CA6-63BC7B074C34}" v="22" dt="2022-09-29T15:32:15.327"/>
    <p1510:client id="{1274A259-B95F-4BE4-BBD7-883A67D9B59B}" v="1885" dt="2022-10-01T13:19:00.357"/>
    <p1510:client id="{12836617-F9A5-4D3F-B6C4-895DD00A93BD}" v="375" dt="2022-10-03T09:14:37.496"/>
    <p1510:client id="{184B75A8-A26D-4493-9354-FB85DD11A404}" v="605" dt="2022-09-27T18:58:06.601"/>
    <p1510:client id="{1F4CB435-E8AD-468D-870A-61BAF6A53105}" v="56" dt="2022-10-02T22:07:06.510"/>
    <p1510:client id="{21575ECB-063E-4CC2-88BD-8E3838A39A4C}" v="209" dt="2022-09-27T20:14:11.519"/>
    <p1510:client id="{2734CBF8-5EF9-48F3-8725-6502DFD23524}" v="36" dt="2022-10-03T08:30:19.091"/>
    <p1510:client id="{2D3B621F-88E1-49DB-A99D-E2D77EC2D6A1}" v="124" dt="2022-09-27T08:08:36.004"/>
    <p1510:client id="{306221CE-D8B5-CC74-4903-0DB8DB9F86DF}" v="352" dt="2022-09-27T15:34:24.553"/>
    <p1510:client id="{338E09EE-9205-4C82-8B7E-F153A28F38DF}" v="73" dt="2022-09-30T06:01:41.504"/>
    <p1510:client id="{3D28CB3A-8A88-4E91-A587-8D8D67E38FE1}" v="229" dt="2022-10-02T15:11:22.567"/>
    <p1510:client id="{3F149D4E-13DF-4FFF-8FDC-D4FE91C19F32}" v="803" dt="2022-09-30T14:15:05.599"/>
    <p1510:client id="{3F521F3D-84E8-4527-A5DE-84C222DC154D}" v="46" dt="2022-09-29T17:53:57.614"/>
    <p1510:client id="{48B388C7-411E-47B6-8E71-FB77DE335B89}" v="402" dt="2022-09-27T19:38:43.032"/>
    <p1510:client id="{4B37EA6B-AB42-D5C7-DE94-EB217DCCBBCA}" v="123" dt="2022-10-02T13:11:14.848"/>
    <p1510:client id="{59615756-01D1-4B6C-A46F-86DA9F52D4B6}" v="164" dt="2022-09-28T07:45:20.357"/>
    <p1510:client id="{59A45CE0-34CD-4BB8-8036-F0835598E51C}" v="12" dt="2022-10-03T11:49:01.181"/>
    <p1510:client id="{645B23DF-B0D3-22BE-13FF-9B065C909274}" v="385" dt="2022-10-03T06:34:27.174"/>
    <p1510:client id="{654C610F-B47B-A6E6-6144-0C77039E91EE}" v="40" dt="2022-10-02T13:06:18.933"/>
    <p1510:client id="{673CF556-4710-483B-BA13-72C0D2524AB7}" v="494" dt="2022-09-29T18:36:32.258"/>
    <p1510:client id="{6A6FE323-91E4-4763-E9E2-EAFD5B380357}" v="147" dt="2022-10-03T05:44:10.081"/>
    <p1510:client id="{6D353588-4C12-4E77-BF5B-1F7BD79F74C5}" v="545" dt="2022-09-28T09:55:45.834"/>
    <p1510:client id="{6ECA9EE2-B813-4E4B-9ABB-88B1AF4563C6}" v="133" dt="2022-09-26T16:16:05.206"/>
    <p1510:client id="{71F31AC8-D5EA-4821-9FCE-EB372170A980}" v="81" dt="2022-09-26T16:27:30.847"/>
    <p1510:client id="{75D2B147-0340-B2CE-C0E7-7AA87751415C}" v="434" dt="2022-09-27T14:32:10.114"/>
    <p1510:client id="{7786DA55-3219-20CE-76E3-0A4D5F27AA25}" v="70" dt="2022-09-28T14:13:23.338"/>
    <p1510:client id="{80026529-3E25-4A48-800B-580373D6003A}" v="221" dt="2022-09-29T17:16:26.596"/>
    <p1510:client id="{851ADEE8-DA8A-46E2-A4D0-4EB35D9345CF}" v="180" dt="2022-09-28T11:17:22"/>
    <p1510:client id="{8661C979-B1DE-497F-8FCF-B6813B2C20D9}" v="25" dt="2022-09-30T16:14:07.044"/>
    <p1510:client id="{87A568A2-3CB4-F4FB-B953-DB47406AB69B}" v="64" dt="2022-09-28T06:16:59.114"/>
    <p1510:client id="{89CAD03B-8807-454F-9D9F-946F653A25F0}" v="113" dt="2022-09-28T08:09:04.951"/>
    <p1510:client id="{9002D457-10FB-76D4-2837-D9934530E07C}" v="1009" dt="2022-09-27T20:59:51.760"/>
    <p1510:client id="{9DF92DAF-D009-4352-99A9-058D4D14D7C4}" v="59" dt="2022-10-02T10:16:09.934"/>
    <p1510:client id="{A0B83009-07ED-A71F-39BA-02E1BCDBFA7C}" v="172" dt="2022-09-29T18:17:11.511"/>
    <p1510:client id="{A443FE59-F989-9A7B-77A7-BF1376A60309}" v="1409" dt="2022-09-27T15:28:26.153"/>
    <p1510:client id="{AD180565-43CF-7B87-058F-E193BD31C6E7}" v="4975" dt="2022-09-26T11:28:57.079"/>
    <p1510:client id="{B8A122F2-EDE8-4616-9538-3946A78BB70E}" v="13" dt="2022-10-03T09:22:52.758"/>
    <p1510:client id="{B8A5844A-0551-4F3E-8A48-C5B3C9AC9636}" v="3582" vWet="3602" dt="2022-09-27T20:05:09.610"/>
    <p1510:client id="{B8AF9A66-C118-4AA6-B45C-F1E852D1CF5F}" v="69" dt="2022-10-01T07:38:12.977"/>
    <p1510:client id="{BC1055D9-4D08-B46C-E4F9-8934703C518A}" v="850" dt="2022-09-26T10:38:29.623"/>
    <p1510:client id="{C1BF7159-9E89-451D-8E7A-5A234FD313FA}" v="66" dt="2022-09-27T07:41:30.801"/>
    <p1510:client id="{C2D27E62-025E-4532-85A3-73245C9FBFD6}" v="187" dt="2022-09-29T16:59:44.604"/>
    <p1510:client id="{C6AD1D44-BDD7-4DF9-89B9-9F619EECD5E2}" v="9" dt="2022-10-02T10:05:46.718"/>
    <p1510:client id="{D2D3DB16-F109-40CD-B5B3-87D4761CCCC8}" v="10" dt="2022-09-27T13:46:38.497"/>
    <p1510:client id="{D59B195E-FABE-4DEE-BDFA-B0CCB9DA8012}" v="1422" dt="2022-09-30T13:34:05.514"/>
    <p1510:client id="{E1B5F342-7500-4545-BA9F-973AF40788D6}" v="38" dt="2022-10-03T12:18:34.166"/>
    <p1510:client id="{E44947D4-1BE8-4326-80F6-83BB753D7BD3}" v="172" dt="2022-09-28T08:35:49.136"/>
    <p1510:client id="{E4906CF7-2BF8-8E40-B71B-540D3DA44EC3}" v="27" dt="2022-09-27T08:13:16.400"/>
    <p1510:client id="{EA05AB42-0EEB-492C-B6E0-3D730822E15E}" v="188" dt="2022-09-28T09:02:41.648"/>
    <p1510:client id="{EA27DDF3-1B41-3771-5847-9ECBC18BAFCC}" v="1505" dt="2022-09-27T12:39:55.993"/>
    <p1510:client id="{EBEDA249-F870-4B2D-B779-83EA49A33579}" v="83" dt="2022-09-28T07:30:11.812"/>
    <p1510:client id="{EEA8E5F0-BE85-4A4A-A752-B3DD86CF254E}" v="920" dt="2022-10-03T12:04:07.909"/>
    <p1510:client id="{F10B4910-B330-4D44-8EE8-B252B60B4BDF}" v="72" dt="2022-09-29T17:58:26.261"/>
    <p1510:client id="{F2C5E9A7-02FD-4BEE-AD86-0630AB11C884}" v="59" dt="2022-09-30T16:11:17.738"/>
    <p1510:client id="{F6528636-925B-4846-AF2E-45A8C9F86EBB}" v="269" dt="2022-10-03T08:14:17.698"/>
    <p1510:client id="{F6E0FBE6-8E64-4968-BB14-C72BAFC7A53B}" v="93" dt="2022-09-28T17:37:52.402"/>
  </p1510:revLst>
</p1510:revInfo>
</file>

<file path=ppt/tableStyles.xml><?xml version="1.0" encoding="utf-8"?>
<a:tblStyleLst xmlns:a="http://schemas.openxmlformats.org/drawingml/2006/main" def="{B2E6745A-B9C5-42E0-A17B-FDAA3278ED7C}">
  <a:tblStyle styleId="{B2E6745A-B9C5-42E0-A17B-FDAA3278ED7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377A8D8-6398-4FAC-80BB-8EE4590E9BC9}"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5C96C21-4EE6-4BEF-822F-EDBACECFD9C8}"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142" y="43"/>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63" Type="http://schemas.openxmlformats.org/officeDocument/2006/relationships/slide" Target="slides/slide58.xml"/><Relationship Id="rId159" Type="http://schemas.openxmlformats.org/officeDocument/2006/relationships/slide" Target="slides/slide154.xml"/><Relationship Id="rId324" Type="http://schemas.microsoft.com/office/2015/10/relationships/revisionInfo" Target="revisionInfo.xml"/><Relationship Id="rId170" Type="http://schemas.openxmlformats.org/officeDocument/2006/relationships/slide" Target="slides/slide165.xml"/><Relationship Id="rId226" Type="http://schemas.openxmlformats.org/officeDocument/2006/relationships/slide" Target="slides/slide221.xml"/><Relationship Id="rId268" Type="http://schemas.openxmlformats.org/officeDocument/2006/relationships/slide" Target="slides/slide263.xml"/><Relationship Id="rId32" Type="http://schemas.openxmlformats.org/officeDocument/2006/relationships/slide" Target="slides/slide27.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2.xml"/><Relationship Id="rId181" Type="http://schemas.openxmlformats.org/officeDocument/2006/relationships/slide" Target="slides/slide176.xml"/><Relationship Id="rId237" Type="http://schemas.openxmlformats.org/officeDocument/2006/relationships/slide" Target="slides/slide232.xml"/><Relationship Id="rId279" Type="http://schemas.openxmlformats.org/officeDocument/2006/relationships/font" Target="fonts/font4.fntdata"/><Relationship Id="rId43" Type="http://schemas.openxmlformats.org/officeDocument/2006/relationships/slide" Target="slides/slide38.xml"/><Relationship Id="rId139" Type="http://schemas.openxmlformats.org/officeDocument/2006/relationships/slide" Target="slides/slide134.xml"/><Relationship Id="rId290" Type="http://schemas.openxmlformats.org/officeDocument/2006/relationships/font" Target="fonts/font15.fntdata"/><Relationship Id="rId85" Type="http://schemas.openxmlformats.org/officeDocument/2006/relationships/slide" Target="slides/slide80.xml"/><Relationship Id="rId150" Type="http://schemas.openxmlformats.org/officeDocument/2006/relationships/slide" Target="slides/slide145.xml"/><Relationship Id="rId192" Type="http://schemas.openxmlformats.org/officeDocument/2006/relationships/slide" Target="slides/slide187.xml"/><Relationship Id="rId206" Type="http://schemas.openxmlformats.org/officeDocument/2006/relationships/slide" Target="slides/slide201.xml"/><Relationship Id="rId248" Type="http://schemas.openxmlformats.org/officeDocument/2006/relationships/slide" Target="slides/slide243.xml"/><Relationship Id="rId12" Type="http://schemas.openxmlformats.org/officeDocument/2006/relationships/slide" Target="slides/slide7.xml"/><Relationship Id="rId108" Type="http://schemas.openxmlformats.org/officeDocument/2006/relationships/slide" Target="slides/slide103.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font" Target="fonts/font16.fntdata"/><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font" Target="fonts/font6.fntdata"/><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261" Type="http://schemas.openxmlformats.org/officeDocument/2006/relationships/slide" Target="slides/slide256.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282" Type="http://schemas.openxmlformats.org/officeDocument/2006/relationships/font" Target="fonts/font7.fntdata"/><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72" Type="http://schemas.openxmlformats.org/officeDocument/2006/relationships/slide" Target="slides/slide267.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262" Type="http://schemas.openxmlformats.org/officeDocument/2006/relationships/slide" Target="slides/slide257.xml"/><Relationship Id="rId283" Type="http://schemas.openxmlformats.org/officeDocument/2006/relationships/font" Target="fonts/font8.fntdata"/><Relationship Id="rId318" Type="http://customschemas.google.com/relationships/presentationmetadata" Target="metadata"/><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font" Target="fonts/font9.fntdata"/><Relationship Id="rId319" Type="http://schemas.openxmlformats.org/officeDocument/2006/relationships/commentAuthors" Target="commentAuthor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320" Type="http://schemas.openxmlformats.org/officeDocument/2006/relationships/presProps" Target="presProps.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font" Target="fonts/font10.fntdata"/><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notesMaster" Target="notesMasters/notesMaster1.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321" Type="http://schemas.openxmlformats.org/officeDocument/2006/relationships/viewProps" Target="viewProps.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font" Target="fonts/font11.fntdata"/><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font" Target="fonts/font1.fntdata"/><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22"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266" Type="http://schemas.openxmlformats.org/officeDocument/2006/relationships/slide" Target="slides/slide261.xml"/><Relationship Id="rId287" Type="http://schemas.openxmlformats.org/officeDocument/2006/relationships/font" Target="fonts/font12.fntdata"/><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slide" Target="slides/slide251.xml"/><Relationship Id="rId277" Type="http://schemas.openxmlformats.org/officeDocument/2006/relationships/font" Target="fonts/font2.fntdata"/><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32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font" Target="fonts/font13.fntdata"/><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1.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font" Target="fonts/font3.fntdata"/><Relationship Id="rId42" Type="http://schemas.openxmlformats.org/officeDocument/2006/relationships/slide" Target="slides/slide37.xml"/><Relationship Id="rId84" Type="http://schemas.openxmlformats.org/officeDocument/2006/relationships/slide" Target="slides/slide79.xml"/><Relationship Id="rId138" Type="http://schemas.openxmlformats.org/officeDocument/2006/relationships/slide" Target="slides/slide133.xml"/><Relationship Id="rId191" Type="http://schemas.openxmlformats.org/officeDocument/2006/relationships/slide" Target="slides/slide186.xml"/><Relationship Id="rId205" Type="http://schemas.openxmlformats.org/officeDocument/2006/relationships/slide" Target="slides/slide200.xml"/><Relationship Id="rId247" Type="http://schemas.openxmlformats.org/officeDocument/2006/relationships/slide" Target="slides/slide242.xml"/><Relationship Id="rId107" Type="http://schemas.openxmlformats.org/officeDocument/2006/relationships/slide" Target="slides/slide102.xml"/><Relationship Id="rId289" Type="http://schemas.openxmlformats.org/officeDocument/2006/relationships/font" Target="fonts/font14.fntdata"/><Relationship Id="rId11" Type="http://schemas.openxmlformats.org/officeDocument/2006/relationships/slide" Target="slides/slide6.xml"/><Relationship Id="rId53" Type="http://schemas.openxmlformats.org/officeDocument/2006/relationships/slide" Target="slides/slide48.xml"/><Relationship Id="rId149" Type="http://schemas.openxmlformats.org/officeDocument/2006/relationships/slide" Target="slides/slide144.xml"/><Relationship Id="rId95" Type="http://schemas.openxmlformats.org/officeDocument/2006/relationships/slide" Target="slides/slide90.xml"/><Relationship Id="rId160" Type="http://schemas.openxmlformats.org/officeDocument/2006/relationships/slide" Target="slides/slide155.xml"/><Relationship Id="rId216" Type="http://schemas.openxmlformats.org/officeDocument/2006/relationships/slide" Target="slides/slide211.xml"/><Relationship Id="rId258" Type="http://schemas.openxmlformats.org/officeDocument/2006/relationships/slide" Target="slides/slide253.xml"/><Relationship Id="rId22" Type="http://schemas.openxmlformats.org/officeDocument/2006/relationships/slide" Target="slides/slide17.xml"/><Relationship Id="rId64" Type="http://schemas.openxmlformats.org/officeDocument/2006/relationships/slide" Target="slides/slide59.xml"/><Relationship Id="rId118" Type="http://schemas.openxmlformats.org/officeDocument/2006/relationships/slide" Target="slides/slide113.xml"/><Relationship Id="rId171" Type="http://schemas.openxmlformats.org/officeDocument/2006/relationships/slide" Target="slides/slide166.xml"/><Relationship Id="rId227" Type="http://schemas.openxmlformats.org/officeDocument/2006/relationships/slide" Target="slides/slide222.xml"/><Relationship Id="rId269" Type="http://schemas.openxmlformats.org/officeDocument/2006/relationships/slide" Target="slides/slide264.xml"/><Relationship Id="rId33" Type="http://schemas.openxmlformats.org/officeDocument/2006/relationships/slide" Target="slides/slide28.xml"/><Relationship Id="rId129" Type="http://schemas.openxmlformats.org/officeDocument/2006/relationships/slide" Target="slides/slide124.xml"/><Relationship Id="rId28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0675" tIns="90675" rIns="90675" bIns="906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0675" tIns="90675" rIns="90675" bIns="9067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70" y="4715907"/>
            <a:ext cx="5438137" cy="4467702"/>
          </a:xfrm>
          <a:prstGeom prst="rect">
            <a:avLst/>
          </a:prstGeom>
          <a:noFill/>
          <a:ln>
            <a:noFill/>
          </a:ln>
        </p:spPr>
        <p:txBody>
          <a:bodyPr spcFirstLastPara="1" wrap="square" lIns="90675" tIns="90675" rIns="90675" bIns="90675" anchor="ctr"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30090"/>
            <a:ext cx="2945659" cy="496411"/>
          </a:xfrm>
          <a:prstGeom prst="rect">
            <a:avLst/>
          </a:prstGeom>
          <a:noFill/>
          <a:ln>
            <a:noFill/>
          </a:ln>
        </p:spPr>
        <p:txBody>
          <a:bodyPr spcFirstLastPara="1" wrap="square" lIns="90675" tIns="90675" rIns="90675" bIns="906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30090"/>
            <a:ext cx="2945659" cy="496411"/>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38400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1" name="Google Shape;161;p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62" name="Google Shape;162;p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279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1d7f35a3e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61d7f35a3e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40" name="Google Shape;240;g61d7f35a3e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41899199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10: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21" name="Google Shape;921;p11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22" name="Google Shape;922;p110: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417539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0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14" name="Google Shape;914;p10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15" name="Google Shape;915;p10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118583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10: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21" name="Google Shape;921;p11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22" name="Google Shape;922;p110: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88119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63a6113161_0_6: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28" name="Google Shape;928;g63a6113161_0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29" name="Google Shape;929;g63a6113161_0_6: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616879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1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35" name="Google Shape;935;p11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36" name="Google Shape;936;p11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31827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1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42" name="Google Shape;942;p11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43" name="Google Shape;943;p11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919606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1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42" name="Google Shape;942;p11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43" name="Google Shape;943;p11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308866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1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42" name="Google Shape;942;p11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43" name="Google Shape;943;p11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18026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1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49" name="Google Shape;949;p11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50" name="Google Shape;950;p11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129269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1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49" name="Google Shape;949;p11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50" name="Google Shape;950;p11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33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1d1de75f5_14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61d1de75f5_14_6: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47" name="Google Shape;247;g61d1de75f5_14_6: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0377612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1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55" name="Google Shape;955;p11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56" name="Google Shape;956;p11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472079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17: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63" name="Google Shape;963;p11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64" name="Google Shape;964;p117: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648185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1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77" name="Google Shape;977;p11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78" name="Google Shape;978;p11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21112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2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22: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996" name="Google Shape;996;p122: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94871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2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22: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996" name="Google Shape;996;p122: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54763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2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20: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990" name="Google Shape;990;p120: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41138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2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20: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990" name="Google Shape;990;p120: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01016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1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970" name="Google Shape;970;p11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971" name="Google Shape;971;p11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93667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2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07" name="Google Shape;1007;p12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08" name="Google Shape;1008;p12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37153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25: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21" name="Google Shape;1021;p12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22" name="Google Shape;1022;p125: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394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1d7f35a3e_0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61d7f35a3e_0_6: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54" name="Google Shape;254;g61d7f35a3e_0_6: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8208772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26: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28" name="Google Shape;1028;p12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29" name="Google Shape;1029;p126: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4265745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12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35" name="Google Shape;1035;p12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36" name="Google Shape;1036;p12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90039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12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35" name="Google Shape;1035;p12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36" name="Google Shape;1036;p12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83168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3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131: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042" name="Google Shape;1042;p131: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90795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615379db31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g615379db31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060" name="Google Shape;1060;g615379db31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304342556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33: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71" name="Google Shape;1071;p13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72" name="Google Shape;1072;p133: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64353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136: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85" name="Google Shape;1085;p13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086" name="Google Shape;1086;p136: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698278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138: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099" name="Google Shape;1099;p13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00" name="Google Shape;1100;p138: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01482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4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12" name="Google Shape;1112;p14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13" name="Google Shape;1113;p14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162712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4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12" name="Google Shape;1112;p14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13" name="Google Shape;1113;p14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998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1d7f35a3e_0_1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61d7f35a3e_0_12: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61" name="Google Shape;261;g61d7f35a3e_0_12: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0193947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4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18" name="Google Shape;1118;p14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19" name="Google Shape;1119;p14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37662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4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48" name="Google Shape;1148;p14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49" name="Google Shape;1149;p14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50715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7" name="Google Shape;827;p9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821219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4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48" name="Google Shape;1148;p14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49" name="Google Shape;1149;p14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871377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4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61" name="Google Shape;1161;p14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62" name="Google Shape;1162;p14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33239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147: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55" name="Google Shape;1155;p14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56" name="Google Shape;1156;p14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66561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4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67" name="Google Shape;1167;p14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68" name="Google Shape;1168;p14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918240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15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73" name="Google Shape;1173;p15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74" name="Google Shape;1174;p15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562950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15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0" name="Google Shape;1180;p151: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Clr>
                <a:schemeClr val="dk1"/>
              </a:buClr>
              <a:buSzPts val="400"/>
              <a:buFont typeface="Verdana"/>
              <a:buNone/>
            </a:pPr>
            <a:r>
              <a:rPr lang="en" sz="1600">
                <a:latin typeface="Times New Roman"/>
                <a:ea typeface="Times New Roman"/>
                <a:cs typeface="Times New Roman"/>
                <a:sym typeface="Times New Roman"/>
              </a:rPr>
              <a:t>mag. mus.</a:t>
            </a:r>
            <a:endParaRPr sz="16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Arial"/>
              <a:buNone/>
            </a:pPr>
            <a:endParaRPr/>
          </a:p>
        </p:txBody>
      </p:sp>
      <p:sp>
        <p:nvSpPr>
          <p:cNvPr id="1181" name="Google Shape;1181;p151: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099561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5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86" name="Google Shape;1186;p15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87" name="Google Shape;1187;p15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554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1d7f35a3e_0_1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61d7f35a3e_0_18: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68" name="Google Shape;268;g61d7f35a3e_0_18: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73208634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154: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193" name="Google Shape;1193;p15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194" name="Google Shape;1194;p154: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211045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63a0c7933a_6_9:notes"/>
          <p:cNvSpPr txBox="1">
            <a:spLocks noGrp="1"/>
          </p:cNvSpPr>
          <p:nvPr>
            <p:ph type="body" idx="1"/>
          </p:nvPr>
        </p:nvSpPr>
        <p:spPr>
          <a:xfrm>
            <a:off x="679769" y="6707960"/>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00" name="Google Shape;1200;g63a0c7933a_6_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201" name="Google Shape;1201;g63a0c7933a_6_9: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6066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5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207" name="Google Shape;1207;p156: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08" name="Google Shape;1208;p156: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209" name="Google Shape;1209;p15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166947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603841a03c_2_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g603841a03c_2_8: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253" name="Google Shape;1253;g603841a03c_2_8: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8652341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16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40" name="Google Shape;1240;p16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241" name="Google Shape;1241;p16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6931417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5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22" name="Google Shape;1222;p15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223" name="Google Shape;1223;p15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0147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15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28" name="Google Shape;1228;p15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229" name="Google Shape;1229;p15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485126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6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6" name="Google Shape;1246;p162:notes"/>
          <p:cNvSpPr txBox="1">
            <a:spLocks noGrp="1"/>
          </p:cNvSpPr>
          <p:nvPr>
            <p:ph type="body" idx="1"/>
          </p:nvPr>
        </p:nvSpPr>
        <p:spPr>
          <a:xfrm>
            <a:off x="679770" y="6761452"/>
            <a:ext cx="5438137" cy="376607"/>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247" name="Google Shape;1247;p162: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15685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5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6" name="Google Shape;1216;p157: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17" name="Google Shape;1217;p157: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132205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164: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58" name="Google Shape;1258;p16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259" name="Google Shape;1259;p164: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561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1d7f35a3e_0_2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61d7f35a3e_0_2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75" name="Google Shape;275;g61d7f35a3e_0_2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70097040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16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4" name="Google Shape;1264;p165: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65" name="Google Shape;1265;p165: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52352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16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4" name="Google Shape;1264;p165: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65" name="Google Shape;1265;p165: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210657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16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4" name="Google Shape;1264;p165: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65" name="Google Shape;1265;p165: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075125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16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6" name="Google Shape;1246;p162:notes"/>
          <p:cNvSpPr txBox="1">
            <a:spLocks noGrp="1"/>
          </p:cNvSpPr>
          <p:nvPr>
            <p:ph type="body" idx="1"/>
          </p:nvPr>
        </p:nvSpPr>
        <p:spPr>
          <a:xfrm>
            <a:off x="679770" y="6761452"/>
            <a:ext cx="5438137" cy="376607"/>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247" name="Google Shape;1247;p162: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3462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61a6709b69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2" name="Google Shape;1282;g61a6709b69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283" name="Google Shape;1283;g61a6709b69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5132743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16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6" name="Google Shape;1276;p168: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77" name="Google Shape;1277;p168: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677425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17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300" name="Google Shape;1300;p17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301" name="Google Shape;1301;p17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218008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17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4" name="Google Shape;1294;p170:notes"/>
          <p:cNvSpPr txBox="1">
            <a:spLocks noGrp="1"/>
          </p:cNvSpPr>
          <p:nvPr>
            <p:ph type="body" idx="1"/>
          </p:nvPr>
        </p:nvSpPr>
        <p:spPr>
          <a:xfrm>
            <a:off x="679770" y="6761452"/>
            <a:ext cx="5438137" cy="376607"/>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295" name="Google Shape;1295;p17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89199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16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240" name="Google Shape;1240;p16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241" name="Google Shape;1241;p16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8709692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6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8" name="Google Shape;1288;p169:notes"/>
          <p:cNvSpPr txBox="1">
            <a:spLocks noGrp="1"/>
          </p:cNvSpPr>
          <p:nvPr>
            <p:ph type="body" idx="1"/>
          </p:nvPr>
        </p:nvSpPr>
        <p:spPr>
          <a:xfrm>
            <a:off x="679769" y="4715907"/>
            <a:ext cx="5438100" cy="44679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289" name="Google Shape;1289;p169: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525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81" name="Google Shape;281;p11:notes"/>
          <p:cNvSpPr txBox="1">
            <a:spLocks noGrp="1"/>
          </p:cNvSpPr>
          <p:nvPr>
            <p:ph type="body" idx="1"/>
          </p:nvPr>
        </p:nvSpPr>
        <p:spPr>
          <a:xfrm>
            <a:off x="679770" y="4715907"/>
            <a:ext cx="5438100" cy="387000"/>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82" name="Google Shape;282;p11:notes"/>
          <p:cNvSpPr txBox="1"/>
          <p:nvPr/>
        </p:nvSpPr>
        <p:spPr>
          <a:xfrm>
            <a:off x="3850443" y="9539531"/>
            <a:ext cx="2945700" cy="387000"/>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283" name="Google Shape;283;p11: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03031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17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331" name="Google Shape;1331;p17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332" name="Google Shape;1332;p17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63123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6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8" name="Google Shape;1288;p169:notes"/>
          <p:cNvSpPr txBox="1">
            <a:spLocks noGrp="1"/>
          </p:cNvSpPr>
          <p:nvPr>
            <p:ph type="body" idx="1"/>
          </p:nvPr>
        </p:nvSpPr>
        <p:spPr>
          <a:xfrm>
            <a:off x="679769" y="4715907"/>
            <a:ext cx="5438100" cy="44679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289" name="Google Shape;1289;p169: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339137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17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5" name="Google Shape;1345;p175: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46" name="Google Shape;1346;p175: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6568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18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0" name="Google Shape;1390;p184: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762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91" name="Google Shape;1391;p184: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716593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18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370" name="Google Shape;1370;p18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371" name="Google Shape;1371;p18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6755082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18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370" name="Google Shape;1370;p18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371" name="Google Shape;1371;p18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0159677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18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383" name="Google Shape;1383;p18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384" name="Google Shape;1384;p18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0544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61d832350e_1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420" name="Google Shape;1420;g61d832350e_1_0:notes"/>
          <p:cNvSpPr txBox="1">
            <a:spLocks noGrp="1"/>
          </p:cNvSpPr>
          <p:nvPr>
            <p:ph type="body" idx="1"/>
          </p:nvPr>
        </p:nvSpPr>
        <p:spPr>
          <a:xfrm>
            <a:off x="679770" y="4715907"/>
            <a:ext cx="5438100" cy="387000"/>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21" name="Google Shape;1421;g61d832350e_1_0:notes"/>
          <p:cNvSpPr txBox="1"/>
          <p:nvPr/>
        </p:nvSpPr>
        <p:spPr>
          <a:xfrm>
            <a:off x="3850443" y="9539531"/>
            <a:ext cx="2945700" cy="387000"/>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422" name="Google Shape;1422;g61d832350e_1_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49912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61d832350e_1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39" name="Google Shape;1439;g61d832350e_1_6: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40" name="Google Shape;1440;g61d832350e_1_6: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76381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61d832350e_1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39" name="Google Shape;1439;g61d832350e_1_6: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40" name="Google Shape;1440;g61d832350e_1_6: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2660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89" name="Google Shape;289;p12: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90" name="Google Shape;290;p12: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291" name="Google Shape;291;p12: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6222568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61d832350e_1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39" name="Google Shape;1439;g61d832350e_1_6: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40" name="Google Shape;1440;g61d832350e_1_6: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961095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61d832350e_1_4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51" name="Google Shape;1451;g61d832350e_1_46: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52" name="Google Shape;1452;g61d832350e_1_46: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078486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61d832350e_1_6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69" name="Google Shape;1469;g61d832350e_1_61: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70" name="Google Shape;1470;g61d832350e_1_61: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755869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61d832350e_1_6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69" name="Google Shape;1469;g61d832350e_1_61: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70" name="Google Shape;1470;g61d832350e_1_61: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489716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61d832350e_1_6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75" name="Google Shape;1475;g61d832350e_1_66: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76" name="Google Shape;1476;g61d832350e_1_66: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9701598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61d832350e_36_5: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493" name="Google Shape;1493;g61d832350e_36_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494" name="Google Shape;1494;g61d832350e_36_5: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7140790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61d832350e_6_15: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762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507" name="Google Shape;1507;g61d832350e_6_1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93937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46: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762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512" name="Google Shape;1512;p4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394727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61d832350e_6_1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529" name="Google Shape;1529;g61d832350e_6_10: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530" name="Google Shape;1530;g61d832350e_6_1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21426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61d832350e_6_1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529" name="Google Shape;1529;g61d832350e_6_10: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530" name="Google Shape;1530;g61d832350e_6_1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9655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97" name="Google Shape;297;p13: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98" name="Google Shape;298;p13: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299" name="Google Shape;299;p1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8621050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61d832350e_6_1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529" name="Google Shape;1529;g61d832350e_6_10: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530" name="Google Shape;1530;g61d832350e_6_1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4009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61d832350e_6_1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541" name="Google Shape;1541;g61d832350e_6_19:notes"/>
          <p:cNvSpPr txBox="1">
            <a:spLocks noGrp="1"/>
          </p:cNvSpPr>
          <p:nvPr>
            <p:ph type="body" idx="1"/>
          </p:nvPr>
        </p:nvSpPr>
        <p:spPr>
          <a:xfrm>
            <a:off x="679770" y="4715907"/>
            <a:ext cx="5438100" cy="387000"/>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542" name="Google Shape;1542;g61d832350e_6_19:notes"/>
          <p:cNvSpPr txBox="1"/>
          <p:nvPr/>
        </p:nvSpPr>
        <p:spPr>
          <a:xfrm>
            <a:off x="3850443" y="9539531"/>
            <a:ext cx="2945700" cy="387000"/>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543" name="Google Shape;1543;g61d832350e_6_19: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916792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61d832350e_19_82:notes"/>
          <p:cNvSpPr txBox="1">
            <a:spLocks noGrp="1"/>
          </p:cNvSpPr>
          <p:nvPr>
            <p:ph type="body" idx="1"/>
          </p:nvPr>
        </p:nvSpPr>
        <p:spPr>
          <a:xfrm>
            <a:off x="679768" y="4715907"/>
            <a:ext cx="5438140" cy="4467701"/>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548" name="Google Shape;1548;g61d832350e_19_8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651353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61f8c63efd_0_18:notes"/>
          <p:cNvSpPr txBox="1">
            <a:spLocks noGrp="1"/>
          </p:cNvSpPr>
          <p:nvPr>
            <p:ph type="body" idx="1"/>
          </p:nvPr>
        </p:nvSpPr>
        <p:spPr>
          <a:xfrm>
            <a:off x="679768"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555" name="Google Shape;1555;g61f8c63efd_0_1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403842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61d832350e_38_15:notes"/>
          <p:cNvSpPr txBox="1">
            <a:spLocks noGrp="1"/>
          </p:cNvSpPr>
          <p:nvPr>
            <p:ph type="body" idx="1"/>
          </p:nvPr>
        </p:nvSpPr>
        <p:spPr>
          <a:xfrm>
            <a:off x="679768"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dirty="0"/>
          </a:p>
        </p:txBody>
      </p:sp>
      <p:sp>
        <p:nvSpPr>
          <p:cNvPr id="1583" name="Google Shape;1583;g61d832350e_38_1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074340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61f25f31c2_7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594" name="Google Shape;1594;g61f25f31c2_7_0: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595" name="Google Shape;1595;g61f25f31c2_7_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635120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61f25f31c2_7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594" name="Google Shape;1594;g61f25f31c2_7_0: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595" name="Google Shape;1595;g61f25f31c2_7_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594719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61d832350e_54_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6" name="Google Shape;1636;g61d832350e_54_6: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637" name="Google Shape;1637;g61d832350e_54_6: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4954755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61d832350e_54_1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8" name="Google Shape;1648;g61d832350e_54_16: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649" name="Google Shape;1649;g61d832350e_54_16: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87645706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61d832350e_54_2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g61d832350e_54_21: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655" name="Google Shape;1655;g61d832350e_54_21: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01180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19" name="Google Shape;419;p3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20" name="Google Shape;420;p3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628438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61d832350e_54_2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g61d832350e_54_21: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655" name="Google Shape;1655;g61d832350e_54_21: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64675597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18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666" name="Google Shape;1666;p187: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67" name="Google Shape;1667;p187: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668" name="Google Shape;1668;p18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40239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18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79" name="Google Shape;1679;p18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680" name="Google Shape;1680;p18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98672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p188: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73" name="Google Shape;1673;p18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674" name="Google Shape;1674;p188: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8576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19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85" name="Google Shape;1685;p19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686" name="Google Shape;1686;p19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9610029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18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79" name="Google Shape;1679;p18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680" name="Google Shape;1680;p18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80824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p19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7" name="Google Shape;1697;p193: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762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698" name="Google Shape;1698;p193: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737013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61f075e4c4_1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3" name="Google Shape;1703;g61f075e4c4_1_0:notes"/>
          <p:cNvSpPr txBox="1">
            <a:spLocks noGrp="1"/>
          </p:cNvSpPr>
          <p:nvPr>
            <p:ph type="body" idx="1"/>
          </p:nvPr>
        </p:nvSpPr>
        <p:spPr>
          <a:xfrm>
            <a:off x="679769" y="4715907"/>
            <a:ext cx="5438100" cy="4467900"/>
          </a:xfrm>
          <a:prstGeom prst="rect">
            <a:avLst/>
          </a:prstGeom>
          <a:noFill/>
          <a:ln>
            <a:noFill/>
          </a:ln>
        </p:spPr>
        <p:txBody>
          <a:bodyPr spcFirstLastPara="1" wrap="square" lIns="90675" tIns="90675" rIns="90675" bIns="90675" anchor="ctr" anchorCtr="0">
            <a:noAutofit/>
          </a:bodyPr>
          <a:lstStyle/>
          <a:p>
            <a:pPr marL="0" marR="0" lvl="0" indent="762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704" name="Google Shape;1704;g61f075e4c4_1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017503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61d832350e_44_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9" name="Google Shape;1709;g61d832350e_44_5:notes"/>
          <p:cNvSpPr txBox="1">
            <a:spLocks noGrp="1"/>
          </p:cNvSpPr>
          <p:nvPr>
            <p:ph type="body" idx="1"/>
          </p:nvPr>
        </p:nvSpPr>
        <p:spPr>
          <a:xfrm>
            <a:off x="679769" y="4715907"/>
            <a:ext cx="5438100" cy="44679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710" name="Google Shape;1710;g61d832350e_44_5: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239621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61d832350e_44_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9" name="Google Shape;1709;g61d832350e_44_5:notes"/>
          <p:cNvSpPr txBox="1">
            <a:spLocks noGrp="1"/>
          </p:cNvSpPr>
          <p:nvPr>
            <p:ph type="body" idx="1"/>
          </p:nvPr>
        </p:nvSpPr>
        <p:spPr>
          <a:xfrm>
            <a:off x="679769" y="4715907"/>
            <a:ext cx="5438100" cy="44679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710" name="Google Shape;1710;g61d832350e_44_5: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651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69" name="Google Shape;169;p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70" name="Google Shape;170;p2: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0214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19" name="Google Shape;419;p3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20" name="Google Shape;420;p3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196230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19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728" name="Google Shape;1728;p198: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729" name="Google Shape;1729;p198: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730" name="Google Shape;1730;p19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897147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02: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762" name="Google Shape;1762;p20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763" name="Google Shape;1763;p202: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2684537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02: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762" name="Google Shape;1762;p20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763" name="Google Shape;1763;p202: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778196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p20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776" name="Google Shape;1776;p20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777" name="Google Shape;1777;p20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396235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0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9" name="Google Shape;1789;p206: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790" name="Google Shape;1790;p206: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64663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p20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1" name="Google Shape;1801;p208:notes"/>
          <p:cNvSpPr txBox="1">
            <a:spLocks noGrp="1"/>
          </p:cNvSpPr>
          <p:nvPr>
            <p:ph type="body" idx="1"/>
          </p:nvPr>
        </p:nvSpPr>
        <p:spPr>
          <a:xfrm>
            <a:off x="679769" y="4715907"/>
            <a:ext cx="5438160" cy="483575"/>
          </a:xfrm>
          <a:prstGeom prst="rect">
            <a:avLst/>
          </a:prstGeom>
          <a:noFill/>
          <a:ln>
            <a:noFill/>
          </a:ln>
        </p:spPr>
        <p:txBody>
          <a:bodyPr spcFirstLastPara="1" wrap="square" lIns="95500" tIns="95500" rIns="95500" bIns="95500"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802" name="Google Shape;1802;p208: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920342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617dfe0719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g617dfe0719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850" name="Google Shape;1850;g617dfe0719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43388562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46ddfaaea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6" name="Google Shape;1856;g646ddfaaea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857" name="Google Shape;1857;g646ddfaaea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414738262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46ddfaaea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6" name="Google Shape;1856;g646ddfaaea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857" name="Google Shape;1857;g646ddfaaea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55983384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46ddfaaea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6" name="Google Shape;1856;g646ddfaaea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857" name="Google Shape;1857;g646ddfaaea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328824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19" name="Google Shape;419;p3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20" name="Google Shape;420;p3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9187782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46ddfaaea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6" name="Google Shape;1856;g646ddfaaea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857" name="Google Shape;1857;g646ddfaaea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424131986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g61f25f31c2_3_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869" name="Google Shape;1869;g61f25f31c2_3_1:notes"/>
          <p:cNvSpPr txBox="1">
            <a:spLocks noGrp="1"/>
          </p:cNvSpPr>
          <p:nvPr>
            <p:ph type="body" idx="1"/>
          </p:nvPr>
        </p:nvSpPr>
        <p:spPr>
          <a:xfrm>
            <a:off x="679770" y="4715907"/>
            <a:ext cx="5438100" cy="387000"/>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870" name="Google Shape;1870;g61f25f31c2_3_1:notes"/>
          <p:cNvSpPr txBox="1"/>
          <p:nvPr/>
        </p:nvSpPr>
        <p:spPr>
          <a:xfrm>
            <a:off x="3850443" y="9539531"/>
            <a:ext cx="2945700" cy="387000"/>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871" name="Google Shape;1871;g61f25f31c2_3_1: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4428402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61f25f31c2_3_3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925" name="Google Shape;1925;g61f25f31c2_3_35:notes"/>
          <p:cNvSpPr txBox="1">
            <a:spLocks noGrp="1"/>
          </p:cNvSpPr>
          <p:nvPr>
            <p:ph type="body" idx="1"/>
          </p:nvPr>
        </p:nvSpPr>
        <p:spPr>
          <a:xfrm>
            <a:off x="679770" y="4715907"/>
            <a:ext cx="5438100" cy="387000"/>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926" name="Google Shape;1926;g61f25f31c2_3_35:notes"/>
          <p:cNvSpPr txBox="1"/>
          <p:nvPr/>
        </p:nvSpPr>
        <p:spPr>
          <a:xfrm>
            <a:off x="3850443" y="9539531"/>
            <a:ext cx="2945700" cy="387000"/>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927" name="Google Shape;1927;g61f25f31c2_3_35: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9454534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61f25f31c2_3_4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3" name="Google Shape;1933;g61f25f31c2_3_43: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934" name="Google Shape;1934;g61f25f31c2_3_43: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88394754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p21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4" name="Google Shape;1984;p214:notes"/>
          <p:cNvSpPr txBox="1">
            <a:spLocks noGrp="1"/>
          </p:cNvSpPr>
          <p:nvPr>
            <p:ph type="body" idx="1"/>
          </p:nvPr>
        </p:nvSpPr>
        <p:spPr>
          <a:xfrm>
            <a:off x="679770" y="4715907"/>
            <a:ext cx="5438137" cy="4467702"/>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985" name="Google Shape;1985;p21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
        <p:nvSpPr>
          <p:cNvPr id="1986" name="Google Shape;1986;p214:notes"/>
          <p:cNvSpPr txBox="1">
            <a:spLocks noGrp="1"/>
          </p:cNvSpPr>
          <p:nvPr>
            <p:ph type="sldNum" idx="12"/>
          </p:nvPr>
        </p:nvSpPr>
        <p:spPr>
          <a:xfrm>
            <a:off x="3850443" y="9430090"/>
            <a:ext cx="2945659" cy="496411"/>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669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19" name="Google Shape;419;p3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20" name="Google Shape;420;p3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16980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12" name="Google Shape;412;p3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13" name="Google Shape;413;p3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84921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19" name="Google Shape;419;p3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20" name="Google Shape;420;p3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8288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6: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19" name="Google Shape;319;p1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20" name="Google Shape;320;p16: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630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33" name="Google Shape;333;p1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34" name="Google Shape;334;p1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7862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12" name="Google Shape;312;p1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13" name="Google Shape;313;p1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8778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26" name="Google Shape;326;p1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27" name="Google Shape;327;p17: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2449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40" name="Google Shape;340;p1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41" name="Google Shape;341;p19: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6009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184" name="Google Shape;184;p4: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85" name="Google Shape;185;p4: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86" name="Google Shape;186;p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392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78" name="Google Shape;378;p2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79" name="Google Shape;379;p2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9824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85" name="Google Shape;385;p2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86" name="Google Shape;386;p2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872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92" name="Google Shape;392;p2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93" name="Google Shape;393;p2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2566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06" name="Google Shape;406;p2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07" name="Google Shape;407;p2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11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05" name="Google Shape;305;p1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06" name="Google Shape;306;p1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09107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47" name="Google Shape;347;p2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48" name="Google Shape;348;p2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7605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1: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55" name="Google Shape;355;p21: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7809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61" name="Google Shape;361;p22: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2305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66" name="Google Shape;366;p23: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67" name="Google Shape;367;p23: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83188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372" name="Google Shape;372;p2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373" name="Google Shape;373;p2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436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93" name="Google Shape;193;p6:notes"/>
          <p:cNvSpPr txBox="1">
            <a:spLocks noGrp="1"/>
          </p:cNvSpPr>
          <p:nvPr>
            <p:ph type="ftr" idx="11"/>
          </p:nvPr>
        </p:nvSpPr>
        <p:spPr>
          <a:xfrm>
            <a:off x="1132946" y="4060528"/>
            <a:ext cx="4531783" cy="407175"/>
          </a:xfrm>
          <a:prstGeom prst="rect">
            <a:avLst/>
          </a:prstGeom>
          <a:noFill/>
          <a:ln w="12700" cap="rnd" cmpd="sng">
            <a:solidFill>
              <a:srgbClr val="000000"/>
            </a:solidFill>
            <a:prstDash val="solid"/>
            <a:miter lim="8000"/>
            <a:headEnd type="none" w="sm" len="sm"/>
            <a:tailEnd type="none" w="sm" len="sm"/>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rgbClr val="000000"/>
              </a:buClr>
              <a:buSzPts val="35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62827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31" name="Google Shape;431;p3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32" name="Google Shape;432;p3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9346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40" name="Google Shape;440;p3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41" name="Google Shape;441;p3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4488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448" name="Google Shape;448;p35: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49" name="Google Shape;449;p35: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450" name="Google Shape;450;p3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7097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56" name="Google Shape;456;p3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57" name="Google Shape;457;p3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23944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603841a03c_2_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g603841a03c_2_8: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1253" name="Google Shape;1253;g603841a03c_2_8: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3815328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1e800e64c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61e800e64c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464" name="Google Shape;464;g61e800e64c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29234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7: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69" name="Google Shape;469;p3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70" name="Google Shape;470;p3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6091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83" name="Google Shape;483;p3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84" name="Google Shape;484;p3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07664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0:notes"/>
          <p:cNvSpPr txBox="1">
            <a:spLocks noGrp="1"/>
          </p:cNvSpPr>
          <p:nvPr>
            <p:ph type="body" idx="1"/>
          </p:nvPr>
        </p:nvSpPr>
        <p:spPr>
          <a:xfrm>
            <a:off x="679770" y="4715908"/>
            <a:ext cx="5438137" cy="483594"/>
          </a:xfrm>
          <a:prstGeom prst="rect">
            <a:avLst/>
          </a:prstGeom>
          <a:noFill/>
          <a:ln>
            <a:noFill/>
          </a:ln>
        </p:spPr>
        <p:txBody>
          <a:bodyPr spcFirstLastPara="1" wrap="square" lIns="95500" tIns="95500" rIns="95500" bIns="95500"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90" name="Google Shape;490;p4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56383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495" name="Google Shape;495;p4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496" name="Google Shape;496;p4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7073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01" name="Google Shape;201;p7:notes"/>
          <p:cNvSpPr txBox="1">
            <a:spLocks noGrp="1"/>
          </p:cNvSpPr>
          <p:nvPr>
            <p:ph type="ftr" idx="11"/>
          </p:nvPr>
        </p:nvSpPr>
        <p:spPr>
          <a:xfrm>
            <a:off x="1132946" y="4060528"/>
            <a:ext cx="4531783" cy="407175"/>
          </a:xfrm>
          <a:prstGeom prst="rect">
            <a:avLst/>
          </a:prstGeom>
          <a:noFill/>
          <a:ln w="12700" cap="rnd" cmpd="sng">
            <a:solidFill>
              <a:srgbClr val="000000"/>
            </a:solidFill>
            <a:prstDash val="solid"/>
            <a:miter lim="8000"/>
            <a:headEnd type="none" w="sm" len="sm"/>
            <a:tailEnd type="none" w="sm" len="sm"/>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rgbClr val="000000"/>
              </a:buClr>
              <a:buSzPts val="35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20364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01" name="Google Shape;501;p4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02" name="Google Shape;502;p4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292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01" name="Google Shape;501;p4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02" name="Google Shape;502;p4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7240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4: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08" name="Google Shape;508;p4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09" name="Google Shape;509;p44: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08927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5: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15" name="Google Shape;515;p4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16" name="Google Shape;516;p45: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60822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21" name="Google Shape;521;p4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22" name="Google Shape;522;p4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15882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51: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43" name="Google Shape;543;p51: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40945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0bc6c1dfc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60bc6c1dfc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55" name="Google Shape;555;g60bc6c1dfc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3513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63ac2e3554_3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63ac2e3554_3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561" name="Google Shape;561;g63ac2e3554_3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4157232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Google Shape;692;p77:notes"/>
          <p:cNvSpPr txBox="1">
            <a:spLocks noGrp="1"/>
          </p:cNvSpPr>
          <p:nvPr>
            <p:ph type="body" idx="1"/>
          </p:nvPr>
        </p:nvSpPr>
        <p:spPr>
          <a:xfrm>
            <a:off x="679770" y="6761452"/>
            <a:ext cx="5438137" cy="376607"/>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693" name="Google Shape;693;p7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6729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566" name="Google Shape;566;p53:notes"/>
          <p:cNvSpPr txBox="1">
            <a:spLocks noGrp="1"/>
          </p:cNvSpPr>
          <p:nvPr>
            <p:ph type="body" idx="1"/>
          </p:nvPr>
        </p:nvSpPr>
        <p:spPr>
          <a:xfrm>
            <a:off x="679770" y="4715907"/>
            <a:ext cx="5438137" cy="386967"/>
          </a:xfrm>
          <a:prstGeom prst="rect">
            <a:avLst/>
          </a:prstGeom>
          <a:noFill/>
          <a:ln>
            <a:noFill/>
          </a:ln>
        </p:spPr>
        <p:txBody>
          <a:bodyPr spcFirstLastPara="1" wrap="square" lIns="95500" tIns="47725" rIns="95500" bIns="47725" anchor="t"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67" name="Google Shape;567;p53:notes"/>
          <p:cNvSpPr txBox="1"/>
          <p:nvPr/>
        </p:nvSpPr>
        <p:spPr>
          <a:xfrm>
            <a:off x="3850443" y="9539531"/>
            <a:ext cx="2945659" cy="386967"/>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568" name="Google Shape;568;p5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282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09" name="Google Shape;209;p8:notes"/>
          <p:cNvSpPr txBox="1">
            <a:spLocks noGrp="1"/>
          </p:cNvSpPr>
          <p:nvPr>
            <p:ph type="ftr" idx="11"/>
          </p:nvPr>
        </p:nvSpPr>
        <p:spPr>
          <a:xfrm>
            <a:off x="1132946" y="4060528"/>
            <a:ext cx="4531783" cy="407175"/>
          </a:xfrm>
          <a:prstGeom prst="rect">
            <a:avLst/>
          </a:prstGeom>
          <a:noFill/>
          <a:ln w="12700" cap="rnd" cmpd="sng">
            <a:solidFill>
              <a:srgbClr val="000000"/>
            </a:solidFill>
            <a:prstDash val="solid"/>
            <a:miter lim="8000"/>
            <a:headEnd type="none" w="sm" len="sm"/>
            <a:tailEnd type="none" w="sm" len="sm"/>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rgbClr val="000000"/>
              </a:buClr>
              <a:buSzPts val="35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977917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81" name="Google Shape;581;p5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82" name="Google Shape;582;p5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03722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81" name="Google Shape;581;p5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82" name="Google Shape;582;p5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1925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5: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81" name="Google Shape;581;p55: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82" name="Google Shape;582;p55: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61227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0bc6c1dfc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60bc6c1dfc_0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55" name="Google Shape;555;g60bc6c1dfc_0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88763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588" name="Google Shape;588;p5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589" name="Google Shape;589;p5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4344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p5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1863" name="Google Shape;1863;p5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1864" name="Google Shape;1864;p5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596558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1:notes"/>
          <p:cNvSpPr txBox="1">
            <a:spLocks noGrp="1"/>
          </p:cNvSpPr>
          <p:nvPr>
            <p:ph type="body" idx="1"/>
          </p:nvPr>
        </p:nvSpPr>
        <p:spPr>
          <a:xfrm>
            <a:off x="679770" y="4715907"/>
            <a:ext cx="5438137" cy="4467702"/>
          </a:xfrm>
          <a:prstGeom prst="rect">
            <a:avLst/>
          </a:prstGeom>
          <a:noFill/>
          <a:ln>
            <a:noFill/>
          </a:ln>
        </p:spPr>
        <p:txBody>
          <a:bodyPr spcFirstLastPara="1" wrap="square" lIns="90675" tIns="90675" rIns="90675" bIns="90675" anchor="ctr" anchorCtr="0">
            <a:noAutofit/>
          </a:bodyPr>
          <a:lstStyle/>
          <a:p>
            <a:pPr marL="0" marR="0" lvl="0" indent="762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01" name="Google Shape;601;p6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01860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4: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18" name="Google Shape;618;p6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19" name="Google Shape;619;p64: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99583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7: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24" name="Google Shape;624;p6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25" name="Google Shape;625;p67: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997290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8: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30" name="Google Shape;630;p6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31" name="Google Shape;631;p68: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715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17" name="Google Shape;217;p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218" name="Google Shape;218;p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76877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36" name="Google Shape;636;p6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37" name="Google Shape;637;p6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97380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0: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42" name="Google Shape;642;p7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43" name="Google Shape;643;p70: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76975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1: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48" name="Google Shape;648;p7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49" name="Google Shape;649;p71: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305954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698" name="Google Shape;698;p7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99" name="Google Shape;699;p7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44039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7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705" name="Google Shape;705;p7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706" name="Google Shape;706;p7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397537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8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712" name="Google Shape;712;p8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713" name="Google Shape;713;p8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632386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82: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25" name="Google Shape;725;p82: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75512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82: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25" name="Google Shape;725;p82: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9068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8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86: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57" name="Google Shape;757;p86: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09818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774" name="Google Shape;774;p8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775" name="Google Shape;775;p8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4303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224" name="Google Shape;224;p10:notes"/>
          <p:cNvSpPr txBox="1">
            <a:spLocks noGrp="1"/>
          </p:cNvSpPr>
          <p:nvPr>
            <p:ph type="ftr" idx="11"/>
          </p:nvPr>
        </p:nvSpPr>
        <p:spPr>
          <a:xfrm>
            <a:off x="1132946" y="4060528"/>
            <a:ext cx="4531783" cy="407175"/>
          </a:xfrm>
          <a:prstGeom prst="rect">
            <a:avLst/>
          </a:prstGeom>
          <a:noFill/>
          <a:ln w="12700" cap="rnd" cmpd="sng">
            <a:solidFill>
              <a:srgbClr val="000000"/>
            </a:solidFill>
            <a:prstDash val="solid"/>
            <a:miter lim="8000"/>
            <a:headEnd type="none" w="sm" len="sm"/>
            <a:tailEnd type="none" w="sm" len="sm"/>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rgbClr val="000000"/>
              </a:buClr>
              <a:buSzPts val="35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05836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7c9ea51da0_0_0:notes"/>
          <p:cNvSpPr txBox="1">
            <a:spLocks noGrp="1"/>
          </p:cNvSpPr>
          <p:nvPr>
            <p:ph type="body" idx="1"/>
          </p:nvPr>
        </p:nvSpPr>
        <p:spPr>
          <a:xfrm>
            <a:off x="679770" y="6707961"/>
            <a:ext cx="5438100" cy="483600"/>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781" name="Google Shape;781;g7c9ea51da0_0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782" name="Google Shape;782;g7c9ea51da0_0_0:notes"/>
          <p:cNvSpPr txBox="1">
            <a:spLocks noGrp="1"/>
          </p:cNvSpPr>
          <p:nvPr>
            <p:ph type="dt" idx="10"/>
          </p:nvPr>
        </p:nvSpPr>
        <p:spPr>
          <a:xfrm>
            <a:off x="3850443" y="0"/>
            <a:ext cx="2945700" cy="496500"/>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1715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9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795" name="Google Shape;795;p9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796" name="Google Shape;796;p9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640543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91: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05" name="Google Shape;805;p9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06" name="Google Shape;806;p91: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18026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92: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12" name="Google Shape;812;p92: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13" name="Google Shape;813;p92: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955333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93: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19" name="Google Shape;819;p93: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20" name="Google Shape;820;p93: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49576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7" name="Google Shape;827;p9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66755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7" name="Google Shape;827;p9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76029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7" name="Google Shape;827;p9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620260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7" name="Google Shape;827;p9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70493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4: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4: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27" name="Google Shape;827;p94: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31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1d1de75f5_14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61d1de75f5_14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233" name="Google Shape;233;g61d1de75f5_14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13512782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96: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39" name="Google Shape;839;p9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40" name="Google Shape;840;p96: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68433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97: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46" name="Google Shape;846;p9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47" name="Google Shape;847;p97: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90705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98: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53" name="Google Shape;853;p98: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54" name="Google Shape;854;p98: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412737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99: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59" name="Google Shape;859;p99: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60" name="Google Shape;860;p99: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14411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97: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46" name="Google Shape;846;p97: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47" name="Google Shape;847;p97: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87532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0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66" name="Google Shape;866;p10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67" name="Google Shape;867;p10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538375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00:notes"/>
          <p:cNvSpPr txBox="1">
            <a:spLocks noGrp="1"/>
          </p:cNvSpPr>
          <p:nvPr>
            <p:ph type="body" idx="1"/>
          </p:nvPr>
        </p:nvSpPr>
        <p:spPr>
          <a:xfrm>
            <a:off x="679770" y="6707961"/>
            <a:ext cx="5438137" cy="483594"/>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66" name="Google Shape;866;p10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67" name="Google Shape;867;p100:notes"/>
          <p:cNvSpPr txBox="1">
            <a:spLocks noGrp="1"/>
          </p:cNvSpPr>
          <p:nvPr>
            <p:ph type="dt" idx="10"/>
          </p:nvPr>
        </p:nvSpPr>
        <p:spPr>
          <a:xfrm>
            <a:off x="3850443" y="0"/>
            <a:ext cx="2945659" cy="496411"/>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55504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01:notes"/>
          <p:cNvSpPr txBox="1">
            <a:spLocks noGrp="1"/>
          </p:cNvSpPr>
          <p:nvPr>
            <p:ph type="body" idx="1"/>
          </p:nvPr>
        </p:nvSpPr>
        <p:spPr>
          <a:xfrm>
            <a:off x="679769" y="6707960"/>
            <a:ext cx="5438160" cy="483575"/>
          </a:xfrm>
          <a:prstGeom prst="rect">
            <a:avLst/>
          </a:prstGeom>
          <a:noFill/>
          <a:ln>
            <a:noFill/>
          </a:ln>
        </p:spPr>
        <p:txBody>
          <a:bodyPr spcFirstLastPara="1" wrap="square" lIns="95500" tIns="95500" rIns="95500" bIns="95500" anchor="ctr" anchorCtr="0">
            <a:noAutofit/>
          </a:bodyPr>
          <a:lstStyle/>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chemeClr val="dk1"/>
              </a:solidFill>
              <a:latin typeface="Arial"/>
              <a:ea typeface="Arial"/>
              <a:cs typeface="Arial"/>
              <a:sym typeface="Arial"/>
            </a:endParaRPr>
          </a:p>
        </p:txBody>
      </p:sp>
      <p:sp>
        <p:nvSpPr>
          <p:cNvPr id="872" name="Google Shape;872;p101: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873" name="Google Shape;873;p101:notes"/>
          <p:cNvSpPr txBox="1">
            <a:spLocks noGrp="1"/>
          </p:cNvSpPr>
          <p:nvPr>
            <p:ph type="dt" idx="10"/>
          </p:nvPr>
        </p:nvSpPr>
        <p:spPr>
          <a:xfrm>
            <a:off x="3850443" y="0"/>
            <a:ext cx="2945608" cy="496387"/>
          </a:xfrm>
          <a:prstGeom prst="rect">
            <a:avLst/>
          </a:prstGeom>
          <a:noFill/>
          <a:ln>
            <a:noFill/>
          </a:ln>
        </p:spPr>
        <p:txBody>
          <a:bodyPr spcFirstLastPara="1" wrap="square" lIns="95500" tIns="95500" rIns="95500" bIns="955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 sz="1400" b="0" i="0" u="none" strike="noStrike" cap="none">
                <a:solidFill>
                  <a:srgbClr val="000000"/>
                </a:solidFill>
                <a:latin typeface="Arial"/>
                <a:ea typeface="Arial"/>
                <a:cs typeface="Arial"/>
                <a:sym typeface="Arial"/>
              </a:rPr>
              <a:t>15.9.2014.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562557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06: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106:notes"/>
          <p:cNvSpPr txBox="1">
            <a:spLocks noGrp="1"/>
          </p:cNvSpPr>
          <p:nvPr>
            <p:ph type="body" idx="1"/>
          </p:nvPr>
        </p:nvSpPr>
        <p:spPr>
          <a:xfrm>
            <a:off x="679769" y="4715907"/>
            <a:ext cx="5438160" cy="4467781"/>
          </a:xfrm>
          <a:prstGeom prst="rect">
            <a:avLst/>
          </a:prstGeom>
          <a:noFill/>
          <a:ln>
            <a:noFill/>
          </a:ln>
        </p:spPr>
        <p:txBody>
          <a:bodyPr spcFirstLastPara="1" wrap="square" lIns="90675" tIns="90675" rIns="90675" bIns="90675" anchor="ctr"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879" name="Google Shape;879;p106:notes"/>
          <p:cNvSpPr txBox="1">
            <a:spLocks noGrp="1"/>
          </p:cNvSpPr>
          <p:nvPr>
            <p:ph type="sldNum" idx="12"/>
          </p:nvPr>
        </p:nvSpPr>
        <p:spPr>
          <a:xfrm>
            <a:off x="3850443" y="9430090"/>
            <a:ext cx="2945608" cy="496387"/>
          </a:xfrm>
          <a:prstGeom prst="rect">
            <a:avLst/>
          </a:prstGeom>
          <a:noFill/>
          <a:ln>
            <a:noFill/>
          </a:ln>
        </p:spPr>
        <p:txBody>
          <a:bodyPr spcFirstLastPara="1" wrap="square" lIns="95500" tIns="95500" rIns="95500" bIns="95500" anchor="b"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47375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ac2e5627_2_0:notes"/>
          <p:cNvSpPr>
            <a:spLocks noGrp="1" noRot="1" noChangeAspect="1"/>
          </p:cNvSpPr>
          <p:nvPr>
            <p:ph type="sldImg" idx="2"/>
          </p:nvPr>
        </p:nvSpPr>
        <p:spPr>
          <a:xfrm>
            <a:off x="9159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63ac2e5627_2_0:notes"/>
          <p:cNvSpPr txBox="1">
            <a:spLocks noGrp="1"/>
          </p:cNvSpPr>
          <p:nvPr>
            <p:ph type="body" idx="1"/>
          </p:nvPr>
        </p:nvSpPr>
        <p:spPr>
          <a:xfrm>
            <a:off x="679770" y="4715907"/>
            <a:ext cx="5438100" cy="4467600"/>
          </a:xfrm>
          <a:prstGeom prst="rect">
            <a:avLst/>
          </a:prstGeom>
          <a:noFill/>
          <a:ln>
            <a:noFill/>
          </a:ln>
        </p:spPr>
        <p:txBody>
          <a:bodyPr spcFirstLastPara="1" wrap="square" lIns="90675" tIns="90675" rIns="90675" bIns="90675" anchor="ctr" anchorCtr="0">
            <a:noAutofit/>
          </a:bodyPr>
          <a:lstStyle/>
          <a:p>
            <a:pPr marL="0" lvl="0" indent="0" algn="l" rtl="0">
              <a:lnSpc>
                <a:spcPct val="100000"/>
              </a:lnSpc>
              <a:spcBef>
                <a:spcPts val="0"/>
              </a:spcBef>
              <a:spcAft>
                <a:spcPts val="0"/>
              </a:spcAft>
              <a:buSzPts val="1200"/>
              <a:buNone/>
            </a:pPr>
            <a:endParaRPr/>
          </a:p>
        </p:txBody>
      </p:sp>
      <p:sp>
        <p:nvSpPr>
          <p:cNvPr id="885" name="Google Shape;885;g63ac2e5627_2_0:notes"/>
          <p:cNvSpPr txBox="1">
            <a:spLocks noGrp="1"/>
          </p:cNvSpPr>
          <p:nvPr>
            <p:ph type="sldNum" idx="12"/>
          </p:nvPr>
        </p:nvSpPr>
        <p:spPr>
          <a:xfrm>
            <a:off x="3850443" y="9430090"/>
            <a:ext cx="2945700" cy="496500"/>
          </a:xfrm>
          <a:prstGeom prst="rect">
            <a:avLst/>
          </a:prstGeom>
          <a:noFill/>
          <a:ln>
            <a:noFill/>
          </a:ln>
        </p:spPr>
        <p:txBody>
          <a:bodyPr spcFirstLastPara="1" wrap="square" lIns="95500" tIns="95500" rIns="95500" bIns="95500" anchor="b" anchorCtr="0">
            <a:noAutofit/>
          </a:bodyPr>
          <a:lstStyle/>
          <a:p>
            <a:pPr marL="0" lvl="0" indent="0" algn="r" rtl="0">
              <a:lnSpc>
                <a:spcPct val="100000"/>
              </a:lnSpc>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367672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15"/>
        <p:cNvGrpSpPr/>
        <p:nvPr/>
      </p:nvGrpSpPr>
      <p:grpSpPr>
        <a:xfrm>
          <a:off x="0" y="0"/>
          <a:ext cx="0" cy="0"/>
          <a:chOff x="0" y="0"/>
          <a:chExt cx="0" cy="0"/>
        </a:xfrm>
      </p:grpSpPr>
      <p:sp>
        <p:nvSpPr>
          <p:cNvPr id="16" name="Google Shape;16;p2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72"/>
        <p:cNvGrpSpPr/>
        <p:nvPr/>
      </p:nvGrpSpPr>
      <p:grpSpPr>
        <a:xfrm>
          <a:off x="0" y="0"/>
          <a:ext cx="0" cy="0"/>
          <a:chOff x="0" y="0"/>
          <a:chExt cx="0" cy="0"/>
        </a:xfrm>
      </p:grpSpPr>
      <p:sp>
        <p:nvSpPr>
          <p:cNvPr id="73" name="Google Shape;73;p2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VERTICAL_TITLE_AND_VERTICAL_TEXT">
    <p:spTree>
      <p:nvGrpSpPr>
        <p:cNvPr id="1" name="Shape 78"/>
        <p:cNvGrpSpPr/>
        <p:nvPr/>
      </p:nvGrpSpPr>
      <p:grpSpPr>
        <a:xfrm>
          <a:off x="0" y="0"/>
          <a:ext cx="0" cy="0"/>
          <a:chOff x="0" y="0"/>
          <a:chExt cx="0" cy="0"/>
        </a:xfrm>
      </p:grpSpPr>
      <p:sp>
        <p:nvSpPr>
          <p:cNvPr id="79" name="Google Shape;79;p22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90"/>
        <p:cNvGrpSpPr/>
        <p:nvPr/>
      </p:nvGrpSpPr>
      <p:grpSpPr>
        <a:xfrm>
          <a:off x="0" y="0"/>
          <a:ext cx="0" cy="0"/>
          <a:chOff x="0" y="0"/>
          <a:chExt cx="0" cy="0"/>
        </a:xfrm>
      </p:grpSpPr>
      <p:sp>
        <p:nvSpPr>
          <p:cNvPr id="91" name="Google Shape;91;g61d832350e_19_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61d832350e_19_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g61d832350e_19_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61d832350e_19_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61d832350e_19_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96"/>
        <p:cNvGrpSpPr/>
        <p:nvPr/>
      </p:nvGrpSpPr>
      <p:grpSpPr>
        <a:xfrm>
          <a:off x="0" y="0"/>
          <a:ext cx="0" cy="0"/>
          <a:chOff x="0" y="0"/>
          <a:chExt cx="0" cy="0"/>
        </a:xfrm>
      </p:grpSpPr>
      <p:sp>
        <p:nvSpPr>
          <p:cNvPr id="97" name="Google Shape;97;g61d832350e_19_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61d832350e_19_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61d832350e_19_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slovni slajd" type="title">
  <p:cSld name="TITLE">
    <p:spTree>
      <p:nvGrpSpPr>
        <p:cNvPr id="1" name="Shape 100"/>
        <p:cNvGrpSpPr/>
        <p:nvPr/>
      </p:nvGrpSpPr>
      <p:grpSpPr>
        <a:xfrm>
          <a:off x="0" y="0"/>
          <a:ext cx="0" cy="0"/>
          <a:chOff x="0" y="0"/>
          <a:chExt cx="0" cy="0"/>
        </a:xfrm>
      </p:grpSpPr>
      <p:sp>
        <p:nvSpPr>
          <p:cNvPr id="101" name="Google Shape;101;g61d832350e_19_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61d832350e_19_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3" name="Google Shape;103;g61d832350e_19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61d832350e_19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61d832350e_19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aglavlje odjeljka" type="secHead">
  <p:cSld name="SECTION_HEADER">
    <p:spTree>
      <p:nvGrpSpPr>
        <p:cNvPr id="1" name="Shape 106"/>
        <p:cNvGrpSpPr/>
        <p:nvPr/>
      </p:nvGrpSpPr>
      <p:grpSpPr>
        <a:xfrm>
          <a:off x="0" y="0"/>
          <a:ext cx="0" cy="0"/>
          <a:chOff x="0" y="0"/>
          <a:chExt cx="0" cy="0"/>
        </a:xfrm>
      </p:grpSpPr>
      <p:sp>
        <p:nvSpPr>
          <p:cNvPr id="107" name="Google Shape;107;g61d832350e_19_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61d832350e_19_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9" name="Google Shape;109;g61d832350e_19_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61d832350e_19_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61d832350e_19_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112"/>
        <p:cNvGrpSpPr/>
        <p:nvPr/>
      </p:nvGrpSpPr>
      <p:grpSpPr>
        <a:xfrm>
          <a:off x="0" y="0"/>
          <a:ext cx="0" cy="0"/>
          <a:chOff x="0" y="0"/>
          <a:chExt cx="0" cy="0"/>
        </a:xfrm>
      </p:grpSpPr>
      <p:sp>
        <p:nvSpPr>
          <p:cNvPr id="113" name="Google Shape;113;g61d832350e_19_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61d832350e_19_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5" name="Google Shape;115;g61d832350e_19_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6" name="Google Shape;116;g61d832350e_19_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61d832350e_19_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61d832350e_19_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119"/>
        <p:cNvGrpSpPr/>
        <p:nvPr/>
      </p:nvGrpSpPr>
      <p:grpSpPr>
        <a:xfrm>
          <a:off x="0" y="0"/>
          <a:ext cx="0" cy="0"/>
          <a:chOff x="0" y="0"/>
          <a:chExt cx="0" cy="0"/>
        </a:xfrm>
      </p:grpSpPr>
      <p:sp>
        <p:nvSpPr>
          <p:cNvPr id="120" name="Google Shape;120;g61d832350e_19_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61d832350e_19_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2" name="Google Shape;122;g61d832350e_19_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3" name="Google Shape;123;g61d832350e_19_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4" name="Google Shape;124;g61d832350e_19_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5" name="Google Shape;125;g61d832350e_19_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61d832350e_19_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61d832350e_19_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128"/>
        <p:cNvGrpSpPr/>
        <p:nvPr/>
      </p:nvGrpSpPr>
      <p:grpSpPr>
        <a:xfrm>
          <a:off x="0" y="0"/>
          <a:ext cx="0" cy="0"/>
          <a:chOff x="0" y="0"/>
          <a:chExt cx="0" cy="0"/>
        </a:xfrm>
      </p:grpSpPr>
      <p:sp>
        <p:nvSpPr>
          <p:cNvPr id="129" name="Google Shape;129;g61d832350e_19_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61d832350e_19_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61d832350e_19_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61d832350e_19_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133"/>
        <p:cNvGrpSpPr/>
        <p:nvPr/>
      </p:nvGrpSpPr>
      <p:grpSpPr>
        <a:xfrm>
          <a:off x="0" y="0"/>
          <a:ext cx="0" cy="0"/>
          <a:chOff x="0" y="0"/>
          <a:chExt cx="0" cy="0"/>
        </a:xfrm>
      </p:grpSpPr>
      <p:sp>
        <p:nvSpPr>
          <p:cNvPr id="134" name="Google Shape;134;g61d832350e_19_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61d832350e_19_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g61d832350e_19_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7" name="Google Shape;137;g61d832350e_19_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61d832350e_19_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61d832350e_19_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19"/>
        <p:cNvGrpSpPr/>
        <p:nvPr/>
      </p:nvGrpSpPr>
      <p:grpSpPr>
        <a:xfrm>
          <a:off x="0" y="0"/>
          <a:ext cx="0" cy="0"/>
          <a:chOff x="0" y="0"/>
          <a:chExt cx="0" cy="0"/>
        </a:xfrm>
      </p:grpSpPr>
      <p:sp>
        <p:nvSpPr>
          <p:cNvPr id="20" name="Google Shape;20;p2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spTree>
      <p:nvGrpSpPr>
        <p:cNvPr id="1" name="Shape 140"/>
        <p:cNvGrpSpPr/>
        <p:nvPr/>
      </p:nvGrpSpPr>
      <p:grpSpPr>
        <a:xfrm>
          <a:off x="0" y="0"/>
          <a:ext cx="0" cy="0"/>
          <a:chOff x="0" y="0"/>
          <a:chExt cx="0" cy="0"/>
        </a:xfrm>
      </p:grpSpPr>
      <p:sp>
        <p:nvSpPr>
          <p:cNvPr id="141" name="Google Shape;141;g61d832350e_19_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61d832350e_19_5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61d832350e_19_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g61d832350e_19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61d832350e_19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61d832350e_19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147"/>
        <p:cNvGrpSpPr/>
        <p:nvPr/>
      </p:nvGrpSpPr>
      <p:grpSpPr>
        <a:xfrm>
          <a:off x="0" y="0"/>
          <a:ext cx="0" cy="0"/>
          <a:chOff x="0" y="0"/>
          <a:chExt cx="0" cy="0"/>
        </a:xfrm>
      </p:grpSpPr>
      <p:sp>
        <p:nvSpPr>
          <p:cNvPr id="148" name="Google Shape;148;g61d832350e_19_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61d832350e_19_6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g61d832350e_19_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61d832350e_19_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61d832350e_19_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VERTICAL_TITLE_AND_VERTICAL_TEXT">
    <p:spTree>
      <p:nvGrpSpPr>
        <p:cNvPr id="1" name="Shape 153"/>
        <p:cNvGrpSpPr/>
        <p:nvPr/>
      </p:nvGrpSpPr>
      <p:grpSpPr>
        <a:xfrm>
          <a:off x="0" y="0"/>
          <a:ext cx="0" cy="0"/>
          <a:chOff x="0" y="0"/>
          <a:chExt cx="0" cy="0"/>
        </a:xfrm>
      </p:grpSpPr>
      <p:sp>
        <p:nvSpPr>
          <p:cNvPr id="154" name="Google Shape;154;g61d832350e_19_6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61d832350e_19_6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g61d832350e_19_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61d832350e_19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61d832350e_19_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slovni slajd" type="title">
  <p:cSld name="TITLE">
    <p:spTree>
      <p:nvGrpSpPr>
        <p:cNvPr id="1" name="Shape 25"/>
        <p:cNvGrpSpPr/>
        <p:nvPr/>
      </p:nvGrpSpPr>
      <p:grpSpPr>
        <a:xfrm>
          <a:off x="0" y="0"/>
          <a:ext cx="0" cy="0"/>
          <a:chOff x="0" y="0"/>
          <a:chExt cx="0" cy="0"/>
        </a:xfrm>
      </p:grpSpPr>
      <p:sp>
        <p:nvSpPr>
          <p:cNvPr id="26" name="Google Shape;26;p21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8" name="Google Shape;28;p2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aglavlje sekcije" type="secHead">
  <p:cSld name="SECTION_HEADER">
    <p:spTree>
      <p:nvGrpSpPr>
        <p:cNvPr id="1" name="Shape 31"/>
        <p:cNvGrpSpPr/>
        <p:nvPr/>
      </p:nvGrpSpPr>
      <p:grpSpPr>
        <a:xfrm>
          <a:off x="0" y="0"/>
          <a:ext cx="0" cy="0"/>
          <a:chOff x="0" y="0"/>
          <a:chExt cx="0" cy="0"/>
        </a:xfrm>
      </p:grpSpPr>
      <p:sp>
        <p:nvSpPr>
          <p:cNvPr id="32" name="Google Shape;32;p21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2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37"/>
        <p:cNvGrpSpPr/>
        <p:nvPr/>
      </p:nvGrpSpPr>
      <p:grpSpPr>
        <a:xfrm>
          <a:off x="0" y="0"/>
          <a:ext cx="0" cy="0"/>
          <a:chOff x="0" y="0"/>
          <a:chExt cx="0" cy="0"/>
        </a:xfrm>
      </p:grpSpPr>
      <p:sp>
        <p:nvSpPr>
          <p:cNvPr id="38" name="Google Shape;38;p2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22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44"/>
        <p:cNvGrpSpPr/>
        <p:nvPr/>
      </p:nvGrpSpPr>
      <p:grpSpPr>
        <a:xfrm>
          <a:off x="0" y="0"/>
          <a:ext cx="0" cy="0"/>
          <a:chOff x="0" y="0"/>
          <a:chExt cx="0" cy="0"/>
        </a:xfrm>
      </p:grpSpPr>
      <p:sp>
        <p:nvSpPr>
          <p:cNvPr id="45" name="Google Shape;45;p22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22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22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22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2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53"/>
        <p:cNvGrpSpPr/>
        <p:nvPr/>
      </p:nvGrpSpPr>
      <p:grpSpPr>
        <a:xfrm>
          <a:off x="0" y="0"/>
          <a:ext cx="0" cy="0"/>
          <a:chOff x="0" y="0"/>
          <a:chExt cx="0" cy="0"/>
        </a:xfrm>
      </p:grpSpPr>
      <p:sp>
        <p:nvSpPr>
          <p:cNvPr id="54" name="Google Shape;54;p2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58"/>
        <p:cNvGrpSpPr/>
        <p:nvPr/>
      </p:nvGrpSpPr>
      <p:grpSpPr>
        <a:xfrm>
          <a:off x="0" y="0"/>
          <a:ext cx="0" cy="0"/>
          <a:chOff x="0" y="0"/>
          <a:chExt cx="0" cy="0"/>
        </a:xfrm>
      </p:grpSpPr>
      <p:sp>
        <p:nvSpPr>
          <p:cNvPr id="59" name="Google Shape;59;p2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2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spTree>
      <p:nvGrpSpPr>
        <p:cNvPr id="1" name="Shape 65"/>
        <p:cNvGrpSpPr/>
        <p:nvPr/>
      </p:nvGrpSpPr>
      <p:grpSpPr>
        <a:xfrm>
          <a:off x="0" y="0"/>
          <a:ext cx="0" cy="0"/>
          <a:chOff x="0" y="0"/>
          <a:chExt cx="0" cy="0"/>
        </a:xfrm>
      </p:grpSpPr>
      <p:sp>
        <p:nvSpPr>
          <p:cNvPr id="66" name="Google Shape;66;p2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22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2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sp>
        <p:nvSpPr>
          <p:cNvPr id="85" name="Google Shape;85;g61d832350e_19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61d832350e_19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61d832350e_19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61d832350e_19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61d832350e_19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p:nvPr/>
        </p:nvSpPr>
        <p:spPr>
          <a:xfrm>
            <a:off x="6093" y="585004"/>
            <a:ext cx="9136544" cy="12660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 sz="3600" b="1" i="0" u="none" strike="noStrike" cap="none" dirty="0">
                <a:solidFill>
                  <a:schemeClr val="dk1"/>
                </a:solidFill>
                <a:latin typeface="Times New Roman" panose="02020603050405020304" pitchFamily="18" charset="0"/>
                <a:cs typeface="Times New Roman" panose="02020603050405020304" pitchFamily="18" charset="0"/>
                <a:sym typeface="Arial"/>
              </a:rPr>
              <a:t>Osnovna škola Sesvetska Sela</a:t>
            </a:r>
            <a:endParaRPr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lnSpc>
                <a:spcPct val="100000"/>
              </a:lnSpc>
              <a:spcBef>
                <a:spcPts val="0"/>
              </a:spcBef>
              <a:spcAft>
                <a:spcPts val="0"/>
              </a:spcAft>
              <a:buClr>
                <a:schemeClr val="dk1"/>
              </a:buClr>
              <a:buSzPts val="900"/>
              <a:buFont typeface="Arial"/>
              <a:buNone/>
            </a:pPr>
            <a:r>
              <a:rPr lang="en" sz="3600" b="1" i="0" u="none" strike="noStrike" cap="none" dirty="0">
                <a:solidFill>
                  <a:schemeClr val="dk1"/>
                </a:solidFill>
                <a:latin typeface="Times New Roman" panose="02020603050405020304" pitchFamily="18" charset="0"/>
                <a:cs typeface="Times New Roman" panose="02020603050405020304" pitchFamily="18" charset="0"/>
                <a:sym typeface="Arial"/>
              </a:rPr>
              <a:t>Letnička 5, Sesvete</a:t>
            </a:r>
            <a:endParaRPr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Slika 3">
            <a:extLst>
              <a:ext uri="{FF2B5EF4-FFF2-40B4-BE49-F238E27FC236}">
                <a16:creationId xmlns:a16="http://schemas.microsoft.com/office/drawing/2014/main" id="{476BE5A5-94AD-4F15-BD5A-5C7F1D501571}"/>
              </a:ext>
            </a:extLst>
          </p:cNvPr>
          <p:cNvPicPr>
            <a:picLocks noChangeAspect="1"/>
          </p:cNvPicPr>
          <p:nvPr/>
        </p:nvPicPr>
        <p:blipFill>
          <a:blip r:embed="rId3"/>
          <a:stretch>
            <a:fillRect/>
          </a:stretch>
        </p:blipFill>
        <p:spPr>
          <a:xfrm>
            <a:off x="1799304" y="3859541"/>
            <a:ext cx="2155883" cy="2290651"/>
          </a:xfrm>
          <a:prstGeom prst="rect">
            <a:avLst/>
          </a:prstGeom>
          <a:effectLst/>
        </p:spPr>
      </p:pic>
      <p:pic>
        <p:nvPicPr>
          <p:cNvPr id="2" name="Slika 1"/>
          <p:cNvPicPr>
            <a:picLocks noChangeAspect="1"/>
          </p:cNvPicPr>
          <p:nvPr/>
        </p:nvPicPr>
        <p:blipFill rotWithShape="1">
          <a:blip r:embed="rId4">
            <a:extLst>
              <a:ext uri="{28A0092B-C50C-407E-A947-70E740481C1C}">
                <a14:useLocalDpi xmlns:a14="http://schemas.microsoft.com/office/drawing/2010/main" val="0"/>
              </a:ext>
            </a:extLst>
          </a:blip>
          <a:srcRect t="17086" b="17393"/>
          <a:stretch/>
        </p:blipFill>
        <p:spPr>
          <a:xfrm>
            <a:off x="5372158" y="3947280"/>
            <a:ext cx="2238010" cy="2115172"/>
          </a:xfrm>
          <a:prstGeom prst="ellipse">
            <a:avLst/>
          </a:prstGeom>
        </p:spPr>
      </p:pic>
      <p:sp>
        <p:nvSpPr>
          <p:cNvPr id="6" name="Google Shape;165;p1"/>
          <p:cNvSpPr/>
          <p:nvPr/>
        </p:nvSpPr>
        <p:spPr>
          <a:xfrm>
            <a:off x="0" y="1851031"/>
            <a:ext cx="9261987" cy="1747575"/>
          </a:xfrm>
          <a:prstGeom prst="roundRect">
            <a:avLst>
              <a:gd name="adj" fmla="val 16667"/>
            </a:avLst>
          </a:prstGeom>
          <a:solidFill>
            <a:schemeClr val="l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000"/>
              <a:buFont typeface="Arial"/>
              <a:buNone/>
            </a:pPr>
            <a:r>
              <a:rPr lang="en" sz="4000" b="1" i="0" u="none" strike="noStrike" cap="none">
                <a:solidFill>
                  <a:srgbClr val="000000"/>
                </a:solidFill>
                <a:latin typeface="+mj-lt"/>
                <a:sym typeface="Arial"/>
              </a:rPr>
              <a:t>ŠKOLSKI </a:t>
            </a:r>
            <a:r>
              <a:rPr lang="hr-HR" sz="4000" b="1" i="0" u="none" strike="noStrike" cap="none" smtClean="0">
                <a:solidFill>
                  <a:srgbClr val="000000"/>
                </a:solidFill>
                <a:latin typeface="+mj-lt"/>
                <a:sym typeface="Arial"/>
              </a:rPr>
              <a:t>kurikulumUM</a:t>
            </a:r>
            <a:endParaRPr lang="hr-HR" sz="4000" b="1" i="0" u="none" strike="noStrike" cap="none" dirty="0">
              <a:solidFill>
                <a:srgbClr val="000000"/>
              </a:solidFill>
              <a:latin typeface="+mj-lt"/>
              <a:sym typeface="Arial"/>
            </a:endParaRPr>
          </a:p>
          <a:p>
            <a:pPr algn="ctr">
              <a:lnSpc>
                <a:spcPct val="90000"/>
              </a:lnSpc>
              <a:buClr>
                <a:schemeClr val="dk1"/>
              </a:buClr>
              <a:buSzPts val="1000"/>
            </a:pPr>
            <a:r>
              <a:rPr lang="pl-PL" sz="2800" b="1" dirty="0">
                <a:solidFill>
                  <a:schemeClr val="dk1"/>
                </a:solidFill>
                <a:latin typeface="+mj-lt"/>
              </a:rPr>
              <a:t>ZA ŠKOLSKU GODINU </a:t>
            </a:r>
            <a:r>
              <a:rPr lang="pl-PL" sz="2800" b="1" dirty="0" smtClean="0">
                <a:solidFill>
                  <a:schemeClr val="dk1"/>
                </a:solidFill>
                <a:latin typeface="+mj-lt"/>
              </a:rPr>
              <a:t>2022. </a:t>
            </a:r>
            <a:r>
              <a:rPr lang="pl-PL" sz="2800" b="1" dirty="0">
                <a:solidFill>
                  <a:schemeClr val="dk1"/>
                </a:solidFill>
                <a:latin typeface="+mj-lt"/>
              </a:rPr>
              <a:t>/</a:t>
            </a:r>
            <a:r>
              <a:rPr lang="pl-PL" sz="2800" b="1" dirty="0" smtClean="0">
                <a:solidFill>
                  <a:schemeClr val="dk1"/>
                </a:solidFill>
                <a:latin typeface="+mj-lt"/>
              </a:rPr>
              <a:t>2023.</a:t>
            </a:r>
            <a:endParaRPr lang="pl-PL" sz="2800" b="1" dirty="0">
              <a:solidFill>
                <a:schemeClr val="dk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61d7f35a3e_0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Vrijednosti</a:t>
            </a:r>
            <a:endParaRPr lang="hr-HR" sz="3600" b="1" dirty="0">
              <a:latin typeface="Times New Roman"/>
              <a:ea typeface="Times New Roman"/>
              <a:cs typeface="Times New Roman"/>
              <a:sym typeface="Times New Roman"/>
            </a:endParaRPr>
          </a:p>
        </p:txBody>
      </p:sp>
      <p:sp>
        <p:nvSpPr>
          <p:cNvPr id="243" name="Google Shape;243;g61d7f35a3e_0_0"/>
          <p:cNvSpPr txBox="1">
            <a:spLocks noGrp="1"/>
          </p:cNvSpPr>
          <p:nvPr>
            <p:ph type="body" idx="1"/>
          </p:nvPr>
        </p:nvSpPr>
        <p:spPr>
          <a:xfrm>
            <a:off x="1539551" y="1847461"/>
            <a:ext cx="6335486" cy="4345814"/>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750"/>
              </a:spcBef>
              <a:spcAft>
                <a:spcPts val="0"/>
              </a:spcAft>
              <a:buSzPts val="1800"/>
              <a:buNone/>
            </a:pPr>
            <a:r>
              <a:rPr lang="hr-HR" sz="2400" smtClean="0">
                <a:latin typeface="Times New Roman"/>
                <a:ea typeface="Times New Roman"/>
                <a:cs typeface="Times New Roman"/>
                <a:sym typeface="Times New Roman"/>
              </a:rPr>
              <a:t>kurikulum</a:t>
            </a:r>
            <a:r>
              <a:rPr lang="en-US" sz="2400" smtClean="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OŠ </a:t>
            </a:r>
            <a:r>
              <a:rPr lang="en-US" sz="2400" dirty="0" err="1">
                <a:latin typeface="Times New Roman"/>
                <a:ea typeface="Times New Roman"/>
                <a:cs typeface="Times New Roman"/>
                <a:sym typeface="Times New Roman"/>
              </a:rPr>
              <a:t>Sesvetska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Sela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slijedi</a:t>
            </a:r>
            <a:r>
              <a:rPr lang="en-US" sz="2400" dirty="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vrijednosti</a:t>
            </a:r>
            <a:r>
              <a:rPr lang="hr-HR" sz="2400" dirty="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Nacionalnog</a:t>
            </a:r>
            <a:r>
              <a:rPr lang="en-US" sz="2400" dirty="0" smtClean="0">
                <a:latin typeface="Times New Roman"/>
                <a:ea typeface="Times New Roman"/>
                <a:cs typeface="Times New Roman"/>
                <a:sym typeface="Times New Roman"/>
              </a:rPr>
              <a:t> </a:t>
            </a:r>
            <a:r>
              <a:rPr lang="en-US" sz="2400" err="1">
                <a:latin typeface="Times New Roman"/>
                <a:ea typeface="Times New Roman"/>
                <a:cs typeface="Times New Roman"/>
                <a:sym typeface="Times New Roman"/>
              </a:rPr>
              <a:t>okvirnog</a:t>
            </a:r>
            <a:r>
              <a:rPr lang="en-US" sz="2400">
                <a:latin typeface="Times New Roman"/>
                <a:ea typeface="Times New Roman"/>
                <a:cs typeface="Times New Roman"/>
                <a:sym typeface="Times New Roman"/>
              </a:rPr>
              <a:t> </a:t>
            </a:r>
            <a:r>
              <a:rPr lang="en-US" sz="2400" smtClean="0">
                <a:latin typeface="Times New Roman"/>
                <a:ea typeface="Times New Roman"/>
                <a:cs typeface="Times New Roman"/>
                <a:sym typeface="Times New Roman"/>
              </a:rPr>
              <a:t>kurikuluma </a:t>
            </a:r>
            <a:r>
              <a:rPr lang="en-US" sz="2400" dirty="0" err="1">
                <a:latin typeface="Times New Roman"/>
                <a:ea typeface="Times New Roman"/>
                <a:cs typeface="Times New Roman"/>
                <a:sym typeface="Times New Roman"/>
              </a:rPr>
              <a:t>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pozitivnih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moralnih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etičkih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vrijednosti</a:t>
            </a:r>
            <a:r>
              <a:rPr lang="en-US" sz="2400" dirty="0">
                <a:latin typeface="Times New Roman"/>
                <a:ea typeface="Times New Roman"/>
                <a:cs typeface="Times New Roman"/>
                <a:sym typeface="Times New Roman"/>
              </a:rPr>
              <a:t>.</a:t>
            </a:r>
            <a:endParaRPr lang="en-US" sz="2400" dirty="0">
              <a:latin typeface="Times New Roman"/>
              <a:ea typeface="Times New Roman"/>
              <a:cs typeface="Times New Roman"/>
            </a:endParaRPr>
          </a:p>
          <a:p>
            <a:pPr marL="0" lvl="0" indent="0" algn="just" rtl="0">
              <a:lnSpc>
                <a:spcPct val="115000"/>
              </a:lnSpc>
              <a:spcBef>
                <a:spcPts val="750"/>
              </a:spcBef>
              <a:spcAft>
                <a:spcPts val="0"/>
              </a:spcAft>
              <a:buSzPts val="1800"/>
              <a:buNone/>
            </a:pPr>
            <a:r>
              <a:rPr lang="en-US" sz="2400" dirty="0" err="1">
                <a:latin typeface="Times New Roman"/>
                <a:ea typeface="Times New Roman"/>
                <a:cs typeface="Times New Roman"/>
                <a:sym typeface="Times New Roman"/>
              </a:rPr>
              <a:t>Učenicima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naše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škole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dajemo</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naglasak</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odgojne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elemente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iz</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naše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djelatnosti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kako</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bismo</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osigurali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prenošenje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temeljnih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ljudskih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vrijednosti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buduće</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generacije</a:t>
            </a:r>
            <a:r>
              <a:rPr lang="en-US" sz="2400" dirty="0">
                <a:latin typeface="Times New Roman"/>
                <a:ea typeface="Times New Roman"/>
                <a:cs typeface="Times New Roman"/>
                <a:sym typeface="Times New Roman"/>
              </a:rPr>
              <a:t> u </a:t>
            </a:r>
            <a:r>
              <a:rPr lang="en-US" sz="2400" dirty="0" err="1">
                <a:latin typeface="Times New Roman"/>
                <a:ea typeface="Times New Roman"/>
                <a:cs typeface="Times New Roman"/>
                <a:sym typeface="Times New Roman"/>
              </a:rPr>
              <a:t>našem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društvu</a:t>
            </a:r>
            <a:r>
              <a:rPr lang="en-US" sz="2400" dirty="0">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9"/>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63" name="Google Shape;863;p99"/>
          <p:cNvGraphicFramePr/>
          <p:nvPr>
            <p:extLst>
              <p:ext uri="{D42A27DB-BD31-4B8C-83A1-F6EECF244321}">
                <p14:modId xmlns:p14="http://schemas.microsoft.com/office/powerpoint/2010/main" val="3738539668"/>
              </p:ext>
            </p:extLst>
          </p:nvPr>
        </p:nvGraphicFramePr>
        <p:xfrm>
          <a:off x="111968" y="138150"/>
          <a:ext cx="8775426" cy="6535674"/>
        </p:xfrm>
        <a:graphic>
          <a:graphicData uri="http://schemas.openxmlformats.org/drawingml/2006/table">
            <a:tbl>
              <a:tblPr>
                <a:noFill/>
                <a:tableStyleId>{B2E6745A-B9C5-42E0-A17B-FDAA3278ED7C}</a:tableStyleId>
              </a:tblPr>
              <a:tblGrid>
                <a:gridCol w="2589349">
                  <a:extLst>
                    <a:ext uri="{9D8B030D-6E8A-4147-A177-3AD203B41FA5}">
                      <a16:colId xmlns:a16="http://schemas.microsoft.com/office/drawing/2014/main" val="20000"/>
                    </a:ext>
                  </a:extLst>
                </a:gridCol>
                <a:gridCol w="6186077">
                  <a:extLst>
                    <a:ext uri="{9D8B030D-6E8A-4147-A177-3AD203B41FA5}">
                      <a16:colId xmlns:a16="http://schemas.microsoft.com/office/drawing/2014/main" val="20001"/>
                    </a:ext>
                  </a:extLst>
                </a:gridCol>
              </a:tblGrid>
              <a:tr h="683197">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latin typeface="+mj-lt"/>
                        </a:rPr>
                        <a:t>NAZIV </a:t>
                      </a:r>
                      <a:r>
                        <a:rPr lang="en" sz="1600" b="1" u="none" strike="noStrike" cap="none" dirty="0">
                          <a:solidFill>
                            <a:srgbClr val="000000"/>
                          </a:solidFill>
                          <a:latin typeface="+mj-lt"/>
                          <a:ea typeface="Arial"/>
                          <a:cs typeface="Arial"/>
                          <a:sym typeface="Arial"/>
                        </a:rPr>
                        <a:t>AKTIVNOSTI</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Arial"/>
                        <a:buNone/>
                      </a:pPr>
                      <a:r>
                        <a:rPr lang="en" sz="1600" b="1" u="none" strike="noStrike" cap="none" dirty="0">
                          <a:solidFill>
                            <a:srgbClr val="000000"/>
                          </a:solidFill>
                          <a:latin typeface="+mj-lt"/>
                          <a:ea typeface="Arial"/>
                          <a:cs typeface="Arial"/>
                          <a:sym typeface="Arial"/>
                        </a:rPr>
                        <a:t>DOPUNSKA NASTAVA IZ MATEMATIKE</a:t>
                      </a:r>
                      <a:r>
                        <a:rPr lang="en" sz="1600" b="1" u="none" strike="noStrike" cap="none" dirty="0">
                          <a:solidFill>
                            <a:srgbClr val="000000"/>
                          </a:solidFill>
                          <a:latin typeface="+mj-lt"/>
                          <a:ea typeface="Arial"/>
                          <a:cs typeface="Arial"/>
                        </a:rPr>
                        <a:t> </a:t>
                      </a:r>
                      <a:endParaRPr sz="1600" u="none" strike="noStrike" cap="none" dirty="0">
                        <a:latin typeface="+mj-lt"/>
                      </a:endParaRPr>
                    </a:p>
                    <a:p>
                      <a:pPr marL="0" marR="0" lvl="0" indent="0" algn="ctr" rtl="0">
                        <a:lnSpc>
                          <a:spcPct val="115000"/>
                        </a:lnSpc>
                        <a:spcBef>
                          <a:spcPts val="0"/>
                        </a:spcBef>
                        <a:spcAft>
                          <a:spcPts val="0"/>
                        </a:spcAft>
                        <a:buFont typeface="Arial"/>
                        <a:buNone/>
                      </a:pPr>
                      <a:r>
                        <a:rPr lang="en" sz="1600" b="1" u="none" strike="noStrike" cap="none" dirty="0">
                          <a:latin typeface="+mj-lt"/>
                        </a:rPr>
                        <a:t>       </a:t>
                      </a:r>
                      <a:r>
                        <a:rPr lang="en" sz="1600" b="1" u="none" strike="noStrike" cap="none" dirty="0" smtClean="0">
                          <a:solidFill>
                            <a:srgbClr val="000000"/>
                          </a:solidFill>
                          <a:latin typeface="+mj-lt"/>
                          <a:ea typeface="Arial"/>
                          <a:cs typeface="Arial"/>
                          <a:sym typeface="Arial"/>
                        </a:rPr>
                        <a:t>za </a:t>
                      </a:r>
                      <a:r>
                        <a:rPr lang="en" sz="1600" b="1" u="none" strike="noStrike" cap="none" dirty="0" smtClean="0">
                          <a:latin typeface="+mj-lt"/>
                        </a:rPr>
                        <a:t>učenike</a:t>
                      </a:r>
                      <a:r>
                        <a:rPr lang="en" sz="1600" b="1" u="none" strike="noStrike" cap="none" dirty="0" smtClean="0">
                          <a:solidFill>
                            <a:srgbClr val="000000"/>
                          </a:solidFill>
                          <a:latin typeface="+mj-lt"/>
                          <a:cs typeface="Arial"/>
                        </a:rPr>
                        <a:t> </a:t>
                      </a:r>
                      <a:r>
                        <a:rPr lang="hr-HR" sz="1600" b="1" u="none" strike="noStrike" cap="none" dirty="0" smtClean="0">
                          <a:solidFill>
                            <a:srgbClr val="000000"/>
                          </a:solidFill>
                          <a:latin typeface="+mj-lt"/>
                          <a:cs typeface="Arial"/>
                        </a:rPr>
                        <a:t>sedmog</a:t>
                      </a:r>
                      <a:r>
                        <a:rPr lang="en" sz="1600" b="1" u="none" strike="noStrike" cap="none" dirty="0" smtClean="0">
                          <a:latin typeface="+mj-lt"/>
                        </a:rPr>
                        <a:t> razreda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24253">
                <a:tc>
                  <a:txBody>
                    <a:bodyPr/>
                    <a:lstStyle/>
                    <a:p>
                      <a:pPr marL="0" marR="0" lvl="0" indent="0" algn="l" rtl="0">
                        <a:lnSpc>
                          <a:spcPct val="115000"/>
                        </a:lnSpc>
                        <a:spcBef>
                          <a:spcPts val="0"/>
                        </a:spcBef>
                        <a:spcAft>
                          <a:spcPts val="0"/>
                        </a:spcAft>
                        <a:buFont typeface="Arial"/>
                        <a:buNone/>
                      </a:pPr>
                      <a:r>
                        <a:rPr lang="en" sz="1600" b="1" u="none" strike="noStrike" cap="none" dirty="0">
                          <a:solidFill>
                            <a:srgbClr val="000000"/>
                          </a:solidFill>
                          <a:latin typeface="+mj-lt"/>
                          <a:ea typeface="Arial"/>
                          <a:cs typeface="Arial"/>
                          <a:sym typeface="Arial"/>
                        </a:rPr>
                        <a:t>CILJEVI</a:t>
                      </a:r>
                      <a:r>
                        <a:rPr lang="en" sz="1600" b="1" u="none" strike="noStrike" cap="none" dirty="0">
                          <a:solidFill>
                            <a:srgbClr val="000000"/>
                          </a:solidFill>
                          <a:latin typeface="+mj-lt"/>
                          <a:ea typeface="Arial"/>
                          <a:cs typeface="Arial"/>
                        </a:rPr>
                        <a:t> </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solidFill>
                            <a:srgbClr val="000000"/>
                          </a:solidFill>
                          <a:latin typeface="+mj-lt"/>
                          <a:ea typeface="Times New Roman"/>
                          <a:cs typeface="Times New Roman"/>
                          <a:sym typeface="Times New Roman"/>
                        </a:rPr>
                        <a:t>Nadopunjavanje usvojenosti gradiva redovne nastave.</a:t>
                      </a:r>
                      <a:r>
                        <a:rPr lang="en" sz="1400" u="none" strike="noStrike" cap="none" dirty="0">
                          <a:solidFill>
                            <a:schemeClr val="dk1"/>
                          </a:solidFill>
                          <a:latin typeface="+mj-lt"/>
                          <a:ea typeface="Times New Roman"/>
                          <a:cs typeface="Times New Roman"/>
                          <a:sym typeface="Times New Roman"/>
                        </a:rPr>
                        <a:t>Pomoći u učenju i nadoknađivanju znanja kako bi stekli sposobnosti i vještine iz određenih nastavnih cjelina (izostanak s nastave, slabije predznanje i sl</a:t>
                      </a:r>
                      <a:r>
                        <a:rPr lang="en" sz="1400" u="none" strike="noStrike" cap="none" dirty="0">
                          <a:solidFill>
                            <a:schemeClr val="dk1"/>
                          </a:solidFill>
                          <a:latin typeface="+mj-lt"/>
                          <a:ea typeface="Times New Roman"/>
                          <a:cs typeface="Times New Roman"/>
                        </a:rPr>
                        <a:t>.). Pomoći učenicima da isprave nedovoljne i slabije ocjene iz matematike.</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71189">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solidFill>
                            <a:srgbClr val="000000"/>
                          </a:solidFill>
                          <a:latin typeface="+mj-lt"/>
                          <a:ea typeface="Arial"/>
                          <a:cs typeface="Arial"/>
                          <a:sym typeface="Arial"/>
                        </a:rPr>
                        <a:t>NAMJENA</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solidFill>
                            <a:srgbClr val="000000"/>
                          </a:solidFill>
                          <a:latin typeface="+mj-lt"/>
                          <a:ea typeface="Times New Roman"/>
                          <a:cs typeface="Times New Roman"/>
                          <a:sym typeface="Times New Roman"/>
                        </a:rPr>
                        <a:t>Program je </a:t>
                      </a:r>
                      <a:r>
                        <a:rPr lang="en" sz="1400" u="none" strike="noStrike" cap="none" dirty="0">
                          <a:latin typeface="+mj-lt"/>
                          <a:ea typeface="Times New Roman"/>
                          <a:cs typeface="Times New Roman"/>
                          <a:sym typeface="Times New Roman"/>
                        </a:rPr>
                        <a:t>namijenjen</a:t>
                      </a:r>
                      <a:r>
                        <a:rPr lang="en" sz="1400" u="none" strike="noStrike" cap="none" dirty="0">
                          <a:solidFill>
                            <a:srgbClr val="000000"/>
                          </a:solidFill>
                          <a:latin typeface="+mj-lt"/>
                          <a:ea typeface="Times New Roman"/>
                          <a:cs typeface="Times New Roman"/>
                          <a:sym typeface="Times New Roman"/>
                        </a:rPr>
                        <a:t> učenicima kao pomoć u učenju te da ovladaju temeljnim znanjima kao preduvjetom uspješnosti nastavka školovanja</a:t>
                      </a:r>
                      <a:r>
                        <a:rPr lang="en" sz="1400" u="none" strike="noStrike" cap="none" dirty="0">
                          <a:latin typeface="+mj-lt"/>
                          <a:ea typeface="Times New Roman"/>
                          <a:cs typeface="Times New Roman"/>
                          <a:sym typeface="Times New Roman"/>
                        </a:rPr>
                        <a:t>. Razvijanje upornosti i radnih navika.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6996">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solidFill>
                            <a:srgbClr val="000000"/>
                          </a:solidFill>
                          <a:latin typeface="+mj-lt"/>
                          <a:ea typeface="Arial"/>
                          <a:cs typeface="Arial"/>
                          <a:sym typeface="Arial"/>
                        </a:rPr>
                        <a:t>NOSITELJI</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50"/>
                        <a:buFont typeface="Verdana"/>
                        <a:buNone/>
                      </a:pPr>
                      <a:r>
                        <a:rPr lang="en-US" sz="1400" u="none" strike="noStrike" cap="none" dirty="0" err="1">
                          <a:latin typeface="+mj-lt"/>
                          <a:ea typeface="Times New Roman"/>
                          <a:cs typeface="Times New Roman"/>
                        </a:rPr>
                        <a:t>Snježana</a:t>
                      </a:r>
                      <a:r>
                        <a:rPr lang="en-US" sz="1400" u="none" strike="noStrike" cap="none" dirty="0">
                          <a:latin typeface="+mj-lt"/>
                          <a:ea typeface="Times New Roman"/>
                          <a:cs typeface="Times New Roman"/>
                        </a:rPr>
                        <a:t> </a:t>
                      </a:r>
                      <a:r>
                        <a:rPr lang="en-US" sz="1400" u="none" strike="noStrike" cap="none" dirty="0" err="1" smtClean="0">
                          <a:latin typeface="+mj-lt"/>
                          <a:ea typeface="Times New Roman"/>
                          <a:cs typeface="Times New Roman"/>
                        </a:rPr>
                        <a:t>Lažeta</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77230">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solidFill>
                            <a:srgbClr val="000000"/>
                          </a:solidFill>
                          <a:latin typeface="+mj-lt"/>
                          <a:ea typeface="Arial"/>
                          <a:cs typeface="Arial"/>
                          <a:sym typeface="Arial"/>
                        </a:rPr>
                        <a:t>NAČIN REALIZACIJE</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Arial"/>
                        <a:buNone/>
                      </a:pPr>
                      <a:r>
                        <a:rPr lang="en" sz="1400" u="none" strike="noStrike" cap="none" dirty="0">
                          <a:solidFill>
                            <a:srgbClr val="000000"/>
                          </a:solidFill>
                          <a:latin typeface="+mj-lt"/>
                          <a:ea typeface="Times New Roman"/>
                          <a:cs typeface="Times New Roman"/>
                          <a:sym typeface="Times New Roman"/>
                        </a:rPr>
                        <a:t>Individualni rad uz neposrednu pomoć učiteljice u pisanju, čitanju i </a:t>
                      </a:r>
                      <a:r>
                        <a:rPr lang="en" sz="1400" u="none" strike="noStrike" cap="none" dirty="0">
                          <a:latin typeface="+mj-lt"/>
                          <a:ea typeface="Times New Roman"/>
                          <a:cs typeface="Times New Roman"/>
                          <a:sym typeface="Times New Roman"/>
                        </a:rPr>
                        <a:t>objašnjavanju matematičkih</a:t>
                      </a:r>
                      <a:r>
                        <a:rPr lang="en" sz="1400" u="none" strike="noStrike" cap="none" dirty="0">
                          <a:latin typeface="+mj-lt"/>
                          <a:ea typeface="Times New Roman"/>
                          <a:cs typeface="Times New Roman"/>
                        </a:rPr>
                        <a:t> </a:t>
                      </a:r>
                      <a:r>
                        <a:rPr lang="en" sz="1400" u="none" strike="noStrike" cap="none" dirty="0">
                          <a:solidFill>
                            <a:srgbClr val="000000"/>
                          </a:solidFill>
                          <a:latin typeface="+mj-lt"/>
                          <a:ea typeface="Times New Roman"/>
                          <a:cs typeface="Times New Roman"/>
                          <a:sym typeface="Times New Roman"/>
                        </a:rPr>
                        <a:t> zadataka.</a:t>
                      </a:r>
                      <a:r>
                        <a:rPr lang="en" sz="1400" u="none" strike="noStrike" cap="none" dirty="0">
                          <a:solidFill>
                            <a:srgbClr val="000000"/>
                          </a:solidFill>
                          <a:latin typeface="+mj-lt"/>
                          <a:ea typeface="Times New Roman"/>
                          <a:cs typeface="Times New Roman"/>
                        </a:rPr>
                        <a:t> Redovito praćenje rada i napredovanja svakog učenika.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6996">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solidFill>
                            <a:srgbClr val="000000"/>
                          </a:solidFill>
                          <a:latin typeface="+mj-lt"/>
                          <a:ea typeface="Arial"/>
                          <a:cs typeface="Arial"/>
                          <a:sym typeface="Arial"/>
                        </a:rPr>
                        <a:t>VREMENIK</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50"/>
                        <a:buFont typeface="Arial"/>
                        <a:buNone/>
                      </a:pPr>
                      <a:r>
                        <a:rPr lang="hr-HR" sz="1400" u="none" strike="noStrike" cap="none" dirty="0">
                          <a:solidFill>
                            <a:srgbClr val="000000"/>
                          </a:solidFill>
                          <a:latin typeface="+mj-lt"/>
                          <a:ea typeface="Times New Roman"/>
                          <a:cs typeface="Times New Roman"/>
                        </a:rPr>
                        <a:t>Dva školska </a:t>
                      </a:r>
                      <a:r>
                        <a:rPr lang="en" sz="1400" u="none" strike="noStrike" cap="none" dirty="0">
                          <a:solidFill>
                            <a:srgbClr val="000000"/>
                          </a:solidFill>
                          <a:latin typeface="+mj-lt"/>
                          <a:ea typeface="Times New Roman"/>
                          <a:cs typeface="Times New Roman"/>
                        </a:rPr>
                        <a:t>sata tjedno</a:t>
                      </a:r>
                      <a:r>
                        <a:rPr lang="en" sz="1400" u="none" strike="noStrike" cap="none" dirty="0">
                          <a:solidFill>
                            <a:srgbClr val="000000"/>
                          </a:solidFill>
                          <a:latin typeface="+mj-lt"/>
                          <a:ea typeface="Times New Roman"/>
                          <a:cs typeface="Times New Roman"/>
                          <a:sym typeface="Times New Roman"/>
                        </a:rPr>
                        <a:t>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3197">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solidFill>
                            <a:srgbClr val="000000"/>
                          </a:solidFill>
                          <a:latin typeface="+mj-lt"/>
                          <a:ea typeface="Arial"/>
                          <a:cs typeface="Arial"/>
                          <a:sym typeface="Arial"/>
                        </a:rPr>
                        <a:t>TROŠKOVNIK</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50"/>
                        <a:buFont typeface="Arial"/>
                        <a:buNone/>
                      </a:pPr>
                      <a:r>
                        <a:rPr lang="en" sz="1400" u="none" strike="noStrike" cap="none" dirty="0">
                          <a:solidFill>
                            <a:srgbClr val="000000"/>
                          </a:solidFill>
                          <a:latin typeface="+mj-lt"/>
                          <a:ea typeface="Times New Roman"/>
                          <a:cs typeface="Times New Roman"/>
                          <a:sym typeface="Times New Roman"/>
                        </a:rPr>
                        <a:t>Kopiranje nastavnih listića, papir, kreda, kreda u boji. Troškove snosi škol</a:t>
                      </a:r>
                      <a:r>
                        <a:rPr lang="en" sz="1400" u="none" strike="noStrike" cap="none" dirty="0">
                          <a:latin typeface="+mj-lt"/>
                          <a:ea typeface="Times New Roman"/>
                          <a:cs typeface="Times New Roman"/>
                          <a:sym typeface="Times New Roman"/>
                        </a:rPr>
                        <a:t>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62616">
                <a:tc>
                  <a:txBody>
                    <a:bodyPr/>
                    <a:lstStyle/>
                    <a:p>
                      <a:pPr marL="0" marR="0" lvl="0" indent="0" algn="l" rtl="0">
                        <a:lnSpc>
                          <a:spcPct val="115000"/>
                        </a:lnSpc>
                        <a:spcBef>
                          <a:spcPts val="0"/>
                        </a:spcBef>
                        <a:spcAft>
                          <a:spcPts val="0"/>
                        </a:spcAft>
                        <a:buClr>
                          <a:srgbClr val="000000"/>
                        </a:buClr>
                        <a:buSzPts val="450"/>
                        <a:buFont typeface="Arial"/>
                        <a:buNone/>
                      </a:pPr>
                      <a:r>
                        <a:rPr lang="en" sz="1600" b="1" u="none" strike="noStrike" cap="none" dirty="0">
                          <a:solidFill>
                            <a:srgbClr val="000000"/>
                          </a:solidFill>
                          <a:latin typeface="+mj-lt"/>
                          <a:ea typeface="Arial"/>
                          <a:cs typeface="Arial"/>
                          <a:sym typeface="Arial"/>
                        </a:rPr>
                        <a:t>VREDNOVANJE I NAČIN KORIŠTENJA REZULTATA RADA</a:t>
                      </a:r>
                      <a:endParaRPr sz="1600" u="none" strike="noStrike" cap="none" dirty="0">
                        <a:latin typeface="+mj-lt"/>
                      </a:endParaRPr>
                    </a:p>
                  </a:txBody>
                  <a:tcPr anchor="ctr">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50"/>
                        <a:buFont typeface="Arial"/>
                        <a:buNone/>
                      </a:pPr>
                      <a:r>
                        <a:rPr lang="en" sz="1400" u="none" strike="noStrike" cap="none" dirty="0">
                          <a:solidFill>
                            <a:srgbClr val="000000"/>
                          </a:solidFill>
                          <a:latin typeface="+mj-lt"/>
                          <a:ea typeface="Times New Roman"/>
                          <a:cs typeface="Times New Roman"/>
                          <a:sym typeface="Times New Roman"/>
                        </a:rPr>
                        <a:t>Opisno praćenje učenika te informiranje roditelja i razrednika o napretku učenika</a:t>
                      </a:r>
                      <a:r>
                        <a:rPr lang="en" sz="1400" u="none" strike="noStrike" cap="none" dirty="0">
                          <a:latin typeface="+mj-lt"/>
                          <a:ea typeface="Times New Roman"/>
                          <a:cs typeface="Times New Roman"/>
                          <a:sym typeface="Times New Roman"/>
                        </a:rPr>
                        <a:t>. Zadovoljstvo učenika, učitelja i roditelja napretkom u usvajanju gradiva.</a:t>
                      </a:r>
                      <a:r>
                        <a:rPr lang="en" sz="1400" u="none" strike="noStrike" cap="none" dirty="0">
                          <a:latin typeface="+mj-lt"/>
                          <a:ea typeface="Times New Roman"/>
                          <a:cs typeface="Times New Roman"/>
                        </a:rPr>
                        <a:t> Ispravljanje negativnih ocjena i ocjena kojima učenici nisu zadovoljni.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7"/>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50" name="Google Shape;850;p97"/>
          <p:cNvGraphicFramePr/>
          <p:nvPr>
            <p:extLst>
              <p:ext uri="{D42A27DB-BD31-4B8C-83A1-F6EECF244321}">
                <p14:modId xmlns:p14="http://schemas.microsoft.com/office/powerpoint/2010/main" val="2660073263"/>
              </p:ext>
            </p:extLst>
          </p:nvPr>
        </p:nvGraphicFramePr>
        <p:xfrm>
          <a:off x="261257" y="276300"/>
          <a:ext cx="8584163" cy="6031193"/>
        </p:xfrm>
        <a:graphic>
          <a:graphicData uri="http://schemas.openxmlformats.org/drawingml/2006/table">
            <a:tbl>
              <a:tblPr>
                <a:noFill/>
                <a:tableStyleId>{B2E6745A-B9C5-42E0-A17B-FDAA3278ED7C}</a:tableStyleId>
              </a:tblPr>
              <a:tblGrid>
                <a:gridCol w="2491274">
                  <a:extLst>
                    <a:ext uri="{9D8B030D-6E8A-4147-A177-3AD203B41FA5}">
                      <a16:colId xmlns:a16="http://schemas.microsoft.com/office/drawing/2014/main" val="20000"/>
                    </a:ext>
                  </a:extLst>
                </a:gridCol>
                <a:gridCol w="6092889">
                  <a:extLst>
                    <a:ext uri="{9D8B030D-6E8A-4147-A177-3AD203B41FA5}">
                      <a16:colId xmlns:a16="http://schemas.microsoft.com/office/drawing/2014/main" val="20001"/>
                    </a:ext>
                  </a:extLst>
                </a:gridCol>
              </a:tblGrid>
              <a:tr h="6666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mj-lt"/>
                          <a:ea typeface="Arial"/>
                          <a:cs typeface="Arial"/>
                          <a:sym typeface="Arial"/>
                        </a:rPr>
                        <a:t>DOPUNSKA </a:t>
                      </a:r>
                      <a:r>
                        <a:rPr lang="en" sz="1600" b="1" u="none" strike="noStrike" cap="none" dirty="0">
                          <a:solidFill>
                            <a:schemeClr val="dk1"/>
                          </a:solidFill>
                          <a:latin typeface="+mj-lt"/>
                        </a:rPr>
                        <a:t>NASTAVA  IZ  </a:t>
                      </a:r>
                      <a:r>
                        <a:rPr lang="en" sz="1600" b="1" u="none" strike="noStrike" cap="none" dirty="0">
                          <a:solidFill>
                            <a:schemeClr val="dk1"/>
                          </a:solidFill>
                          <a:latin typeface="+mj-lt"/>
                          <a:cs typeface="Arial"/>
                        </a:rPr>
                        <a:t>FIZIKE</a:t>
                      </a:r>
                      <a:r>
                        <a:rPr lang="en" sz="1600" b="1" u="none" strike="noStrike" cap="none" dirty="0">
                          <a:solidFill>
                            <a:schemeClr val="dk1"/>
                          </a:solidFill>
                          <a:latin typeface="+mj-lt"/>
                        </a:rPr>
                        <a:t>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mj-lt"/>
                          <a:ea typeface="Arial"/>
                          <a:cs typeface="Arial"/>
                          <a:sym typeface="Arial"/>
                        </a:rPr>
                        <a:t>za učenike</a:t>
                      </a:r>
                      <a:r>
                        <a:rPr lang="en" sz="1600" b="1" u="none" strike="noStrike" cap="none" dirty="0" smtClean="0">
                          <a:solidFill>
                            <a:schemeClr val="dk1"/>
                          </a:solidFill>
                          <a:latin typeface="+mj-lt"/>
                          <a:ea typeface="Arial"/>
                          <a:cs typeface="Arial"/>
                        </a:rPr>
                        <a:t> </a:t>
                      </a:r>
                      <a:r>
                        <a:rPr lang="hr-HR" sz="1600" b="1" u="none" strike="noStrike" cap="none" dirty="0" smtClean="0">
                          <a:solidFill>
                            <a:schemeClr val="dk1"/>
                          </a:solidFill>
                          <a:latin typeface="+mj-lt"/>
                          <a:ea typeface="Arial"/>
                          <a:cs typeface="Arial"/>
                        </a:rPr>
                        <a:t>sedmog</a:t>
                      </a:r>
                      <a:r>
                        <a:rPr lang="en" sz="1600" b="1" u="none" strike="noStrike" cap="none" dirty="0" smtClean="0">
                          <a:solidFill>
                            <a:schemeClr val="dk1"/>
                          </a:solidFill>
                          <a:latin typeface="+mj-lt"/>
                          <a:ea typeface="Arial"/>
                          <a:cs typeface="Arial"/>
                        </a:rPr>
                        <a:t> i </a:t>
                      </a:r>
                      <a:r>
                        <a:rPr lang="hr-HR" sz="1600" b="1" u="none" strike="noStrike" cap="none" dirty="0" smtClean="0">
                          <a:solidFill>
                            <a:schemeClr val="dk1"/>
                          </a:solidFill>
                          <a:latin typeface="+mj-lt"/>
                          <a:ea typeface="Arial"/>
                          <a:cs typeface="Arial"/>
                        </a:rPr>
                        <a:t>osmog</a:t>
                      </a:r>
                      <a:r>
                        <a:rPr lang="en" sz="1600" b="1" u="none" strike="noStrike" cap="none" dirty="0" smtClean="0">
                          <a:solidFill>
                            <a:schemeClr val="dk1"/>
                          </a:solidFill>
                          <a:latin typeface="+mj-lt"/>
                          <a:ea typeface="Arial"/>
                          <a:cs typeface="Arial"/>
                          <a:sym typeface="Arial"/>
                        </a:rPr>
                        <a:t> </a:t>
                      </a:r>
                      <a:r>
                        <a:rPr lang="en" sz="1600" b="1" u="none" strike="noStrike" cap="none" dirty="0" smtClean="0">
                          <a:solidFill>
                            <a:schemeClr val="dk1"/>
                          </a:solidFill>
                          <a:latin typeface="+mj-lt"/>
                        </a:rPr>
                        <a:t>razreda </a:t>
                      </a:r>
                      <a:endParaRPr lang="sr-Latn-RS"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80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mj-lt"/>
                          <a:ea typeface="Times New Roman"/>
                          <a:cs typeface="Times New Roman"/>
                          <a:sym typeface="Times New Roman"/>
                        </a:rPr>
                        <a:t>Usvojiti </a:t>
                      </a:r>
                      <a:r>
                        <a:rPr lang="en" sz="1400" u="none" strike="noStrike" cap="none" dirty="0">
                          <a:solidFill>
                            <a:schemeClr val="dk1"/>
                          </a:solidFill>
                          <a:latin typeface="+mj-lt"/>
                          <a:ea typeface="Times New Roman"/>
                          <a:cs typeface="Times New Roman"/>
                        </a:rPr>
                        <a:t>nastavne sadržaje</a:t>
                      </a:r>
                      <a:r>
                        <a:rPr lang="en" sz="1400" u="none" strike="noStrike" cap="none" dirty="0">
                          <a:solidFill>
                            <a:schemeClr val="dk1"/>
                          </a:solidFill>
                          <a:latin typeface="+mj-lt"/>
                          <a:ea typeface="Times New Roman"/>
                          <a:cs typeface="Times New Roman"/>
                          <a:sym typeface="Times New Roman"/>
                        </a:rPr>
                        <a:t> koji nisu usvojeni na redovnom satu, vježbom</a:t>
                      </a:r>
                      <a:r>
                        <a:rPr lang="en" sz="1400" u="none" strike="noStrike" cap="none" dirty="0">
                          <a:solidFill>
                            <a:schemeClr val="dk1"/>
                          </a:solidFill>
                          <a:latin typeface="+mj-lt"/>
                          <a:ea typeface="Times New Roman"/>
                          <a:cs typeface="Times New Roman"/>
                        </a:rPr>
                        <a:t> i praktičnom vježbom </a:t>
                      </a:r>
                      <a:r>
                        <a:rPr lang="en" sz="1400" u="none" strike="noStrike" cap="none" dirty="0">
                          <a:solidFill>
                            <a:schemeClr val="dk1"/>
                          </a:solidFill>
                          <a:latin typeface="+mj-lt"/>
                          <a:ea typeface="Times New Roman"/>
                          <a:cs typeface="Times New Roman"/>
                          <a:sym typeface="Times New Roman"/>
                        </a:rPr>
                        <a:t>utvrditi usvojene sadržaje.</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Naučiti osnovne </a:t>
                      </a:r>
                      <a:r>
                        <a:rPr lang="en" sz="1400" u="none" strike="noStrike" cap="none" dirty="0">
                          <a:solidFill>
                            <a:schemeClr val="dk1"/>
                          </a:solidFill>
                          <a:latin typeface="+mj-lt"/>
                          <a:ea typeface="Times New Roman"/>
                          <a:cs typeface="Times New Roman"/>
                        </a:rPr>
                        <a:t>fizikalne</a:t>
                      </a:r>
                      <a:r>
                        <a:rPr lang="en" sz="1400" u="none" strike="noStrike" cap="none" dirty="0">
                          <a:solidFill>
                            <a:schemeClr val="dk1"/>
                          </a:solidFill>
                          <a:latin typeface="+mj-lt"/>
                          <a:ea typeface="Times New Roman"/>
                          <a:cs typeface="Times New Roman"/>
                          <a:sym typeface="Times New Roman"/>
                        </a:rPr>
                        <a:t> pojmove i metode i primijeniti ih</a:t>
                      </a:r>
                      <a:r>
                        <a:rPr lang="en" sz="1400" u="none" strike="noStrike" cap="none" dirty="0">
                          <a:solidFill>
                            <a:schemeClr val="dk1"/>
                          </a:solidFill>
                          <a:latin typeface="+mj-lt"/>
                          <a:ea typeface="Times New Roman"/>
                          <a:cs typeface="Times New Roman"/>
                        </a:rPr>
                        <a:t>.</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617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mj-lt"/>
                          <a:ea typeface="Times New Roman"/>
                          <a:cs typeface="Times New Roman"/>
                          <a:sym typeface="Times New Roman"/>
                        </a:rPr>
                        <a:t>Za učenike koji imaju poteškoće u praćenju i svladavanju </a:t>
                      </a:r>
                      <a:r>
                        <a:rPr lang="en" sz="1400" u="none" strike="noStrike" cap="none" dirty="0">
                          <a:solidFill>
                            <a:schemeClr val="dk1"/>
                          </a:solidFill>
                          <a:latin typeface="+mj-lt"/>
                          <a:ea typeface="Times New Roman"/>
                          <a:cs typeface="Times New Roman"/>
                        </a:rPr>
                        <a:t>nastavnog sadržaja</a:t>
                      </a:r>
                      <a:r>
                        <a:rPr lang="en" sz="1400" u="none" strike="noStrike" cap="none" dirty="0">
                          <a:solidFill>
                            <a:schemeClr val="dk1"/>
                          </a:solidFill>
                          <a:latin typeface="+mj-lt"/>
                          <a:ea typeface="Times New Roman"/>
                          <a:cs typeface="Times New Roman"/>
                          <a:sym typeface="Times New Roman"/>
                        </a:rPr>
                        <a:t> te one učenike koji sami osjećaju potrebu za poboljšanjem svoga znanja.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Razvoj samostalnosti kod učenja, razumijevanje naučenih sadržaja i njihova primjena.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4422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hr-HR" sz="1400" u="none" strike="noStrike" cap="none" dirty="0">
                          <a:latin typeface="+mj-lt"/>
                          <a:ea typeface="Times New Roman"/>
                          <a:cs typeface="Times New Roman"/>
                        </a:rPr>
                        <a:t>Vedran </a:t>
                      </a:r>
                      <a:r>
                        <a:rPr lang="hr-HR" sz="1400" u="none" strike="noStrike" cap="none" dirty="0" err="1" smtClean="0">
                          <a:latin typeface="+mj-lt"/>
                          <a:ea typeface="Times New Roman"/>
                          <a:cs typeface="Times New Roman"/>
                        </a:rPr>
                        <a:t>Bobšić</a:t>
                      </a:r>
                      <a:endParaRPr lang="hr-H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66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mj-lt"/>
                          <a:ea typeface="Times New Roman"/>
                          <a:cs typeface="Times New Roman"/>
                          <a:sym typeface="Times New Roman"/>
                        </a:rPr>
                        <a:t>Usmeno izlaganje, pisanje, ponavljanje, rješavanje zadataka</a:t>
                      </a:r>
                      <a:r>
                        <a:rPr lang="en" sz="1400" u="none" strike="noStrike" cap="none" dirty="0">
                          <a:solidFill>
                            <a:schemeClr val="dk1"/>
                          </a:solidFill>
                          <a:latin typeface="+mj-lt"/>
                          <a:ea typeface="Times New Roman"/>
                          <a:cs typeface="Times New Roman"/>
                        </a:rPr>
                        <a:t>, pokusi</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Individualni i grupni rad.</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666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Jedan školski sat tjedno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666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Kopiranje nastavnih listića, papir, kreda, kreda u boji.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4625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Arial"/>
                          <a:cs typeface="Arial"/>
                          <a:sym typeface="Arial"/>
                        </a:rPr>
                        <a:t>VREDNOVANJE I KORIŠTENJE REZULTATA RADA</a:t>
                      </a:r>
                      <a:endParaRPr sz="1600" u="none" strike="noStrike" cap="none">
                        <a:latin typeface="+mj-lt"/>
                      </a:endParaRPr>
                    </a:p>
                  </a:txBody>
                  <a:tcPr marL="31875" marR="31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Opisno praćenje učenika na redovnoj i dopunskoj nastavi.</a:t>
                      </a:r>
                      <a:endParaRPr sz="1400" u="none" strike="noStrike" cap="none" dirty="0">
                        <a:latin typeface="+mj-lt"/>
                      </a:endParaRPr>
                    </a:p>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mj-lt"/>
                          <a:ea typeface="Times New Roman"/>
                          <a:cs typeface="Times New Roman"/>
                          <a:sym typeface="Times New Roman"/>
                        </a:rPr>
                        <a:t>Zadovoljstvo učenika, učitelja i roditelja naučenim</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gradivom te napretkom učenika.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699558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aphicFrame>
        <p:nvGraphicFramePr>
          <p:cNvPr id="869" name="Google Shape;869;p100"/>
          <p:cNvGraphicFramePr/>
          <p:nvPr>
            <p:extLst>
              <p:ext uri="{D42A27DB-BD31-4B8C-83A1-F6EECF244321}">
                <p14:modId xmlns:p14="http://schemas.microsoft.com/office/powerpoint/2010/main" val="1119509864"/>
              </p:ext>
            </p:extLst>
          </p:nvPr>
        </p:nvGraphicFramePr>
        <p:xfrm>
          <a:off x="323528" y="332656"/>
          <a:ext cx="8496950" cy="6018375"/>
        </p:xfrm>
        <a:graphic>
          <a:graphicData uri="http://schemas.openxmlformats.org/drawingml/2006/table">
            <a:tbl>
              <a:tblPr>
                <a:noFill/>
                <a:tableStyleId>{B2E6745A-B9C5-42E0-A17B-FDAA3278ED7C}</a:tableStyleId>
              </a:tblPr>
              <a:tblGrid>
                <a:gridCol w="2820888">
                  <a:extLst>
                    <a:ext uri="{9D8B030D-6E8A-4147-A177-3AD203B41FA5}">
                      <a16:colId xmlns:a16="http://schemas.microsoft.com/office/drawing/2014/main" val="20000"/>
                    </a:ext>
                  </a:extLst>
                </a:gridCol>
                <a:gridCol w="5676062">
                  <a:extLst>
                    <a:ext uri="{9D8B030D-6E8A-4147-A177-3AD203B41FA5}">
                      <a16:colId xmlns:a16="http://schemas.microsoft.com/office/drawing/2014/main" val="20001"/>
                    </a:ext>
                  </a:extLst>
                </a:gridCol>
              </a:tblGrid>
              <a:tr h="5760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DOPUNSKA NASTAVA IZ GEOGRAFIJE </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mj-lt"/>
                          <a:ea typeface="Times New Roman"/>
                          <a:cs typeface="Times New Roman"/>
                          <a:sym typeface="Times New Roman"/>
                        </a:rPr>
                        <a:t>za učenike</a:t>
                      </a:r>
                      <a:r>
                        <a:rPr lang="en" sz="1600" b="1" u="none" strike="noStrike" cap="none" dirty="0" smtClean="0">
                          <a:solidFill>
                            <a:schemeClr val="dk1"/>
                          </a:solidFill>
                          <a:latin typeface="+mj-lt"/>
                          <a:ea typeface="Times New Roman"/>
                          <a:cs typeface="Times New Roman"/>
                        </a:rPr>
                        <a:t> </a:t>
                      </a:r>
                      <a:r>
                        <a:rPr lang="hr-HR" sz="1600" b="1" u="none" strike="noStrike" cap="none" dirty="0" smtClean="0">
                          <a:solidFill>
                            <a:schemeClr val="dk1"/>
                          </a:solidFill>
                          <a:latin typeface="+mj-lt"/>
                          <a:ea typeface="Times New Roman"/>
                          <a:cs typeface="Times New Roman"/>
                        </a:rPr>
                        <a:t>petog</a:t>
                      </a:r>
                      <a:r>
                        <a:rPr lang="hr-HR" sz="1600" b="1" u="none" strike="noStrike" cap="none" baseline="0" dirty="0" smtClean="0">
                          <a:solidFill>
                            <a:schemeClr val="dk1"/>
                          </a:solidFill>
                          <a:latin typeface="+mj-lt"/>
                          <a:ea typeface="Times New Roman"/>
                          <a:cs typeface="Times New Roman"/>
                        </a:rPr>
                        <a:t> </a:t>
                      </a:r>
                      <a:r>
                        <a:rPr lang="en" sz="1600" b="1" u="none" strike="noStrike" cap="none" dirty="0" smtClean="0">
                          <a:solidFill>
                            <a:schemeClr val="dk1"/>
                          </a:solidFill>
                          <a:latin typeface="+mj-lt"/>
                          <a:ea typeface="Times New Roman"/>
                          <a:cs typeface="Times New Roman"/>
                        </a:rPr>
                        <a:t>i</a:t>
                      </a:r>
                      <a:r>
                        <a:rPr lang="hr-HR" sz="1600" b="1" u="none" strike="noStrike" cap="none" baseline="0" dirty="0" smtClean="0">
                          <a:solidFill>
                            <a:schemeClr val="dk1"/>
                          </a:solidFill>
                          <a:latin typeface="+mj-lt"/>
                          <a:ea typeface="Times New Roman"/>
                          <a:cs typeface="Times New Roman"/>
                        </a:rPr>
                        <a:t> sedmog</a:t>
                      </a:r>
                      <a:r>
                        <a:rPr lang="en" sz="1600" b="1" u="none" strike="noStrike" cap="none" dirty="0" smtClean="0">
                          <a:solidFill>
                            <a:schemeClr val="dk1"/>
                          </a:solidFill>
                          <a:latin typeface="+mj-lt"/>
                          <a:ea typeface="Times New Roman"/>
                          <a:cs typeface="Times New Roman"/>
                        </a:rPr>
                        <a:t> razreda</a:t>
                      </a:r>
                      <a:endParaRPr lang="en" sz="1600" b="1" u="none" strike="noStrike" cap="none" dirty="0">
                        <a:solidFill>
                          <a:schemeClr val="dk1"/>
                        </a:solidFill>
                        <a:latin typeface="+mj-lt"/>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4173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I</a:t>
                      </a:r>
                      <a:r>
                        <a:rPr lang="en" sz="1400" b="0" u="none" strike="noStrike" cap="none" dirty="0">
                          <a:solidFill>
                            <a:schemeClr val="dk1"/>
                          </a:solidFill>
                          <a:latin typeface="+mj-lt"/>
                          <a:ea typeface="Times New Roman"/>
                          <a:cs typeface="Times New Roman"/>
                          <a:sym typeface="Times New Roman"/>
                        </a:rPr>
                        <a:t>ndividualna pomoć učenicima koji imaju poteškoća u savladavanju nast</a:t>
                      </a:r>
                      <a:r>
                        <a:rPr lang="en" sz="1400" u="none" strike="noStrike" cap="none" dirty="0">
                          <a:solidFill>
                            <a:schemeClr val="dk1"/>
                          </a:solidFill>
                          <a:latin typeface="+mj-lt"/>
                          <a:ea typeface="Times New Roman"/>
                          <a:cs typeface="Times New Roman"/>
                          <a:sym typeface="Times New Roman"/>
                        </a:rPr>
                        <a:t>avnih</a:t>
                      </a:r>
                      <a:r>
                        <a:rPr lang="en" sz="1400" b="0" u="none" strike="noStrike" cap="none" dirty="0">
                          <a:solidFill>
                            <a:schemeClr val="dk1"/>
                          </a:solidFill>
                          <a:latin typeface="+mj-lt"/>
                          <a:ea typeface="Times New Roman"/>
                          <a:cs typeface="Times New Roman"/>
                          <a:sym typeface="Times New Roman"/>
                        </a:rPr>
                        <a:t> sadržaja iz geografije.</a:t>
                      </a:r>
                      <a:endParaRPr sz="1400" u="none" strike="noStrike" cap="none" dirty="0">
                        <a:latin typeface="+mj-lt"/>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Koristiti prilagođene metode u objašnjavanju i pojednostavljivanju gradiva.</a:t>
                      </a:r>
                      <a:endParaRPr sz="1400" u="none" strike="noStrike" cap="none" dirty="0">
                        <a:latin typeface="+mj-lt"/>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Razvijati tehnike učenja i rješavanja zadataka.</a:t>
                      </a:r>
                      <a:endParaRPr sz="1400" u="none" strike="noStrike" cap="none" dirty="0">
                        <a:latin typeface="+mj-lt"/>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Nadoknaditi propušteno gradivo.</a:t>
                      </a:r>
                      <a:endParaRPr sz="14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273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U</a:t>
                      </a:r>
                      <a:r>
                        <a:rPr lang="en" sz="1400" b="0" u="none" strike="noStrike" cap="none" dirty="0">
                          <a:solidFill>
                            <a:schemeClr val="dk1"/>
                          </a:solidFill>
                          <a:latin typeface="+mj-lt"/>
                          <a:ea typeface="Times New Roman"/>
                          <a:cs typeface="Times New Roman"/>
                          <a:sym typeface="Times New Roman"/>
                        </a:rPr>
                        <a:t>svojiti gradivo koje učenici teže </a:t>
                      </a:r>
                      <a:r>
                        <a:rPr lang="en" sz="1400" b="0" u="none" strike="noStrike" cap="none" dirty="0">
                          <a:solidFill>
                            <a:schemeClr val="dk1"/>
                          </a:solidFill>
                          <a:latin typeface="+mj-lt"/>
                          <a:ea typeface="Times New Roman"/>
                          <a:cs typeface="Times New Roman"/>
                        </a:rPr>
                        <a:t>savladavaju</a:t>
                      </a:r>
                      <a:r>
                        <a:rPr lang="en" sz="1400" b="0" u="none" strike="noStrike" cap="none" dirty="0">
                          <a:solidFill>
                            <a:schemeClr val="dk1"/>
                          </a:solidFill>
                          <a:latin typeface="+mj-lt"/>
                          <a:ea typeface="Times New Roman"/>
                          <a:cs typeface="Times New Roman"/>
                          <a:sym typeface="Times New Roman"/>
                        </a:rPr>
                        <a:t> na redovnoj nastavi</a:t>
                      </a:r>
                      <a:r>
                        <a:rPr lang="en" sz="1400" u="none" strike="noStrike" cap="none" dirty="0">
                          <a:solidFill>
                            <a:schemeClr val="dk1"/>
                          </a:solidFill>
                          <a:latin typeface="+mj-lt"/>
                          <a:ea typeface="Times New Roman"/>
                          <a:cs typeface="Times New Roman"/>
                          <a:sym typeface="Times New Roman"/>
                        </a:rPr>
                        <a:t>.</a:t>
                      </a:r>
                      <a:endParaRPr sz="1400" u="none" strike="noStrike" cap="none" dirty="0">
                        <a:latin typeface="+mj-lt"/>
                      </a:endParaRPr>
                    </a:p>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R</a:t>
                      </a:r>
                      <a:r>
                        <a:rPr lang="en" sz="1400" b="0" u="none" strike="noStrike" cap="none" dirty="0">
                          <a:solidFill>
                            <a:schemeClr val="dk1"/>
                          </a:solidFill>
                          <a:latin typeface="+mj-lt"/>
                          <a:ea typeface="Times New Roman"/>
                          <a:cs typeface="Times New Roman"/>
                          <a:sym typeface="Times New Roman"/>
                        </a:rPr>
                        <a:t>azvijati umijeće snalaženja na geografskoj karti i u geografskim atlasima te</a:t>
                      </a:r>
                      <a:r>
                        <a:rPr lang="en" sz="1400" u="none" strike="noStrike" cap="none" dirty="0">
                          <a:latin typeface="+mj-lt"/>
                          <a:ea typeface="Times New Roman"/>
                          <a:cs typeface="Times New Roman"/>
                          <a:sym typeface="Times New Roman"/>
                        </a:rPr>
                        <a:t> </a:t>
                      </a:r>
                      <a:r>
                        <a:rPr lang="en" sz="1400" b="0" u="none" strike="noStrike" cap="none" dirty="0">
                          <a:solidFill>
                            <a:schemeClr val="dk1"/>
                          </a:solidFill>
                          <a:latin typeface="+mj-lt"/>
                          <a:ea typeface="Times New Roman"/>
                          <a:cs typeface="Times New Roman"/>
                          <a:sym typeface="Times New Roman"/>
                        </a:rPr>
                        <a:t>njihova primjena u svakodnevnom</a:t>
                      </a:r>
                      <a:r>
                        <a:rPr lang="en" sz="1400" b="0" u="none" strike="noStrike" cap="none" dirty="0">
                          <a:solidFill>
                            <a:schemeClr val="dk1"/>
                          </a:solidFill>
                          <a:latin typeface="+mj-lt"/>
                          <a:ea typeface="Times New Roman"/>
                          <a:cs typeface="Times New Roman"/>
                        </a:rPr>
                        <a:t> </a:t>
                      </a:r>
                      <a:r>
                        <a:rPr lang="en" sz="1400" b="0" u="none" strike="noStrike" cap="none" dirty="0">
                          <a:solidFill>
                            <a:schemeClr val="dk1"/>
                          </a:solidFill>
                          <a:latin typeface="+mj-lt"/>
                          <a:ea typeface="Times New Roman"/>
                          <a:cs typeface="Times New Roman"/>
                          <a:sym typeface="Times New Roman"/>
                        </a:rPr>
                        <a:t> životu.</a:t>
                      </a:r>
                      <a:endParaRPr sz="1400" u="none" strike="noStrike" cap="none" dirty="0">
                        <a:latin typeface="+mj-lt"/>
                      </a:endParaRPr>
                    </a:p>
                    <a:p>
                      <a:pPr marL="0" marR="0" lvl="0" indent="0" algn="just" rtl="0">
                        <a:lnSpc>
                          <a:spcPct val="100000"/>
                        </a:lnSpc>
                        <a:spcBef>
                          <a:spcPts val="0"/>
                        </a:spcBef>
                        <a:spcAft>
                          <a:spcPts val="0"/>
                        </a:spcAft>
                        <a:buFont typeface="Verdana"/>
                        <a:buNone/>
                      </a:pPr>
                      <a:endParaRPr sz="14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170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NOSITELJI</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latin typeface="+mj-lt"/>
                          <a:ea typeface="Times New Roman"/>
                          <a:cs typeface="Times New Roman"/>
                        </a:rPr>
                        <a:t>Maja </a:t>
                      </a:r>
                      <a:r>
                        <a:rPr lang="en-US" sz="1400" u="none" strike="noStrike" cap="none" dirty="0" err="1" smtClean="0">
                          <a:latin typeface="+mj-lt"/>
                          <a:ea typeface="Times New Roman"/>
                          <a:cs typeface="Times New Roman"/>
                        </a:rPr>
                        <a:t>Ontl</a:t>
                      </a:r>
                      <a:endParaRPr sz="1400" u="none" strike="noStrike" cap="none" dirty="0">
                        <a:latin typeface="+mj-lt"/>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732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Individualizirani pristup.</a:t>
                      </a:r>
                      <a:endParaRPr sz="14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9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Jedan sat tjedno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sz="14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76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N</a:t>
                      </a:r>
                      <a:r>
                        <a:rPr lang="en" sz="1400" b="0" u="none" strike="noStrike" cap="none" dirty="0">
                          <a:solidFill>
                            <a:schemeClr val="dk1"/>
                          </a:solidFill>
                          <a:latin typeface="+mj-lt"/>
                          <a:ea typeface="Times New Roman"/>
                          <a:cs typeface="Times New Roman"/>
                          <a:sym typeface="Times New Roman"/>
                        </a:rPr>
                        <a:t>ema dodatnih troškova</a:t>
                      </a:r>
                      <a:endParaRPr sz="14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853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Praćenje postignuća učenika.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B</a:t>
                      </a:r>
                      <a:r>
                        <a:rPr lang="en" sz="1400" b="0" u="none" strike="noStrike" cap="none" dirty="0">
                          <a:solidFill>
                            <a:schemeClr val="dk1"/>
                          </a:solidFill>
                          <a:latin typeface="+mj-lt"/>
                          <a:ea typeface="Times New Roman"/>
                          <a:cs typeface="Times New Roman"/>
                          <a:sym typeface="Times New Roman"/>
                        </a:rPr>
                        <a:t>olje razumijevanje nastavnog gradiva te samostalno snalaženje na geografskoj karti i u prostoru.</a:t>
                      </a:r>
                      <a:endParaRPr sz="1400" u="none" strike="noStrike" cap="none" dirty="0">
                        <a:latin typeface="+mj-lt"/>
                      </a:endParaRPr>
                    </a:p>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P</a:t>
                      </a:r>
                      <a:r>
                        <a:rPr lang="en" sz="1400" b="0" u="none" strike="noStrike" cap="none" dirty="0">
                          <a:solidFill>
                            <a:schemeClr val="dk1"/>
                          </a:solidFill>
                          <a:latin typeface="+mj-lt"/>
                          <a:ea typeface="Times New Roman"/>
                          <a:cs typeface="Times New Roman"/>
                          <a:sym typeface="Times New Roman"/>
                        </a:rPr>
                        <a:t>oboljšanje uspjeha u nastavnom predmetu.</a:t>
                      </a:r>
                      <a:r>
                        <a:rPr lang="en" sz="1400" b="0" u="none" strike="noStrike" cap="none" dirty="0">
                          <a:solidFill>
                            <a:schemeClr val="dk1"/>
                          </a:solidFill>
                          <a:latin typeface="+mj-lt"/>
                          <a:ea typeface="Times New Roman"/>
                          <a:cs typeface="Times New Roman"/>
                        </a:rPr>
                        <a:t> </a:t>
                      </a:r>
                      <a:endParaRPr sz="1400" u="none" strike="noStrike" cap="none" dirty="0">
                        <a:latin typeface="+mj-lt"/>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aphicFrame>
        <p:nvGraphicFramePr>
          <p:cNvPr id="869" name="Google Shape;869;p100"/>
          <p:cNvGraphicFramePr/>
          <p:nvPr>
            <p:extLst>
              <p:ext uri="{D42A27DB-BD31-4B8C-83A1-F6EECF244321}">
                <p14:modId xmlns:p14="http://schemas.microsoft.com/office/powerpoint/2010/main" val="3885398011"/>
              </p:ext>
            </p:extLst>
          </p:nvPr>
        </p:nvGraphicFramePr>
        <p:xfrm>
          <a:off x="323528" y="332656"/>
          <a:ext cx="8496950" cy="5955678"/>
        </p:xfrm>
        <a:graphic>
          <a:graphicData uri="http://schemas.openxmlformats.org/drawingml/2006/table">
            <a:tbl>
              <a:tblPr>
                <a:noFill/>
                <a:tableStyleId>{B2E6745A-B9C5-42E0-A17B-FDAA3278ED7C}</a:tableStyleId>
              </a:tblPr>
              <a:tblGrid>
                <a:gridCol w="2746243">
                  <a:extLst>
                    <a:ext uri="{9D8B030D-6E8A-4147-A177-3AD203B41FA5}">
                      <a16:colId xmlns:a16="http://schemas.microsoft.com/office/drawing/2014/main" val="20000"/>
                    </a:ext>
                  </a:extLst>
                </a:gridCol>
                <a:gridCol w="5750707">
                  <a:extLst>
                    <a:ext uri="{9D8B030D-6E8A-4147-A177-3AD203B41FA5}">
                      <a16:colId xmlns:a16="http://schemas.microsoft.com/office/drawing/2014/main" val="20001"/>
                    </a:ext>
                  </a:extLst>
                </a:gridCol>
              </a:tblGrid>
              <a:tr h="5760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DOPUNSKA NASTAVA IZ GEOGRAFIJE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pl-PL" sz="1600" b="1" u="none" strike="noStrike" cap="none" dirty="0" smtClean="0">
                          <a:solidFill>
                            <a:schemeClr val="dk1"/>
                          </a:solidFill>
                          <a:latin typeface="Times New Roman"/>
                          <a:ea typeface="Times New Roman"/>
                          <a:cs typeface="Times New Roman"/>
                          <a:sym typeface="Times New Roman"/>
                        </a:rPr>
                        <a:t>za učenike</a:t>
                      </a:r>
                      <a:r>
                        <a:rPr lang="pl-PL" sz="1600" b="1" u="none" strike="noStrike" cap="none" dirty="0" smtClean="0">
                          <a:solidFill>
                            <a:schemeClr val="dk1"/>
                          </a:solidFill>
                          <a:latin typeface="Times New Roman"/>
                          <a:ea typeface="Times New Roman"/>
                          <a:cs typeface="Times New Roman"/>
                        </a:rPr>
                        <a:t> šestog i osmog razreda</a:t>
                      </a:r>
                      <a:endParaRPr lang="pl-PL" sz="1600" b="1"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417375">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Times New Roman"/>
                          <a:ea typeface="Times New Roman"/>
                          <a:cs typeface="Times New Roman"/>
                          <a:sym typeface="Times New Roman"/>
                        </a:rPr>
                        <a:t>CILJ AKTIVNOSTI</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I</a:t>
                      </a:r>
                      <a:r>
                        <a:rPr lang="en" sz="1400" b="0" u="none" strike="noStrike" cap="none" dirty="0">
                          <a:solidFill>
                            <a:schemeClr val="dk1"/>
                          </a:solidFill>
                          <a:latin typeface="Times New Roman"/>
                          <a:ea typeface="Times New Roman"/>
                          <a:cs typeface="Times New Roman"/>
                          <a:sym typeface="Times New Roman"/>
                        </a:rPr>
                        <a:t>ndividualna pomoć učenicima koji imaju poteškoća u savladavanju nast</a:t>
                      </a:r>
                      <a:r>
                        <a:rPr lang="en" sz="1400" u="none" strike="noStrike" cap="none" dirty="0">
                          <a:solidFill>
                            <a:schemeClr val="dk1"/>
                          </a:solidFill>
                          <a:latin typeface="Times New Roman"/>
                          <a:ea typeface="Times New Roman"/>
                          <a:cs typeface="Times New Roman"/>
                          <a:sym typeface="Times New Roman"/>
                        </a:rPr>
                        <a:t>avnih</a:t>
                      </a:r>
                      <a:r>
                        <a:rPr lang="en" sz="1400" b="0" u="none" strike="noStrike" cap="none" dirty="0">
                          <a:solidFill>
                            <a:schemeClr val="dk1"/>
                          </a:solidFill>
                          <a:latin typeface="Times New Roman"/>
                          <a:ea typeface="Times New Roman"/>
                          <a:cs typeface="Times New Roman"/>
                          <a:sym typeface="Times New Roman"/>
                        </a:rPr>
                        <a:t> sadržaja iz geografije.</a:t>
                      </a:r>
                      <a:endParaRPr sz="1400" u="none" strike="noStrike" cap="none" dirty="0"/>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Koristiti prilagođene metode u objašnjavanju i pojednostavljivanju gradiva.</a:t>
                      </a:r>
                      <a:endParaRPr sz="1400" u="none" strike="noStrike" cap="none" dirty="0"/>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Razvijati tehnike učenja i rješavanja zadataka.</a:t>
                      </a:r>
                      <a:endParaRPr sz="1400" u="none" strike="noStrike" cap="none" dirty="0"/>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Nadoknaditi propušteno gradivo.</a:t>
                      </a:r>
                      <a:endParaRPr sz="1400" u="none" strike="noStrike" cap="none"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64603">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Times New Roman"/>
                          <a:ea typeface="Times New Roman"/>
                          <a:cs typeface="Times New Roman"/>
                          <a:sym typeface="Times New Roman"/>
                        </a:rPr>
                        <a:t>NAMJENA</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U</a:t>
                      </a:r>
                      <a:r>
                        <a:rPr lang="en" sz="1400" b="0" u="none" strike="noStrike" cap="none" dirty="0">
                          <a:solidFill>
                            <a:schemeClr val="dk1"/>
                          </a:solidFill>
                          <a:latin typeface="Times New Roman"/>
                          <a:ea typeface="Times New Roman"/>
                          <a:cs typeface="Times New Roman"/>
                          <a:sym typeface="Times New Roman"/>
                        </a:rPr>
                        <a:t>svojiti gradivo koje učenici teže savladavanju na redovnoj nastavi</a:t>
                      </a:r>
                      <a:r>
                        <a:rPr lang="en" sz="1400" u="none" strike="noStrike" cap="none" dirty="0">
                          <a:solidFill>
                            <a:schemeClr val="dk1"/>
                          </a:solidFill>
                          <a:latin typeface="Times New Roman"/>
                          <a:ea typeface="Times New Roman"/>
                          <a:cs typeface="Times New Roman"/>
                          <a:sym typeface="Times New Roman"/>
                        </a:rPr>
                        <a:t>.</a:t>
                      </a:r>
                      <a:endParaRPr sz="1400" u="none" strike="noStrike" cap="none" dirty="0"/>
                    </a:p>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R</a:t>
                      </a:r>
                      <a:r>
                        <a:rPr lang="en" sz="1400" b="0" u="none" strike="noStrike" cap="none" dirty="0">
                          <a:solidFill>
                            <a:schemeClr val="dk1"/>
                          </a:solidFill>
                          <a:latin typeface="Times New Roman"/>
                          <a:ea typeface="Times New Roman"/>
                          <a:cs typeface="Times New Roman"/>
                          <a:sym typeface="Times New Roman"/>
                        </a:rPr>
                        <a:t>azvijati umijeće snalaženja na geografskoj karti i u geografskim atlasima te</a:t>
                      </a:r>
                      <a:r>
                        <a:rPr lang="en" sz="1400" u="none" strike="noStrike" cap="none" dirty="0">
                          <a:latin typeface="Times New Roman"/>
                          <a:ea typeface="Times New Roman"/>
                          <a:cs typeface="Times New Roman"/>
                          <a:sym typeface="Times New Roman"/>
                        </a:rPr>
                        <a:t> </a:t>
                      </a:r>
                      <a:r>
                        <a:rPr lang="en" sz="1400" b="0" u="none" strike="noStrike" cap="none" dirty="0">
                          <a:solidFill>
                            <a:schemeClr val="dk1"/>
                          </a:solidFill>
                          <a:latin typeface="Times New Roman"/>
                          <a:ea typeface="Times New Roman"/>
                          <a:cs typeface="Times New Roman"/>
                          <a:sym typeface="Times New Roman"/>
                        </a:rPr>
                        <a:t>njihova primjena u svakodnevnom</a:t>
                      </a:r>
                      <a:r>
                        <a:rPr lang="en" sz="1400" b="0" u="none" strike="noStrike" cap="none" dirty="0">
                          <a:solidFill>
                            <a:schemeClr val="dk1"/>
                          </a:solidFill>
                          <a:latin typeface="Times New Roman"/>
                          <a:ea typeface="Times New Roman"/>
                          <a:cs typeface="Times New Roman"/>
                        </a:rPr>
                        <a:t> </a:t>
                      </a:r>
                      <a:r>
                        <a:rPr lang="en" sz="1400" b="0" u="none" strike="noStrike" cap="none" dirty="0">
                          <a:solidFill>
                            <a:schemeClr val="dk1"/>
                          </a:solidFill>
                          <a:latin typeface="Times New Roman"/>
                          <a:ea typeface="Times New Roman"/>
                          <a:cs typeface="Times New Roman"/>
                          <a:sym typeface="Times New Roman"/>
                        </a:rPr>
                        <a:t> životu.</a:t>
                      </a:r>
                      <a:endParaRPr sz="1400" u="none" strike="noStrike" cap="none"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1700">
                <a:tc>
                  <a:txBody>
                    <a:bodyPr/>
                    <a:lstStyle/>
                    <a:p>
                      <a:pPr marL="0" marR="0" lvl="0" indent="0" algn="l" rtl="0">
                        <a:lnSpc>
                          <a:spcPct val="100000"/>
                        </a:lnSpc>
                        <a:spcBef>
                          <a:spcPts val="0"/>
                        </a:spcBef>
                        <a:spcAft>
                          <a:spcPts val="0"/>
                        </a:spcAft>
                        <a:buFont typeface="Arial"/>
                        <a:buNone/>
                      </a:pPr>
                      <a:r>
                        <a:rPr lang="en" sz="1800" b="1" u="none" strike="noStrike" cap="none" dirty="0">
                          <a:solidFill>
                            <a:schemeClr val="dk1"/>
                          </a:solidFill>
                          <a:latin typeface="Times New Roman"/>
                          <a:ea typeface="Times New Roman"/>
                          <a:cs typeface="Times New Roman"/>
                          <a:sym typeface="Times New Roman"/>
                        </a:rPr>
                        <a:t>NOSITELJI</a:t>
                      </a:r>
                      <a:r>
                        <a:rPr lang="en" sz="1800" b="1" u="none" strike="noStrike" cap="none" dirty="0">
                          <a:solidFill>
                            <a:schemeClr val="dk1"/>
                          </a:solidFill>
                          <a:latin typeface="Times New Roman"/>
                          <a:ea typeface="Times New Roman"/>
                          <a:cs typeface="Times New Roman"/>
                        </a:rPr>
                        <a:t> </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Times New Roman"/>
                          <a:ea typeface="Times New Roman"/>
                          <a:cs typeface="Times New Roman"/>
                        </a:rPr>
                        <a:t>Željka</a:t>
                      </a:r>
                      <a:r>
                        <a:rPr lang="en-US" sz="1400" u="none" strike="noStrike" cap="none" dirty="0">
                          <a:latin typeface="Times New Roman"/>
                          <a:ea typeface="Times New Roman"/>
                          <a:cs typeface="Times New Roman"/>
                        </a:rPr>
                        <a:t> </a:t>
                      </a:r>
                      <a:r>
                        <a:rPr lang="en-US" sz="1400" u="none" strike="noStrike" cap="none" dirty="0" err="1" smtClean="0">
                          <a:latin typeface="Times New Roman"/>
                          <a:ea typeface="Times New Roman"/>
                          <a:cs typeface="Times New Roman"/>
                        </a:rPr>
                        <a:t>Šibalić</a:t>
                      </a:r>
                      <a:endParaRPr lang="en-US"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73250">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Times New Roman"/>
                          <a:ea typeface="Times New Roman"/>
                          <a:cs typeface="Times New Roman"/>
                          <a:sym typeface="Times New Roman"/>
                        </a:rPr>
                        <a:t>NAČIN REALIZACIJE</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Individualizirani pristup.</a:t>
                      </a:r>
                      <a:endParaRPr sz="1400" u="none" strike="noStrike" cap="none"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9675">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Times New Roman"/>
                          <a:ea typeface="Times New Roman"/>
                          <a:cs typeface="Times New Roman"/>
                          <a:sym typeface="Times New Roman"/>
                        </a:rPr>
                        <a:t>VREMENIK</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rPr>
                        <a:t>Dva sata</a:t>
                      </a:r>
                      <a:r>
                        <a:rPr lang="en" sz="1400" u="none" strike="noStrike" cap="none" dirty="0">
                          <a:solidFill>
                            <a:schemeClr val="dk1"/>
                          </a:solidFill>
                          <a:latin typeface="Times New Roman"/>
                          <a:ea typeface="Times New Roman"/>
                          <a:cs typeface="Times New Roman"/>
                          <a:sym typeface="Times New Roman"/>
                        </a:rPr>
                        <a:t> tjedno tijekom</a:t>
                      </a:r>
                      <a:r>
                        <a:rPr lang="en" sz="1400" u="none" strike="noStrike" cap="none" dirty="0">
                          <a:solidFill>
                            <a:schemeClr val="dk1"/>
                          </a:solidFill>
                          <a:latin typeface="Times New Roman"/>
                          <a:ea typeface="Times New Roman"/>
                          <a:cs typeface="Times New Roman"/>
                        </a:rPr>
                        <a:t> nastavne </a:t>
                      </a:r>
                      <a:r>
                        <a:rPr lang="en" sz="1400" u="none" strike="noStrike" cap="none" dirty="0">
                          <a:solidFill>
                            <a:schemeClr val="dk1"/>
                          </a:solidFill>
                          <a:latin typeface="Times New Roman"/>
                          <a:ea typeface="Times New Roman"/>
                          <a:cs typeface="Times New Roman"/>
                          <a:sym typeface="Times New Roman"/>
                        </a:rPr>
                        <a:t>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7625">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Times New Roman"/>
                          <a:ea typeface="Times New Roman"/>
                          <a:cs typeface="Times New Roman"/>
                          <a:sym typeface="Times New Roman"/>
                        </a:rPr>
                        <a:t>TROŠKOVNIK</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N</a:t>
                      </a:r>
                      <a:r>
                        <a:rPr lang="en" sz="1400" b="0" u="none" strike="noStrike" cap="none" dirty="0">
                          <a:solidFill>
                            <a:schemeClr val="dk1"/>
                          </a:solidFill>
                          <a:latin typeface="Times New Roman"/>
                          <a:ea typeface="Times New Roman"/>
                          <a:cs typeface="Times New Roman"/>
                          <a:sym typeface="Times New Roman"/>
                        </a:rPr>
                        <a:t>ema dodatnih troškova</a:t>
                      </a:r>
                      <a:endParaRPr sz="1400" u="none" strike="noStrike" cap="none"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85375">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Times New Roman"/>
                          <a:ea typeface="Times New Roman"/>
                          <a:cs typeface="Times New Roman"/>
                          <a:sym typeface="Times New Roman"/>
                        </a:rPr>
                        <a:t>VREDNOVANJE I KORIŠTENJE REZULTATA RADA</a:t>
                      </a:r>
                      <a:endParaRPr sz="135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Praćenje postignuća učenika.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B</a:t>
                      </a:r>
                      <a:r>
                        <a:rPr lang="en" sz="1400" b="0" u="none" strike="noStrike" cap="none" dirty="0">
                          <a:solidFill>
                            <a:schemeClr val="dk1"/>
                          </a:solidFill>
                          <a:latin typeface="Times New Roman"/>
                          <a:ea typeface="Times New Roman"/>
                          <a:cs typeface="Times New Roman"/>
                          <a:sym typeface="Times New Roman"/>
                        </a:rPr>
                        <a:t>olje razumijevanje nastavnog gradiva te samostalno snalaženje na geografskoj karti i u prostoru.</a:t>
                      </a:r>
                      <a:endParaRPr sz="1400" u="none" strike="noStrike" cap="none" dirty="0"/>
                    </a:p>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P</a:t>
                      </a:r>
                      <a:r>
                        <a:rPr lang="en" sz="1400" b="0" u="none" strike="noStrike" cap="none" dirty="0">
                          <a:solidFill>
                            <a:schemeClr val="dk1"/>
                          </a:solidFill>
                          <a:latin typeface="Times New Roman"/>
                          <a:ea typeface="Times New Roman"/>
                          <a:cs typeface="Times New Roman"/>
                          <a:sym typeface="Times New Roman"/>
                        </a:rPr>
                        <a:t>oboljšanje uspjeha u nastavnom predmetu.</a:t>
                      </a:r>
                      <a:r>
                        <a:rPr lang="en" sz="1400" b="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379755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aphicFrame>
        <p:nvGraphicFramePr>
          <p:cNvPr id="875" name="Google Shape;875;p101"/>
          <p:cNvGraphicFramePr/>
          <p:nvPr>
            <p:extLst>
              <p:ext uri="{D42A27DB-BD31-4B8C-83A1-F6EECF244321}">
                <p14:modId xmlns:p14="http://schemas.microsoft.com/office/powerpoint/2010/main" val="337350748"/>
              </p:ext>
            </p:extLst>
          </p:nvPr>
        </p:nvGraphicFramePr>
        <p:xfrm>
          <a:off x="259867" y="183960"/>
          <a:ext cx="8624265" cy="6367600"/>
        </p:xfrm>
        <a:graphic>
          <a:graphicData uri="http://schemas.openxmlformats.org/drawingml/2006/table">
            <a:tbl>
              <a:tblPr>
                <a:noFill/>
                <a:tableStyleId>{B2E6745A-B9C5-42E0-A17B-FDAA3278ED7C}</a:tableStyleId>
              </a:tblPr>
              <a:tblGrid>
                <a:gridCol w="2396604">
                  <a:extLst>
                    <a:ext uri="{9D8B030D-6E8A-4147-A177-3AD203B41FA5}">
                      <a16:colId xmlns:a16="http://schemas.microsoft.com/office/drawing/2014/main" val="20000"/>
                    </a:ext>
                  </a:extLst>
                </a:gridCol>
                <a:gridCol w="6227661">
                  <a:extLst>
                    <a:ext uri="{9D8B030D-6E8A-4147-A177-3AD203B41FA5}">
                      <a16:colId xmlns:a16="http://schemas.microsoft.com/office/drawing/2014/main" val="20001"/>
                    </a:ext>
                  </a:extLst>
                </a:gridCol>
              </a:tblGrid>
              <a:tr h="5760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DOPUNSKA NASTAVA IZ</a:t>
                      </a:r>
                      <a:r>
                        <a:rPr lang="en" sz="1600" b="1" u="none" strike="noStrike" cap="none" dirty="0">
                          <a:solidFill>
                            <a:schemeClr val="dk1"/>
                          </a:solidFill>
                          <a:latin typeface="Times New Roman"/>
                          <a:ea typeface="Times New Roman"/>
                          <a:cs typeface="Times New Roman"/>
                        </a:rPr>
                        <a:t> BIOLOGIJE</a:t>
                      </a:r>
                      <a:r>
                        <a:rPr lang="en" sz="1600" b="1" u="none" strike="noStrike" cap="none" dirty="0">
                          <a:solidFill>
                            <a:schemeClr val="dk1"/>
                          </a:solidFill>
                          <a:latin typeface="Times New Roman"/>
                          <a:ea typeface="Times New Roman"/>
                          <a:cs typeface="Times New Roman"/>
                          <a:sym typeface="Times New Roman"/>
                        </a:rPr>
                        <a:t>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pl-PL" sz="1600" b="1" u="none" strike="noStrike" cap="none" dirty="0" smtClean="0">
                          <a:solidFill>
                            <a:schemeClr val="dk1"/>
                          </a:solidFill>
                          <a:latin typeface="Times New Roman"/>
                          <a:ea typeface="Times New Roman"/>
                          <a:cs typeface="Times New Roman"/>
                          <a:sym typeface="Times New Roman"/>
                        </a:rPr>
                        <a:t>za učenike sedmog</a:t>
                      </a:r>
                      <a:r>
                        <a:rPr lang="pl-PL" sz="1600" b="1" u="none" strike="noStrike" cap="none" dirty="0" smtClean="0">
                          <a:solidFill>
                            <a:schemeClr val="dk1"/>
                          </a:solidFill>
                          <a:latin typeface="Times New Roman"/>
                          <a:ea typeface="Times New Roman"/>
                          <a:cs typeface="Times New Roman"/>
                        </a:rPr>
                        <a:t> i </a:t>
                      </a:r>
                      <a:r>
                        <a:rPr lang="pl-PL" sz="1600" b="1" u="none" strike="noStrike" cap="none" dirty="0" smtClean="0">
                          <a:solidFill>
                            <a:schemeClr val="dk1"/>
                          </a:solidFill>
                          <a:latin typeface="Times New Roman"/>
                          <a:ea typeface="Times New Roman"/>
                          <a:cs typeface="Times New Roman"/>
                          <a:sym typeface="Times New Roman"/>
                        </a:rPr>
                        <a:t>osmog razreda</a:t>
                      </a:r>
                      <a:endParaRPr lang="pl-PL"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10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Ponavljanje i uvježbavanje sadržaja obrađenih na redovnoj nastavi u svrhu postizanja boljih rezultata i bolje zaključne ocjene.</a:t>
                      </a:r>
                      <a:endParaRPr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832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Dopunska nastava se organizira kao oblik pomoći u učenju, stjecanju sposobnosti i vještina za </a:t>
                      </a:r>
                      <a:r>
                        <a:rPr lang="en" sz="1400" u="none" strike="noStrike" cap="none" dirty="0">
                          <a:solidFill>
                            <a:schemeClr val="dk1"/>
                          </a:solidFill>
                          <a:latin typeface="Times New Roman"/>
                          <a:ea typeface="Times New Roman"/>
                          <a:cs typeface="Times New Roman"/>
                        </a:rPr>
                        <a:t>učenike petih</a:t>
                      </a:r>
                      <a:r>
                        <a:rPr lang="en" sz="1400" u="none" strike="noStrike" cap="none" dirty="0">
                          <a:solidFill>
                            <a:schemeClr val="dk1"/>
                          </a:solidFill>
                          <a:latin typeface="Times New Roman"/>
                          <a:ea typeface="Times New Roman"/>
                          <a:cs typeface="Times New Roman"/>
                          <a:sym typeface="Times New Roman"/>
                        </a:rPr>
                        <a:t>,</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sedmih i osmih razreda, koji nailaze na poteškoće u praćenju i savladavanju redovnog nastavnog programa i ne prate ga s očekivanom razinom uspjeha. Takvom nastavom se omogućuje i pomoć učenicima koji nastavu prate po redovnom programu uz prilagodbu sadržaja ili individualiziranom pristupu.</a:t>
                      </a:r>
                      <a:endParaRPr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170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b="1"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latin typeface="Times New Roman"/>
                          <a:ea typeface="Times New Roman"/>
                          <a:cs typeface="Times New Roman"/>
                        </a:rPr>
                        <a:t>Tanja </a:t>
                      </a:r>
                      <a:r>
                        <a:rPr lang="en-US" sz="1400" u="none" strike="noStrike" cap="none" dirty="0" err="1" smtClean="0">
                          <a:latin typeface="Times New Roman"/>
                          <a:ea typeface="Times New Roman"/>
                          <a:cs typeface="Times New Roman"/>
                        </a:rPr>
                        <a:t>Prigorec</a:t>
                      </a:r>
                      <a:endParaRPr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732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Individualni rad s učenikom ili sa skupinom učenika</a:t>
                      </a:r>
                      <a:endParaRPr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9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Jedan sat tjedno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76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hr-HR" sz="1400" u="none" strike="noStrike" cap="none" dirty="0" smtClean="0">
                          <a:latin typeface="Times New Roman"/>
                          <a:ea typeface="Times New Roman"/>
                          <a:cs typeface="Times New Roman"/>
                          <a:sym typeface="Times New Roman"/>
                        </a:rPr>
                        <a:t>Nema materijalnih troškova.</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853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Sustavno praćenje i bilježenje učeničkih postignuća, redovitosti i zalaganja u radu.</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endParaRPr sz="1400" u="none" strike="noStrike" cap="none" dirty="0">
                        <a:latin typeface="Times New Roman"/>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graphicFrame>
        <p:nvGraphicFramePr>
          <p:cNvPr id="881" name="Google Shape;881;p106"/>
          <p:cNvGraphicFramePr/>
          <p:nvPr>
            <p:extLst>
              <p:ext uri="{D42A27DB-BD31-4B8C-83A1-F6EECF244321}">
                <p14:modId xmlns:p14="http://schemas.microsoft.com/office/powerpoint/2010/main" val="1315834363"/>
              </p:ext>
            </p:extLst>
          </p:nvPr>
        </p:nvGraphicFramePr>
        <p:xfrm>
          <a:off x="303504" y="175194"/>
          <a:ext cx="8293075" cy="6340910"/>
        </p:xfrm>
        <a:graphic>
          <a:graphicData uri="http://schemas.openxmlformats.org/drawingml/2006/table">
            <a:tbl>
              <a:tblPr>
                <a:noFill/>
                <a:tableStyleId>{B2E6745A-B9C5-42E0-A17B-FDAA3278ED7C}</a:tableStyleId>
              </a:tblPr>
              <a:tblGrid>
                <a:gridCol w="2449027">
                  <a:extLst>
                    <a:ext uri="{9D8B030D-6E8A-4147-A177-3AD203B41FA5}">
                      <a16:colId xmlns:a16="http://schemas.microsoft.com/office/drawing/2014/main" val="20000"/>
                    </a:ext>
                  </a:extLst>
                </a:gridCol>
                <a:gridCol w="5844048">
                  <a:extLst>
                    <a:ext uri="{9D8B030D-6E8A-4147-A177-3AD203B41FA5}">
                      <a16:colId xmlns:a16="http://schemas.microsoft.com/office/drawing/2014/main" val="20001"/>
                    </a:ext>
                  </a:extLst>
                </a:gridCol>
              </a:tblGrid>
              <a:tr h="693700">
                <a:tc>
                  <a:txBody>
                    <a:bodyPr/>
                    <a:lstStyle/>
                    <a:p>
                      <a:pPr marL="0" marR="0" lvl="0" indent="0" algn="l" rtl="0">
                        <a:lnSpc>
                          <a:spcPct val="100000"/>
                        </a:lnSpc>
                        <a:spcBef>
                          <a:spcPts val="0"/>
                        </a:spcBef>
                        <a:spcAft>
                          <a:spcPts val="0"/>
                        </a:spcAft>
                        <a:buFont typeface="Arial"/>
                        <a:buNone/>
                      </a:pPr>
                      <a:r>
                        <a:rPr lang="en" sz="1600" u="none" strike="noStrike" cap="none" dirty="0">
                          <a:latin typeface="+mj-lt"/>
                        </a:rPr>
                        <a:t> </a:t>
                      </a:r>
                      <a:r>
                        <a:rPr lang="en" sz="1600" b="1" u="none" strike="noStrike" cap="none" dirty="0">
                          <a:latin typeface="+mj-lt"/>
                        </a:rPr>
                        <a:t>NAZIV AKTIVNOSTI</a:t>
                      </a:r>
                      <a:endParaRPr sz="1600" b="1"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165100" algn="ctr" rtl="0">
                        <a:lnSpc>
                          <a:spcPct val="100000"/>
                        </a:lnSpc>
                        <a:spcBef>
                          <a:spcPts val="0"/>
                        </a:spcBef>
                        <a:spcAft>
                          <a:spcPts val="0"/>
                        </a:spcAft>
                        <a:buClr>
                          <a:srgbClr val="000000"/>
                        </a:buClr>
                        <a:buSzPts val="475"/>
                        <a:buFont typeface="Arial"/>
                        <a:buNone/>
                      </a:pPr>
                      <a:r>
                        <a:rPr lang="en" sz="1600" b="1" u="none" strike="noStrike" cap="none" dirty="0" smtClean="0">
                          <a:latin typeface="+mj-lt"/>
                        </a:rPr>
                        <a:t>DOPUNSKA </a:t>
                      </a:r>
                      <a:r>
                        <a:rPr lang="en" sz="1600" b="1" u="none" strike="noStrike" cap="none" dirty="0">
                          <a:latin typeface="+mj-lt"/>
                        </a:rPr>
                        <a:t>NASTAVA IZ POVIJESTI </a:t>
                      </a:r>
                      <a:endParaRPr lang="hr-HR" sz="1600" b="1" u="none" strike="noStrike" cap="none" dirty="0" smtClean="0">
                        <a:latin typeface="+mj-lt"/>
                      </a:endParaRPr>
                    </a:p>
                    <a:p>
                      <a:pPr marL="0" marR="0" lvl="0" indent="165100" algn="ctr" rtl="0">
                        <a:lnSpc>
                          <a:spcPct val="100000"/>
                        </a:lnSpc>
                        <a:spcBef>
                          <a:spcPts val="0"/>
                        </a:spcBef>
                        <a:spcAft>
                          <a:spcPts val="0"/>
                        </a:spcAft>
                        <a:buClr>
                          <a:srgbClr val="000000"/>
                        </a:buClr>
                        <a:buSzPts val="475"/>
                        <a:buFont typeface="Arial"/>
                        <a:buNone/>
                      </a:pPr>
                      <a:r>
                        <a:rPr lang="hr-HR" sz="1600" b="1" u="none" strike="noStrike" cap="none" dirty="0" smtClean="0">
                          <a:latin typeface="+mj-lt"/>
                        </a:rPr>
                        <a:t>za</a:t>
                      </a:r>
                      <a:r>
                        <a:rPr lang="hr-HR" sz="1600" b="0" u="none" strike="noStrike" cap="none" baseline="0" dirty="0" smtClean="0">
                          <a:latin typeface="+mj-lt"/>
                        </a:rPr>
                        <a:t> </a:t>
                      </a:r>
                      <a:r>
                        <a:rPr lang="hr-HR" sz="1600" b="1" u="none" strike="noStrike" cap="none" dirty="0" smtClean="0">
                          <a:latin typeface="+mj-lt"/>
                        </a:rPr>
                        <a:t>učenike sedmog razreda</a:t>
                      </a:r>
                      <a:endParaRPr lang="hr-HR" sz="1600" b="1"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65900">
                <a:tc>
                  <a:txBody>
                    <a:bodyPr/>
                    <a:lstStyle/>
                    <a:p>
                      <a:pPr marL="0" marR="0" lvl="0" indent="0" algn="l" rtl="0">
                        <a:lnSpc>
                          <a:spcPct val="100000"/>
                        </a:lnSpc>
                        <a:spcBef>
                          <a:spcPts val="0"/>
                        </a:spcBef>
                        <a:spcAft>
                          <a:spcPts val="0"/>
                        </a:spcAft>
                        <a:buClr>
                          <a:schemeClr val="dk1"/>
                        </a:buClr>
                        <a:buSzPts val="1600"/>
                        <a:buFont typeface="Times New Roman"/>
                        <a:buNone/>
                      </a:pPr>
                      <a:r>
                        <a:rPr lang="en" sz="1600" b="1" i="0" u="none" strike="noStrike" cap="none" dirty="0">
                          <a:solidFill>
                            <a:srgbClr val="000000"/>
                          </a:solidFill>
                          <a:latin typeface="+mj-lt"/>
                          <a:ea typeface="Times New Roman"/>
                          <a:cs typeface="Times New Roman"/>
                          <a:sym typeface="Times New Roman"/>
                        </a:rPr>
                        <a:t>CILJ AKTIVNOSTI</a:t>
                      </a:r>
                      <a:endParaRPr sz="1600" b="1" i="0" u="none" strike="noStrike" cap="none" dirty="0">
                        <a:solidFill>
                          <a:srgbClr val="000000"/>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5420" marR="0" lvl="0" indent="-185420" algn="just" rtl="0">
                        <a:lnSpc>
                          <a:spcPct val="100000"/>
                        </a:lnSpc>
                        <a:spcBef>
                          <a:spcPts val="0"/>
                        </a:spcBef>
                        <a:spcAft>
                          <a:spcPts val="0"/>
                        </a:spcAft>
                        <a:buFont typeface="Times New Roman"/>
                        <a:buChar char="●"/>
                      </a:pPr>
                      <a:r>
                        <a:rPr lang="en" sz="1400" b="0" i="0" u="none" strike="noStrike" cap="none" dirty="0">
                          <a:solidFill>
                            <a:srgbClr val="000000"/>
                          </a:solidFill>
                          <a:latin typeface="+mj-lt"/>
                          <a:ea typeface="Times New Roman"/>
                          <a:cs typeface="Times New Roman"/>
                          <a:sym typeface="Times New Roman"/>
                        </a:rPr>
                        <a:t>ovladati osnovnim znanjima i vještinama propisanim nastavnim programom </a:t>
                      </a:r>
                      <a:r>
                        <a:rPr lang="en" sz="1400" b="0" i="0" u="none" strike="noStrike" cap="none" dirty="0">
                          <a:solidFill>
                            <a:srgbClr val="000000"/>
                          </a:solidFill>
                          <a:latin typeface="+mj-lt"/>
                          <a:ea typeface="Times New Roman"/>
                          <a:cs typeface="Times New Roman"/>
                        </a:rPr>
                        <a:t>zapete te sedme</a:t>
                      </a:r>
                      <a:r>
                        <a:rPr lang="en" sz="1400" b="0" i="0" u="none" strike="noStrike" cap="none" dirty="0">
                          <a:solidFill>
                            <a:srgbClr val="000000"/>
                          </a:solidFill>
                          <a:latin typeface="+mj-lt"/>
                          <a:ea typeface="Times New Roman"/>
                          <a:cs typeface="Times New Roman"/>
                          <a:sym typeface="Times New Roman"/>
                        </a:rPr>
                        <a:t> razrede osnovne škole</a:t>
                      </a:r>
                      <a:endParaRPr sz="1400" b="0" i="0" u="none" strike="noStrike" cap="none" dirty="0">
                        <a:solidFill>
                          <a:srgbClr val="000000"/>
                        </a:solidFill>
                        <a:latin typeface="+mj-lt"/>
                        <a:ea typeface="Times New Roman"/>
                        <a:cs typeface="Times New Roman"/>
                        <a:sym typeface="Times New Roman"/>
                      </a:endParaRPr>
                    </a:p>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razvijati pozitivan odnos prema radu i strategije učenja</a:t>
                      </a:r>
                      <a:endParaRPr sz="1400" b="0" i="0" u="none" strike="noStrike" cap="none" dirty="0">
                        <a:solidFill>
                          <a:srgbClr val="000000"/>
                        </a:solidFill>
                        <a:latin typeface="+mj-lt"/>
                        <a:ea typeface="Times New Roman"/>
                        <a:cs typeface="Times New Roman"/>
                        <a:sym typeface="Times New Roman"/>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65900">
                <a:tc>
                  <a:txBody>
                    <a:bodyPr/>
                    <a:lstStyle/>
                    <a:p>
                      <a:pPr marL="0" marR="0" lvl="0" indent="0" algn="l" rtl="0">
                        <a:lnSpc>
                          <a:spcPct val="100000"/>
                        </a:lnSpc>
                        <a:spcBef>
                          <a:spcPts val="0"/>
                        </a:spcBef>
                        <a:spcAft>
                          <a:spcPts val="0"/>
                        </a:spcAft>
                        <a:buClr>
                          <a:schemeClr val="dk1"/>
                        </a:buClr>
                        <a:buSzPts val="1600"/>
                        <a:buFont typeface="Times New Roman"/>
                        <a:buNone/>
                      </a:pPr>
                      <a:r>
                        <a:rPr lang="en" sz="1600" b="1" i="0" u="none" strike="noStrike" cap="none" dirty="0">
                          <a:solidFill>
                            <a:srgbClr val="000000"/>
                          </a:solidFill>
                          <a:latin typeface="+mj-lt"/>
                          <a:ea typeface="Times New Roman"/>
                          <a:cs typeface="Times New Roman"/>
                          <a:sym typeface="Times New Roman"/>
                        </a:rPr>
                        <a:t>NAMJENA</a:t>
                      </a:r>
                      <a:endParaRPr sz="1600" b="1" i="0" u="none" strike="noStrike" cap="none" dirty="0">
                        <a:solidFill>
                          <a:srgbClr val="000000"/>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pomoći učenicima koji s poteškoćama svladavaju gradivo, učenicima koji rade po posebnim prilagođenim programima te učenicima koji su dugo izostali s nastave</a:t>
                      </a:r>
                      <a:endParaRPr sz="1400" b="0" i="0" u="none" strike="noStrike" cap="none" dirty="0">
                        <a:solidFill>
                          <a:srgbClr val="000000"/>
                        </a:solidFill>
                        <a:latin typeface="+mj-lt"/>
                        <a:ea typeface="Times New Roman"/>
                        <a:cs typeface="Times New Roman"/>
                        <a:sym typeface="Times New Roman"/>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618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mj-lt"/>
                        </a:rPr>
                        <a:t>NOSITELJI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hr-HR" sz="1400" b="0" i="0" u="none" strike="noStrike" cap="none" noProof="0" dirty="0" smtClean="0">
                          <a:latin typeface="+mj-lt"/>
                        </a:rPr>
                        <a:t>   </a:t>
                      </a:r>
                      <a:r>
                        <a:rPr lang="en" sz="1400" b="0" i="0" u="none" strike="noStrike" cap="none" noProof="0" dirty="0" smtClean="0">
                          <a:latin typeface="+mj-lt"/>
                        </a:rPr>
                        <a:t>Anđa </a:t>
                      </a:r>
                      <a:r>
                        <a:rPr lang="en" sz="1400" b="0" i="0" u="none" strike="noStrike" cap="none" noProof="0" dirty="0">
                          <a:latin typeface="+mj-lt"/>
                        </a:rPr>
                        <a:t>Pehar </a:t>
                      </a:r>
                      <a:r>
                        <a:rPr lang="en" sz="1400" b="0" i="0" u="none" strike="noStrike" cap="none" noProof="0" dirty="0" smtClean="0">
                          <a:latin typeface="+mj-lt"/>
                        </a:rPr>
                        <a:t>Matić</a:t>
                      </a:r>
                      <a:endParaRPr lang="en" sz="1400" b="0" i="0" u="none" strike="noStrike" cap="none" noProof="0" dirty="0">
                        <a:latin typeface="+mj-lt"/>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1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mj-lt"/>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individualni pristup svakom učeniku i pomoć pri rješavanju problema (usmeno, pisano, rješavanjem zadataka, razgovorom, diskusijom, kroz suradničke igre)</a:t>
                      </a:r>
                      <a:endParaRPr sz="1400" b="0" i="0" u="none" strike="noStrike" cap="none" dirty="0">
                        <a:solidFill>
                          <a:srgbClr val="000000"/>
                        </a:solidFill>
                        <a:latin typeface="+mj-lt"/>
                        <a:ea typeface="Times New Roman"/>
                        <a:cs typeface="Times New Roman"/>
                        <a:sym typeface="Times New Roman"/>
                      </a:endParaRPr>
                    </a:p>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redovito praćenje rada i napredovanja svakog učenika</a:t>
                      </a:r>
                      <a:endParaRPr sz="1400" b="0" i="0" u="none" strike="noStrike" cap="none" dirty="0">
                        <a:solidFill>
                          <a:srgbClr val="000000"/>
                        </a:solidFill>
                        <a:latin typeface="+mj-lt"/>
                        <a:ea typeface="Times New Roman"/>
                        <a:cs typeface="Times New Roman"/>
                        <a:sym typeface="Times New Roman"/>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15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mj-lt"/>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Font typeface="Times New Roman"/>
                        <a:buNone/>
                      </a:pPr>
                      <a:r>
                        <a:rPr lang="en" sz="1400" u="none" strike="noStrike" cap="none" dirty="0">
                          <a:latin typeface="+mj-lt"/>
                          <a:ea typeface="Times New Roman"/>
                          <a:cs typeface="Times New Roman"/>
                          <a:sym typeface="Times New Roman"/>
                        </a:rPr>
                        <a:t>Jedan sat </a:t>
                      </a:r>
                      <a:r>
                        <a:rPr lang="en" sz="1400" u="none" strike="noStrike" cap="none" dirty="0" smtClean="0">
                          <a:latin typeface="+mj-lt"/>
                          <a:ea typeface="Times New Roman"/>
                          <a:cs typeface="Times New Roman"/>
                          <a:sym typeface="Times New Roman"/>
                        </a:rPr>
                        <a:t>tjedno</a:t>
                      </a:r>
                      <a:r>
                        <a:rPr lang="hr-HR" sz="1400" u="none" strike="noStrike" cap="none" dirty="0" smtClean="0">
                          <a:latin typeface="+mj-lt"/>
                          <a:ea typeface="Times New Roman"/>
                          <a:cs typeface="Times New Roman"/>
                        </a:rPr>
                        <a:t>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sz="1400" u="none" strike="noStrike" cap="none" dirty="0">
                        <a:latin typeface="+mj-lt"/>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15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mj-lt"/>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Clr>
                          <a:srgbClr val="000000"/>
                        </a:buClr>
                        <a:buSzPts val="400"/>
                        <a:buFont typeface="Times New Roman"/>
                        <a:buNone/>
                      </a:pPr>
                      <a:r>
                        <a:rPr lang="hr-HR" sz="1400" u="none" strike="noStrike" cap="none" dirty="0" smtClean="0">
                          <a:latin typeface="+mj-lt"/>
                          <a:ea typeface="Times New Roman"/>
                          <a:cs typeface="Times New Roman"/>
                          <a:sym typeface="Times New Roman"/>
                        </a:rPr>
                        <a:t>U</a:t>
                      </a:r>
                      <a:r>
                        <a:rPr lang="en" sz="1400" u="none" strike="noStrike" cap="none" dirty="0" smtClean="0">
                          <a:latin typeface="+mj-lt"/>
                          <a:ea typeface="Times New Roman"/>
                          <a:cs typeface="Times New Roman"/>
                          <a:sym typeface="Times New Roman"/>
                        </a:rPr>
                        <a:t>množavanje </a:t>
                      </a:r>
                      <a:r>
                        <a:rPr lang="en" sz="1400" u="none" strike="noStrike" cap="none" dirty="0">
                          <a:latin typeface="+mj-lt"/>
                          <a:ea typeface="Times New Roman"/>
                          <a:cs typeface="Times New Roman"/>
                          <a:sym typeface="Times New Roman"/>
                        </a:rPr>
                        <a:t>potrebnih </a:t>
                      </a:r>
                      <a:r>
                        <a:rPr lang="hr-HR" sz="1400" u="none" strike="noStrike" cap="none" dirty="0" smtClean="0">
                          <a:latin typeface="+mj-lt"/>
                          <a:ea typeface="Times New Roman"/>
                          <a:cs typeface="Times New Roman"/>
                          <a:sym typeface="Times New Roman"/>
                        </a:rPr>
                        <a:t> radnih </a:t>
                      </a:r>
                      <a:r>
                        <a:rPr lang="en" sz="1400" u="none" strike="noStrike" cap="none" dirty="0" smtClean="0">
                          <a:latin typeface="+mj-lt"/>
                          <a:ea typeface="Times New Roman"/>
                          <a:cs typeface="Times New Roman"/>
                          <a:sym typeface="Times New Roman"/>
                        </a:rPr>
                        <a:t>materijala</a:t>
                      </a:r>
                      <a:r>
                        <a:rPr lang="hr-HR" sz="1400" u="none" strike="noStrike" cap="none" dirty="0" smtClean="0">
                          <a:latin typeface="+mj-lt"/>
                          <a:ea typeface="Times New Roman"/>
                          <a:cs typeface="Times New Roman"/>
                          <a:sym typeface="Times New Roman"/>
                        </a:rPr>
                        <a:t>.</a:t>
                      </a:r>
                      <a:endParaRPr sz="1400" u="none" strike="noStrike" cap="none" dirty="0">
                        <a:latin typeface="+mj-lt"/>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381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mj-lt"/>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pisani ispiti, praktični zadatci i usmene provjere</a:t>
                      </a:r>
                      <a:endParaRPr sz="1400" b="0" i="0" u="none" strike="noStrike" cap="none" dirty="0">
                        <a:solidFill>
                          <a:srgbClr val="000000"/>
                        </a:solidFill>
                        <a:latin typeface="+mj-lt"/>
                        <a:ea typeface="Times New Roman"/>
                        <a:cs typeface="Times New Roman"/>
                        <a:sym typeface="Times New Roman"/>
                      </a:endParaRPr>
                    </a:p>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zadovoljstvo učenika i učitelja</a:t>
                      </a:r>
                      <a:endParaRPr sz="1400" b="0" i="0" u="none" strike="noStrike" cap="none" dirty="0">
                        <a:solidFill>
                          <a:srgbClr val="000000"/>
                        </a:solidFill>
                        <a:latin typeface="+mj-lt"/>
                        <a:ea typeface="Times New Roman"/>
                        <a:cs typeface="Times New Roman"/>
                        <a:sym typeface="Times New Roman"/>
                      </a:endParaRPr>
                    </a:p>
                    <a:p>
                      <a:pPr marL="185420" marR="0" lvl="0" indent="-185420" algn="just" rtl="0">
                        <a:lnSpc>
                          <a:spcPct val="100000"/>
                        </a:lnSpc>
                        <a:spcBef>
                          <a:spcPts val="0"/>
                        </a:spcBef>
                        <a:spcAft>
                          <a:spcPts val="0"/>
                        </a:spcAft>
                        <a:buClr>
                          <a:schemeClr val="dk1"/>
                        </a:buClr>
                        <a:buSzPts val="1600"/>
                        <a:buFont typeface="Times New Roman"/>
                        <a:buChar char="●"/>
                      </a:pPr>
                      <a:r>
                        <a:rPr lang="en" sz="1400" b="0" i="0" u="none" strike="noStrike" cap="none" dirty="0">
                          <a:solidFill>
                            <a:srgbClr val="000000"/>
                          </a:solidFill>
                          <a:latin typeface="+mj-lt"/>
                          <a:ea typeface="Times New Roman"/>
                          <a:cs typeface="Times New Roman"/>
                          <a:sym typeface="Times New Roman"/>
                        </a:rPr>
                        <a:t>svladavanje nastavnog gradiva u svrhu postizanja pozitivne i bolje ocjene iz povijesti</a:t>
                      </a:r>
                      <a:endParaRPr sz="1400" b="0" i="0" u="none" strike="noStrike" cap="none" dirty="0">
                        <a:solidFill>
                          <a:srgbClr val="000000"/>
                        </a:solidFill>
                        <a:latin typeface="+mj-lt"/>
                        <a:ea typeface="Times New Roman"/>
                        <a:cs typeface="Times New Roman"/>
                        <a:sym typeface="Times New Roman"/>
                      </a:endParaRPr>
                    </a:p>
                  </a:txBody>
                  <a:tcPr marL="33650" marR="33650"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graphicFrame>
        <p:nvGraphicFramePr>
          <p:cNvPr id="887" name="Google Shape;887;g63ac2e5627_2_0"/>
          <p:cNvGraphicFramePr/>
          <p:nvPr>
            <p:extLst>
              <p:ext uri="{D42A27DB-BD31-4B8C-83A1-F6EECF244321}">
                <p14:modId xmlns:p14="http://schemas.microsoft.com/office/powerpoint/2010/main" val="1896756509"/>
              </p:ext>
            </p:extLst>
          </p:nvPr>
        </p:nvGraphicFramePr>
        <p:xfrm>
          <a:off x="425462" y="204080"/>
          <a:ext cx="8293075" cy="6418174"/>
        </p:xfrm>
        <a:graphic>
          <a:graphicData uri="http://schemas.openxmlformats.org/drawingml/2006/table">
            <a:tbl>
              <a:tblPr>
                <a:noFill/>
                <a:tableStyleId>{B2E6745A-B9C5-42E0-A17B-FDAA3278ED7C}</a:tableStyleId>
              </a:tblPr>
              <a:tblGrid>
                <a:gridCol w="2578995">
                  <a:extLst>
                    <a:ext uri="{9D8B030D-6E8A-4147-A177-3AD203B41FA5}">
                      <a16:colId xmlns:a16="http://schemas.microsoft.com/office/drawing/2014/main" val="20000"/>
                    </a:ext>
                  </a:extLst>
                </a:gridCol>
                <a:gridCol w="5714080">
                  <a:extLst>
                    <a:ext uri="{9D8B030D-6E8A-4147-A177-3AD203B41FA5}">
                      <a16:colId xmlns:a16="http://schemas.microsoft.com/office/drawing/2014/main" val="20001"/>
                    </a:ext>
                  </a:extLst>
                </a:gridCol>
              </a:tblGrid>
              <a:tr h="830024">
                <a:tc>
                  <a:txBody>
                    <a:bodyPr/>
                    <a:lstStyle/>
                    <a:p>
                      <a:pPr marL="0" marR="0" lvl="0" indent="0" algn="l" rtl="0">
                        <a:lnSpc>
                          <a:spcPct val="115000"/>
                        </a:lnSpc>
                        <a:spcBef>
                          <a:spcPts val="0"/>
                        </a:spcBef>
                        <a:spcAft>
                          <a:spcPts val="0"/>
                        </a:spcAft>
                        <a:buFont typeface="Arial"/>
                        <a:buNone/>
                      </a:pPr>
                      <a:r>
                        <a:rPr lang="en" sz="1600" u="none" strike="noStrike" cap="none" dirty="0">
                          <a:latin typeface="+mj-lt"/>
                        </a:rPr>
                        <a:t> </a:t>
                      </a:r>
                      <a:r>
                        <a:rPr lang="en" sz="1600" b="1" u="none" strike="noStrike" cap="none" dirty="0">
                          <a:latin typeface="+mj-lt"/>
                        </a:rPr>
                        <a:t>NAZIV AKTIVNOSTI</a:t>
                      </a:r>
                      <a:endParaRPr sz="1600" b="1"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165100" algn="ctr" rtl="0">
                        <a:lnSpc>
                          <a:spcPct val="115000"/>
                        </a:lnSpc>
                        <a:spcBef>
                          <a:spcPts val="0"/>
                        </a:spcBef>
                        <a:spcAft>
                          <a:spcPts val="0"/>
                        </a:spcAft>
                        <a:buClr>
                          <a:srgbClr val="000000"/>
                        </a:buClr>
                        <a:buSzPts val="475"/>
                        <a:buFont typeface="Arial"/>
                        <a:buNone/>
                      </a:pPr>
                      <a:r>
                        <a:rPr lang="en" sz="1800" b="1" u="none" strike="noStrike" cap="none" dirty="0">
                          <a:latin typeface="+mj-lt"/>
                        </a:rPr>
                        <a:t>DOPUNSKA NASTAVA IZ POVIJESTI </a:t>
                      </a:r>
                      <a:endParaRPr lang="hr-HR" sz="1800" b="1" u="none" strike="noStrike" cap="none" dirty="0" smtClean="0">
                        <a:latin typeface="+mj-lt"/>
                      </a:endParaRPr>
                    </a:p>
                    <a:p>
                      <a:pPr marL="0" marR="0" lvl="0" indent="165100" algn="ctr" rtl="0">
                        <a:lnSpc>
                          <a:spcPct val="115000"/>
                        </a:lnSpc>
                        <a:spcBef>
                          <a:spcPts val="0"/>
                        </a:spcBef>
                        <a:spcAft>
                          <a:spcPts val="0"/>
                        </a:spcAft>
                        <a:buClr>
                          <a:srgbClr val="000000"/>
                        </a:buClr>
                        <a:buSzPts val="475"/>
                        <a:buFont typeface="Arial"/>
                        <a:buNone/>
                      </a:pPr>
                      <a:r>
                        <a:rPr lang="en" sz="1800" b="1" u="none" strike="noStrike" cap="none" dirty="0" smtClean="0">
                          <a:latin typeface="+mj-lt"/>
                        </a:rPr>
                        <a:t>za</a:t>
                      </a:r>
                      <a:r>
                        <a:rPr lang="hr-HR" sz="1800" b="0" u="none" strike="noStrike" cap="none" baseline="0" dirty="0" smtClean="0">
                          <a:latin typeface="+mj-lt"/>
                        </a:rPr>
                        <a:t> </a:t>
                      </a:r>
                      <a:r>
                        <a:rPr lang="en" sz="1800" b="1" u="none" strike="noStrike" cap="none" dirty="0" smtClean="0">
                          <a:latin typeface="+mj-lt"/>
                        </a:rPr>
                        <a:t>učenike 6. b, c, d razrednih odjela</a:t>
                      </a:r>
                      <a:endParaRPr lang="en" sz="1800" b="1"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44491">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mj-lt"/>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ovladati osnovnim znanjima i vještinama propisanim nastavnim programom za šeste razrede osnovne škole</a:t>
                      </a:r>
                      <a:endParaRPr sz="1400" u="none" strike="noStrike" cap="none" dirty="0">
                        <a:latin typeface="+mj-lt"/>
                      </a:endParaRPr>
                    </a:p>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razvijati pozitivan odnos prema radu i strategije učenja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44491">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mj-lt"/>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pomoći učenicima koji s poteškoćama svladavaju gradivo, učenicima koji rade po posebnim prilagođenim programima te učenicima koji su dugo izostali s nastave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1056">
                <a:tc>
                  <a:txBody>
                    <a:bodyPr/>
                    <a:lstStyle/>
                    <a:p>
                      <a:pPr marL="0" marR="0" lvl="0" indent="0" algn="l" rtl="0">
                        <a:lnSpc>
                          <a:spcPct val="114999"/>
                        </a:lnSpc>
                        <a:spcBef>
                          <a:spcPts val="0"/>
                        </a:spcBef>
                        <a:spcAft>
                          <a:spcPts val="0"/>
                        </a:spcAft>
                        <a:buClr>
                          <a:srgbClr val="000000"/>
                        </a:buClr>
                        <a:buSzPts val="400"/>
                        <a:buFont typeface="Arial"/>
                        <a:buNone/>
                      </a:pPr>
                      <a:r>
                        <a:rPr lang="en" sz="1600" b="1" u="none" strike="noStrike" cap="none" dirty="0">
                          <a:latin typeface="+mj-lt"/>
                        </a:rPr>
                        <a:t>NOSITELJI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hr-HR" sz="1400" b="0" i="0" u="none" strike="noStrike" cap="none" noProof="0" dirty="0" smtClean="0">
                          <a:latin typeface="+mj-lt"/>
                        </a:rPr>
                        <a:t>    </a:t>
                      </a:r>
                      <a:r>
                        <a:rPr lang="en" sz="1400" b="0" i="0" u="none" strike="noStrike" cap="none" noProof="0" dirty="0" smtClean="0">
                          <a:latin typeface="+mj-lt"/>
                        </a:rPr>
                        <a:t>Tomislav</a:t>
                      </a:r>
                      <a:r>
                        <a:rPr lang="en" sz="1400" b="0" i="0" u="none" strike="noStrike" cap="none" noProof="0" dirty="0">
                          <a:latin typeface="+mj-lt"/>
                        </a:rPr>
                        <a:t> </a:t>
                      </a:r>
                      <a:r>
                        <a:rPr lang="en" sz="1400" b="0" i="0" u="none" strike="noStrike" cap="none" noProof="0" dirty="0" smtClean="0">
                          <a:latin typeface="+mj-lt"/>
                        </a:rPr>
                        <a:t>Špančić</a:t>
                      </a:r>
                      <a:endParaRPr sz="1400" b="0" i="0"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10658">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mj-lt"/>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individualni pristup svakom učeniku i pomoć pri rješavanju problema (usmeno, pisano, rješavanjem zadataka, razgovorom, diskusijom, kroz suradničke igre)</a:t>
                      </a:r>
                      <a:endParaRPr sz="1400" u="none" strike="noStrike" cap="none" dirty="0">
                        <a:latin typeface="+mj-lt"/>
                      </a:endParaRPr>
                    </a:p>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redovito praćenje rada i napredovanja svakog učenika</a:t>
                      </a:r>
                      <a:endParaRPr sz="1400" u="none" strike="noStrike" cap="none" dirty="0">
                        <a:latin typeface="+mj-lt"/>
                      </a:endParaRPr>
                    </a:p>
                  </a:txBody>
                  <a:tcPr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2998">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mj-lt"/>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Font typeface="Times New Roman"/>
                        <a:buNone/>
                      </a:pPr>
                      <a:r>
                        <a:rPr lang="en" sz="1400" u="none" strike="noStrike" cap="none" dirty="0">
                          <a:latin typeface="+mj-lt"/>
                          <a:ea typeface="Times New Roman"/>
                          <a:cs typeface="Times New Roman"/>
                          <a:sym typeface="Times New Roman"/>
                        </a:rPr>
                        <a:t>Jedan sat </a:t>
                      </a:r>
                      <a:r>
                        <a:rPr lang="en" sz="1400" u="none" strike="noStrike" cap="none" dirty="0">
                          <a:latin typeface="+mj-lt"/>
                          <a:ea typeface="Times New Roman"/>
                          <a:cs typeface="Times New Roman"/>
                        </a:rPr>
                        <a:t>tjedno tijekom</a:t>
                      </a:r>
                      <a:r>
                        <a:rPr lang="en" sz="1400" u="none" strike="noStrike" cap="none" dirty="0">
                          <a:latin typeface="+mj-lt"/>
                          <a:ea typeface="Times New Roman"/>
                          <a:cs typeface="Times New Roman"/>
                          <a:sym typeface="Times New Roman"/>
                        </a:rPr>
                        <a:t> školske godine</a:t>
                      </a:r>
                      <a:r>
                        <a:rPr lang="en" sz="1400" u="none" strike="noStrike" cap="none" dirty="0">
                          <a:latin typeface="+mj-lt"/>
                          <a:ea typeface="Times New Roman"/>
                          <a:cs typeface="Times New Roman"/>
                        </a:rPr>
                        <a:t> 2022./2023.</a:t>
                      </a:r>
                      <a:endParaRPr lang="en"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2998">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mj-lt"/>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Clr>
                          <a:srgbClr val="000000"/>
                        </a:buClr>
                        <a:buSzPts val="400"/>
                        <a:buFont typeface="Times New Roman"/>
                        <a:buNone/>
                      </a:pPr>
                      <a:r>
                        <a:rPr lang="hr-HR" sz="1400" u="none" strike="noStrike" cap="none" dirty="0" smtClean="0">
                          <a:latin typeface="+mj-lt"/>
                          <a:ea typeface="Times New Roman"/>
                          <a:cs typeface="Times New Roman"/>
                          <a:sym typeface="Times New Roman"/>
                        </a:rPr>
                        <a:t>U</a:t>
                      </a:r>
                      <a:r>
                        <a:rPr lang="en" sz="1400" u="none" strike="noStrike" cap="none" dirty="0" smtClean="0">
                          <a:latin typeface="+mj-lt"/>
                          <a:ea typeface="Times New Roman"/>
                          <a:cs typeface="Times New Roman"/>
                          <a:sym typeface="Times New Roman"/>
                        </a:rPr>
                        <a:t>množavanje </a:t>
                      </a:r>
                      <a:r>
                        <a:rPr lang="en" sz="1400" u="none" strike="noStrike" cap="none" dirty="0">
                          <a:latin typeface="+mj-lt"/>
                          <a:ea typeface="Times New Roman"/>
                          <a:cs typeface="Times New Roman"/>
                          <a:sym typeface="Times New Roman"/>
                        </a:rPr>
                        <a:t>potrebnih </a:t>
                      </a:r>
                      <a:r>
                        <a:rPr lang="en" sz="1400" u="none" strike="noStrike" cap="none" dirty="0" smtClean="0">
                          <a:latin typeface="+mj-lt"/>
                          <a:ea typeface="Times New Roman"/>
                          <a:cs typeface="Times New Roman"/>
                          <a:sym typeface="Times New Roman"/>
                        </a:rPr>
                        <a:t>materijala</a:t>
                      </a:r>
                      <a:r>
                        <a:rPr lang="hr-HR" sz="1400" u="none" strike="noStrike" cap="none" dirty="0" smtClean="0">
                          <a:latin typeface="+mj-lt"/>
                          <a:ea typeface="Times New Roman"/>
                          <a:cs typeface="Times New Roman"/>
                          <a:sym typeface="Times New Roman"/>
                        </a:rPr>
                        <a:t>.</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10658">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mj-lt"/>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pisani ispiti, praktični zadatci i usmene provjere</a:t>
                      </a:r>
                      <a:endParaRPr sz="1400" u="none" strike="noStrike" cap="none" dirty="0">
                        <a:latin typeface="+mj-lt"/>
                      </a:endParaRPr>
                    </a:p>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zadovoljstvo učenika i učitelja</a:t>
                      </a:r>
                      <a:endParaRPr sz="1400" u="none" strike="noStrike" cap="none" dirty="0">
                        <a:latin typeface="+mj-lt"/>
                      </a:endParaRPr>
                    </a:p>
                    <a:p>
                      <a:pPr marL="457200" marR="0" lvl="0" indent="-330200" algn="just"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svladavanje nastavnog gradiva u svrhu postizanja pozitivne i bolje ocjene iz povijesti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10"/>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25" name="Google Shape;925;p110"/>
          <p:cNvGraphicFramePr/>
          <p:nvPr>
            <p:extLst>
              <p:ext uri="{D42A27DB-BD31-4B8C-83A1-F6EECF244321}">
                <p14:modId xmlns:p14="http://schemas.microsoft.com/office/powerpoint/2010/main" val="969975925"/>
              </p:ext>
            </p:extLst>
          </p:nvPr>
        </p:nvGraphicFramePr>
        <p:xfrm>
          <a:off x="457199" y="274500"/>
          <a:ext cx="8434873" cy="6182284"/>
        </p:xfrm>
        <a:graphic>
          <a:graphicData uri="http://schemas.openxmlformats.org/drawingml/2006/table">
            <a:tbl>
              <a:tblPr>
                <a:noFill/>
                <a:tableStyleId>{B2E6745A-B9C5-42E0-A17B-FDAA3278ED7C}</a:tableStyleId>
              </a:tblPr>
              <a:tblGrid>
                <a:gridCol w="2475413">
                  <a:extLst>
                    <a:ext uri="{9D8B030D-6E8A-4147-A177-3AD203B41FA5}">
                      <a16:colId xmlns:a16="http://schemas.microsoft.com/office/drawing/2014/main" val="20000"/>
                    </a:ext>
                  </a:extLst>
                </a:gridCol>
                <a:gridCol w="5959460">
                  <a:extLst>
                    <a:ext uri="{9D8B030D-6E8A-4147-A177-3AD203B41FA5}">
                      <a16:colId xmlns:a16="http://schemas.microsoft.com/office/drawing/2014/main" val="20001"/>
                    </a:ext>
                  </a:extLst>
                </a:gridCol>
              </a:tblGrid>
              <a:tr h="62129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DOPUNSKA NASTAVA IZ ENGLESKOG JEZIKA</a:t>
                      </a:r>
                      <a:endParaRPr sz="1600" u="none" strike="noStrike" cap="none" dirty="0">
                        <a:latin typeface="+mj-lt"/>
                      </a:endParaRPr>
                    </a:p>
                    <a:p>
                      <a:pPr marL="0" marR="0" lvl="0" indent="0" algn="ctr" rtl="0">
                        <a:lnSpc>
                          <a:spcPct val="100000"/>
                        </a:lnSpc>
                        <a:spcBef>
                          <a:spcPts val="0"/>
                        </a:spcBef>
                        <a:spcAft>
                          <a:spcPts val="0"/>
                        </a:spcAft>
                        <a:buClr>
                          <a:srgbClr val="000000"/>
                        </a:buClr>
                        <a:buSzPts val="400"/>
                        <a:buFont typeface="Verdana"/>
                        <a:buNone/>
                      </a:pPr>
                      <a:r>
                        <a:rPr lang="hr-HR" sz="1600" b="1" u="none" strike="noStrike" cap="none" dirty="0" smtClean="0">
                          <a:latin typeface="+mj-lt"/>
                          <a:ea typeface="Times New Roman"/>
                          <a:cs typeface="Times New Roman"/>
                          <a:sym typeface="Times New Roman"/>
                        </a:rPr>
                        <a:t>za </a:t>
                      </a:r>
                      <a:r>
                        <a:rPr lang="hr-HR" sz="1600" b="1" u="none" strike="noStrike" cap="none" dirty="0" smtClean="0">
                          <a:latin typeface="+mj-lt"/>
                          <a:ea typeface="Times New Roman"/>
                          <a:cs typeface="Times New Roman"/>
                        </a:rPr>
                        <a:t>učenike petog</a:t>
                      </a:r>
                      <a:r>
                        <a:rPr lang="hr-HR" sz="1600" b="1" u="none" strike="noStrike" cap="none" dirty="0" smtClean="0">
                          <a:latin typeface="+mj-lt"/>
                          <a:ea typeface="Times New Roman"/>
                          <a:cs typeface="Times New Roman"/>
                          <a:sym typeface="Times New Roman"/>
                        </a:rPr>
                        <a:t> razreda</a:t>
                      </a: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369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Osposobiti učenike za samostalan rad. Nadoknaditi i utvrditi znanje radi lakšeg praćenja nastavnog programa. Pomoći učenicima s teškoćama u svladavanju nastavnog gradiva.</a:t>
                      </a:r>
                      <a:r>
                        <a:rPr lang="en" sz="1400" u="none" strike="noStrike" cap="none" dirty="0">
                          <a:solidFill>
                            <a:schemeClr val="dk1"/>
                          </a:solidFill>
                          <a:latin typeface="Times New Roman"/>
                          <a:ea typeface="Times New Roman"/>
                          <a:cs typeface="Times New Roman"/>
                        </a:rPr>
                        <a:t> </a:t>
                      </a:r>
                      <a:endParaRPr lang="hr-HR" sz="1400" u="none" strike="noStrike" cap="none" dirty="0" smtClean="0">
                        <a:solidFill>
                          <a:schemeClr val="dk1"/>
                        </a:solidFill>
                        <a:latin typeface="Times New Roman"/>
                        <a:ea typeface="Times New Roman"/>
                        <a:cs typeface="Times New Roman"/>
                      </a:endParaRPr>
                    </a:p>
                    <a:p>
                      <a:pPr marL="0" marR="0" lvl="0" indent="0" algn="just" rtl="0">
                        <a:lnSpc>
                          <a:spcPct val="100000"/>
                        </a:lnSpc>
                        <a:spcBef>
                          <a:spcPts val="0"/>
                        </a:spcBef>
                        <a:spcAft>
                          <a:spcPts val="0"/>
                        </a:spcAft>
                        <a:buClr>
                          <a:srgbClr val="000000"/>
                        </a:buClr>
                        <a:buSzPts val="400"/>
                        <a:buFont typeface="Arial"/>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9121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NAMJENA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Učenicima koji ne prate redoviti nastavni program s očekivanom razinom uspjeha pomoći u učenju i savladavanje nastavnih sadržaja.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1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NOSITELJI</a:t>
                      </a:r>
                      <a:r>
                        <a:rPr lang="en" sz="1600" b="1" u="none" strike="noStrike" cap="none">
                          <a:solidFill>
                            <a:schemeClr val="dk1"/>
                          </a:solidFill>
                          <a:latin typeface="Times New Roman"/>
                          <a:ea typeface="Times New Roman"/>
                          <a:cs typeface="Times New Roman"/>
                        </a:rPr>
                        <a:t> </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a:latin typeface="Times New Roman"/>
                          <a:ea typeface="Merriweather"/>
                          <a:cs typeface="Merriweather"/>
                        </a:rPr>
                        <a:t> Valentina </a:t>
                      </a:r>
                      <a:r>
                        <a:rPr lang="sr-Latn-RS" sz="1400" u="none" strike="noStrike" cap="none" dirty="0" smtClean="0">
                          <a:latin typeface="Times New Roman"/>
                          <a:ea typeface="Merriweather"/>
                          <a:cs typeface="Merriweather"/>
                        </a:rPr>
                        <a:t>Ćosić</a:t>
                      </a:r>
                      <a:endParaRPr sz="1400" u="none" strike="noStrike" cap="none" dirty="0">
                        <a:latin typeface="Times New Roman"/>
                        <a:ea typeface="Merriweather"/>
                        <a:cs typeface="Merriweather"/>
                        <a:sym typeface="Merriweather"/>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168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NAČIN REALIZACIJE</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Individualizirani pristup svakom učeniku u skladu s njegovim potrebama i grupni rad u skladu s potrebama i mogućnostima uključenih učenika.</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690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VREMENIK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Jedan sat tjedno tijekom nastavne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8756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TROŠKOVNIK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Troškovi umnožavanja potrebnih nastavnih materijala.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4259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Opisno praćenje napredovanja učenika.</a:t>
                      </a:r>
                      <a:r>
                        <a:rPr lang="en" sz="1400" u="none" strike="noStrike" cap="none" dirty="0">
                          <a:solidFill>
                            <a:schemeClr val="dk1"/>
                          </a:solidFill>
                          <a:latin typeface="Times New Roman"/>
                          <a:ea typeface="Times New Roman"/>
                          <a:cs typeface="Times New Roman"/>
                        </a:rPr>
                        <a:t> </a:t>
                      </a:r>
                      <a:endParaRPr sz="1400" u="none" strike="noStrike" cap="none" dirty="0"/>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Prepoznavanje i uočavanje napretka učenika u svladavanju određenih nastavnih sadržaja. Rezultati potiču razvoj učenikova samopouzdanja i usmjeravaju u daljnjem radu</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Arial"/>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09"/>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18" name="Google Shape;918;p109"/>
          <p:cNvGraphicFramePr/>
          <p:nvPr>
            <p:extLst>
              <p:ext uri="{D42A27DB-BD31-4B8C-83A1-F6EECF244321}">
                <p14:modId xmlns:p14="http://schemas.microsoft.com/office/powerpoint/2010/main" val="2794921004"/>
              </p:ext>
            </p:extLst>
          </p:nvPr>
        </p:nvGraphicFramePr>
        <p:xfrm>
          <a:off x="214603" y="274636"/>
          <a:ext cx="8584163" cy="6349223"/>
        </p:xfrm>
        <a:graphic>
          <a:graphicData uri="http://schemas.openxmlformats.org/drawingml/2006/table">
            <a:tbl>
              <a:tblPr>
                <a:noFill/>
                <a:tableStyleId>{B2E6745A-B9C5-42E0-A17B-FDAA3278ED7C}</a:tableStyleId>
              </a:tblPr>
              <a:tblGrid>
                <a:gridCol w="2191563">
                  <a:extLst>
                    <a:ext uri="{9D8B030D-6E8A-4147-A177-3AD203B41FA5}">
                      <a16:colId xmlns:a16="http://schemas.microsoft.com/office/drawing/2014/main" val="20000"/>
                    </a:ext>
                  </a:extLst>
                </a:gridCol>
                <a:gridCol w="6392600">
                  <a:extLst>
                    <a:ext uri="{9D8B030D-6E8A-4147-A177-3AD203B41FA5}">
                      <a16:colId xmlns:a16="http://schemas.microsoft.com/office/drawing/2014/main" val="20001"/>
                    </a:ext>
                  </a:extLst>
                </a:gridCol>
              </a:tblGrid>
              <a:tr h="67104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smtClean="0">
                          <a:solidFill>
                            <a:schemeClr val="dk1"/>
                          </a:solidFill>
                          <a:latin typeface="+mj-lt"/>
                          <a:ea typeface="Times New Roman"/>
                          <a:cs typeface="Times New Roman"/>
                          <a:sym typeface="Times New Roman"/>
                        </a:rPr>
                        <a:t>DOPUNSKA </a:t>
                      </a:r>
                      <a:r>
                        <a:rPr lang="en" sz="1600" b="1" u="none" strike="noStrike" cap="none" dirty="0">
                          <a:solidFill>
                            <a:schemeClr val="dk1"/>
                          </a:solidFill>
                          <a:latin typeface="+mj-lt"/>
                          <a:ea typeface="Times New Roman"/>
                          <a:cs typeface="Times New Roman"/>
                          <a:sym typeface="Times New Roman"/>
                        </a:rPr>
                        <a:t>NASTAVA IZ ENGLESKOG JEZIKA</a:t>
                      </a:r>
                      <a:endParaRPr sz="1600" u="none" strike="noStrike" cap="none" dirty="0">
                        <a:latin typeface="+mj-lt"/>
                      </a:endParaRPr>
                    </a:p>
                    <a:p>
                      <a:pPr marL="0" marR="0" lvl="0" indent="0" algn="ctr" rtl="0">
                        <a:lnSpc>
                          <a:spcPct val="100000"/>
                        </a:lnSpc>
                        <a:spcBef>
                          <a:spcPts val="0"/>
                        </a:spcBef>
                        <a:spcAft>
                          <a:spcPts val="0"/>
                        </a:spcAft>
                        <a:buClr>
                          <a:srgbClr val="000000"/>
                        </a:buClr>
                        <a:buSzPts val="400"/>
                        <a:buFont typeface="Verdana"/>
                        <a:buNone/>
                      </a:pPr>
                      <a:r>
                        <a:rPr lang="hr-HR" sz="1600" b="1" u="none" strike="noStrike" cap="none" dirty="0" smtClean="0">
                          <a:latin typeface="+mj-lt"/>
                          <a:ea typeface="Times New Roman"/>
                          <a:cs typeface="Times New Roman"/>
                          <a:sym typeface="Times New Roman"/>
                        </a:rPr>
                        <a:t>za učenike </a:t>
                      </a:r>
                      <a:r>
                        <a:rPr lang="hr-HR" sz="1600" b="1" u="none" strike="noStrike" cap="none" dirty="0" smtClean="0">
                          <a:latin typeface="+mj-lt"/>
                          <a:ea typeface="Times New Roman"/>
                          <a:cs typeface="Times New Roman"/>
                          <a:sym typeface="Arial"/>
                        </a:rPr>
                        <a:t>šestog</a:t>
                      </a:r>
                      <a:r>
                        <a:rPr lang="hr-HR" sz="1600" b="1" u="none" strike="noStrike" cap="none" dirty="0" smtClean="0">
                          <a:latin typeface="+mj-lt"/>
                          <a:ea typeface="Times New Roman"/>
                          <a:cs typeface="Times New Roman"/>
                        </a:rPr>
                        <a:t> razreda</a:t>
                      </a:r>
                    </a:p>
                    <a:p>
                      <a:pPr marL="0" marR="0" lvl="0" indent="0" algn="ctr" rtl="0">
                        <a:lnSpc>
                          <a:spcPct val="100000"/>
                        </a:lnSpc>
                        <a:spcBef>
                          <a:spcPts val="0"/>
                        </a:spcBef>
                        <a:spcAft>
                          <a:spcPts val="0"/>
                        </a:spcAft>
                        <a:buClr>
                          <a:srgbClr val="000000"/>
                        </a:buClr>
                        <a:buSzPts val="400"/>
                        <a:buFont typeface="Verdana"/>
                        <a:buNone/>
                      </a:pPr>
                      <a:endParaRPr lang="hr-H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6277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rPr>
                        <a:t>CILJ</a:t>
                      </a:r>
                      <a:r>
                        <a:rPr lang="en" sz="1600" b="1" u="none" strike="noStrike" cap="none">
                          <a:solidFill>
                            <a:schemeClr val="dk1"/>
                          </a:solidFill>
                          <a:latin typeface="+mj-lt"/>
                          <a:ea typeface="Times New Roman"/>
                          <a:cs typeface="Times New Roman"/>
                          <a:sym typeface="Times New Roman"/>
                        </a:rPr>
                        <a:t>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Osposobiti učenike za samostalan rad. Nadoknaditi i utvrditi znanje radi lakšeg praćenja nastavnog programa. Pomoći učenicima s poteškoćama u svladavanju nastavnog gradiva.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6860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Učenicima koji ne prate redoviti nastavni program s očekivanom razinom uspjeha pomoći u učenju i svladavanju nastavnih sadržaja.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150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latin typeface="+mj-lt"/>
                          <a:ea typeface="Times New Roman"/>
                          <a:cs typeface="Times New Roman"/>
                        </a:rPr>
                        <a:t>Anita </a:t>
                      </a:r>
                      <a:r>
                        <a:rPr lang="en-US" sz="1400" u="none" strike="noStrike" cap="none" dirty="0" err="1">
                          <a:latin typeface="+mj-lt"/>
                          <a:ea typeface="Times New Roman"/>
                          <a:cs typeface="Times New Roman"/>
                        </a:rPr>
                        <a:t>Baranašić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6277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Individualizirani pristup svakom učeniku u skladu s njegovim potrebama i grupni rad u skladu s potrebama i mogućnostima uključenih učenika.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4420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Jedan sat tjedno tijekom nastavne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4162">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Troškovi umnožavanja potrebnih nastavnih materijala.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1840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Opisno praćenje napredovanja učenika.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Prepoznavanje i uočavanje napretka učenika u svladavanju određenih nastavnih sadržaja. Rezultati potiču razvoj učenikova samopouzdanja i usmjeravaju u daljnjem radu.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10"/>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25" name="Google Shape;925;p110"/>
          <p:cNvGraphicFramePr/>
          <p:nvPr>
            <p:extLst>
              <p:ext uri="{D42A27DB-BD31-4B8C-83A1-F6EECF244321}">
                <p14:modId xmlns:p14="http://schemas.microsoft.com/office/powerpoint/2010/main" val="3379988253"/>
              </p:ext>
            </p:extLst>
          </p:nvPr>
        </p:nvGraphicFramePr>
        <p:xfrm>
          <a:off x="404531" y="274500"/>
          <a:ext cx="8070459" cy="6319959"/>
        </p:xfrm>
        <a:graphic>
          <a:graphicData uri="http://schemas.openxmlformats.org/drawingml/2006/table">
            <a:tbl>
              <a:tblPr>
                <a:noFill/>
                <a:tableStyleId>{B2E6745A-B9C5-42E0-A17B-FDAA3278ED7C}</a:tableStyleId>
              </a:tblPr>
              <a:tblGrid>
                <a:gridCol w="2348000">
                  <a:extLst>
                    <a:ext uri="{9D8B030D-6E8A-4147-A177-3AD203B41FA5}">
                      <a16:colId xmlns:a16="http://schemas.microsoft.com/office/drawing/2014/main" val="20000"/>
                    </a:ext>
                  </a:extLst>
                </a:gridCol>
                <a:gridCol w="5722459">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smtClean="0">
                          <a:solidFill>
                            <a:schemeClr val="dk1"/>
                          </a:solidFill>
                          <a:latin typeface="+mj-lt"/>
                          <a:ea typeface="Times New Roman"/>
                          <a:cs typeface="Times New Roman"/>
                          <a:sym typeface="Times New Roman"/>
                        </a:rPr>
                        <a:t>DOPUNSKA </a:t>
                      </a:r>
                      <a:r>
                        <a:rPr lang="en" sz="1600" b="1" u="none" strike="noStrike" cap="none" dirty="0">
                          <a:solidFill>
                            <a:schemeClr val="dk1"/>
                          </a:solidFill>
                          <a:latin typeface="+mj-lt"/>
                          <a:ea typeface="Times New Roman"/>
                          <a:cs typeface="Times New Roman"/>
                          <a:sym typeface="Times New Roman"/>
                        </a:rPr>
                        <a:t>NASTAVA IZ ENGLESKOG JEZIKA</a:t>
                      </a:r>
                      <a:endParaRPr sz="1600" u="none" strike="noStrike" cap="none" dirty="0">
                        <a:latin typeface="+mj-lt"/>
                      </a:endParaRPr>
                    </a:p>
                    <a:p>
                      <a:pPr marL="0" marR="0" lvl="0" indent="0" algn="ctr" rtl="0">
                        <a:lnSpc>
                          <a:spcPct val="100000"/>
                        </a:lnSpc>
                        <a:spcBef>
                          <a:spcPts val="0"/>
                        </a:spcBef>
                        <a:spcAft>
                          <a:spcPts val="0"/>
                        </a:spcAft>
                        <a:buClr>
                          <a:srgbClr val="000000"/>
                        </a:buClr>
                        <a:buSzPts val="400"/>
                        <a:buFont typeface="Verdana"/>
                        <a:buNone/>
                      </a:pPr>
                      <a:r>
                        <a:rPr lang="hr-HR" sz="1600" b="1" u="none" strike="noStrike" cap="none" dirty="0" smtClean="0">
                          <a:latin typeface="+mj-lt"/>
                          <a:ea typeface="Times New Roman"/>
                          <a:cs typeface="Times New Roman"/>
                          <a:sym typeface="Times New Roman"/>
                        </a:rPr>
                        <a:t>za</a:t>
                      </a:r>
                      <a:r>
                        <a:rPr lang="hr-HR" sz="1600" b="1" u="none" strike="noStrike" cap="none" dirty="0" smtClean="0">
                          <a:latin typeface="+mj-lt"/>
                          <a:ea typeface="Times New Roman"/>
                          <a:cs typeface="Times New Roman"/>
                        </a:rPr>
                        <a:t>  učenike sedmog</a:t>
                      </a:r>
                      <a:r>
                        <a:rPr lang="hr-HR" sz="1600" b="1" u="none" strike="noStrike" cap="none" baseline="0" dirty="0" smtClean="0">
                          <a:latin typeface="+mj-lt"/>
                          <a:ea typeface="Times New Roman"/>
                          <a:cs typeface="Times New Roman"/>
                        </a:rPr>
                        <a:t> </a:t>
                      </a:r>
                      <a:r>
                        <a:rPr lang="hr-HR" sz="1600" b="1" u="none" strike="noStrike" cap="none" dirty="0" smtClean="0">
                          <a:latin typeface="+mj-lt"/>
                          <a:ea typeface="Times New Roman"/>
                          <a:cs typeface="Times New Roman"/>
                          <a:sym typeface="Times New Roman"/>
                        </a:rPr>
                        <a:t>razreda</a:t>
                      </a:r>
                    </a:p>
                    <a:p>
                      <a:pPr marL="0" marR="0" lvl="0" indent="0" algn="ctr" rtl="0">
                        <a:lnSpc>
                          <a:spcPct val="100000"/>
                        </a:lnSpc>
                        <a:spcBef>
                          <a:spcPts val="0"/>
                        </a:spcBef>
                        <a:spcAft>
                          <a:spcPts val="0"/>
                        </a:spcAft>
                        <a:buClr>
                          <a:srgbClr val="000000"/>
                        </a:buClr>
                        <a:buSzPts val="400"/>
                        <a:buFont typeface="Verdana"/>
                        <a:buNone/>
                      </a:pP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318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Osposobiti učenike za samostalan rad. Nadoknaditi i utvrditi znanje radi lakšeg praćenja nastavnog programa. Pomoći učenicima s teškoćama u svladavanju nastavnog gradiva.</a:t>
                      </a:r>
                      <a:r>
                        <a:rPr lang="en" sz="1400" u="none" strike="noStrike" cap="none" dirty="0">
                          <a:solidFill>
                            <a:schemeClr val="dk1"/>
                          </a:solidFill>
                          <a:latin typeface="+mj-lt"/>
                          <a:ea typeface="Times New Roman"/>
                          <a:cs typeface="Times New Roman"/>
                        </a:rPr>
                        <a:t> </a:t>
                      </a:r>
                      <a:endParaRPr lang="hr-HR" sz="1400" u="none" strike="noStrike" cap="none" dirty="0" smtClean="0">
                        <a:solidFill>
                          <a:schemeClr val="dk1"/>
                        </a:solidFill>
                        <a:latin typeface="+mj-lt"/>
                        <a:ea typeface="Times New Roman"/>
                        <a:cs typeface="Times New Roman"/>
                      </a:endParaRPr>
                    </a:p>
                    <a:p>
                      <a:pPr marL="0" marR="0" lvl="0" indent="0" algn="just" rtl="0">
                        <a:lnSpc>
                          <a:spcPct val="100000"/>
                        </a:lnSpc>
                        <a:spcBef>
                          <a:spcPts val="0"/>
                        </a:spcBef>
                        <a:spcAft>
                          <a:spcPts val="0"/>
                        </a:spcAft>
                        <a:buClr>
                          <a:srgbClr val="000000"/>
                        </a:buClr>
                        <a:buSzPts val="400"/>
                        <a:buFont typeface="Arial"/>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239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Učenicima koji ne prate redoviti nastavni program s očekivanom razinom uspjeha pomoći u učenju i savladavanje nastavnih sadržaja.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528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mj-lt"/>
                          <a:ea typeface="Merriweather"/>
                          <a:cs typeface="Merriweather"/>
                        </a:rPr>
                        <a:t>Nataša</a:t>
                      </a:r>
                      <a:r>
                        <a:rPr lang="en-US" sz="1400" u="none" strike="noStrike" cap="none" dirty="0">
                          <a:latin typeface="+mj-lt"/>
                          <a:ea typeface="Merriweather"/>
                          <a:cs typeface="Merriweather"/>
                        </a:rPr>
                        <a:t> </a:t>
                      </a:r>
                      <a:r>
                        <a:rPr lang="en-US" sz="1400" u="none" strike="noStrike" cap="none" dirty="0" err="1" smtClean="0">
                          <a:latin typeface="+mj-lt"/>
                          <a:ea typeface="Merriweather"/>
                          <a:cs typeface="Merriweather"/>
                        </a:rPr>
                        <a:t>Grubišić</a:t>
                      </a:r>
                      <a:endParaRPr sz="1400" u="none" strike="noStrike" cap="none" dirty="0">
                        <a:latin typeface="+mj-lt"/>
                        <a:ea typeface="Merriweather"/>
                        <a:cs typeface="Merriweather"/>
                        <a:sym typeface="Merriweather"/>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40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Individualizirani pristup svakom učeniku u skladu s njegovim potrebama i grupni rad u skladu s potrebama i mogućnostima uključenih učenika.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91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Jedan sat tjedno tijekom nastavne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476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Troškovi umnožavanja potrebnih nastavnih materijala.</a:t>
                      </a:r>
                      <a:r>
                        <a:rPr lang="en" sz="1400" u="none" strike="noStrike" cap="none" dirty="0">
                          <a:solidFill>
                            <a:schemeClr val="dk1"/>
                          </a:solidFill>
                          <a:latin typeface="+mj-lt"/>
                          <a:ea typeface="Times New Roman"/>
                          <a:cs typeface="Times New Roman"/>
                        </a:rPr>
                        <a:t> Tro</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445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Opisno praćenje napredovanja učenika.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Prepoznavanje i uočavanje napretka učenika u svladavanju određenih nastavnih sadržaja. Rezultati potiču razvoj učenikova samopouzdanja i usmjeravaju u daljnjem radu</a:t>
                      </a:r>
                      <a:r>
                        <a:rPr lang="en" sz="1400" u="none" strike="noStrike" cap="none" dirty="0" smtClean="0">
                          <a:solidFill>
                            <a:schemeClr val="dk1"/>
                          </a:solidFill>
                          <a:latin typeface="+mj-lt"/>
                          <a:ea typeface="Times New Roman"/>
                          <a:cs typeface="Times New Roman"/>
                          <a:sym typeface="Times New Roman"/>
                        </a:rPr>
                        <a:t>.</a:t>
                      </a:r>
                      <a:endParaRPr lang="hr-HR" sz="1400" u="none" strike="noStrike" cap="none" dirty="0" smtClean="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Arial"/>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6398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61d1de75f5_14_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Znanje</a:t>
            </a:r>
            <a:endParaRPr lang="hr-HR" sz="3600" b="1" dirty="0">
              <a:latin typeface="Times New Roman"/>
              <a:ea typeface="Times New Roman"/>
              <a:cs typeface="Times New Roman"/>
              <a:sym typeface="Times New Roman"/>
            </a:endParaRPr>
          </a:p>
        </p:txBody>
      </p:sp>
      <p:sp>
        <p:nvSpPr>
          <p:cNvPr id="250" name="Google Shape;250;g61d1de75f5_14_6"/>
          <p:cNvSpPr txBox="1">
            <a:spLocks noGrp="1"/>
          </p:cNvSpPr>
          <p:nvPr>
            <p:ph type="body" idx="1"/>
          </p:nvPr>
        </p:nvSpPr>
        <p:spPr>
          <a:xfrm>
            <a:off x="1101012" y="1825625"/>
            <a:ext cx="6680719" cy="4351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750"/>
              </a:spcBef>
              <a:spcAft>
                <a:spcPts val="0"/>
              </a:spcAft>
              <a:buSzPts val="1800"/>
              <a:buNone/>
            </a:pPr>
            <a:r>
              <a:rPr lang="en" sz="2400" dirty="0">
                <a:latin typeface="Times New Roman"/>
                <a:ea typeface="Times New Roman"/>
                <a:cs typeface="Times New Roman"/>
                <a:sym typeface="Times New Roman"/>
              </a:rPr>
              <a:t>Znanje je temeljni pokretač svakog </a:t>
            </a:r>
            <a:r>
              <a:rPr lang="en" sz="2400" dirty="0" smtClean="0">
                <a:latin typeface="Times New Roman"/>
                <a:ea typeface="Times New Roman"/>
                <a:cs typeface="Times New Roman"/>
                <a:sym typeface="Times New Roman"/>
              </a:rPr>
              <a:t>pojedinca.</a:t>
            </a:r>
            <a:r>
              <a:rPr lang="hr-HR" sz="2400" dirty="0">
                <a:latin typeface="Times New Roman"/>
                <a:ea typeface="Times New Roman"/>
                <a:cs typeface="Times New Roman"/>
                <a:sym typeface="Times New Roman"/>
              </a:rPr>
              <a:t> </a:t>
            </a:r>
            <a:r>
              <a:rPr lang="en" sz="2400" dirty="0" smtClean="0">
                <a:latin typeface="Times New Roman"/>
                <a:ea typeface="Times New Roman"/>
                <a:cs typeface="Times New Roman"/>
                <a:sym typeface="Times New Roman"/>
              </a:rPr>
              <a:t>U </a:t>
            </a:r>
            <a:r>
              <a:rPr lang="en" sz="2400" dirty="0">
                <a:latin typeface="Times New Roman"/>
                <a:ea typeface="Times New Roman"/>
                <a:cs typeface="Times New Roman"/>
                <a:sym typeface="Times New Roman"/>
              </a:rPr>
              <a:t>školi želimo promicati istraživački pristup koji će motivirati učenike pri  usvajanju novih znanja i vještina. Kvaliteta znanja treba biti u skladu s osobnim  razvojem učenika, kao i njegovim razvojem emocionalne i socijalne inteligencije.</a:t>
            </a:r>
            <a:endParaRPr sz="2400" dirty="0">
              <a:latin typeface="Times New Roman"/>
              <a:ea typeface="Times New Roman"/>
              <a:cs typeface="Times New Roman"/>
              <a:sym typeface="Times New Roman"/>
            </a:endParaRPr>
          </a:p>
          <a:p>
            <a:pPr marL="0" lvl="0" indent="0" algn="just" rtl="0">
              <a:lnSpc>
                <a:spcPct val="100000"/>
              </a:lnSpc>
              <a:spcBef>
                <a:spcPts val="750"/>
              </a:spcBef>
              <a:spcAft>
                <a:spcPts val="0"/>
              </a:spcAft>
              <a:buSzPts val="1800"/>
              <a:buNone/>
            </a:pPr>
            <a:r>
              <a:rPr lang="en" sz="2400" dirty="0">
                <a:latin typeface="Times New Roman"/>
                <a:ea typeface="Times New Roman"/>
                <a:cs typeface="Times New Roman"/>
                <a:sym typeface="Times New Roman"/>
              </a:rPr>
              <a:t>Primjenom različitih metoda rada, pospješujemo suradničko i interaktivno te individualno učen</a:t>
            </a:r>
            <a:r>
              <a:rPr lang="en" sz="3000" dirty="0">
                <a:latin typeface="Times New Roman"/>
                <a:ea typeface="Times New Roman"/>
                <a:cs typeface="Times New Roman"/>
                <a:sym typeface="Times New Roman"/>
              </a:rPr>
              <a:t>je.</a:t>
            </a:r>
            <a:endParaRPr sz="30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63a6113161_0_6"/>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32" name="Google Shape;932;g63a6113161_0_6"/>
          <p:cNvGraphicFramePr/>
          <p:nvPr>
            <p:extLst>
              <p:ext uri="{D42A27DB-BD31-4B8C-83A1-F6EECF244321}">
                <p14:modId xmlns:p14="http://schemas.microsoft.com/office/powerpoint/2010/main" val="2214633629"/>
              </p:ext>
            </p:extLst>
          </p:nvPr>
        </p:nvGraphicFramePr>
        <p:xfrm>
          <a:off x="167951" y="274499"/>
          <a:ext cx="8364849" cy="6335000"/>
        </p:xfrm>
        <a:graphic>
          <a:graphicData uri="http://schemas.openxmlformats.org/drawingml/2006/table">
            <a:tbl>
              <a:tblPr>
                <a:noFill/>
                <a:tableStyleId>{B2E6745A-B9C5-42E0-A17B-FDAA3278ED7C}</a:tableStyleId>
              </a:tblPr>
              <a:tblGrid>
                <a:gridCol w="2304661">
                  <a:extLst>
                    <a:ext uri="{9D8B030D-6E8A-4147-A177-3AD203B41FA5}">
                      <a16:colId xmlns:a16="http://schemas.microsoft.com/office/drawing/2014/main" val="20000"/>
                    </a:ext>
                  </a:extLst>
                </a:gridCol>
                <a:gridCol w="6060188">
                  <a:extLst>
                    <a:ext uri="{9D8B030D-6E8A-4147-A177-3AD203B41FA5}">
                      <a16:colId xmlns:a16="http://schemas.microsoft.com/office/drawing/2014/main" val="20001"/>
                    </a:ext>
                  </a:extLst>
                </a:gridCol>
              </a:tblGrid>
              <a:tr h="103538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endParaRPr lang="hr-HR" sz="1600" b="1" u="none" strike="noStrike" cap="none" dirty="0" smtClean="0">
                        <a:solidFill>
                          <a:schemeClr val="dk1"/>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smtClean="0">
                          <a:solidFill>
                            <a:schemeClr val="dk1"/>
                          </a:solidFill>
                          <a:latin typeface="+mj-lt"/>
                          <a:ea typeface="Arial"/>
                          <a:cs typeface="Arial"/>
                          <a:sym typeface="Arial"/>
                        </a:rPr>
                        <a:t>DOPUNSKA </a:t>
                      </a:r>
                      <a:r>
                        <a:rPr lang="en" sz="1600" b="1" u="none" strike="noStrike" cap="none" dirty="0">
                          <a:solidFill>
                            <a:schemeClr val="dk1"/>
                          </a:solidFill>
                          <a:latin typeface="+mj-lt"/>
                          <a:ea typeface="Arial"/>
                          <a:cs typeface="Arial"/>
                          <a:sym typeface="Arial"/>
                        </a:rPr>
                        <a:t>NASTAVA ENGLESKOG JEZIKA </a:t>
                      </a:r>
                      <a:endParaRPr lang="hr-HR" sz="1600" b="1" u="none" strike="noStrike" cap="none" dirty="0" smtClean="0">
                        <a:solidFill>
                          <a:schemeClr val="dk1"/>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450"/>
                        <a:buFont typeface="Arial"/>
                        <a:buNone/>
                      </a:pPr>
                      <a:r>
                        <a:rPr lang="hr-HR" sz="1600" b="1" u="none" strike="noStrike" cap="none" dirty="0" smtClean="0">
                          <a:solidFill>
                            <a:schemeClr val="dk1"/>
                          </a:solidFill>
                          <a:latin typeface="+mj-lt"/>
                          <a:ea typeface="Arial"/>
                          <a:cs typeface="Arial"/>
                          <a:sym typeface="Arial"/>
                        </a:rPr>
                        <a:t>za</a:t>
                      </a:r>
                      <a:r>
                        <a:rPr lang="hr-HR" sz="1600" b="1" u="none" strike="noStrike" cap="none" dirty="0" smtClean="0">
                          <a:solidFill>
                            <a:schemeClr val="dk1"/>
                          </a:solidFill>
                          <a:latin typeface="+mj-lt"/>
                          <a:ea typeface="Arial"/>
                          <a:cs typeface="Arial"/>
                        </a:rPr>
                        <a:t> </a:t>
                      </a:r>
                      <a:r>
                        <a:rPr lang="hr-HR" sz="1600" b="1" u="none" strike="noStrike" cap="none" dirty="0" smtClean="0">
                          <a:solidFill>
                            <a:schemeClr val="dk1"/>
                          </a:solidFill>
                          <a:latin typeface="+mj-lt"/>
                          <a:cs typeface="Arial"/>
                        </a:rPr>
                        <a:t>učenike osmog</a:t>
                      </a:r>
                      <a:r>
                        <a:rPr lang="hr-HR" sz="1600" b="1" u="none" strike="noStrike" cap="none" baseline="0" dirty="0" smtClean="0">
                          <a:solidFill>
                            <a:schemeClr val="dk1"/>
                          </a:solidFill>
                          <a:latin typeface="+mj-lt"/>
                          <a:cs typeface="Arial"/>
                        </a:rPr>
                        <a:t> </a:t>
                      </a:r>
                      <a:r>
                        <a:rPr lang="hr-HR" sz="1600" b="1" u="none" strike="noStrike" cap="none" dirty="0" smtClean="0">
                          <a:solidFill>
                            <a:schemeClr val="dk1"/>
                          </a:solidFill>
                          <a:latin typeface="+mj-lt"/>
                          <a:ea typeface="Arial"/>
                          <a:cs typeface="Arial"/>
                          <a:sym typeface="Arial"/>
                        </a:rPr>
                        <a:t>razreda</a:t>
                      </a:r>
                    </a:p>
                    <a:p>
                      <a:pPr marL="0" marR="0" lvl="0" indent="0" algn="ctr" rtl="0">
                        <a:lnSpc>
                          <a:spcPct val="100000"/>
                        </a:lnSpc>
                        <a:spcBef>
                          <a:spcPts val="0"/>
                        </a:spcBef>
                        <a:spcAft>
                          <a:spcPts val="0"/>
                        </a:spcAft>
                        <a:buClr>
                          <a:srgbClr val="000000"/>
                        </a:buClr>
                        <a:buSzPts val="450"/>
                        <a:buFont typeface="Arial"/>
                        <a:buNone/>
                      </a:pP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6033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Osposobiti učenike za samostalan rad. Nadoknaditi i utvrditi znanje radi lakšeg </a:t>
                      </a:r>
                      <a:r>
                        <a:rPr lang="en" sz="1400" u="none" strike="noStrike" cap="none" dirty="0">
                          <a:solidFill>
                            <a:schemeClr val="dk1"/>
                          </a:solidFill>
                          <a:latin typeface="Times New Roman"/>
                          <a:ea typeface="Times New Roman"/>
                          <a:cs typeface="Times New Roman"/>
                        </a:rPr>
                        <a:t>savladavanja </a:t>
                      </a:r>
                      <a:r>
                        <a:rPr lang="en" sz="1400" u="none" strike="noStrike" cap="none" dirty="0">
                          <a:solidFill>
                            <a:schemeClr val="dk1"/>
                          </a:solidFill>
                          <a:latin typeface="Times New Roman"/>
                          <a:ea typeface="Times New Roman"/>
                          <a:cs typeface="Times New Roman"/>
                          <a:sym typeface="Times New Roman"/>
                        </a:rPr>
                        <a:t>nastavnog programa. Uputiti učenike kako savladati poteškoće u savladavanju nastavnog gradiva.</a:t>
                      </a:r>
                      <a:r>
                        <a:rPr lang="en" sz="1400" u="none" strike="noStrike" cap="none" dirty="0">
                          <a:solidFill>
                            <a:schemeClr val="dk1"/>
                          </a:solidFill>
                          <a:latin typeface="Times New Roman"/>
                          <a:ea typeface="Times New Roman"/>
                          <a:cs typeface="Times New Roman"/>
                        </a:rPr>
                        <a:t> </a:t>
                      </a:r>
                      <a:endParaRPr lang="hr-HR" sz="1400" u="none" strike="noStrike" cap="none" dirty="0" smtClean="0">
                        <a:solidFill>
                          <a:schemeClr val="dk1"/>
                        </a:solidFill>
                        <a:latin typeface="Times New Roman"/>
                        <a:ea typeface="Times New Roman"/>
                        <a:cs typeface="Times New Roman"/>
                      </a:endParaRPr>
                    </a:p>
                    <a:p>
                      <a:pPr marL="0" marR="0" lvl="0" indent="0" algn="just" rtl="0">
                        <a:lnSpc>
                          <a:spcPct val="100000"/>
                        </a:lnSpc>
                        <a:spcBef>
                          <a:spcPts val="0"/>
                        </a:spcBef>
                        <a:spcAft>
                          <a:spcPts val="0"/>
                        </a:spcAft>
                        <a:buFont typeface="Arial"/>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39025">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Učenicima koji ne prate redoviti nastavni program s očekivanom razinom uspjeha pomoći u učenju i savladavanju nastavnog sadržaja.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2713">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Arial"/>
                          <a:cs typeface="Arial"/>
                          <a:sym typeface="Arial"/>
                        </a:rPr>
                        <a:t>NOSITELJI</a:t>
                      </a:r>
                      <a:r>
                        <a:rPr lang="en" sz="1600" b="1" u="none" strike="noStrike" cap="none" dirty="0">
                          <a:solidFill>
                            <a:schemeClr val="dk1"/>
                          </a:solidFill>
                          <a:latin typeface="+mj-lt"/>
                          <a:ea typeface="Arial"/>
                          <a:cs typeface="Arial"/>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US" sz="1400" u="none" strike="noStrike" cap="none" dirty="0">
                          <a:latin typeface="Times New Roman"/>
                          <a:cs typeface="Times New Roman"/>
                        </a:rPr>
                        <a:t>Anita </a:t>
                      </a:r>
                      <a:r>
                        <a:rPr lang="en-US" sz="1400" u="none" strike="noStrike" cap="none" dirty="0" err="1">
                          <a:latin typeface="Times New Roman"/>
                          <a:cs typeface="Times New Roman"/>
                        </a:rPr>
                        <a:t>Baranašić</a:t>
                      </a:r>
                      <a:endParaRPr sz="1400" dirty="0">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4739">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Individualizirani pristup svakom učeniku u skladu s njegovim potrebama i grupni rad u skladu s potrebama i mogućnostima uključenih učenika.</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7584">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Tijekom nastavne godine </a:t>
                      </a:r>
                      <a:r>
                        <a:rPr lang="en" sz="1400" u="none" strike="noStrike" cap="none" dirty="0">
                          <a:solidFill>
                            <a:schemeClr val="dk1"/>
                          </a:solidFill>
                          <a:latin typeface="Times New Roman"/>
                          <a:ea typeface="Times New Roman"/>
                          <a:cs typeface="Times New Roman"/>
                        </a:rPr>
                        <a:t>2022./2023.</a:t>
                      </a:r>
                      <a:r>
                        <a:rPr lang="en" sz="1400" u="none" strike="noStrike" cap="none" dirty="0">
                          <a:solidFill>
                            <a:schemeClr val="dk1"/>
                          </a:solidFill>
                          <a:latin typeface="Times New Roman"/>
                          <a:ea typeface="Times New Roman"/>
                          <a:cs typeface="Times New Roman"/>
                          <a:sym typeface="Times New Roman"/>
                        </a:rPr>
                        <a:t> po jedan sat tjedno.</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56626">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Troškove umnožavanja potrebnih nastavnih materijala snosi škola.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77180">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Opisno praćenje napredovanja učenika.</a:t>
                      </a:r>
                      <a:r>
                        <a:rPr lang="en" sz="1400" u="none" strike="noStrike" cap="none" dirty="0">
                          <a:solidFill>
                            <a:schemeClr val="dk1"/>
                          </a:solidFill>
                          <a:latin typeface="Times New Roman"/>
                          <a:ea typeface="Times New Roman"/>
                          <a:cs typeface="Times New Roman"/>
                        </a:rPr>
                        <a:t> </a:t>
                      </a:r>
                      <a:endParaRPr sz="1400" u="none" strike="noStrike" cap="none" dirty="0"/>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Prepoznavanje i uočavanje napretka učenika u savladavanju određenih nastavnih sadržaja. Rezultati potiču razvoj učenikova samopouzdanja i usmjeravaju u daljnjem radu</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Arial"/>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13"/>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39" name="Google Shape;939;p113"/>
          <p:cNvGraphicFramePr/>
          <p:nvPr>
            <p:extLst>
              <p:ext uri="{D42A27DB-BD31-4B8C-83A1-F6EECF244321}">
                <p14:modId xmlns:p14="http://schemas.microsoft.com/office/powerpoint/2010/main" val="1132856337"/>
              </p:ext>
            </p:extLst>
          </p:nvPr>
        </p:nvGraphicFramePr>
        <p:xfrm>
          <a:off x="272142" y="274636"/>
          <a:ext cx="8586125" cy="5894985"/>
        </p:xfrm>
        <a:graphic>
          <a:graphicData uri="http://schemas.openxmlformats.org/drawingml/2006/table">
            <a:tbl>
              <a:tblPr>
                <a:noFill/>
                <a:tableStyleId>{B2E6745A-B9C5-42E0-A17B-FDAA3278ED7C}</a:tableStyleId>
              </a:tblPr>
              <a:tblGrid>
                <a:gridCol w="2441900">
                  <a:extLst>
                    <a:ext uri="{9D8B030D-6E8A-4147-A177-3AD203B41FA5}">
                      <a16:colId xmlns:a16="http://schemas.microsoft.com/office/drawing/2014/main" val="20000"/>
                    </a:ext>
                  </a:extLst>
                </a:gridCol>
                <a:gridCol w="6144225">
                  <a:extLst>
                    <a:ext uri="{9D8B030D-6E8A-4147-A177-3AD203B41FA5}">
                      <a16:colId xmlns:a16="http://schemas.microsoft.com/office/drawing/2014/main" val="20001"/>
                    </a:ext>
                  </a:extLst>
                </a:gridCol>
              </a:tblGrid>
              <a:tr h="6397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mj-lt"/>
                          <a:ea typeface="Times New Roman"/>
                          <a:cs typeface="Times New Roman"/>
                          <a:sym typeface="Times New Roman"/>
                        </a:rPr>
                        <a:t>DOPUNSKA </a:t>
                      </a:r>
                      <a:r>
                        <a:rPr lang="en" sz="1600" b="1" u="none" strike="noStrike" cap="none" dirty="0">
                          <a:solidFill>
                            <a:schemeClr val="dk1"/>
                          </a:solidFill>
                          <a:latin typeface="+mj-lt"/>
                          <a:ea typeface="Times New Roman"/>
                          <a:cs typeface="Times New Roman"/>
                          <a:sym typeface="Times New Roman"/>
                        </a:rPr>
                        <a:t>NASTAVA NJEMAČKOG JEZIKA </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latin typeface="+mj-lt"/>
                          <a:ea typeface="Times New Roman"/>
                          <a:cs typeface="Times New Roman"/>
                          <a:sym typeface="Times New Roman"/>
                        </a:rPr>
                        <a:t>za učenike </a:t>
                      </a:r>
                      <a:r>
                        <a:rPr lang="hr-HR" sz="1600" b="1" u="none" strike="noStrike" cap="none" dirty="0" smtClean="0">
                          <a:latin typeface="+mj-lt"/>
                          <a:ea typeface="Times New Roman"/>
                          <a:cs typeface="Times New Roman"/>
                          <a:sym typeface="Arial"/>
                        </a:rPr>
                        <a:t>petog</a:t>
                      </a:r>
                      <a:r>
                        <a:rPr lang="hr-HR" sz="1600" b="1" u="none" strike="noStrike" cap="none" baseline="0" dirty="0" smtClean="0">
                          <a:latin typeface="+mj-lt"/>
                          <a:ea typeface="Times New Roman"/>
                          <a:cs typeface="Times New Roman"/>
                          <a:sym typeface="Arial"/>
                        </a:rPr>
                        <a:t> </a:t>
                      </a:r>
                      <a:r>
                        <a:rPr lang="hr-HR" sz="1600" b="1" u="none" strike="noStrike" cap="none" dirty="0" smtClean="0">
                          <a:latin typeface="+mj-lt"/>
                          <a:ea typeface="Times New Roman"/>
                          <a:cs typeface="Times New Roman"/>
                        </a:rPr>
                        <a:t>razreda</a:t>
                      </a:r>
                      <a:r>
                        <a:rPr lang="en" sz="1600" u="none" strike="noStrike" cap="none" dirty="0">
                          <a:latin typeface="+mj-lt"/>
                          <a:ea typeface="Times New Roman"/>
                          <a:cs typeface="Times New Roman"/>
                        </a:rPr>
                        <a:t>   </a:t>
                      </a:r>
                      <a:endParaRPr lang="hr-HR" sz="1600" u="none" strike="noStrike" cap="none" dirty="0" smtClean="0">
                        <a:latin typeface="+mj-lt"/>
                        <a:ea typeface="Times New Roman"/>
                        <a:cs typeface="Times New Roman"/>
                      </a:endParaRPr>
                    </a:p>
                    <a:p>
                      <a:pPr marL="0" marR="0" lvl="0" indent="0" algn="ctr" rtl="0">
                        <a:lnSpc>
                          <a:spcPct val="100000"/>
                        </a:lnSpc>
                        <a:spcBef>
                          <a:spcPts val="0"/>
                        </a:spcBef>
                        <a:spcAft>
                          <a:spcPts val="0"/>
                        </a:spcAft>
                        <a:buFont typeface="Arial"/>
                        <a:buNone/>
                      </a:pPr>
                      <a:r>
                        <a:rPr lang="en" sz="1600" u="none" strike="noStrike" cap="none" dirty="0">
                          <a:latin typeface="+mj-lt"/>
                          <a:ea typeface="Times New Roman"/>
                          <a:cs typeface="Times New Roman"/>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319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mj-lt"/>
                          <a:ea typeface="Times New Roman"/>
                          <a:cs typeface="Times New Roman"/>
                        </a:rPr>
                        <a:t>Dodatno objasniti i</a:t>
                      </a:r>
                      <a:r>
                        <a:rPr lang="en" sz="1400" u="none" strike="noStrike" cap="none" dirty="0">
                          <a:solidFill>
                            <a:schemeClr val="dk1"/>
                          </a:solidFill>
                          <a:latin typeface="+mj-lt"/>
                          <a:ea typeface="Times New Roman"/>
                          <a:cs typeface="Times New Roman"/>
                          <a:sym typeface="Times New Roman"/>
                        </a:rPr>
                        <a:t> uvježbati</a:t>
                      </a:r>
                      <a:r>
                        <a:rPr lang="en" sz="1400" u="none" strike="noStrike" cap="none" dirty="0">
                          <a:solidFill>
                            <a:schemeClr val="dk1"/>
                          </a:solidFill>
                          <a:latin typeface="+mj-lt"/>
                          <a:ea typeface="Times New Roman"/>
                          <a:cs typeface="Times New Roman"/>
                        </a:rPr>
                        <a:t> nastavne sadržaje</a:t>
                      </a:r>
                      <a:r>
                        <a:rPr lang="en" sz="1400" u="none" strike="noStrike" cap="none" dirty="0">
                          <a:solidFill>
                            <a:schemeClr val="dk1"/>
                          </a:solidFill>
                          <a:latin typeface="+mj-lt"/>
                          <a:ea typeface="Times New Roman"/>
                          <a:cs typeface="Times New Roman"/>
                          <a:sym typeface="Times New Roman"/>
                        </a:rPr>
                        <a:t> koje učenici nisu usvojili. Pomoći učenicima s poteškoćama u savladavanju </a:t>
                      </a:r>
                      <a:r>
                        <a:rPr lang="en" sz="1400" u="none" strike="noStrike" cap="none" dirty="0">
                          <a:solidFill>
                            <a:schemeClr val="dk1"/>
                          </a:solidFill>
                          <a:latin typeface="+mj-lt"/>
                          <a:ea typeface="Times New Roman"/>
                          <a:cs typeface="Times New Roman"/>
                        </a:rPr>
                        <a:t>predviđenih nastavnih sadržaja. Poticati i razvijati</a:t>
                      </a:r>
                      <a:r>
                        <a:rPr lang="en" sz="1400" u="none" strike="noStrike" cap="none" dirty="0">
                          <a:solidFill>
                            <a:schemeClr val="dk1"/>
                          </a:solidFill>
                          <a:latin typeface="+mj-lt"/>
                          <a:ea typeface="Times New Roman"/>
                          <a:cs typeface="Times New Roman"/>
                          <a:sym typeface="Times New Roman"/>
                        </a:rPr>
                        <a:t> samopouzdanje učenika</a:t>
                      </a:r>
                      <a:r>
                        <a:rPr lang="en" sz="1400" u="none" strike="noStrike" cap="none" dirty="0">
                          <a:solidFill>
                            <a:schemeClr val="dk1"/>
                          </a:solidFill>
                          <a:latin typeface="+mj-lt"/>
                          <a:ea typeface="Times New Roman"/>
                          <a:cs typeface="Times New Roman"/>
                        </a:rPr>
                        <a:t> u učenju njemačkog jezika. </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96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mj-lt"/>
                          <a:ea typeface="Times New Roman"/>
                          <a:cs typeface="Times New Roman"/>
                          <a:sym typeface="Times New Roman"/>
                        </a:rPr>
                        <a:t>Pomoći</a:t>
                      </a:r>
                      <a:r>
                        <a:rPr lang="en" sz="1400" u="none" strike="noStrike" cap="none" dirty="0">
                          <a:solidFill>
                            <a:schemeClr val="dk1"/>
                          </a:solidFill>
                          <a:latin typeface="+mj-lt"/>
                          <a:ea typeface="Times New Roman"/>
                          <a:cs typeface="Times New Roman"/>
                        </a:rPr>
                        <a:t> i motivirati učenike u prevladavanju teškoća prilikom usvajanja </a:t>
                      </a:r>
                      <a:r>
                        <a:rPr lang="en" sz="1400" u="none" strike="noStrike" cap="none" dirty="0">
                          <a:solidFill>
                            <a:schemeClr val="dk1"/>
                          </a:solidFill>
                          <a:latin typeface="+mj-lt"/>
                          <a:ea typeface="Times New Roman"/>
                          <a:cs typeface="Times New Roman"/>
                          <a:sym typeface="Times New Roman"/>
                        </a:rPr>
                        <a:t>nastavnih sadržaja koji su im potrebni za</a:t>
                      </a:r>
                      <a:r>
                        <a:rPr lang="en" sz="1400" u="none" strike="noStrike" cap="none" dirty="0">
                          <a:solidFill>
                            <a:schemeClr val="dk1"/>
                          </a:solidFill>
                          <a:latin typeface="+mj-lt"/>
                          <a:ea typeface="Times New Roman"/>
                          <a:cs typeface="Times New Roman"/>
                        </a:rPr>
                        <a:t> daljnje uspješno učenje njemačkog jezika.</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0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NOSITELJI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mj-lt"/>
                          <a:ea typeface="Times New Roman"/>
                          <a:cs typeface="Times New Roman"/>
                        </a:rPr>
                        <a:t>Anđa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Pehar</a:t>
                      </a:r>
                      <a:r>
                        <a:rPr lang="en-US" sz="1400" u="none" strike="noStrike" cap="none" dirty="0">
                          <a:latin typeface="+mj-lt"/>
                          <a:ea typeface="Times New Roman"/>
                          <a:cs typeface="Times New Roman"/>
                        </a:rPr>
                        <a:t> </a:t>
                      </a:r>
                      <a:r>
                        <a:rPr lang="en-US" sz="1400" u="none" strike="noStrike" cap="none" dirty="0" smtClean="0">
                          <a:latin typeface="+mj-lt"/>
                          <a:ea typeface="Times New Roman"/>
                          <a:cs typeface="Times New Roman"/>
                        </a:rPr>
                        <a:t>Matić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397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Individualizirani pristup svakom učeniku u skladu s njegovim potrebama.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59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mj-lt"/>
                          <a:ea typeface="Times New Roman"/>
                          <a:cs typeface="Times New Roman"/>
                          <a:sym typeface="Times New Roman"/>
                        </a:rPr>
                        <a:t>Jedan sat tjedno tijekom školske godine </a:t>
                      </a:r>
                      <a:r>
                        <a:rPr lang="en" sz="1400" u="none" strike="noStrike" cap="none" dirty="0">
                          <a:solidFill>
                            <a:schemeClr val="dk1"/>
                          </a:solidFill>
                          <a:latin typeface="+mj-lt"/>
                          <a:ea typeface="Times New Roman"/>
                          <a:cs typeface="Times New Roman"/>
                        </a:rPr>
                        <a:t>2022./2023.</a:t>
                      </a:r>
                      <a:r>
                        <a:rPr lang="en" sz="1400" u="none" strike="noStrike" cap="none" dirty="0">
                          <a:solidFill>
                            <a:schemeClr val="dk1"/>
                          </a:solidFill>
                          <a:latin typeface="+mj-lt"/>
                          <a:ea typeface="Times New Roman"/>
                          <a:cs typeface="Times New Roman"/>
                          <a:sym typeface="Times New Roman"/>
                        </a:rPr>
                        <a:t> Ukupno 35 sati.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46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solidFill>
                            <a:schemeClr val="dk1"/>
                          </a:solidFill>
                          <a:latin typeface="+mj-lt"/>
                          <a:ea typeface="Times New Roman"/>
                          <a:cs typeface="Times New Roman"/>
                          <a:sym typeface="Times New Roman"/>
                        </a:rPr>
                        <a:t>Troškovi umnožavanja potrebnih nastavnih materijala</a:t>
                      </a:r>
                      <a:r>
                        <a:rPr lang="en" sz="1400" u="none" strike="noStrike" cap="none" dirty="0" smtClean="0">
                          <a:solidFill>
                            <a:schemeClr val="dk1"/>
                          </a:solidFill>
                          <a:latin typeface="+mj-lt"/>
                          <a:ea typeface="Times New Roman"/>
                          <a:cs typeface="Times New Roman"/>
                          <a:sym typeface="Times New Roman"/>
                        </a:rPr>
                        <a:t>.</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04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latin typeface="+mj-lt"/>
                          <a:ea typeface="Times New Roman"/>
                          <a:cs typeface="Times New Roman"/>
                          <a:sym typeface="Times New Roman"/>
                        </a:rPr>
                        <a:t>Opisno praćenje postignuća učenika.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latin typeface="+mj-lt"/>
                          <a:ea typeface="Times New Roman"/>
                          <a:cs typeface="Times New Roman"/>
                          <a:sym typeface="Times New Roman"/>
                        </a:rPr>
                        <a:t>Samovrednovanje.</a:t>
                      </a:r>
                      <a:endParaRPr lang="en"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23742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14"/>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46" name="Google Shape;946;p114"/>
          <p:cNvGraphicFramePr/>
          <p:nvPr>
            <p:extLst>
              <p:ext uri="{D42A27DB-BD31-4B8C-83A1-F6EECF244321}">
                <p14:modId xmlns:p14="http://schemas.microsoft.com/office/powerpoint/2010/main" val="3545041674"/>
              </p:ext>
            </p:extLst>
          </p:nvPr>
        </p:nvGraphicFramePr>
        <p:xfrm>
          <a:off x="246743" y="156372"/>
          <a:ext cx="8679550" cy="6600961"/>
        </p:xfrm>
        <a:graphic>
          <a:graphicData uri="http://schemas.openxmlformats.org/drawingml/2006/table">
            <a:tbl>
              <a:tblPr>
                <a:noFill/>
                <a:tableStyleId>{B2E6745A-B9C5-42E0-A17B-FDAA3278ED7C}</a:tableStyleId>
              </a:tblPr>
              <a:tblGrid>
                <a:gridCol w="2459135">
                  <a:extLst>
                    <a:ext uri="{9D8B030D-6E8A-4147-A177-3AD203B41FA5}">
                      <a16:colId xmlns:a16="http://schemas.microsoft.com/office/drawing/2014/main" val="20000"/>
                    </a:ext>
                  </a:extLst>
                </a:gridCol>
                <a:gridCol w="6220415">
                  <a:extLst>
                    <a:ext uri="{9D8B030D-6E8A-4147-A177-3AD203B41FA5}">
                      <a16:colId xmlns:a16="http://schemas.microsoft.com/office/drawing/2014/main" val="20001"/>
                    </a:ext>
                  </a:extLst>
                </a:gridCol>
              </a:tblGrid>
              <a:tr h="688808">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Font typeface="Verdana"/>
                        <a:buNone/>
                      </a:pPr>
                      <a:r>
                        <a:rPr lang="en" sz="1600" b="1" u="none" strike="noStrike" cap="none" dirty="0">
                          <a:solidFill>
                            <a:schemeClr val="dk1"/>
                          </a:solidFill>
                          <a:latin typeface="+mj-lt"/>
                          <a:ea typeface="Times New Roman"/>
                          <a:cs typeface="Times New Roman"/>
                          <a:sym typeface="Times New Roman"/>
                        </a:rPr>
                        <a:t>DOPUNSKA NASTAVA NJEMAČKOG JEZIKA</a:t>
                      </a:r>
                      <a:r>
                        <a:rPr lang="en" sz="1600" u="none" strike="noStrike" cap="none" dirty="0">
                          <a:latin typeface="+mj-lt"/>
                        </a:rPr>
                        <a:t> </a:t>
                      </a:r>
                      <a:endParaRPr lang="hr-HR" sz="1600" u="none" strike="noStrike" cap="none" dirty="0" smtClean="0">
                        <a:latin typeface="+mj-lt"/>
                      </a:endParaRPr>
                    </a:p>
                    <a:p>
                      <a:pPr marL="0" marR="0" lvl="0" indent="0" algn="ctr" rtl="0">
                        <a:lnSpc>
                          <a:spcPct val="150000"/>
                        </a:lnSpc>
                        <a:spcBef>
                          <a:spcPts val="0"/>
                        </a:spcBef>
                        <a:spcAft>
                          <a:spcPts val="0"/>
                        </a:spcAft>
                        <a:buFont typeface="Verdana"/>
                        <a:buNone/>
                      </a:pPr>
                      <a:r>
                        <a:rPr lang="hr-HR" sz="1600" b="1" u="none" strike="noStrike" cap="none" dirty="0" smtClean="0">
                          <a:latin typeface="+mj-lt"/>
                          <a:ea typeface="Times New Roman"/>
                          <a:cs typeface="Times New Roman"/>
                          <a:sym typeface="Times New Roman"/>
                        </a:rPr>
                        <a:t>za učenike</a:t>
                      </a:r>
                      <a:r>
                        <a:rPr lang="hr-HR" sz="1600" b="1" u="none" strike="noStrike" cap="none" dirty="0" smtClean="0">
                          <a:latin typeface="+mj-lt"/>
                          <a:ea typeface="Times New Roman"/>
                          <a:cs typeface="Times New Roman"/>
                        </a:rPr>
                        <a:t> šestog razreda</a:t>
                      </a: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5965">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14999"/>
                        </a:lnSpc>
                        <a:spcBef>
                          <a:spcPts val="0"/>
                        </a:spcBef>
                        <a:spcAft>
                          <a:spcPts val="0"/>
                        </a:spcAft>
                        <a:buNone/>
                      </a:pPr>
                      <a:r>
                        <a:rPr lang="en" sz="1400" b="0" i="0" u="none" strike="noStrike" cap="none" noProof="0" dirty="0">
                          <a:latin typeface="Times"/>
                        </a:rPr>
                        <a:t>Ponoviti, uvježbati i primijeniti obrađene i </a:t>
                      </a:r>
                      <a:r>
                        <a:rPr lang="en" sz="1400" b="0" i="0" u="none" strike="noStrike" cap="none" noProof="0" dirty="0" smtClean="0">
                          <a:latin typeface="Times"/>
                        </a:rPr>
                        <a:t>usvojene</a:t>
                      </a:r>
                      <a:r>
                        <a:rPr lang="hr-HR" sz="1400" b="0" i="0" u="none" strike="noStrike" cap="none" baseline="0" noProof="0" dirty="0" smtClean="0">
                          <a:latin typeface="Times"/>
                        </a:rPr>
                        <a:t> </a:t>
                      </a:r>
                      <a:r>
                        <a:rPr lang="en" sz="1400" b="0" i="0" u="none" strike="noStrike" cap="none" noProof="0" dirty="0" smtClean="0">
                          <a:latin typeface="Times"/>
                        </a:rPr>
                        <a:t>sadržaje/strukture/vokabular</a:t>
                      </a:r>
                      <a:r>
                        <a:rPr lang="en" sz="1400" b="0" i="0" u="none" strike="noStrike" cap="none" noProof="0" dirty="0">
                          <a:latin typeface="Times"/>
                        </a:rPr>
                        <a:t>. </a:t>
                      </a:r>
                      <a:r>
                        <a:rPr lang="en" sz="1400" b="0" i="0" u="none" strike="noStrike" cap="none" noProof="0" dirty="0">
                          <a:latin typeface="Times"/>
                          <a:sym typeface="Times New Roman"/>
                        </a:rPr>
                        <a:t>Pomoći učenicima u </a:t>
                      </a:r>
                      <a:r>
                        <a:rPr lang="en" sz="1400" b="0" i="0" u="none" strike="noStrike" cap="none" noProof="0" dirty="0">
                          <a:latin typeface="Times"/>
                        </a:rPr>
                        <a:t>svladavanju gradiva, </a:t>
                      </a:r>
                      <a:r>
                        <a:rPr lang="en" sz="1400" b="0" i="0" u="none" strike="noStrike" cap="none" noProof="0" dirty="0">
                          <a:latin typeface="Times"/>
                          <a:sym typeface="Times New Roman"/>
                        </a:rPr>
                        <a:t>omogućiti im </a:t>
                      </a:r>
                      <a:r>
                        <a:rPr lang="en" sz="1400" b="0" i="0" u="none" strike="noStrike" cap="none" noProof="0" dirty="0">
                          <a:latin typeface="Times"/>
                        </a:rPr>
                        <a:t>razvoj vještina i sposobnosti povezanih s njemačkim jezikom prilagođavanjem odgojno-obrazovnih oblika i metoda rada pojedinačnim potrebama učenika kako bi se osigurao uspjeh; dodatno vježbati pred pismene provjere </a:t>
                      </a:r>
                      <a:r>
                        <a:rPr lang="en" sz="1400" b="0" i="0" u="none" strike="noStrike" cap="none" noProof="0" dirty="0">
                          <a:latin typeface="Times"/>
                          <a:sym typeface="Times New Roman"/>
                        </a:rPr>
                        <a:t>i </a:t>
                      </a:r>
                      <a:r>
                        <a:rPr lang="en" sz="1400" b="0" i="0" u="none" strike="noStrike" cap="none" noProof="0" dirty="0">
                          <a:latin typeface="Times"/>
                        </a:rPr>
                        <a:t>pripremiti </a:t>
                      </a:r>
                      <a:r>
                        <a:rPr lang="en" sz="1400" b="0" i="0" u="none" strike="noStrike" cap="none" noProof="0" dirty="0">
                          <a:latin typeface="Times"/>
                          <a:sym typeface="Times New Roman"/>
                        </a:rPr>
                        <a:t>ih </a:t>
                      </a:r>
                      <a:r>
                        <a:rPr lang="en" sz="1400" b="0" i="0" u="none" strike="noStrike" cap="none" noProof="0" dirty="0">
                          <a:latin typeface="Times"/>
                        </a:rPr>
                        <a:t>za popravljanje ocjena</a:t>
                      </a:r>
                      <a:r>
                        <a:rPr lang="en" sz="1400" b="0" i="0" u="none" strike="noStrike" cap="none" noProof="0" dirty="0">
                          <a:latin typeface="Times"/>
                          <a:sym typeface="Times New Roman"/>
                        </a:rPr>
                        <a:t>.</a:t>
                      </a:r>
                      <a:endParaRPr sz="1400" b="0" i="0" noProof="0" dirty="0">
                        <a:latin typeface="Times"/>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3911">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NAMJENA</a:t>
                      </a:r>
                      <a:endParaRPr sz="1600" u="none" strike="noStrike" cap="none"/>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Pomoć u učenju; dodatno utvrđivanje i uvježbavanje nastavnih sadržaja prema nastavnom planu i programu.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0254">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sr-Latn-RS" sz="1400" u="none" strike="noStrike" cap="none" dirty="0">
                          <a:latin typeface="Times New Roman"/>
                          <a:ea typeface="Times New Roman"/>
                          <a:cs typeface="Times New Roman"/>
                        </a:rPr>
                        <a:t>Luka </a:t>
                      </a:r>
                      <a:r>
                        <a:rPr lang="sr-Latn-RS" sz="1400" u="none" strike="noStrike" cap="none" dirty="0" smtClean="0">
                          <a:latin typeface="Times New Roman"/>
                          <a:ea typeface="Times New Roman"/>
                          <a:cs typeface="Times New Roman"/>
                        </a:rPr>
                        <a:t>Zorica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8484">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14999"/>
                        </a:lnSpc>
                        <a:spcBef>
                          <a:spcPts val="0"/>
                        </a:spcBef>
                        <a:spcAft>
                          <a:spcPts val="0"/>
                        </a:spcAft>
                        <a:buNone/>
                      </a:pPr>
                      <a:r>
                        <a:rPr lang="en" sz="1400" b="0" i="0" u="none" strike="noStrike" cap="none" noProof="0" dirty="0">
                          <a:solidFill>
                            <a:schemeClr val="dk1"/>
                          </a:solidFill>
                          <a:latin typeface="Times New Roman"/>
                        </a:rPr>
                        <a:t>Individualni rad s učenicima ili sa skupinom učenika.</a:t>
                      </a:r>
                      <a:endParaRPr sz="1400"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0922">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Jedan sat tjedno tijekom školske godine </a:t>
                      </a:r>
                      <a:r>
                        <a:rPr lang="en" sz="1400" u="none" strike="noStrike" cap="none" dirty="0">
                          <a:solidFill>
                            <a:schemeClr val="dk1"/>
                          </a:solidFill>
                          <a:latin typeface="Times New Roman"/>
                          <a:ea typeface="Times New Roman"/>
                          <a:cs typeface="Times New Roman"/>
                        </a:rPr>
                        <a:t>2022./2023.</a:t>
                      </a:r>
                      <a:r>
                        <a:rPr lang="en" sz="1400" u="none" strike="noStrike" cap="none" dirty="0">
                          <a:solidFill>
                            <a:schemeClr val="dk1"/>
                          </a:solidFill>
                          <a:latin typeface="Times New Roman"/>
                          <a:ea typeface="Times New Roman"/>
                          <a:cs typeface="Times New Roman"/>
                          <a:sym typeface="Times New Roman"/>
                        </a:rPr>
                        <a:t> Ukupno 35 sati.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0254">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Troškovi umnožavanja potrebnih nastavnih materijala.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477199">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marL="50350" marR="50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Opisno praćenje svakog učenika u svrhu motivacije za daljnji rad i sagledavanje važnosti usvajanja stranog jezika u budućem školovanju.</a:t>
                      </a:r>
                      <a:r>
                        <a:rPr lang="en" sz="1400" u="none" strike="noStrike" cap="none" dirty="0">
                          <a:solidFill>
                            <a:schemeClr val="dk1"/>
                          </a:solidFill>
                          <a:latin typeface="Times New Roman"/>
                          <a:ea typeface="Times New Roman"/>
                          <a:cs typeface="Times New Roman"/>
                        </a:rPr>
                        <a:t> </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14999"/>
                        </a:lnSpc>
                        <a:spcBef>
                          <a:spcPts val="0"/>
                        </a:spcBef>
                        <a:spcAft>
                          <a:spcPts val="0"/>
                        </a:spcAft>
                        <a:buSzPts val="400"/>
                        <a:buFont typeface="Arial"/>
                        <a:buNone/>
                      </a:pPr>
                      <a:r>
                        <a:rPr lang="en" sz="1400" u="none" strike="noStrike" cap="none" dirty="0">
                          <a:solidFill>
                            <a:schemeClr val="dk1"/>
                          </a:solidFill>
                          <a:latin typeface="Times New Roman"/>
                          <a:cs typeface="Times New Roman"/>
                        </a:rPr>
                        <a:t>Prepoznavanje i uočavanje napretka svakog učenika u savladavanju određenih nastavnih sadržaja. </a:t>
                      </a:r>
                      <a:endParaRPr lang="en" sz="1400" u="none" strike="noStrike" cap="none" dirty="0">
                        <a:solidFill>
                          <a:schemeClr val="dk1"/>
                        </a:solidFill>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22231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14"/>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46" name="Google Shape;946;p114"/>
          <p:cNvGraphicFramePr/>
          <p:nvPr>
            <p:extLst>
              <p:ext uri="{D42A27DB-BD31-4B8C-83A1-F6EECF244321}">
                <p14:modId xmlns:p14="http://schemas.microsoft.com/office/powerpoint/2010/main" val="1250134521"/>
              </p:ext>
            </p:extLst>
          </p:nvPr>
        </p:nvGraphicFramePr>
        <p:xfrm>
          <a:off x="246743" y="156372"/>
          <a:ext cx="8679550" cy="6147667"/>
        </p:xfrm>
        <a:graphic>
          <a:graphicData uri="http://schemas.openxmlformats.org/drawingml/2006/table">
            <a:tbl>
              <a:tblPr>
                <a:noFill/>
                <a:tableStyleId>{B2E6745A-B9C5-42E0-A17B-FDAA3278ED7C}</a:tableStyleId>
              </a:tblPr>
              <a:tblGrid>
                <a:gridCol w="2440473">
                  <a:extLst>
                    <a:ext uri="{9D8B030D-6E8A-4147-A177-3AD203B41FA5}">
                      <a16:colId xmlns:a16="http://schemas.microsoft.com/office/drawing/2014/main" val="20000"/>
                    </a:ext>
                  </a:extLst>
                </a:gridCol>
                <a:gridCol w="6239077">
                  <a:extLst>
                    <a:ext uri="{9D8B030D-6E8A-4147-A177-3AD203B41FA5}">
                      <a16:colId xmlns:a16="http://schemas.microsoft.com/office/drawing/2014/main" val="20001"/>
                    </a:ext>
                  </a:extLst>
                </a:gridCol>
              </a:tblGrid>
              <a:tr h="639750">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Font typeface="Verdana"/>
                        <a:buNone/>
                      </a:pPr>
                      <a:r>
                        <a:rPr lang="en" sz="1600" b="1" u="none" strike="noStrike" cap="none" dirty="0">
                          <a:solidFill>
                            <a:schemeClr val="dk1"/>
                          </a:solidFill>
                          <a:latin typeface="Times New Roman"/>
                          <a:ea typeface="Times New Roman"/>
                          <a:cs typeface="Times New Roman"/>
                          <a:sym typeface="Times New Roman"/>
                        </a:rPr>
                        <a:t>DOPUNSKA NASTAVA NJEMAČKOG JEZIKA</a:t>
                      </a:r>
                      <a:r>
                        <a:rPr lang="en" sz="1600" u="none" strike="noStrike" cap="none" dirty="0"/>
                        <a:t> </a:t>
                      </a:r>
                      <a:endParaRPr lang="hr-HR" sz="1600" u="none" strike="noStrike" cap="none" dirty="0" smtClean="0"/>
                    </a:p>
                    <a:p>
                      <a:pPr marL="0" marR="0" lvl="0" indent="0" algn="ctr" rtl="0">
                        <a:lnSpc>
                          <a:spcPct val="150000"/>
                        </a:lnSpc>
                        <a:spcBef>
                          <a:spcPts val="0"/>
                        </a:spcBef>
                        <a:spcAft>
                          <a:spcPts val="0"/>
                        </a:spcAft>
                        <a:buFont typeface="Verdana"/>
                        <a:buNone/>
                      </a:pPr>
                      <a:r>
                        <a:rPr lang="hr-HR" sz="1600" b="1" u="none" strike="noStrike" cap="none" dirty="0" smtClean="0">
                          <a:latin typeface="Times New Roman"/>
                          <a:ea typeface="Times New Roman"/>
                          <a:cs typeface="Times New Roman"/>
                          <a:sym typeface="Times New Roman"/>
                        </a:rPr>
                        <a:t>za učenike</a:t>
                      </a:r>
                      <a:r>
                        <a:rPr lang="hr-HR" sz="1600" b="1" u="none" strike="noStrike" cap="none" baseline="0" dirty="0" smtClean="0">
                          <a:latin typeface="Times New Roman"/>
                          <a:ea typeface="Times New Roman"/>
                          <a:cs typeface="Times New Roman"/>
                          <a:sym typeface="Arial"/>
                        </a:rPr>
                        <a:t> sedmog</a:t>
                      </a:r>
                      <a:r>
                        <a:rPr lang="hr-HR" sz="1600" b="1" u="none" strike="noStrike" cap="none" dirty="0" smtClean="0">
                          <a:latin typeface="Times New Roman"/>
                          <a:ea typeface="Times New Roman"/>
                          <a:cs typeface="Times New Roman"/>
                        </a:rPr>
                        <a:t> razreda</a:t>
                      </a:r>
                      <a:endParaRPr lang="hr-H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6425">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Pomoći učenicima s teškoćama u savladavanju nastavnih sadržaja i omogućiti im njihovo lakše praćenje na redovnoj nastavi. Navikavati učenike na samostalan rad i primjenu stečenog znanja te ih učiti kako lakše učiti strani jezik.</a:t>
                      </a:r>
                      <a:r>
                        <a:rPr lang="en" sz="1400" u="none" strike="noStrike" cap="none" dirty="0">
                          <a:solidFill>
                            <a:schemeClr val="dk1"/>
                          </a:solidFill>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9600">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Pomoć u učenju; dodatno utvrđivanje i uvježbavanje nastavnih sadržaja prema nastavnom planu i programu.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0675">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sr-Latn-RS" sz="1400" u="none" strike="noStrike" cap="none" dirty="0">
                          <a:latin typeface="Times New Roman"/>
                          <a:ea typeface="Times New Roman"/>
                          <a:cs typeface="Times New Roman"/>
                        </a:rPr>
                        <a:t>Anđa Pehar </a:t>
                      </a:r>
                      <a:r>
                        <a:rPr lang="sr-Latn-RS" sz="1400" u="none" strike="noStrike" cap="none" dirty="0" smtClean="0">
                          <a:latin typeface="Times New Roman"/>
                          <a:ea typeface="Times New Roman"/>
                          <a:cs typeface="Times New Roman"/>
                        </a:rPr>
                        <a:t>Matić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594708">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Individualizirani pristup</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5950">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Jedan sat tjedno tijekom školske godine </a:t>
                      </a:r>
                      <a:r>
                        <a:rPr lang="en" sz="1400" u="none" strike="noStrike" cap="none" dirty="0">
                          <a:solidFill>
                            <a:schemeClr val="dk1"/>
                          </a:solidFill>
                          <a:latin typeface="Times New Roman"/>
                          <a:ea typeface="Times New Roman"/>
                          <a:cs typeface="Times New Roman"/>
                        </a:rPr>
                        <a:t>2022./2023.</a:t>
                      </a:r>
                      <a:r>
                        <a:rPr lang="en" sz="1400" u="none" strike="noStrike" cap="none" dirty="0">
                          <a:solidFill>
                            <a:schemeClr val="dk1"/>
                          </a:solidFill>
                          <a:latin typeface="Times New Roman"/>
                          <a:ea typeface="Times New Roman"/>
                          <a:cs typeface="Times New Roman"/>
                          <a:sym typeface="Times New Roman"/>
                        </a:rPr>
                        <a:t> Ukupno 35 sati.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0675">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Troškovi umnožavanja potrebnih nastavnih materijala</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0425">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Opisno praćenje svakog učenika u svrhu motivacije za daljnji rad i sagledavanje važnosti usvajanja stranog jezika u budućem školovanju.</a:t>
                      </a:r>
                      <a:r>
                        <a:rPr lang="en" sz="1400" u="none" strike="noStrike" cap="none" dirty="0">
                          <a:solidFill>
                            <a:schemeClr val="dk1"/>
                          </a:solidFill>
                          <a:latin typeface="Times New Roman"/>
                          <a:ea typeface="Times New Roman"/>
                          <a:cs typeface="Times New Roman"/>
                        </a:rPr>
                        <a:t> </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Prepoznavanje i uočavanje napretka svakog učenika u savladavanju određenih nastavnih sadržaja. Rezultati potiču razvoj učenikova samopouzdanja i usmjeravaju ga u daljnjem radu</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chemeClr val="dk1"/>
                        </a:buClr>
                        <a:buSzPts val="400"/>
                        <a:buFont typeface="Arial"/>
                        <a:buNone/>
                      </a:pP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01687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14"/>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46" name="Google Shape;946;p114"/>
          <p:cNvGraphicFramePr/>
          <p:nvPr>
            <p:extLst>
              <p:ext uri="{D42A27DB-BD31-4B8C-83A1-F6EECF244321}">
                <p14:modId xmlns:p14="http://schemas.microsoft.com/office/powerpoint/2010/main" val="377392859"/>
              </p:ext>
            </p:extLst>
          </p:nvPr>
        </p:nvGraphicFramePr>
        <p:xfrm>
          <a:off x="144106" y="364684"/>
          <a:ext cx="8679550" cy="6306416"/>
        </p:xfrm>
        <a:graphic>
          <a:graphicData uri="http://schemas.openxmlformats.org/drawingml/2006/table">
            <a:tbl>
              <a:tblPr>
                <a:noFill/>
                <a:tableStyleId>{B2E6745A-B9C5-42E0-A17B-FDAA3278ED7C}</a:tableStyleId>
              </a:tblPr>
              <a:tblGrid>
                <a:gridCol w="2543110">
                  <a:extLst>
                    <a:ext uri="{9D8B030D-6E8A-4147-A177-3AD203B41FA5}">
                      <a16:colId xmlns:a16="http://schemas.microsoft.com/office/drawing/2014/main" val="20000"/>
                    </a:ext>
                  </a:extLst>
                </a:gridCol>
                <a:gridCol w="6136440">
                  <a:extLst>
                    <a:ext uri="{9D8B030D-6E8A-4147-A177-3AD203B41FA5}">
                      <a16:colId xmlns:a16="http://schemas.microsoft.com/office/drawing/2014/main" val="20001"/>
                    </a:ext>
                  </a:extLst>
                </a:gridCol>
              </a:tblGrid>
              <a:tr h="746935">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Font typeface="Verdana"/>
                        <a:buNone/>
                      </a:pPr>
                      <a:r>
                        <a:rPr lang="en" sz="1600" b="1" u="none" strike="noStrike" cap="none" dirty="0">
                          <a:solidFill>
                            <a:schemeClr val="dk1"/>
                          </a:solidFill>
                          <a:latin typeface="+mj-lt"/>
                          <a:ea typeface="Times New Roman"/>
                          <a:cs typeface="Times New Roman"/>
                          <a:sym typeface="Times New Roman"/>
                        </a:rPr>
                        <a:t>DOPUNSKA NASTAVA NJEMAČKOG JEZIKA</a:t>
                      </a:r>
                      <a:r>
                        <a:rPr lang="en" sz="1600" u="none" strike="noStrike" cap="none" dirty="0">
                          <a:latin typeface="+mj-lt"/>
                        </a:rPr>
                        <a:t> </a:t>
                      </a:r>
                      <a:endParaRPr lang="hr-HR" sz="1600" u="none" strike="noStrike" cap="none" dirty="0" smtClean="0">
                        <a:latin typeface="+mj-lt"/>
                      </a:endParaRPr>
                    </a:p>
                    <a:p>
                      <a:pPr marL="0" marR="0" lvl="0" indent="0" algn="ctr" rtl="0">
                        <a:lnSpc>
                          <a:spcPct val="150000"/>
                        </a:lnSpc>
                        <a:spcBef>
                          <a:spcPts val="0"/>
                        </a:spcBef>
                        <a:spcAft>
                          <a:spcPts val="0"/>
                        </a:spcAft>
                        <a:buFont typeface="Verdana"/>
                        <a:buNone/>
                      </a:pPr>
                      <a:r>
                        <a:rPr lang="hr-HR" sz="1600" b="1" u="none" strike="noStrike" cap="none" dirty="0" smtClean="0">
                          <a:latin typeface="+mj-lt"/>
                          <a:ea typeface="Times New Roman"/>
                          <a:cs typeface="Times New Roman"/>
                          <a:sym typeface="Times New Roman"/>
                        </a:rPr>
                        <a:t>za učenike</a:t>
                      </a:r>
                      <a:r>
                        <a:rPr lang="hr-HR" sz="1600" b="1" u="none" strike="noStrike" cap="none" dirty="0" smtClean="0">
                          <a:latin typeface="+mj-lt"/>
                          <a:ea typeface="Times New Roman"/>
                          <a:cs typeface="Times New Roman"/>
                        </a:rPr>
                        <a:t> osmog razreda</a:t>
                      </a: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56094">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14999"/>
                        </a:lnSpc>
                        <a:spcBef>
                          <a:spcPts val="0"/>
                        </a:spcBef>
                        <a:spcAft>
                          <a:spcPts val="0"/>
                        </a:spcAft>
                        <a:buNone/>
                      </a:pPr>
                      <a:r>
                        <a:rPr lang="en" sz="1400" b="0" i="0" u="none" strike="noStrike" cap="none" noProof="0" dirty="0">
                          <a:latin typeface="Times"/>
                        </a:rPr>
                        <a:t>Ponoviti, uvježbati i primijeniti obrađene i usvojene sadržaje/strukture/vokabular. </a:t>
                      </a:r>
                      <a:r>
                        <a:rPr lang="en" sz="1400" b="0" i="0" u="none" strike="noStrike" cap="none" noProof="0" dirty="0">
                          <a:latin typeface="Times"/>
                          <a:sym typeface="Times New Roman"/>
                        </a:rPr>
                        <a:t>Pomoći učenicima u </a:t>
                      </a:r>
                      <a:r>
                        <a:rPr lang="en" sz="1400" b="0" i="0" u="none" strike="noStrike" cap="none" noProof="0" dirty="0">
                          <a:latin typeface="Times"/>
                        </a:rPr>
                        <a:t>svladavanju gradiva,</a:t>
                      </a:r>
                      <a:r>
                        <a:rPr lang="en" sz="1400" b="0" i="0" u="none" strike="noStrike" cap="none" noProof="0" dirty="0">
                          <a:latin typeface="Times"/>
                          <a:sym typeface="Times New Roman"/>
                        </a:rPr>
                        <a:t>omogućiti im </a:t>
                      </a:r>
                      <a:r>
                        <a:rPr lang="en" sz="1400" b="0" i="0" u="none" strike="noStrike" cap="none" noProof="0" dirty="0">
                          <a:latin typeface="Times"/>
                        </a:rPr>
                        <a:t>razvoj vještina i sposobnosti povezanih s engleskim jezikom prilagođavanjem odgojno-obrazovnih oblika i metoda rada pojedinačnim potebama učenika kako bi se osigurao uspjeh; dodatno vježbati pred pismene provjere </a:t>
                      </a:r>
                      <a:r>
                        <a:rPr lang="en" sz="1400" b="0" i="0" u="none" strike="noStrike" cap="none" noProof="0" dirty="0">
                          <a:latin typeface="Times"/>
                          <a:sym typeface="Times New Roman"/>
                        </a:rPr>
                        <a:t>i </a:t>
                      </a:r>
                      <a:r>
                        <a:rPr lang="en" sz="1400" b="0" i="0" u="none" strike="noStrike" cap="none" noProof="0" dirty="0">
                          <a:latin typeface="Times"/>
                        </a:rPr>
                        <a:t>pripremiti </a:t>
                      </a:r>
                      <a:r>
                        <a:rPr lang="en" sz="1400" b="0" i="0" u="none" strike="noStrike" cap="none" noProof="0" dirty="0">
                          <a:latin typeface="Times"/>
                          <a:sym typeface="Times New Roman"/>
                        </a:rPr>
                        <a:t>ih </a:t>
                      </a:r>
                      <a:r>
                        <a:rPr lang="en" sz="1400" b="0" i="0" u="none" strike="noStrike" cap="none" noProof="0" dirty="0">
                          <a:latin typeface="Times"/>
                        </a:rPr>
                        <a:t>za popravljanje ocjena</a:t>
                      </a:r>
                      <a:r>
                        <a:rPr lang="en" sz="1400" b="0" i="0" u="none" strike="noStrike" cap="none" noProof="0" dirty="0">
                          <a:latin typeface="Times"/>
                          <a:sym typeface="Times New Roman"/>
                        </a:rPr>
                        <a:t>.</a:t>
                      </a:r>
                      <a:r>
                        <a:rPr lang="en" sz="1400" b="0" i="0" u="none" strike="noStrike" cap="none" noProof="0" dirty="0">
                          <a:latin typeface="Times"/>
                        </a:rPr>
                        <a:t> </a:t>
                      </a:r>
                      <a:endParaRPr lang="en" sz="1400" b="0" i="0" u="none" strike="noStrike" cap="none" noProof="0" dirty="0">
                        <a:latin typeface="Times"/>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1716">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Pomoć u učenju; dodatno utvrđivanje i uvježbavanje nastavnih sadržaja prema nastavnom planu i programu.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4798">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sr-Latn-RS" sz="1400" u="none" strike="noStrike" cap="none" dirty="0">
                          <a:latin typeface="Times New Roman"/>
                          <a:ea typeface="Times New Roman"/>
                          <a:cs typeface="Times New Roman"/>
                        </a:rPr>
                        <a:t>Luka </a:t>
                      </a:r>
                      <a:r>
                        <a:rPr lang="sr-Latn-RS" sz="1400" u="none" strike="noStrike" cap="none" dirty="0" smtClean="0">
                          <a:latin typeface="Times New Roman"/>
                          <a:ea typeface="Times New Roman"/>
                          <a:cs typeface="Times New Roman"/>
                        </a:rPr>
                        <a:t>Zorica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3532">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14999"/>
                        </a:lnSpc>
                        <a:spcBef>
                          <a:spcPts val="0"/>
                        </a:spcBef>
                        <a:spcAft>
                          <a:spcPts val="0"/>
                        </a:spcAft>
                        <a:buNone/>
                      </a:pPr>
                      <a:r>
                        <a:rPr lang="en" sz="1400" b="0" i="0" u="none" strike="noStrike" cap="none" noProof="0" dirty="0">
                          <a:solidFill>
                            <a:schemeClr val="dk1"/>
                          </a:solidFill>
                          <a:latin typeface="Times New Roman"/>
                        </a:rPr>
                        <a:t>Individualni rad s učenicima ili sa skupinom učenika.</a:t>
                      </a:r>
                      <a:endParaRPr sz="1400"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9002">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Jedan sat tjedno tijekom školske godine </a:t>
                      </a:r>
                      <a:r>
                        <a:rPr lang="en" sz="1400" u="none" strike="noStrike" cap="none" dirty="0">
                          <a:solidFill>
                            <a:schemeClr val="dk1"/>
                          </a:solidFill>
                          <a:latin typeface="Times New Roman"/>
                          <a:ea typeface="Times New Roman"/>
                          <a:cs typeface="Times New Roman"/>
                        </a:rPr>
                        <a:t>2022./2023.</a:t>
                      </a:r>
                      <a:r>
                        <a:rPr lang="en" sz="1400" u="none" strike="noStrike" cap="none" dirty="0">
                          <a:solidFill>
                            <a:schemeClr val="dk1"/>
                          </a:solidFill>
                          <a:latin typeface="Times New Roman"/>
                          <a:ea typeface="Times New Roman"/>
                          <a:cs typeface="Times New Roman"/>
                          <a:sym typeface="Times New Roman"/>
                        </a:rPr>
                        <a:t> Ukupno 35 sati.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4798">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Troškovi umnožavanja potrebnih nastavnih materijala.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94317">
                <a:tc>
                  <a:txBody>
                    <a:bodyPr/>
                    <a:lstStyle/>
                    <a:p>
                      <a:pPr marL="0" marR="0" lvl="0" indent="0" algn="l" rtl="0">
                        <a:lnSpc>
                          <a:spcPct val="150000"/>
                        </a:lnSpc>
                        <a:spcBef>
                          <a:spcPts val="0"/>
                        </a:spcBef>
                        <a:spcAft>
                          <a:spcPts val="0"/>
                        </a:spcAft>
                        <a:buClr>
                          <a:srgbClr val="000000"/>
                        </a:buClr>
                        <a:buSzPts val="400"/>
                        <a:buFont typeface="Verdana"/>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Opisno praćenje svakog učenika u svrhu motivacije za daljnji rad i sagledavanje važnosti usvajanja stranog jezika u budućem školovanju.</a:t>
                      </a:r>
                      <a:r>
                        <a:rPr lang="en" sz="1400" u="none" strike="noStrike" cap="none" dirty="0">
                          <a:solidFill>
                            <a:schemeClr val="dk1"/>
                          </a:solidFill>
                          <a:latin typeface="Times New Roman"/>
                          <a:ea typeface="Times New Roman"/>
                          <a:cs typeface="Times New Roman"/>
                        </a:rPr>
                        <a:t> </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14999"/>
                        </a:lnSpc>
                        <a:spcBef>
                          <a:spcPts val="0"/>
                        </a:spcBef>
                        <a:spcAft>
                          <a:spcPts val="0"/>
                        </a:spcAft>
                        <a:buSzPts val="400"/>
                        <a:buFont typeface="Arial"/>
                        <a:buNone/>
                      </a:pPr>
                      <a:r>
                        <a:rPr lang="en" sz="1400" u="none" strike="noStrike" cap="none" dirty="0">
                          <a:solidFill>
                            <a:schemeClr val="dk1"/>
                          </a:solidFill>
                          <a:latin typeface="Times New Roman"/>
                          <a:cs typeface="Times New Roman"/>
                        </a:rPr>
                        <a:t>Prepoznavanje i uočavanje napretka svakog učenika u savladavanju određenih nastavnih sadržaja. Rezultati potiču razvoj učenikova samopouzdanja i usmjeravaju ga u daljnjem radu.</a:t>
                      </a:r>
                      <a:endParaRPr lang="en" sz="1400" u="none" strike="noStrike" cap="none"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12354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aphicFrame>
        <p:nvGraphicFramePr>
          <p:cNvPr id="952" name="Google Shape;952;p115"/>
          <p:cNvGraphicFramePr/>
          <p:nvPr>
            <p:extLst>
              <p:ext uri="{D42A27DB-BD31-4B8C-83A1-F6EECF244321}">
                <p14:modId xmlns:p14="http://schemas.microsoft.com/office/powerpoint/2010/main" val="310750418"/>
              </p:ext>
            </p:extLst>
          </p:nvPr>
        </p:nvGraphicFramePr>
        <p:xfrm>
          <a:off x="167547" y="85019"/>
          <a:ext cx="8883550" cy="6473375"/>
        </p:xfrm>
        <a:graphic>
          <a:graphicData uri="http://schemas.openxmlformats.org/drawingml/2006/table">
            <a:tbl>
              <a:tblPr>
                <a:noFill/>
                <a:tableStyleId>{B2E6745A-B9C5-42E0-A17B-FDAA3278ED7C}</a:tableStyleId>
              </a:tblPr>
              <a:tblGrid>
                <a:gridCol w="2528999">
                  <a:extLst>
                    <a:ext uri="{9D8B030D-6E8A-4147-A177-3AD203B41FA5}">
                      <a16:colId xmlns:a16="http://schemas.microsoft.com/office/drawing/2014/main" val="20000"/>
                    </a:ext>
                  </a:extLst>
                </a:gridCol>
                <a:gridCol w="6354551">
                  <a:extLst>
                    <a:ext uri="{9D8B030D-6E8A-4147-A177-3AD203B41FA5}">
                      <a16:colId xmlns:a16="http://schemas.microsoft.com/office/drawing/2014/main" val="20001"/>
                    </a:ext>
                  </a:extLst>
                </a:gridCol>
              </a:tblGrid>
              <a:tr h="7608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DOPUNSKA</a:t>
                      </a:r>
                      <a:r>
                        <a:rPr lang="en" sz="1600" b="1"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 NASTAVA IZ KEMIJE</a:t>
                      </a:r>
                      <a:endParaRPr sz="1600" u="none" strike="noStrike" cap="none" dirty="0"/>
                    </a:p>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smtClean="0">
                          <a:latin typeface="Times New Roman"/>
                          <a:ea typeface="Times New Roman"/>
                          <a:cs typeface="Times New Roman"/>
                          <a:sym typeface="Times New Roman"/>
                        </a:rPr>
                        <a:t>za </a:t>
                      </a:r>
                      <a:r>
                        <a:rPr lang="en" sz="1600" b="1" u="none" strike="noStrike" cap="none" dirty="0">
                          <a:latin typeface="Times New Roman"/>
                          <a:ea typeface="Times New Roman"/>
                          <a:cs typeface="Times New Roman"/>
                          <a:sym typeface="Times New Roman"/>
                        </a:rPr>
                        <a:t>učenike </a:t>
                      </a:r>
                      <a:r>
                        <a:rPr lang="hr-HR" sz="1600" b="1" u="none" strike="noStrike" cap="none" dirty="0" smtClean="0">
                          <a:latin typeface="Times New Roman"/>
                          <a:ea typeface="Times New Roman"/>
                          <a:cs typeface="Times New Roman"/>
                          <a:sym typeface="Times New Roman"/>
                        </a:rPr>
                        <a:t>sedmog</a:t>
                      </a:r>
                      <a:r>
                        <a:rPr lang="en" sz="1600" b="1" u="none" strike="noStrike" cap="none" dirty="0" smtClean="0">
                          <a:latin typeface="Times New Roman"/>
                          <a:ea typeface="Times New Roman"/>
                          <a:cs typeface="Times New Roman"/>
                          <a:sym typeface="Times New Roman"/>
                        </a:rPr>
                        <a:t> </a:t>
                      </a:r>
                      <a:r>
                        <a:rPr lang="en" sz="1600" b="1" u="none" strike="noStrike" cap="none" dirty="0">
                          <a:latin typeface="Times New Roman"/>
                          <a:ea typeface="Times New Roman"/>
                          <a:cs typeface="Times New Roman"/>
                          <a:sym typeface="Times New Roman"/>
                        </a:rPr>
                        <a:t>i </a:t>
                      </a:r>
                      <a:r>
                        <a:rPr lang="hr-HR" sz="1600" b="1" u="none" strike="noStrike" cap="none" dirty="0" smtClean="0">
                          <a:latin typeface="Times New Roman"/>
                          <a:ea typeface="Times New Roman"/>
                          <a:cs typeface="Times New Roman"/>
                          <a:sym typeface="Times New Roman"/>
                        </a:rPr>
                        <a:t>osmog </a:t>
                      </a:r>
                      <a:r>
                        <a:rPr lang="en" sz="1600" b="1" u="none" strike="noStrike" cap="none" dirty="0" smtClean="0">
                          <a:latin typeface="Times New Roman"/>
                          <a:ea typeface="Times New Roman"/>
                          <a:cs typeface="Times New Roman"/>
                          <a:sym typeface="Times New Roman"/>
                        </a:rPr>
                        <a:t>razreda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4545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 usvojiti najvažnije pojmove pomoću jednostavnih primjera</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uz pravilno vođenje razvijati sposobnost promatranja i donošenja zaključka na temelju rezultata jednostavnijih pokusa</a:t>
                      </a:r>
                      <a:endParaRPr sz="1400" u="none" strike="noStrike" cap="none" dirty="0">
                        <a:latin typeface="+mj-lt"/>
                      </a:endParaRPr>
                    </a:p>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 osposobljavati učenike za uočavanje bitnih činjenica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Clr>
                          <a:schemeClr val="dk1"/>
                        </a:buClr>
                        <a:buSzPts val="1500"/>
                        <a:buFont typeface="Times New Roman"/>
                        <a:buNone/>
                      </a:pPr>
                      <a:r>
                        <a:rPr lang="en" sz="1400" u="none" strike="noStrike" cap="none" dirty="0">
                          <a:solidFill>
                            <a:schemeClr val="dk1"/>
                          </a:solidFill>
                          <a:latin typeface="+mj-lt"/>
                          <a:ea typeface="Times New Roman"/>
                          <a:cs typeface="Times New Roman"/>
                          <a:sym typeface="Times New Roman"/>
                        </a:rPr>
                        <a:t>- povezivati znanja iz različitih nastavnih predmeta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792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 ovladati temeljnim znanjima kao preduvjetom uspješnosti nastavka školovanja</a:t>
                      </a:r>
                      <a:endParaRPr sz="1400" u="none" strike="noStrike" cap="none" dirty="0">
                        <a:latin typeface="+mj-lt"/>
                      </a:endParaRPr>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 svladavanje poteškoća u praćenju nastavnog programa kemije ili samo određenog dijela gradiva</a:t>
                      </a:r>
                      <a:endParaRPr sz="1400" u="none" strike="noStrike" cap="none" dirty="0">
                        <a:latin typeface="+mj-lt"/>
                      </a:endParaRPr>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 za učenike koji imaju poteškoće u svladavanju gradiva, za učenike koji puno izostaju te za one koji sami osjećaju potrebu poboljšati svoje znanje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70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sr-Latn-RS" sz="1400" u="none" strike="noStrike" cap="none" dirty="0" smtClean="0">
                          <a:latin typeface="+mj-lt"/>
                          <a:ea typeface="Times New Roman"/>
                          <a:cs typeface="Times New Roman"/>
                        </a:rPr>
                        <a:t>   Marijana </a:t>
                      </a:r>
                      <a:r>
                        <a:rPr lang="sr-Latn-RS" sz="1400" u="none" strike="noStrike" cap="none" dirty="0" err="1">
                          <a:latin typeface="+mj-lt"/>
                          <a:ea typeface="Times New Roman"/>
                          <a:cs typeface="Times New Roman"/>
                        </a:rPr>
                        <a:t>Magdić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38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 individualni rad uz neposrednu pomoć učiteljice</a:t>
                      </a:r>
                      <a:endParaRPr sz="1400" u="none" strike="noStrike" cap="none" dirty="0">
                        <a:latin typeface="+mj-lt"/>
                      </a:endParaRPr>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 pisanje i objašnjavanje kemijskih zadataka</a:t>
                      </a:r>
                      <a:endParaRPr sz="1400" u="none" strike="noStrike" cap="none" dirty="0">
                        <a:latin typeface="+mj-lt"/>
                      </a:endParaRPr>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 redovito praćenje rada i napredovanja svakog učenika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0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hr-HR" sz="1400" u="none" strike="noStrike" cap="none" dirty="0" smtClean="0">
                          <a:latin typeface="+mj-lt"/>
                          <a:ea typeface="Times New Roman"/>
                          <a:cs typeface="Times New Roman"/>
                          <a:sym typeface="Times New Roman"/>
                        </a:rPr>
                        <a:t>J</a:t>
                      </a:r>
                      <a:r>
                        <a:rPr lang="en" sz="1400" u="none" strike="noStrike" cap="none" dirty="0" smtClean="0">
                          <a:latin typeface="+mj-lt"/>
                          <a:ea typeface="Times New Roman"/>
                          <a:cs typeface="Times New Roman"/>
                          <a:sym typeface="Times New Roman"/>
                        </a:rPr>
                        <a:t>edan </a:t>
                      </a:r>
                      <a:r>
                        <a:rPr lang="en" sz="1400" u="none" strike="noStrike" cap="none" dirty="0">
                          <a:latin typeface="+mj-lt"/>
                          <a:ea typeface="Times New Roman"/>
                          <a:cs typeface="Times New Roman"/>
                          <a:sym typeface="Times New Roman"/>
                        </a:rPr>
                        <a:t>sat tjedno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175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hr-HR" sz="1400" u="none" strike="noStrike" cap="none" dirty="0" smtClean="0">
                          <a:latin typeface="+mj-lt"/>
                          <a:ea typeface="Times New Roman"/>
                          <a:cs typeface="Times New Roman"/>
                          <a:sym typeface="Times New Roman"/>
                        </a:rPr>
                        <a:t>T</a:t>
                      </a:r>
                      <a:r>
                        <a:rPr lang="en" sz="1400" u="none" strike="noStrike" cap="none" dirty="0" smtClean="0">
                          <a:latin typeface="+mj-lt"/>
                          <a:ea typeface="Times New Roman"/>
                          <a:cs typeface="Times New Roman"/>
                          <a:sym typeface="Times New Roman"/>
                        </a:rPr>
                        <a:t>roškove </a:t>
                      </a:r>
                      <a:r>
                        <a:rPr lang="en" sz="1400" u="none" strike="noStrike" cap="none" dirty="0">
                          <a:latin typeface="+mj-lt"/>
                          <a:ea typeface="Times New Roman"/>
                          <a:cs typeface="Times New Roman"/>
                          <a:sym typeface="Times New Roman"/>
                        </a:rPr>
                        <a:t>potrebnih i dodatnih radnih materijala snosi škola</a:t>
                      </a:r>
                      <a:endParaRPr sz="1400" u="none" strike="noStrike" cap="none" dirty="0">
                        <a:latin typeface="+mj-lt"/>
                      </a:endParaRPr>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mj-lt"/>
                          <a:ea typeface="Times New Roman"/>
                          <a:cs typeface="Times New Roman"/>
                          <a:sym typeface="Times New Roman"/>
                        </a:rPr>
                        <a:t>(kopiranje radnih listića</a:t>
                      </a:r>
                      <a:r>
                        <a:rPr lang="en" sz="1400" u="none" strike="noStrike" cap="none" dirty="0">
                          <a:latin typeface="+mj-lt"/>
                          <a:ea typeface="Times New Roman"/>
                          <a:cs typeface="Times New Roman"/>
                        </a:rPr>
                        <a:t> i dodatne kemikalije</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za</a:t>
                      </a:r>
                      <a:r>
                        <a:rPr lang="en" sz="1400" u="none" strike="noStrike" cap="none" dirty="0">
                          <a:latin typeface="+mj-lt"/>
                          <a:ea typeface="Times New Roman"/>
                          <a:cs typeface="Times New Roman"/>
                          <a:sym typeface="Times New Roman"/>
                        </a:rPr>
                        <a:t> učenike)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8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500"/>
                        <a:buFont typeface="Times New Roman"/>
                        <a:buNone/>
                      </a:pPr>
                      <a:r>
                        <a:rPr lang="en" sz="1400" u="none" strike="noStrike" cap="none" dirty="0">
                          <a:solidFill>
                            <a:schemeClr val="dk1"/>
                          </a:solidFill>
                          <a:latin typeface="+mj-lt"/>
                          <a:ea typeface="Times New Roman"/>
                          <a:cs typeface="Times New Roman"/>
                          <a:sym typeface="Times New Roman"/>
                        </a:rPr>
                        <a:t>- sustavno praćenje učeničkih postignuća te motiviranosti za rad</a:t>
                      </a:r>
                      <a:endParaRPr sz="1400" u="none" strike="noStrike" cap="none" dirty="0">
                        <a:latin typeface="+mj-lt"/>
                      </a:endParaRPr>
                    </a:p>
                    <a:p>
                      <a:pPr marL="0" marR="0" lvl="0" indent="0" algn="just" rtl="0">
                        <a:lnSpc>
                          <a:spcPct val="100000"/>
                        </a:lnSpc>
                        <a:spcBef>
                          <a:spcPts val="0"/>
                        </a:spcBef>
                        <a:spcAft>
                          <a:spcPts val="0"/>
                        </a:spcAft>
                        <a:buClr>
                          <a:schemeClr val="dk1"/>
                        </a:buClr>
                        <a:buSzPts val="1500"/>
                        <a:buFont typeface="Times New Roman"/>
                        <a:buNone/>
                      </a:pPr>
                      <a:r>
                        <a:rPr lang="en" sz="1400" u="none" strike="noStrike" cap="none" dirty="0">
                          <a:solidFill>
                            <a:schemeClr val="dk1"/>
                          </a:solidFill>
                          <a:latin typeface="+mj-lt"/>
                          <a:ea typeface="Times New Roman"/>
                          <a:cs typeface="Times New Roman"/>
                          <a:sym typeface="Times New Roman"/>
                        </a:rPr>
                        <a:t>- praćenje redovitosti pohađanja dopunske nastave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aphicFrame>
        <p:nvGraphicFramePr>
          <p:cNvPr id="952" name="Google Shape;952;p115"/>
          <p:cNvGraphicFramePr/>
          <p:nvPr>
            <p:extLst>
              <p:ext uri="{D42A27DB-BD31-4B8C-83A1-F6EECF244321}">
                <p14:modId xmlns:p14="http://schemas.microsoft.com/office/powerpoint/2010/main" val="1123773601"/>
              </p:ext>
            </p:extLst>
          </p:nvPr>
        </p:nvGraphicFramePr>
        <p:xfrm>
          <a:off x="130225" y="276748"/>
          <a:ext cx="8668542" cy="5956522"/>
        </p:xfrm>
        <a:graphic>
          <a:graphicData uri="http://schemas.openxmlformats.org/drawingml/2006/table">
            <a:tbl>
              <a:tblPr>
                <a:noFill/>
                <a:tableStyleId>{B2E6745A-B9C5-42E0-A17B-FDAA3278ED7C}</a:tableStyleId>
              </a:tblPr>
              <a:tblGrid>
                <a:gridCol w="2504209">
                  <a:extLst>
                    <a:ext uri="{9D8B030D-6E8A-4147-A177-3AD203B41FA5}">
                      <a16:colId xmlns:a16="http://schemas.microsoft.com/office/drawing/2014/main" val="20000"/>
                    </a:ext>
                  </a:extLst>
                </a:gridCol>
                <a:gridCol w="6164333">
                  <a:extLst>
                    <a:ext uri="{9D8B030D-6E8A-4147-A177-3AD203B41FA5}">
                      <a16:colId xmlns:a16="http://schemas.microsoft.com/office/drawing/2014/main" val="20001"/>
                    </a:ext>
                  </a:extLst>
                </a:gridCol>
              </a:tblGrid>
              <a:tr h="7608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DOPUNSKA</a:t>
                      </a:r>
                      <a:r>
                        <a:rPr lang="en" sz="1600" b="1"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 NASTAVA IZ </a:t>
                      </a:r>
                      <a:r>
                        <a:rPr lang="en" sz="1600" b="1" u="none" strike="noStrike" cap="none" dirty="0">
                          <a:latin typeface="Times New Roman"/>
                          <a:ea typeface="Times New Roman"/>
                          <a:cs typeface="Times New Roman"/>
                        </a:rPr>
                        <a:t>INFORMATIKE </a:t>
                      </a:r>
                      <a:endParaRPr lang="hr-HR" sz="1600" b="1" u="none" strike="noStrike" cap="none" dirty="0" smtClean="0">
                        <a:latin typeface="Times New Roman"/>
                        <a:ea typeface="Times New Roman"/>
                        <a:cs typeface="Times New Roman"/>
                      </a:endParaRPr>
                    </a:p>
                    <a:p>
                      <a:pPr marL="0" marR="0" lvl="0" indent="0" algn="ctr" rtl="0">
                        <a:lnSpc>
                          <a:spcPct val="115000"/>
                        </a:lnSpc>
                        <a:spcBef>
                          <a:spcPts val="0"/>
                        </a:spcBef>
                        <a:spcAft>
                          <a:spcPts val="0"/>
                        </a:spcAft>
                        <a:buFont typeface="Verdana"/>
                        <a:buNone/>
                      </a:pPr>
                      <a:r>
                        <a:rPr lang="en" sz="1600" b="1" u="none" strike="noStrike" cap="none" dirty="0" smtClean="0">
                          <a:latin typeface="Times New Roman"/>
                          <a:ea typeface="Times New Roman"/>
                          <a:cs typeface="Times New Roman"/>
                        </a:rPr>
                        <a:t>za učenike </a:t>
                      </a:r>
                      <a:r>
                        <a:rPr lang="hr-HR" sz="1600" b="1" u="none" strike="noStrike" cap="none" dirty="0" smtClean="0">
                          <a:latin typeface="Times New Roman"/>
                          <a:ea typeface="Times New Roman"/>
                          <a:cs typeface="Times New Roman"/>
                        </a:rPr>
                        <a:t>petog</a:t>
                      </a:r>
                      <a:r>
                        <a:rPr lang="en" sz="1600" b="1" u="none" strike="noStrike" cap="none" dirty="0" smtClean="0">
                          <a:latin typeface="Times New Roman"/>
                          <a:ea typeface="Times New Roman"/>
                          <a:cs typeface="Times New Roman"/>
                        </a:rPr>
                        <a:t> i </a:t>
                      </a:r>
                      <a:r>
                        <a:rPr lang="hr-HR" sz="1600" b="1" u="none" strike="noStrike" cap="none" dirty="0" smtClean="0">
                          <a:latin typeface="Times New Roman"/>
                          <a:ea typeface="Times New Roman"/>
                          <a:cs typeface="Times New Roman"/>
                        </a:rPr>
                        <a:t>sedmog</a:t>
                      </a:r>
                      <a:r>
                        <a:rPr lang="en" sz="1600" b="1" u="none" strike="noStrike" cap="none" dirty="0" smtClean="0">
                          <a:latin typeface="Times New Roman"/>
                          <a:ea typeface="Times New Roman"/>
                          <a:cs typeface="Times New Roman"/>
                        </a:rPr>
                        <a:t>  razreda </a:t>
                      </a:r>
                      <a:endParaRPr lang="sr-Latn-RS"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58307">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 usvojiti najvažnije pojmove pomoću jednostavnih primjera</a:t>
                      </a:r>
                      <a:r>
                        <a:rPr lang="en" sz="1400" u="none" strike="noStrike" cap="none" dirty="0">
                          <a:solidFill>
                            <a:schemeClr val="dk1"/>
                          </a:solidFill>
                          <a:latin typeface="Times New Roman"/>
                          <a:ea typeface="Times New Roman"/>
                          <a:cs typeface="Times New Roman"/>
                        </a:rPr>
                        <a:t>   </a:t>
                      </a:r>
                      <a:endParaRPr lang="en" sz="1400" u="none" strike="noStrike" cap="none" dirty="0">
                        <a:solidFill>
                          <a:schemeClr val="dk1"/>
                        </a:solidFill>
                        <a:latin typeface="Times New Roman"/>
                        <a:cs typeface="Times New Roman"/>
                      </a:endParaRPr>
                    </a:p>
                    <a:p>
                      <a:pPr marL="0" marR="0" lvl="0" indent="0" algn="just" rtl="0">
                        <a:lnSpc>
                          <a:spcPct val="115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 osposobljavati učenike za uočavanje bitnih činjenica</a:t>
                      </a:r>
                      <a:r>
                        <a:rPr lang="en" sz="1400" u="none" strike="noStrike" cap="none" dirty="0">
                          <a:solidFill>
                            <a:schemeClr val="dk1"/>
                          </a:solidFill>
                          <a:latin typeface="Times New Roman"/>
                          <a:ea typeface="Times New Roman"/>
                          <a:cs typeface="Times New Roman"/>
                        </a:rPr>
                        <a:t>  </a:t>
                      </a:r>
                      <a:endParaRPr sz="1400" u="none" strike="noStrike" cap="none" dirty="0"/>
                    </a:p>
                    <a:p>
                      <a:pPr marL="0" marR="0" lvl="0" indent="0" algn="just" rtl="0">
                        <a:lnSpc>
                          <a:spcPct val="115000"/>
                        </a:lnSpc>
                        <a:spcBef>
                          <a:spcPts val="0"/>
                        </a:spcBef>
                        <a:spcAft>
                          <a:spcPts val="0"/>
                        </a:spcAft>
                        <a:buClr>
                          <a:schemeClr val="dk1"/>
                        </a:buClr>
                        <a:buSzPts val="1500"/>
                        <a:buFont typeface="Times New Roman"/>
                        <a:buNone/>
                      </a:pPr>
                      <a:r>
                        <a:rPr lang="en" sz="1400" u="none" strike="noStrike" cap="none" dirty="0">
                          <a:solidFill>
                            <a:schemeClr val="dk1"/>
                          </a:solidFill>
                          <a:latin typeface="Times New Roman"/>
                          <a:ea typeface="Times New Roman"/>
                          <a:cs typeface="Times New Roman"/>
                          <a:sym typeface="Times New Roman"/>
                        </a:rPr>
                        <a:t>- povezivati znanja iz različitih nastavnih predmeta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792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 ovladati temeljnim znanjima kao preduvjetom uspješnosti nastavka školovanja</a:t>
                      </a:r>
                      <a:endParaRPr sz="1400" u="none" strike="noStrike" cap="none" dirty="0"/>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 svladavanje poteškoća u praćenju nastavnog programa</a:t>
                      </a:r>
                      <a:r>
                        <a:rPr lang="en" sz="1400" u="none" strike="noStrike" cap="none" dirty="0">
                          <a:latin typeface="Times New Roman"/>
                          <a:ea typeface="Times New Roman"/>
                          <a:cs typeface="Times New Roman"/>
                        </a:rPr>
                        <a:t> informatike </a:t>
                      </a:r>
                      <a:r>
                        <a:rPr lang="en" sz="1400" u="none" strike="noStrike" cap="none" dirty="0">
                          <a:latin typeface="Times New Roman"/>
                          <a:ea typeface="Times New Roman"/>
                          <a:cs typeface="Times New Roman"/>
                          <a:sym typeface="Times New Roman"/>
                        </a:rPr>
                        <a:t>ili samo određenog dijela gradiva</a:t>
                      </a:r>
                      <a:endParaRPr sz="1400" u="none" strike="noStrike" cap="none" dirty="0"/>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 za učenike koji imaju poteškoće u svladavanju gradiva, za učenike koji puno izostaju te za one koji sami osjećaju potrebu poboljšati svoje znanje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70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sr-Latn-RS" sz="1400" u="none" strike="noStrike" cap="none" dirty="0" smtClean="0">
                          <a:latin typeface="Times New Roman"/>
                          <a:ea typeface="Times New Roman"/>
                          <a:cs typeface="Times New Roman"/>
                        </a:rPr>
                        <a:t>  Paola </a:t>
                      </a:r>
                      <a:r>
                        <a:rPr lang="sr-Latn-RS" sz="1400" u="none" strike="noStrike" cap="none" dirty="0" err="1">
                          <a:latin typeface="Times New Roman"/>
                          <a:ea typeface="Times New Roman"/>
                          <a:cs typeface="Times New Roman"/>
                        </a:rPr>
                        <a:t>Čubra</a:t>
                      </a:r>
                      <a:endParaRPr lang="sr-Latn-RS"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38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p>
                      <a:pPr marL="0" marR="0" lvl="0" indent="0" algn="l" rtl="0">
                        <a:lnSpc>
                          <a:spcPct val="100000"/>
                        </a:lnSpc>
                        <a:spcBef>
                          <a:spcPts val="0"/>
                        </a:spcBef>
                        <a:spcAft>
                          <a:spcPts val="0"/>
                        </a:spcAft>
                        <a:buClr>
                          <a:schemeClr val="dk1"/>
                        </a:buClr>
                        <a:buSzPts val="375"/>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 individualni rad uz neposrednu pomoć učiteljice</a:t>
                      </a:r>
                      <a:endParaRPr sz="1400" u="none" strike="noStrike" cap="none" dirty="0"/>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 pisanje i objašnjavanje</a:t>
                      </a:r>
                      <a:r>
                        <a:rPr lang="en" sz="1400" u="none" strike="noStrike" cap="none" dirty="0">
                          <a:latin typeface="Times New Roman"/>
                          <a:ea typeface="Times New Roman"/>
                          <a:cs typeface="Times New Roman"/>
                        </a:rPr>
                        <a:t> informatičkih </a:t>
                      </a:r>
                      <a:r>
                        <a:rPr lang="en" sz="1400" u="none" strike="noStrike" cap="none" dirty="0">
                          <a:latin typeface="Times New Roman"/>
                          <a:ea typeface="Times New Roman"/>
                          <a:cs typeface="Times New Roman"/>
                          <a:sym typeface="Times New Roman"/>
                        </a:rPr>
                        <a:t>zadataka</a:t>
                      </a:r>
                      <a:endParaRPr sz="1400" u="none" strike="noStrike" cap="none" dirty="0"/>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 redovito praćenje rada i napredovanja svakog učenika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0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hr-HR" sz="1400" u="none" strike="noStrike" cap="none" dirty="0" smtClean="0">
                          <a:latin typeface="Times New Roman"/>
                          <a:ea typeface="Times New Roman"/>
                          <a:cs typeface="Times New Roman"/>
                        </a:rPr>
                        <a:t>D</a:t>
                      </a:r>
                      <a:r>
                        <a:rPr lang="en" sz="1400" u="none" strike="noStrike" cap="none" dirty="0" smtClean="0">
                          <a:latin typeface="Times New Roman"/>
                          <a:ea typeface="Times New Roman"/>
                          <a:cs typeface="Times New Roman"/>
                        </a:rPr>
                        <a:t>va</a:t>
                      </a:r>
                      <a:r>
                        <a:rPr lang="en" sz="1400" u="none" strike="noStrike" cap="none" dirty="0">
                          <a:latin typeface="Times New Roman"/>
                          <a:ea typeface="Times New Roman"/>
                          <a:cs typeface="Times New Roman"/>
                        </a:rPr>
                        <a:t> sata </a:t>
                      </a:r>
                      <a:r>
                        <a:rPr lang="en" sz="1400" u="none" strike="noStrike" cap="none" dirty="0">
                          <a:latin typeface="Times New Roman"/>
                          <a:ea typeface="Times New Roman"/>
                          <a:cs typeface="Times New Roman"/>
                          <a:sym typeface="Times New Roman"/>
                        </a:rPr>
                        <a:t>tjedno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786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hr-HR" sz="1400" u="none" strike="noStrike" cap="none" dirty="0" smtClean="0">
                          <a:latin typeface="Times New Roman"/>
                          <a:ea typeface="Times New Roman"/>
                          <a:cs typeface="Times New Roman"/>
                          <a:sym typeface="Times New Roman"/>
                        </a:rPr>
                        <a:t>T</a:t>
                      </a:r>
                      <a:r>
                        <a:rPr lang="en" sz="1400" u="none" strike="noStrike" cap="none" dirty="0" smtClean="0">
                          <a:latin typeface="Times New Roman"/>
                          <a:ea typeface="Times New Roman"/>
                          <a:cs typeface="Times New Roman"/>
                          <a:sym typeface="Times New Roman"/>
                        </a:rPr>
                        <a:t>roškove </a:t>
                      </a:r>
                      <a:r>
                        <a:rPr lang="en" sz="1400" u="none" strike="noStrike" cap="none" dirty="0">
                          <a:latin typeface="Times New Roman"/>
                          <a:ea typeface="Times New Roman"/>
                          <a:cs typeface="Times New Roman"/>
                          <a:sym typeface="Times New Roman"/>
                        </a:rPr>
                        <a:t>potrebnih i dodatnih radnih materijala snosi škola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8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1500"/>
                        <a:buFont typeface="Times New Roman"/>
                        <a:buNone/>
                      </a:pPr>
                      <a:r>
                        <a:rPr lang="en" sz="1400" u="none" strike="noStrike" cap="none" dirty="0">
                          <a:solidFill>
                            <a:schemeClr val="dk1"/>
                          </a:solidFill>
                          <a:latin typeface="Times New Roman"/>
                          <a:ea typeface="Times New Roman"/>
                          <a:cs typeface="Times New Roman"/>
                          <a:sym typeface="Times New Roman"/>
                        </a:rPr>
                        <a:t>- sustavno praćenje učeničkih postignuća te motiviranosti za rad</a:t>
                      </a:r>
                      <a:endParaRPr sz="1400" u="none" strike="noStrike" cap="none" dirty="0"/>
                    </a:p>
                    <a:p>
                      <a:pPr marL="0" marR="0" lvl="0" indent="0" algn="just" rtl="0">
                        <a:lnSpc>
                          <a:spcPct val="115000"/>
                        </a:lnSpc>
                        <a:spcBef>
                          <a:spcPts val="0"/>
                        </a:spcBef>
                        <a:spcAft>
                          <a:spcPts val="0"/>
                        </a:spcAft>
                        <a:buClr>
                          <a:schemeClr val="dk1"/>
                        </a:buClr>
                        <a:buSzPts val="1500"/>
                        <a:buFont typeface="Times New Roman"/>
                        <a:buNone/>
                      </a:pPr>
                      <a:r>
                        <a:rPr lang="en" sz="1400" u="none" strike="noStrike" cap="none" dirty="0">
                          <a:solidFill>
                            <a:schemeClr val="dk1"/>
                          </a:solidFill>
                          <a:latin typeface="Times New Roman"/>
                          <a:ea typeface="Times New Roman"/>
                          <a:cs typeface="Times New Roman"/>
                          <a:sym typeface="Times New Roman"/>
                        </a:rPr>
                        <a:t>- praćenje redovitosti pohađanja dopunske nastave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473930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16"/>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959" name="Google Shape;959;p116"/>
          <p:cNvSpPr/>
          <p:nvPr/>
        </p:nvSpPr>
        <p:spPr>
          <a:xfrm>
            <a:off x="2349282" y="3645019"/>
            <a:ext cx="4454962" cy="10794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16"/>
          <p:cNvSpPr/>
          <p:nvPr/>
        </p:nvSpPr>
        <p:spPr>
          <a:xfrm>
            <a:off x="2231989" y="2180752"/>
            <a:ext cx="5407200" cy="18819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
              <a:buFont typeface="Arial"/>
              <a:buNone/>
            </a:pPr>
            <a:r>
              <a:rPr lang="en" sz="3600" b="1" i="0" u="none" strike="noStrike" cap="none">
                <a:solidFill>
                  <a:schemeClr val="dk1"/>
                </a:solidFill>
                <a:latin typeface="Times New Roman"/>
                <a:ea typeface="Times New Roman"/>
                <a:cs typeface="Times New Roman"/>
                <a:sym typeface="Times New Roman"/>
              </a:rPr>
              <a:t>DODATNA NASTAVA</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17"/>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967" name="Google Shape;967;p117"/>
          <p:cNvSpPr/>
          <p:nvPr/>
        </p:nvSpPr>
        <p:spPr>
          <a:xfrm>
            <a:off x="1077900" y="1988850"/>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chemeClr val="dk1"/>
              </a:buClr>
              <a:buSzPts val="600"/>
            </a:pPr>
            <a:r>
              <a:rPr lang="en" sz="3600" b="1" i="0" u="none" strike="noStrike" cap="none">
                <a:solidFill>
                  <a:srgbClr val="000000"/>
                </a:solidFill>
                <a:latin typeface="Times New Roman"/>
                <a:ea typeface="Times New Roman"/>
                <a:cs typeface="Times New Roman"/>
                <a:sym typeface="Times New Roman"/>
              </a:rPr>
              <a:t>DO</a:t>
            </a:r>
            <a:r>
              <a:rPr lang="en" sz="3600" b="1" i="0" u="none" strike="noStrike" cap="none">
                <a:solidFill>
                  <a:schemeClr val="dk1"/>
                </a:solidFill>
                <a:latin typeface="Times New Roman"/>
                <a:ea typeface="Times New Roman"/>
                <a:cs typeface="Times New Roman"/>
                <a:sym typeface="Times New Roman"/>
              </a:rPr>
              <a:t>DATNA</a:t>
            </a:r>
            <a:r>
              <a:rPr lang="en" sz="3600" b="1" i="0" u="none" strike="noStrike" cap="none">
                <a:solidFill>
                  <a:srgbClr val="000000"/>
                </a:solidFill>
                <a:latin typeface="Times New Roman"/>
                <a:ea typeface="Times New Roman"/>
                <a:cs typeface="Times New Roman"/>
                <a:sym typeface="Times New Roman"/>
              </a:rPr>
              <a:t> NASTAVA </a:t>
            </a:r>
            <a:r>
              <a:rPr lang="en" sz="3600" b="1" i="0" u="none" strike="noStrike" cap="none">
                <a:solidFill>
                  <a:schemeClr val="dk1"/>
                </a:solidFill>
                <a:latin typeface="Times New Roman"/>
                <a:ea typeface="Times New Roman"/>
                <a:cs typeface="Times New Roman"/>
                <a:sym typeface="Times New Roman"/>
              </a:rPr>
              <a:t>RAZREDNE</a:t>
            </a:r>
            <a:r>
              <a:rPr lang="en" sz="3600" b="1">
                <a:solidFill>
                  <a:schemeClr val="dk1"/>
                </a:solidFill>
                <a:latin typeface="Times New Roman"/>
                <a:ea typeface="Times New Roman"/>
                <a:cs typeface="Times New Roman"/>
                <a:sym typeface="Times New Roman"/>
              </a:rPr>
              <a:t> </a:t>
            </a:r>
            <a:r>
              <a:rPr lang="en" sz="3600" b="1" i="0" u="none" strike="noStrike" cap="none">
                <a:solidFill>
                  <a:schemeClr val="dk1"/>
                </a:solidFill>
                <a:latin typeface="Times New Roman"/>
                <a:ea typeface="Times New Roman"/>
                <a:cs typeface="Times New Roman"/>
                <a:sym typeface="Times New Roman"/>
              </a:rPr>
              <a:t>NASTAVE</a:t>
            </a:r>
            <a:endParaRPr lang="sr-Latn-RS" sz="3600" b="1" i="0" u="none" strike="noStrike" cap="none">
              <a:solidFill>
                <a:schemeClr val="dk1"/>
              </a:solidFill>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graphicFrame>
        <p:nvGraphicFramePr>
          <p:cNvPr id="980" name="Google Shape;980;p119"/>
          <p:cNvGraphicFramePr/>
          <p:nvPr>
            <p:extLst>
              <p:ext uri="{D42A27DB-BD31-4B8C-83A1-F6EECF244321}">
                <p14:modId xmlns:p14="http://schemas.microsoft.com/office/powerpoint/2010/main" val="2198509610"/>
              </p:ext>
            </p:extLst>
          </p:nvPr>
        </p:nvGraphicFramePr>
        <p:xfrm>
          <a:off x="83976" y="97161"/>
          <a:ext cx="8910734" cy="6642525"/>
        </p:xfrm>
        <a:graphic>
          <a:graphicData uri="http://schemas.openxmlformats.org/drawingml/2006/table">
            <a:tbl>
              <a:tblPr>
                <a:noFill/>
                <a:tableStyleId>{B2E6745A-B9C5-42E0-A17B-FDAA3278ED7C}</a:tableStyleId>
              </a:tblPr>
              <a:tblGrid>
                <a:gridCol w="2435971">
                  <a:extLst>
                    <a:ext uri="{9D8B030D-6E8A-4147-A177-3AD203B41FA5}">
                      <a16:colId xmlns:a16="http://schemas.microsoft.com/office/drawing/2014/main" val="20000"/>
                    </a:ext>
                  </a:extLst>
                </a:gridCol>
                <a:gridCol w="6474763">
                  <a:extLst>
                    <a:ext uri="{9D8B030D-6E8A-4147-A177-3AD203B41FA5}">
                      <a16:colId xmlns:a16="http://schemas.microsoft.com/office/drawing/2014/main" val="20001"/>
                    </a:ext>
                  </a:extLst>
                </a:gridCol>
              </a:tblGrid>
              <a:tr h="98575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endParaRPr lang="hr-HR" sz="1600" b="1" u="none" strike="noStrike" cap="none" dirty="0" smtClean="0">
                        <a:latin typeface="+mj-lt"/>
                        <a:ea typeface="Times New Roman"/>
                        <a:cs typeface="Times New Roman"/>
                        <a:sym typeface="Times New Roman"/>
                      </a:endParaRPr>
                    </a:p>
                    <a:p>
                      <a:pPr marL="0" marR="0" lvl="0" indent="0" algn="ctr" rtl="0">
                        <a:lnSpc>
                          <a:spcPct val="100000"/>
                        </a:lnSpc>
                        <a:spcBef>
                          <a:spcPts val="0"/>
                        </a:spcBef>
                        <a:spcAft>
                          <a:spcPts val="0"/>
                        </a:spcAft>
                        <a:buFont typeface="Verdana"/>
                        <a:buNone/>
                      </a:pPr>
                      <a:r>
                        <a:rPr lang="en" sz="1600" b="1" u="none" strike="noStrike" cap="none" dirty="0" smtClean="0">
                          <a:latin typeface="+mj-lt"/>
                          <a:ea typeface="Times New Roman"/>
                          <a:cs typeface="Times New Roman"/>
                          <a:sym typeface="Times New Roman"/>
                        </a:rPr>
                        <a:t>DODATNA</a:t>
                      </a:r>
                      <a:r>
                        <a:rPr lang="en" sz="1600" b="1" u="none" strike="noStrike" cap="none" dirty="0">
                          <a:latin typeface="+mj-lt"/>
                          <a:ea typeface="Times New Roman"/>
                          <a:cs typeface="Times New Roman"/>
                        </a:rPr>
                        <a:t> </a:t>
                      </a:r>
                      <a:r>
                        <a:rPr lang="en" sz="1600" b="1" u="none" strike="noStrike" cap="none" dirty="0">
                          <a:latin typeface="+mj-lt"/>
                          <a:ea typeface="Times New Roman"/>
                          <a:cs typeface="Times New Roman"/>
                          <a:sym typeface="Times New Roman"/>
                        </a:rPr>
                        <a:t>NASTAVA IZ MATEMATIKE </a:t>
                      </a:r>
                      <a:endParaRPr lang="hr-HR" sz="1600" b="1" u="none" strike="noStrike" cap="none" dirty="0" smtClean="0">
                        <a:latin typeface="+mj-lt"/>
                        <a:ea typeface="Times New Roman"/>
                        <a:cs typeface="Times New Roman"/>
                        <a:sym typeface="Times New Roman"/>
                      </a:endParaRPr>
                    </a:p>
                    <a:p>
                      <a:pPr marL="0" marR="0" lvl="0" indent="0" algn="ctr" rtl="0">
                        <a:lnSpc>
                          <a:spcPct val="100000"/>
                        </a:lnSpc>
                        <a:spcBef>
                          <a:spcPts val="0"/>
                        </a:spcBef>
                        <a:spcAft>
                          <a:spcPts val="0"/>
                        </a:spcAft>
                        <a:buFont typeface="Verdana"/>
                        <a:buNone/>
                      </a:pPr>
                      <a:r>
                        <a:rPr lang="hr-HR" sz="1600" b="1" u="none" strike="noStrike" cap="none" dirty="0" smtClean="0">
                          <a:latin typeface="+mj-lt"/>
                          <a:ea typeface="Times New Roman"/>
                          <a:cs typeface="Times New Roman"/>
                          <a:sym typeface="Times New Roman"/>
                        </a:rPr>
                        <a:t>za učenike </a:t>
                      </a:r>
                      <a:r>
                        <a:rPr lang="hr-HR" sz="1600" b="1" u="none" strike="noStrike" cap="none" dirty="0" smtClean="0">
                          <a:latin typeface="+mj-lt"/>
                          <a:ea typeface="Times New Roman"/>
                          <a:cs typeface="Times New Roman"/>
                          <a:sym typeface="Arial"/>
                        </a:rPr>
                        <a:t>prvog</a:t>
                      </a:r>
                      <a:r>
                        <a:rPr lang="hr-HR" sz="1600" b="1" u="none" strike="noStrike" cap="none" dirty="0" smtClean="0">
                          <a:latin typeface="+mj-lt"/>
                          <a:ea typeface="Times New Roman"/>
                          <a:cs typeface="Times New Roman"/>
                          <a:sym typeface="Times New Roman"/>
                        </a:rPr>
                        <a:t> razreda</a:t>
                      </a:r>
                    </a:p>
                    <a:p>
                      <a:pPr marL="0" marR="0" lvl="0" indent="0" algn="ctr" rtl="0">
                        <a:lnSpc>
                          <a:spcPct val="100000"/>
                        </a:lnSpc>
                        <a:spcBef>
                          <a:spcPts val="0"/>
                        </a:spcBef>
                        <a:spcAft>
                          <a:spcPts val="0"/>
                        </a:spcAft>
                        <a:buFont typeface="Verdana"/>
                        <a:buNone/>
                      </a:pPr>
                      <a:endParaRPr lang="hr-H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94874">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Učenicima koji na nastavnom predmetu ostvaruju natprosječne rezultate ili pokazuju poseban interes za matematiku omogućiti realizaciju nastavnih sadržaja na višim razinama znanja.</a:t>
                      </a:r>
                      <a:r>
                        <a:rPr lang="en" sz="1400" u="none" strike="noStrike" cap="none" dirty="0">
                          <a:latin typeface="Times New Roman"/>
                          <a:ea typeface="Times New Roman"/>
                          <a:cs typeface="Times New Roman"/>
                        </a:rPr>
                        <a:t> </a:t>
                      </a:r>
                      <a:endParaRPr sz="1400" u="none" strike="noStrike" cap="none" dirty="0"/>
                    </a:p>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Poticanje znanja, sposobnosti i razvijanje darovitosti učenika na području matematike.</a:t>
                      </a:r>
                      <a:r>
                        <a:rPr lang="en" sz="1400" u="none" strike="noStrike" cap="none" dirty="0">
                          <a:latin typeface="Times New Roman"/>
                          <a:ea typeface="Times New Roman"/>
                          <a:cs typeface="Times New Roman"/>
                        </a:rPr>
                        <a:t> </a:t>
                      </a:r>
                      <a:endParaRPr sz="14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64554">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Rad s učenicima koji pokazuju interes za produbljivanje znanja, te uočavanje darovitih učenika u području matematike.</a:t>
                      </a:r>
                      <a:r>
                        <a:rPr lang="en" sz="1400" u="none" strike="noStrike" cap="none" dirty="0">
                          <a:latin typeface="Times New Roman"/>
                          <a:ea typeface="Times New Roman"/>
                          <a:cs typeface="Times New Roman"/>
                        </a:rPr>
                        <a:t> </a:t>
                      </a:r>
                      <a:endParaRPr sz="1400" u="none" strike="noStrike" cap="none" dirty="0"/>
                    </a:p>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Dostizanje viših razina znanja matematike, stjecanje sigurnosti u radu i jačanje samopouzdanja. Učenici razvijaju </a:t>
                      </a:r>
                      <a:r>
                        <a:rPr lang="en" sz="1400" u="none" strike="noStrike" cap="none" dirty="0">
                          <a:latin typeface="Times New Roman"/>
                          <a:ea typeface="Times New Roman"/>
                          <a:cs typeface="Times New Roman"/>
                        </a:rPr>
                        <a:t>sposobnost </a:t>
                      </a:r>
                      <a:r>
                        <a:rPr lang="en" sz="1400" u="none" strike="noStrike" cap="none" dirty="0">
                          <a:latin typeface="Times New Roman"/>
                          <a:ea typeface="Times New Roman"/>
                          <a:cs typeface="Times New Roman"/>
                          <a:sym typeface="Times New Roman"/>
                        </a:rPr>
                        <a:t>uočavanja uzročno-posljedičnih veza čime lako primjenjuju stečeno znanje.</a:t>
                      </a:r>
                      <a:r>
                        <a:rPr lang="en" sz="1400" u="none" strike="noStrike" cap="none" dirty="0">
                          <a:latin typeface="Times New Roman"/>
                          <a:ea typeface="Times New Roman"/>
                          <a:cs typeface="Times New Roman"/>
                        </a:rPr>
                        <a:t> </a:t>
                      </a:r>
                      <a:endParaRPr sz="1400" u="none" strike="noStrike" cap="none" dirty="0"/>
                    </a:p>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Osposobiti učenike za rješavanje problemskih zadataka i pripremati ih za natjecanje iz matematike.</a:t>
                      </a:r>
                      <a:endParaRPr sz="14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076">
                <a:tc>
                  <a:txBody>
                    <a:bodyPr/>
                    <a:lstStyle/>
                    <a:p>
                      <a:pPr marL="0" marR="0" lvl="0" indent="0" algn="l" rtl="0">
                        <a:lnSpc>
                          <a:spcPct val="100000"/>
                        </a:lnSpc>
                        <a:spcBef>
                          <a:spcPts val="0"/>
                        </a:spcBef>
                        <a:spcAft>
                          <a:spcPts val="0"/>
                        </a:spcAft>
                        <a:buFont typeface="Verdana"/>
                        <a:buNone/>
                      </a:pPr>
                      <a:r>
                        <a:rPr lang="en" sz="1600" b="1" u="none" strike="noStrike" cap="none" dirty="0">
                          <a:latin typeface="+mj-lt"/>
                          <a:ea typeface="Times New Roman"/>
                          <a:cs typeface="Times New Roman"/>
                          <a:sym typeface="Times New Roman"/>
                        </a:rPr>
                        <a:t>NOSITELJI</a:t>
                      </a:r>
                      <a:r>
                        <a:rPr lang="en" sz="1600" b="1" u="none" strike="noStrike" cap="none" dirty="0">
                          <a:latin typeface="+mj-lt"/>
                          <a:ea typeface="Times New Roman"/>
                          <a:cs typeface="Times New Roman"/>
                        </a:rPr>
                        <a:t> </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Times New Roman"/>
                        </a:rPr>
                        <a:t>Anamarija</a:t>
                      </a:r>
                      <a:r>
                        <a:rPr lang="en-US" sz="1400" b="0" i="0" u="none" strike="noStrike" cap="none" noProof="0" dirty="0">
                          <a:latin typeface="Times New Roman"/>
                        </a:rPr>
                        <a:t> </a:t>
                      </a:r>
                      <a:r>
                        <a:rPr lang="en-US" sz="1400" b="0" i="0" u="none" strike="noStrike" cap="none" noProof="0" dirty="0" err="1">
                          <a:latin typeface="Times New Roman"/>
                        </a:rPr>
                        <a:t>Dumenčić</a:t>
                      </a:r>
                      <a:r>
                        <a:rPr lang="en-US" sz="1400" b="0" i="0" u="none" strike="noStrike" cap="none" noProof="0" dirty="0">
                          <a:latin typeface="Times New Roman"/>
                        </a:rPr>
                        <a:t>, Maja </a:t>
                      </a:r>
                      <a:r>
                        <a:rPr lang="en-US" sz="1400" b="0" i="0" u="none" strike="noStrike" cap="none" noProof="0" dirty="0" err="1">
                          <a:latin typeface="Times New Roman"/>
                        </a:rPr>
                        <a:t>Đurinović</a:t>
                      </a:r>
                      <a:r>
                        <a:rPr lang="en-US" sz="1400" b="0" i="0" u="none" strike="noStrike" cap="none" noProof="0" dirty="0">
                          <a:latin typeface="Times New Roman"/>
                        </a:rPr>
                        <a:t> </a:t>
                      </a:r>
                      <a:r>
                        <a:rPr lang="en-US" sz="1400" b="0" i="0" u="none" strike="noStrike" cap="none" noProof="0" dirty="0" err="1">
                          <a:latin typeface="Times New Roman"/>
                        </a:rPr>
                        <a:t>Tišljarec</a:t>
                      </a:r>
                      <a:r>
                        <a:rPr lang="en-US" sz="1400" b="0" i="0" u="none" strike="noStrike" cap="none" noProof="0" dirty="0">
                          <a:latin typeface="Times New Roman"/>
                        </a:rPr>
                        <a:t>, </a:t>
                      </a:r>
                      <a:r>
                        <a:rPr lang="en-US" sz="1400" b="0" i="0" u="none" strike="noStrike" cap="none" noProof="0" dirty="0" err="1">
                          <a:latin typeface="Times New Roman"/>
                        </a:rPr>
                        <a:t>Jasmina</a:t>
                      </a:r>
                      <a:r>
                        <a:rPr lang="en-US" sz="1400" b="0" i="0" u="none" strike="noStrike" cap="none" noProof="0" dirty="0">
                          <a:latin typeface="Times New Roman"/>
                        </a:rPr>
                        <a:t> Kostelac </a:t>
                      </a:r>
                      <a:r>
                        <a:rPr lang="en-US" sz="1400" b="0" i="0" u="none" strike="noStrike" cap="none" noProof="0" dirty="0" err="1">
                          <a:latin typeface="Times New Roman"/>
                        </a:rPr>
                        <a:t>Pervan</a:t>
                      </a:r>
                      <a:r>
                        <a:rPr lang="en-US" sz="1400" b="0" i="0" u="none" strike="noStrike" cap="none" noProof="0" dirty="0">
                          <a:latin typeface="Times New Roman"/>
                        </a:rPr>
                        <a:t>, Iva </a:t>
                      </a:r>
                      <a:r>
                        <a:rPr lang="en-US" sz="1400" b="0" i="0" u="none" strike="noStrike" cap="none" noProof="0" dirty="0" err="1">
                          <a:latin typeface="Times New Roman"/>
                        </a:rPr>
                        <a:t>Penava</a:t>
                      </a:r>
                      <a:endParaRPr lang="en-US" sz="1400" b="0" i="0" u="none" strike="noStrike" cap="none" noProof="0" dirty="0">
                        <a:latin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94874">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endParaRPr sz="14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0981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ea typeface="Times New Roman"/>
                          <a:cs typeface="Times New Roman"/>
                          <a:sym typeface="Times New Roman"/>
                        </a:rPr>
                        <a:t>Kroz cijelu nastavnu godinu </a:t>
                      </a:r>
                      <a:r>
                        <a:rPr lang="en" sz="1400" u="none" strike="noStrike" cap="none" dirty="0">
                          <a:latin typeface="Times New Roman"/>
                          <a:ea typeface="Times New Roman"/>
                          <a:cs typeface="Times New Roman"/>
                        </a:rPr>
                        <a:t>2022./2023</a:t>
                      </a:r>
                      <a:r>
                        <a:rPr lang="en" sz="1400" u="none" strike="noStrike" cap="none" dirty="0">
                          <a:latin typeface="Times New Roman"/>
                          <a:ea typeface="Times New Roman"/>
                          <a:cs typeface="Times New Roman"/>
                          <a:sym typeface="Times New Roman"/>
                        </a:rPr>
                        <a:t>., jedan sat tjedno</a:t>
                      </a:r>
                      <a:endParaRPr sz="14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757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Verdana"/>
                        <a:buNone/>
                      </a:pPr>
                      <a:r>
                        <a:rPr lang="en" sz="1400" u="none" strike="noStrike" cap="none" dirty="0">
                          <a:latin typeface="Times New Roman"/>
                          <a:cs typeface="Times New Roman"/>
                        </a:rPr>
                        <a:t>Listići za nastavu</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309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Vrednovanje se provodi kroz natjecanja u razredu i aktivu, kvizove, igre na računalu. Individualni razvoj učeničkih sposobnosti se prati kroz opisno praćenje potičući razvoj darovitosti u skladu s</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interesima učenika.</a:t>
                      </a:r>
                      <a:endParaRPr sz="1400" u="none" strike="noStrike" cap="none" dirty="0">
                        <a:solidFill>
                          <a:schemeClr val="dk1"/>
                        </a:solidFill>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61d7f35a3e_0_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Solidarnost</a:t>
            </a:r>
            <a:endParaRPr lang="hr-HR" sz="3600" b="1" dirty="0">
              <a:latin typeface="Times New Roman"/>
              <a:ea typeface="Times New Roman"/>
              <a:cs typeface="Times New Roman"/>
              <a:sym typeface="Times New Roman"/>
            </a:endParaRPr>
          </a:p>
        </p:txBody>
      </p:sp>
      <p:sp>
        <p:nvSpPr>
          <p:cNvPr id="257" name="Google Shape;257;g61d7f35a3e_0_6"/>
          <p:cNvSpPr txBox="1">
            <a:spLocks noGrp="1"/>
          </p:cNvSpPr>
          <p:nvPr>
            <p:ph type="body" idx="1"/>
          </p:nvPr>
        </p:nvSpPr>
        <p:spPr>
          <a:xfrm>
            <a:off x="1194318" y="1825625"/>
            <a:ext cx="6764694" cy="4351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750"/>
              </a:spcBef>
              <a:spcAft>
                <a:spcPts val="0"/>
              </a:spcAft>
              <a:buSzPts val="1800"/>
              <a:buNone/>
            </a:pPr>
            <a:r>
              <a:rPr lang="en" sz="2400" dirty="0">
                <a:latin typeface="Times New Roman"/>
                <a:ea typeface="Times New Roman"/>
                <a:cs typeface="Times New Roman"/>
                <a:sym typeface="Times New Roman"/>
              </a:rPr>
              <a:t>Kontinuirano provodimo humanitarni rad kroz razne akcije u kojima jačamo solidarnost, suosjećanje i pomaganje potrebitima, kao i osjetljivost na očuvanje prirode kroz razvijanje ekološke svijesti i održivi razvoj kod učenika.</a:t>
            </a:r>
            <a:endParaRPr sz="24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aphicFrame>
        <p:nvGraphicFramePr>
          <p:cNvPr id="998" name="Google Shape;998;p122"/>
          <p:cNvGraphicFramePr/>
          <p:nvPr>
            <p:extLst>
              <p:ext uri="{D42A27DB-BD31-4B8C-83A1-F6EECF244321}">
                <p14:modId xmlns:p14="http://schemas.microsoft.com/office/powerpoint/2010/main" val="4075770159"/>
              </p:ext>
            </p:extLst>
          </p:nvPr>
        </p:nvGraphicFramePr>
        <p:xfrm>
          <a:off x="236758" y="320732"/>
          <a:ext cx="8638375" cy="6026810"/>
        </p:xfrm>
        <a:graphic>
          <a:graphicData uri="http://schemas.openxmlformats.org/drawingml/2006/table">
            <a:tbl>
              <a:tblPr>
                <a:noFill/>
                <a:tableStyleId>{B5C96C21-4EE6-4BEF-822F-EDBACECFD9C8}</a:tableStyleId>
              </a:tblPr>
              <a:tblGrid>
                <a:gridCol w="2295625">
                  <a:extLst>
                    <a:ext uri="{9D8B030D-6E8A-4147-A177-3AD203B41FA5}">
                      <a16:colId xmlns:a16="http://schemas.microsoft.com/office/drawing/2014/main" val="20000"/>
                    </a:ext>
                  </a:extLst>
                </a:gridCol>
                <a:gridCol w="6342750">
                  <a:extLst>
                    <a:ext uri="{9D8B030D-6E8A-4147-A177-3AD203B41FA5}">
                      <a16:colId xmlns:a16="http://schemas.microsoft.com/office/drawing/2014/main" val="20001"/>
                    </a:ext>
                  </a:extLst>
                </a:gridCol>
              </a:tblGrid>
              <a:tr h="41505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solidFill>
                          <a:schemeClr val="tx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US" sz="1600" b="1" u="none" strike="noStrike" cap="none" dirty="0" smtClean="0">
                          <a:solidFill>
                            <a:schemeClr val="tx1"/>
                          </a:solidFill>
                          <a:latin typeface="Times New Roman"/>
                          <a:ea typeface="Times New Roman"/>
                          <a:cs typeface="Times New Roman"/>
                          <a:sym typeface="Times New Roman"/>
                        </a:rPr>
                        <a:t>DODATNA </a:t>
                      </a:r>
                      <a:r>
                        <a:rPr lang="en-US" sz="1600" b="1" u="none" strike="noStrike" cap="none" dirty="0">
                          <a:solidFill>
                            <a:schemeClr val="tx1"/>
                          </a:solidFill>
                          <a:latin typeface="Times New Roman"/>
                          <a:ea typeface="Times New Roman"/>
                          <a:cs typeface="Times New Roman"/>
                          <a:sym typeface="Times New Roman"/>
                        </a:rPr>
                        <a:t>NASTAVA IZ </a:t>
                      </a:r>
                      <a:r>
                        <a:rPr lang="en-US" sz="1600" b="1" u="none" strike="noStrike" cap="none" dirty="0">
                          <a:solidFill>
                            <a:schemeClr val="tx1"/>
                          </a:solidFill>
                          <a:latin typeface="Times New Roman"/>
                          <a:ea typeface="Times New Roman"/>
                          <a:cs typeface="Times New Roman"/>
                        </a:rPr>
                        <a:t>MATEMATIKE</a:t>
                      </a:r>
                      <a:r>
                        <a:rPr lang="hr-HR" sz="1600" b="1" u="none" strike="noStrike" cap="none" dirty="0">
                          <a:solidFill>
                            <a:schemeClr val="tx1"/>
                          </a:solidFill>
                          <a:latin typeface="Times New Roman"/>
                          <a:ea typeface="Times New Roman"/>
                          <a:cs typeface="Times New Roman"/>
                        </a:rPr>
                        <a:t> </a:t>
                      </a:r>
                      <a:endParaRPr lang="hr-HR" sz="1600" b="1" u="none" strike="noStrike" cap="none" dirty="0" smtClean="0">
                        <a:solidFill>
                          <a:schemeClr val="tx1"/>
                        </a:solidFill>
                        <a:latin typeface="Times New Roman"/>
                        <a:ea typeface="Times New Roman"/>
                        <a:cs typeface="Times New Roman"/>
                      </a:endParaRPr>
                    </a:p>
                    <a:p>
                      <a:pPr marL="0" marR="0" lvl="0" indent="0" algn="ctr" rtl="0">
                        <a:lnSpc>
                          <a:spcPct val="100000"/>
                        </a:lnSpc>
                        <a:spcBef>
                          <a:spcPts val="0"/>
                        </a:spcBef>
                        <a:spcAft>
                          <a:spcPts val="0"/>
                        </a:spcAft>
                        <a:buFont typeface="Arial"/>
                        <a:buNone/>
                      </a:pPr>
                      <a:r>
                        <a:rPr lang="hr-HR" sz="1800" b="1" u="none" strike="noStrike" cap="none" dirty="0" smtClean="0">
                          <a:solidFill>
                            <a:schemeClr val="tx1"/>
                          </a:solidFill>
                          <a:latin typeface="Times New Roman"/>
                          <a:ea typeface="Times New Roman"/>
                          <a:cs typeface="Times New Roman"/>
                        </a:rPr>
                        <a:t>za učenike</a:t>
                      </a:r>
                      <a:r>
                        <a:rPr lang="en-US" sz="1800" b="1" u="none" strike="noStrike" cap="none" dirty="0" smtClean="0">
                          <a:solidFill>
                            <a:schemeClr val="tx1"/>
                          </a:solidFill>
                          <a:latin typeface="Times New Roman"/>
                          <a:ea typeface="Times New Roman"/>
                          <a:cs typeface="Times New Roman"/>
                        </a:rPr>
                        <a:t> </a:t>
                      </a:r>
                      <a:r>
                        <a:rPr lang="hr-HR" sz="1800" b="1" u="none" strike="noStrike" cap="none" dirty="0" smtClean="0">
                          <a:solidFill>
                            <a:schemeClr val="tx1"/>
                          </a:solidFill>
                          <a:latin typeface="Times New Roman"/>
                          <a:ea typeface="Times New Roman"/>
                          <a:cs typeface="Times New Roman"/>
                        </a:rPr>
                        <a:t>drugog</a:t>
                      </a:r>
                      <a:r>
                        <a:rPr lang="en-US" sz="1800" b="1" u="none" strike="noStrike" cap="none" dirty="0" smtClean="0">
                          <a:solidFill>
                            <a:schemeClr val="tx1"/>
                          </a:solidFill>
                          <a:latin typeface="Times New Roman"/>
                          <a:ea typeface="Times New Roman"/>
                          <a:cs typeface="Times New Roman"/>
                        </a:rPr>
                        <a:t> </a:t>
                      </a:r>
                      <a:r>
                        <a:rPr lang="en-US" sz="1800" b="1" u="none" strike="noStrike" cap="none" dirty="0" err="1" smtClean="0">
                          <a:solidFill>
                            <a:schemeClr val="tx1"/>
                          </a:solidFill>
                          <a:latin typeface="Times New Roman"/>
                          <a:ea typeface="Times New Roman"/>
                          <a:cs typeface="Times New Roman"/>
                        </a:rPr>
                        <a:t>razred</a:t>
                      </a:r>
                      <a:r>
                        <a:rPr lang="hr-HR" sz="1800" b="1" u="none" strike="noStrike" cap="none" dirty="0" smtClean="0">
                          <a:solidFill>
                            <a:schemeClr val="tx1"/>
                          </a:solidFill>
                          <a:latin typeface="Times New Roman"/>
                          <a:ea typeface="Times New Roman"/>
                          <a:cs typeface="Times New Roman"/>
                        </a:rPr>
                        <a:t>a</a:t>
                      </a:r>
                    </a:p>
                    <a:p>
                      <a:pPr marL="0" marR="0" lvl="0" indent="0" algn="ctr" rtl="0">
                        <a:lnSpc>
                          <a:spcPct val="100000"/>
                        </a:lnSpc>
                        <a:spcBef>
                          <a:spcPts val="0"/>
                        </a:spcBef>
                        <a:spcAft>
                          <a:spcPts val="0"/>
                        </a:spcAft>
                        <a:buFont typeface="Arial"/>
                        <a:buNone/>
                      </a:pPr>
                      <a:endParaRPr lang="en-US" sz="1800" b="1" u="none" strike="noStrike" cap="none" dirty="0">
                        <a:solidFill>
                          <a:schemeClr val="tx1"/>
                        </a:solidFill>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279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Učenicima koji na nastavnom predmetu ostvaruju nadprosječne rezultate ili pokazuju osobit interes za matematiku omogućiti realizaciju nastavnih sadržaja</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na višim razinama znanja. Poticanje znanja, razvoj sposobnosti i darovitosti učenika na području matematike</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279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NAMJENA</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Uočavanje darovitih učenika na </a:t>
                      </a:r>
                      <a:r>
                        <a:rPr lang="en" sz="1400" u="none" strike="noStrike" cap="none" dirty="0">
                          <a:solidFill>
                            <a:schemeClr val="dk1"/>
                          </a:solidFill>
                          <a:latin typeface="Times New Roman"/>
                          <a:ea typeface="Times New Roman"/>
                          <a:cs typeface="Times New Roman"/>
                          <a:sym typeface="Times New Roman"/>
                        </a:rPr>
                        <a:t>području matematike</a:t>
                      </a:r>
                      <a:r>
                        <a:rPr lang="en" sz="1400" u="none" strike="noStrike" cap="none" dirty="0">
                          <a:latin typeface="Times New Roman"/>
                          <a:ea typeface="Times New Roman"/>
                          <a:cs typeface="Times New Roman"/>
                          <a:sym typeface="Times New Roman"/>
                        </a:rPr>
                        <a:t> te rad na produbljivanju znanja i razvoju istraživalačkog i logičkog mišljenja, zaključivanja i povezivanja. Povećanje razine znanja, stjecanje sigurnosti u radu i jačanje samopouzdanja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Times New Roman"/>
                        <a:buNone/>
                      </a:pP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43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NOSITELJ</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Verdana"/>
                        <a:buNone/>
                      </a:pPr>
                      <a:r>
                        <a:rPr lang="sr-Latn-RS" sz="1400" u="none" strike="noStrike" cap="none" dirty="0">
                          <a:latin typeface="Times New Roman"/>
                          <a:ea typeface="Times New Roman"/>
                          <a:cs typeface="Times New Roman"/>
                        </a:rPr>
                        <a:t>Danijela Divna </a:t>
                      </a:r>
                      <a:r>
                        <a:rPr lang="sr-Latn-RS" sz="1400" u="none" strike="noStrike" cap="none" dirty="0" err="1">
                          <a:latin typeface="Times New Roman"/>
                          <a:ea typeface="Times New Roman"/>
                          <a:cs typeface="Times New Roman"/>
                        </a:rPr>
                        <a:t>Dujić</a:t>
                      </a:r>
                      <a:r>
                        <a:rPr lang="sr-Latn-RS" sz="1400" u="none" strike="noStrike" cap="none" dirty="0">
                          <a:latin typeface="Times New Roman"/>
                          <a:ea typeface="Times New Roman"/>
                          <a:cs typeface="Times New Roman"/>
                        </a:rPr>
                        <a:t>, Ivana </a:t>
                      </a:r>
                      <a:r>
                        <a:rPr lang="sr-Latn-RS" sz="1400" u="none" strike="noStrike" cap="none" dirty="0" err="1">
                          <a:latin typeface="Times New Roman"/>
                          <a:ea typeface="Times New Roman"/>
                          <a:cs typeface="Times New Roman"/>
                        </a:rPr>
                        <a:t>Vlajčić</a:t>
                      </a:r>
                      <a:r>
                        <a:rPr lang="sr-Latn-RS" sz="1400" u="none" strike="noStrike" cap="none" dirty="0">
                          <a:latin typeface="Times New Roman"/>
                          <a:ea typeface="Times New Roman"/>
                          <a:cs typeface="Times New Roman"/>
                        </a:rPr>
                        <a:t>, 2. a i c</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279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Učenici se uključuju na prijedlog učiteljice i samostalno. U radu se koristi individualizirani pristup, te grupni i frontalni način rada.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53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VREMENIK</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hr-HR" sz="1400" u="none" strike="noStrike" cap="none" dirty="0">
                          <a:latin typeface="Times New Roman"/>
                          <a:ea typeface="Times New Roman"/>
                          <a:cs typeface="Times New Roman"/>
                          <a:sym typeface="Times New Roman"/>
                        </a:rPr>
                        <a:t>Tijekom</a:t>
                      </a:r>
                      <a:r>
                        <a:rPr lang="hr-HR" sz="1400" u="none" strike="noStrike" cap="none" dirty="0">
                          <a:latin typeface="Times New Roman"/>
                          <a:ea typeface="Times New Roman"/>
                          <a:cs typeface="Times New Roman"/>
                        </a:rPr>
                        <a:t> školske</a:t>
                      </a:r>
                      <a:r>
                        <a:rPr lang="hr-HR" sz="1400" u="none" strike="noStrike" cap="none" dirty="0">
                          <a:latin typeface="Times New Roman"/>
                          <a:ea typeface="Times New Roman"/>
                          <a:cs typeface="Times New Roman"/>
                          <a:sym typeface="Times New Roman"/>
                        </a:rPr>
                        <a:t> godine </a:t>
                      </a:r>
                      <a:r>
                        <a:rPr lang="hr-HR" sz="1400" u="none" strike="noStrike" cap="none" dirty="0">
                          <a:latin typeface="Times New Roman"/>
                          <a:ea typeface="Times New Roman"/>
                          <a:cs typeface="Times New Roman"/>
                        </a:rPr>
                        <a:t>2022./2023. </a:t>
                      </a:r>
                      <a:r>
                        <a:rPr lang="hr-HR" sz="1400" u="none" strike="noStrike" cap="none" dirty="0" smtClean="0">
                          <a:latin typeface="Times New Roman"/>
                          <a:ea typeface="Times New Roman"/>
                          <a:cs typeface="Times New Roman"/>
                        </a:rPr>
                        <a:t>- jedan </a:t>
                      </a:r>
                      <a:r>
                        <a:rPr lang="hr-HR" sz="1400" u="none" strike="noStrike" cap="none" dirty="0">
                          <a:latin typeface="Times New Roman"/>
                          <a:ea typeface="Times New Roman"/>
                          <a:cs typeface="Times New Roman"/>
                        </a:rPr>
                        <a:t>sat tjedno</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34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TROŠKOVNIK</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rPr>
                        <a:t>Troškovi za natjecanje "Klokan bez granica" - roditelji</a:t>
                      </a:r>
                      <a:endParaRPr lang="en"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279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Samovrednovanje učenika. Napredovanje učenika poticati usmenim i pismenim praćenjem učiteljice.</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Vrednovanje rezultata je vidljivo kroz razredna, školska natjecanja, kvizove i prezentacije.. Poticanje samostalnosti, kreativnosti i darovitosti</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84889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aphicFrame>
        <p:nvGraphicFramePr>
          <p:cNvPr id="998" name="Google Shape;998;p122"/>
          <p:cNvGraphicFramePr/>
          <p:nvPr>
            <p:extLst>
              <p:ext uri="{D42A27DB-BD31-4B8C-83A1-F6EECF244321}">
                <p14:modId xmlns:p14="http://schemas.microsoft.com/office/powerpoint/2010/main" val="4039627847"/>
              </p:ext>
            </p:extLst>
          </p:nvPr>
        </p:nvGraphicFramePr>
        <p:xfrm>
          <a:off x="274080" y="307910"/>
          <a:ext cx="8638375" cy="6327775"/>
        </p:xfrm>
        <a:graphic>
          <a:graphicData uri="http://schemas.openxmlformats.org/drawingml/2006/table">
            <a:tbl>
              <a:tblPr>
                <a:noFill/>
                <a:tableStyleId>{B5C96C21-4EE6-4BEF-822F-EDBACECFD9C8}</a:tableStyleId>
              </a:tblPr>
              <a:tblGrid>
                <a:gridCol w="2295625">
                  <a:extLst>
                    <a:ext uri="{9D8B030D-6E8A-4147-A177-3AD203B41FA5}">
                      <a16:colId xmlns:a16="http://schemas.microsoft.com/office/drawing/2014/main" val="20000"/>
                    </a:ext>
                  </a:extLst>
                </a:gridCol>
                <a:gridCol w="6342750">
                  <a:extLst>
                    <a:ext uri="{9D8B030D-6E8A-4147-A177-3AD203B41FA5}">
                      <a16:colId xmlns:a16="http://schemas.microsoft.com/office/drawing/2014/main" val="20001"/>
                    </a:ext>
                  </a:extLst>
                </a:gridCol>
              </a:tblGrid>
              <a:tr h="62190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solidFill>
                          <a:schemeClr val="tx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US" sz="1600" b="1" u="none" strike="noStrike" cap="none" dirty="0" smtClean="0">
                          <a:solidFill>
                            <a:schemeClr val="tx1"/>
                          </a:solidFill>
                          <a:latin typeface="Times New Roman"/>
                          <a:ea typeface="Times New Roman"/>
                          <a:cs typeface="Times New Roman"/>
                          <a:sym typeface="Times New Roman"/>
                        </a:rPr>
                        <a:t>DODATNA </a:t>
                      </a:r>
                      <a:r>
                        <a:rPr lang="en-US" sz="1600" b="1" u="none" strike="noStrike" cap="none" dirty="0">
                          <a:solidFill>
                            <a:schemeClr val="tx1"/>
                          </a:solidFill>
                          <a:latin typeface="Times New Roman"/>
                          <a:ea typeface="Times New Roman"/>
                          <a:cs typeface="Times New Roman"/>
                          <a:sym typeface="Times New Roman"/>
                        </a:rPr>
                        <a:t>NASTAVA IZ </a:t>
                      </a:r>
                      <a:r>
                        <a:rPr lang="en-US" sz="1600" b="1" u="none" strike="noStrike" cap="none" dirty="0">
                          <a:solidFill>
                            <a:schemeClr val="tx1"/>
                          </a:solidFill>
                          <a:latin typeface="Times New Roman"/>
                          <a:ea typeface="Times New Roman"/>
                          <a:cs typeface="Times New Roman"/>
                        </a:rPr>
                        <a:t>MATEMATIKE </a:t>
                      </a:r>
                      <a:endParaRPr lang="hr-HR" sz="1600" b="1" u="none" strike="noStrike" cap="none" dirty="0" smtClean="0">
                        <a:solidFill>
                          <a:schemeClr val="tx1"/>
                        </a:solidFill>
                        <a:latin typeface="Times New Roman"/>
                        <a:ea typeface="Times New Roman"/>
                        <a:cs typeface="Times New Roman"/>
                      </a:endParaRPr>
                    </a:p>
                    <a:p>
                      <a:pPr marL="0" marR="0" lvl="0" indent="0" algn="ctr" rtl="0">
                        <a:lnSpc>
                          <a:spcPct val="100000"/>
                        </a:lnSpc>
                        <a:spcBef>
                          <a:spcPts val="0"/>
                        </a:spcBef>
                        <a:spcAft>
                          <a:spcPts val="0"/>
                        </a:spcAft>
                        <a:buFont typeface="Arial"/>
                        <a:buNone/>
                      </a:pPr>
                      <a:r>
                        <a:rPr lang="hr-HR" sz="1600" b="1" u="none" strike="noStrike" cap="none" dirty="0" smtClean="0">
                          <a:solidFill>
                            <a:schemeClr val="tx1"/>
                          </a:solidFill>
                          <a:latin typeface="Times New Roman"/>
                          <a:ea typeface="Times New Roman"/>
                          <a:cs typeface="Times New Roman"/>
                        </a:rPr>
                        <a:t>za učenike</a:t>
                      </a:r>
                      <a:r>
                        <a:rPr lang="en-US" sz="1600" b="1" u="none" strike="noStrike" cap="none" dirty="0" smtClean="0">
                          <a:solidFill>
                            <a:schemeClr val="tx1"/>
                          </a:solidFill>
                          <a:latin typeface="Times New Roman"/>
                          <a:ea typeface="Times New Roman"/>
                          <a:cs typeface="Times New Roman"/>
                          <a:sym typeface="Times New Roman"/>
                        </a:rPr>
                        <a:t> </a:t>
                      </a:r>
                      <a:r>
                        <a:rPr lang="en-US" sz="1600" b="1" u="none" strike="noStrike" cap="none" dirty="0" smtClean="0">
                          <a:solidFill>
                            <a:schemeClr val="tx1"/>
                          </a:solidFill>
                          <a:latin typeface="Times New Roman"/>
                          <a:ea typeface="Times New Roman"/>
                          <a:cs typeface="Times New Roman"/>
                        </a:rPr>
                        <a:t> </a:t>
                      </a:r>
                      <a:r>
                        <a:rPr lang="hr-HR" sz="1600" b="1" u="none" strike="noStrike" cap="none" dirty="0" smtClean="0">
                          <a:solidFill>
                            <a:schemeClr val="tx1"/>
                          </a:solidFill>
                          <a:latin typeface="Times New Roman"/>
                          <a:ea typeface="Times New Roman"/>
                          <a:cs typeface="Times New Roman"/>
                        </a:rPr>
                        <a:t>trećeg</a:t>
                      </a:r>
                      <a:r>
                        <a:rPr lang="en-US" sz="1600" b="1" u="none" strike="noStrike" cap="none" dirty="0" smtClean="0">
                          <a:solidFill>
                            <a:schemeClr val="tx1"/>
                          </a:solidFill>
                          <a:latin typeface="Times New Roman"/>
                          <a:ea typeface="Times New Roman"/>
                          <a:cs typeface="Times New Roman"/>
                        </a:rPr>
                        <a:t> </a:t>
                      </a:r>
                      <a:r>
                        <a:rPr lang="en-US" sz="1600" b="1" u="none" strike="noStrike" cap="none" dirty="0" err="1" smtClean="0">
                          <a:solidFill>
                            <a:schemeClr val="tx1"/>
                          </a:solidFill>
                          <a:latin typeface="Times New Roman"/>
                          <a:ea typeface="Times New Roman"/>
                          <a:cs typeface="Times New Roman"/>
                        </a:rPr>
                        <a:t>razred</a:t>
                      </a:r>
                      <a:r>
                        <a:rPr lang="hr-HR" sz="1600" b="1" u="none" strike="noStrike" cap="none" dirty="0" smtClean="0">
                          <a:solidFill>
                            <a:schemeClr val="tx1"/>
                          </a:solidFill>
                          <a:latin typeface="Times New Roman"/>
                          <a:ea typeface="Times New Roman"/>
                          <a:cs typeface="Times New Roman"/>
                        </a:rPr>
                        <a:t>a</a:t>
                      </a:r>
                    </a:p>
                    <a:p>
                      <a:pPr marL="0" marR="0" lvl="0" indent="0" algn="ctr" rtl="0">
                        <a:lnSpc>
                          <a:spcPct val="100000"/>
                        </a:lnSpc>
                        <a:spcBef>
                          <a:spcPts val="0"/>
                        </a:spcBef>
                        <a:spcAft>
                          <a:spcPts val="0"/>
                        </a:spcAft>
                        <a:buFont typeface="Arial"/>
                        <a:buNone/>
                      </a:pPr>
                      <a:endParaRPr lang="en-US" sz="1600" b="1" u="none" strike="noStrike" cap="none" dirty="0">
                        <a:solidFill>
                          <a:schemeClr val="tx1"/>
                        </a:solidFill>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4380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Učenicima koji na nastavnom predmetu ostvaruju nadprosječne rezultate ili pokazuju osobit interes za matematiku omogućiti realizaciju nastavnih sadržaja</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na višim razinama znanja. Poticanje znanja, razvoj sposobnosti i darovitosti učenika na području matematike</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468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NAMJENA</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Uočavanje darovitih učenika na </a:t>
                      </a:r>
                      <a:r>
                        <a:rPr lang="en" sz="1400" u="none" strike="noStrike" cap="none" dirty="0">
                          <a:solidFill>
                            <a:schemeClr val="dk1"/>
                          </a:solidFill>
                          <a:latin typeface="Times New Roman"/>
                          <a:ea typeface="Times New Roman"/>
                          <a:cs typeface="Times New Roman"/>
                          <a:sym typeface="Times New Roman"/>
                        </a:rPr>
                        <a:t>području matematike</a:t>
                      </a:r>
                      <a:r>
                        <a:rPr lang="en" sz="1400" u="none" strike="noStrike" cap="none" dirty="0">
                          <a:latin typeface="Times New Roman"/>
                          <a:ea typeface="Times New Roman"/>
                          <a:cs typeface="Times New Roman"/>
                          <a:sym typeface="Times New Roman"/>
                        </a:rPr>
                        <a:t> te rad na produbljivanju znanja i razvoju istraživalačkog i logičkog mišljenja, zaključivanja i povezivanja. Povećanje razine znanja, stjecanje sigurnosti u radu i jačanje samopouzdanja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Times New Roman"/>
                        <a:buNone/>
                      </a:pP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269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NOSITELJ</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Verdana"/>
                        <a:buNone/>
                      </a:pPr>
                      <a:r>
                        <a:rPr lang="en-US" sz="1400" u="none" strike="noStrike" cap="none" dirty="0" err="1">
                          <a:latin typeface="Times New Roman"/>
                          <a:ea typeface="Times New Roman"/>
                          <a:cs typeface="Times New Roman"/>
                        </a:rPr>
                        <a:t>Mirta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Grgić-Mešić</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Zorka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Brekalo</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Danijela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Crnjac</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8175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Učenici se uključuju na prijedlog učiteljice i samostalno. U radu se koristi individualizirani pristup, te grupni i frontalni način rada.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308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VREMENIK</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hr-HR" sz="1400" u="none" strike="noStrike" cap="none" dirty="0">
                          <a:latin typeface="Times New Roman"/>
                          <a:ea typeface="Times New Roman"/>
                          <a:cs typeface="Times New Roman"/>
                          <a:sym typeface="Times New Roman"/>
                        </a:rPr>
                        <a:t>Tijekom</a:t>
                      </a:r>
                      <a:r>
                        <a:rPr lang="hr-HR" sz="1400" u="none" strike="noStrike" cap="none" dirty="0">
                          <a:latin typeface="Times New Roman"/>
                          <a:ea typeface="Times New Roman"/>
                          <a:cs typeface="Times New Roman"/>
                        </a:rPr>
                        <a:t> školske</a:t>
                      </a:r>
                      <a:r>
                        <a:rPr lang="hr-HR" sz="1400" u="none" strike="noStrike" cap="none" dirty="0">
                          <a:latin typeface="Times New Roman"/>
                          <a:ea typeface="Times New Roman"/>
                          <a:cs typeface="Times New Roman"/>
                          <a:sym typeface="Times New Roman"/>
                        </a:rPr>
                        <a:t> godine </a:t>
                      </a:r>
                      <a:r>
                        <a:rPr lang="hr-HR" sz="1400" u="none" strike="noStrike" cap="none" dirty="0">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027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TROŠKOVNIK</a:t>
                      </a:r>
                      <a:endParaRPr sz="1600" b="1"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Listići za nastavu</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1468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Samovrednovanje učenika. Napredovanje učenika poticati usmenim i pismenim praćenjem učiteljice.</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Vrednovanje rezultata je vidljivo kroz razredna, školska natjecanja, kvizove i prezentacije.. Poticanje samostalnosti, kreativnosti i darovitosti</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959394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aphicFrame>
        <p:nvGraphicFramePr>
          <p:cNvPr id="992" name="Google Shape;992;p120"/>
          <p:cNvGraphicFramePr/>
          <p:nvPr>
            <p:extLst>
              <p:ext uri="{D42A27DB-BD31-4B8C-83A1-F6EECF244321}">
                <p14:modId xmlns:p14="http://schemas.microsoft.com/office/powerpoint/2010/main" val="365923946"/>
              </p:ext>
            </p:extLst>
          </p:nvPr>
        </p:nvGraphicFramePr>
        <p:xfrm>
          <a:off x="97325" y="160755"/>
          <a:ext cx="8949350" cy="6650371"/>
        </p:xfrm>
        <a:graphic>
          <a:graphicData uri="http://schemas.openxmlformats.org/drawingml/2006/table">
            <a:tbl>
              <a:tblPr>
                <a:noFill/>
                <a:tableStyleId>{B5C96C21-4EE6-4BEF-822F-EDBACECFD9C8}</a:tableStyleId>
              </a:tblPr>
              <a:tblGrid>
                <a:gridCol w="2468593">
                  <a:extLst>
                    <a:ext uri="{9D8B030D-6E8A-4147-A177-3AD203B41FA5}">
                      <a16:colId xmlns:a16="http://schemas.microsoft.com/office/drawing/2014/main" val="20000"/>
                    </a:ext>
                  </a:extLst>
                </a:gridCol>
                <a:gridCol w="6480757">
                  <a:extLst>
                    <a:ext uri="{9D8B030D-6E8A-4147-A177-3AD203B41FA5}">
                      <a16:colId xmlns:a16="http://schemas.microsoft.com/office/drawing/2014/main" val="20001"/>
                    </a:ext>
                  </a:extLst>
                </a:gridCol>
              </a:tblGrid>
              <a:tr h="665450">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hr-HR" sz="1600" b="1" u="none" strike="noStrike" cap="none" dirty="0" smtClean="0">
                          <a:latin typeface="Times New Roman"/>
                          <a:ea typeface="Times New Roman"/>
                          <a:cs typeface="Times New Roman"/>
                          <a:sym typeface="Times New Roman"/>
                        </a:rPr>
                        <a:t> </a:t>
                      </a:r>
                    </a:p>
                    <a:p>
                      <a:pPr marL="0" marR="0" lvl="0" indent="0" algn="ctr" rtl="0">
                        <a:lnSpc>
                          <a:spcPct val="100000"/>
                        </a:lnSpc>
                        <a:spcBef>
                          <a:spcPts val="0"/>
                        </a:spcBef>
                        <a:spcAft>
                          <a:spcPts val="0"/>
                        </a:spcAft>
                        <a:buFont typeface="Arial"/>
                        <a:buNone/>
                      </a:pPr>
                      <a:r>
                        <a:rPr lang="en" sz="1600" b="1" u="none" strike="noStrike" cap="none" dirty="0" smtClean="0">
                          <a:latin typeface="Times New Roman"/>
                          <a:ea typeface="Times New Roman"/>
                          <a:cs typeface="Times New Roman"/>
                          <a:sym typeface="Times New Roman"/>
                        </a:rPr>
                        <a:t>DODATNA </a:t>
                      </a:r>
                      <a:r>
                        <a:rPr lang="en" sz="1600" b="1" u="none" strike="noStrike" cap="none" dirty="0">
                          <a:latin typeface="Times New Roman"/>
                          <a:ea typeface="Times New Roman"/>
                          <a:cs typeface="Times New Roman"/>
                          <a:sym typeface="Times New Roman"/>
                        </a:rPr>
                        <a:t>NASTAVA IZ HRVATSKOG JEZIKA</a:t>
                      </a:r>
                      <a:r>
                        <a:rPr lang="en" sz="1600" b="1" u="none" strike="noStrike" cap="none" dirty="0">
                          <a:latin typeface="Times New Roman"/>
                          <a:ea typeface="Times New Roman"/>
                          <a:cs typeface="Times New Roman"/>
                        </a:rPr>
                        <a:t> </a:t>
                      </a:r>
                      <a:r>
                        <a:rPr lang="hr-HR" sz="1600" b="1" u="none" strike="noStrike" cap="none" dirty="0">
                          <a:latin typeface="Times New Roman"/>
                          <a:ea typeface="Times New Roman"/>
                          <a:cs typeface="Times New Roman"/>
                          <a:sym typeface="Times New Roman"/>
                        </a:rPr>
                        <a:t>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hr-HR" sz="1600" b="1" u="none" strike="noStrike" cap="none" dirty="0" smtClean="0">
                          <a:solidFill>
                            <a:schemeClr val="tx1"/>
                          </a:solidFill>
                          <a:latin typeface="Times New Roman"/>
                          <a:ea typeface="Times New Roman"/>
                          <a:cs typeface="Times New Roman"/>
                        </a:rPr>
                        <a:t>za učenike</a:t>
                      </a:r>
                      <a:r>
                        <a:rPr lang="hr-HR" sz="1600" b="1" u="none" strike="noStrike" cap="none" baseline="0" dirty="0" smtClean="0">
                          <a:solidFill>
                            <a:schemeClr val="tx1"/>
                          </a:solidFill>
                          <a:latin typeface="Times New Roman"/>
                          <a:ea typeface="Times New Roman"/>
                          <a:cs typeface="Times New Roman"/>
                        </a:rPr>
                        <a:t> drugog</a:t>
                      </a:r>
                      <a:r>
                        <a:rPr lang="hr-HR" sz="1600" b="1" u="none" strike="noStrike" cap="none" dirty="0" smtClean="0">
                          <a:latin typeface="Times New Roman"/>
                          <a:ea typeface="Times New Roman"/>
                          <a:cs typeface="Times New Roman"/>
                        </a:rPr>
                        <a:t> razre</a:t>
                      </a:r>
                      <a:r>
                        <a:rPr lang="hr-HR" sz="1600" b="1" dirty="0" smtClean="0">
                          <a:latin typeface="Times New Roman"/>
                          <a:ea typeface="Times New Roman"/>
                          <a:cs typeface="Times New Roman"/>
                        </a:rPr>
                        <a:t>da</a:t>
                      </a:r>
                    </a:p>
                    <a:p>
                      <a:pPr marL="0" marR="0" lvl="0" indent="0" algn="ctr" rtl="0">
                        <a:lnSpc>
                          <a:spcPct val="100000"/>
                        </a:lnSpc>
                        <a:spcBef>
                          <a:spcPts val="0"/>
                        </a:spcBef>
                        <a:spcAft>
                          <a:spcPts val="0"/>
                        </a:spcAft>
                        <a:buFont typeface="Arial"/>
                        <a:buNone/>
                      </a:pPr>
                      <a:endParaRPr lang="hr-HR" sz="1800" b="1"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2797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Učenicima koji na nastavnom predmetu ostvaruju iznadprosječne rezultate ili pokazuju osobit interes za</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jezično izražavanje omogućiti realizaciju nastavnih sadržaja</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na višim razinama znanja. Poticanje znanja, razvoj sposobnosti i darovitosti učenika na području hrvatskog jezika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2797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Uočavanje darovitih učenika na području hrvatskog jezik</a:t>
                      </a:r>
                      <a:r>
                        <a:rPr lang="en" sz="1400" dirty="0">
                          <a:latin typeface="Times New Roman"/>
                          <a:ea typeface="Times New Roman"/>
                          <a:cs typeface="Times New Roman"/>
                          <a:sym typeface="Times New Roman"/>
                        </a:rPr>
                        <a:t>a</a:t>
                      </a:r>
                      <a:r>
                        <a:rPr lang="en" sz="1400" u="none" strike="noStrike" cap="none" dirty="0">
                          <a:latin typeface="Times New Roman"/>
                          <a:ea typeface="Times New Roman"/>
                          <a:cs typeface="Times New Roman"/>
                          <a:sym typeface="Times New Roman"/>
                        </a:rPr>
                        <a:t> te rad na produbljivanju znanja i razvoju pisalačkog i usmenog izražavanja. Povećanje razine znanja, stjecanje sigurnosti u radu, jačanje samopouzdanja, razvoj maštovitosti i stila izražavanja.</a:t>
                      </a:r>
                      <a:endParaRPr sz="1400" u="none" strike="noStrike" cap="none" dirty="0">
                        <a:latin typeface="Times New Roman"/>
                        <a:cs typeface="Times New Roman"/>
                      </a:endParaRPr>
                    </a:p>
                    <a:p>
                      <a:pPr marL="0" marR="0" lvl="0" indent="0" algn="just"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Razvoj uočavanja uzročno-posljedičnih veza i logičkog zaključivanja radi uspješnije primjene znanja u svakodnevnim situacijama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75"/>
                        <a:buFont typeface="Times New Roman"/>
                        <a:buNone/>
                      </a:pP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562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NOSITELJ</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US" sz="1400" u="none" strike="noStrike" cap="none" dirty="0">
                          <a:latin typeface="Times New Roman"/>
                          <a:cs typeface="Times New Roman"/>
                        </a:rPr>
                        <a:t>Martina </a:t>
                      </a:r>
                      <a:r>
                        <a:rPr lang="en-US" sz="1400" u="none" strike="noStrike" cap="none" dirty="0" err="1">
                          <a:latin typeface="Times New Roman"/>
                          <a:cs typeface="Times New Roman"/>
                        </a:rPr>
                        <a:t>Delišimunović</a:t>
                      </a:r>
                      <a:r>
                        <a:rPr lang="en-US" sz="1400" u="none" strike="noStrike" cap="none" dirty="0">
                          <a:latin typeface="Times New Roman"/>
                          <a:cs typeface="Times New Roman"/>
                        </a:rPr>
                        <a:t> </a:t>
                      </a:r>
                      <a:r>
                        <a:rPr lang="en-US" sz="1400" u="none" strike="noStrike" cap="none" dirty="0" err="1">
                          <a:latin typeface="Times New Roman"/>
                          <a:cs typeface="Times New Roman"/>
                        </a:rPr>
                        <a:t>Čmigović</a:t>
                      </a:r>
                      <a:r>
                        <a:rPr lang="en-US" sz="1400" u="none" strike="noStrike" cap="none" dirty="0">
                          <a:latin typeface="Times New Roman"/>
                          <a:cs typeface="Times New Roman"/>
                        </a:rPr>
                        <a:t>, </a:t>
                      </a:r>
                      <a:r>
                        <a:rPr lang="en-US" sz="1400" u="none" strike="noStrike" cap="none" dirty="0" err="1">
                          <a:latin typeface="Times New Roman"/>
                          <a:cs typeface="Times New Roman"/>
                        </a:rPr>
                        <a:t>Natalija</a:t>
                      </a:r>
                      <a:r>
                        <a:rPr lang="en-US" sz="1400" u="none" strike="noStrike" cap="none" dirty="0">
                          <a:latin typeface="Times New Roman"/>
                          <a:cs typeface="Times New Roman"/>
                        </a:rPr>
                        <a:t> </a:t>
                      </a:r>
                      <a:r>
                        <a:rPr lang="en-US" sz="1400" u="none" strike="noStrike" cap="none" dirty="0" err="1">
                          <a:latin typeface="Times New Roman"/>
                          <a:cs typeface="Times New Roman"/>
                        </a:rPr>
                        <a:t>Kovač</a:t>
                      </a:r>
                      <a:endParaRPr sz="1400" u="none" strike="noStrike" cap="none" dirty="0">
                        <a:latin typeface="Times New Roman" panose="02020603050405020304" pitchFamily="18" charset="0"/>
                        <a:cs typeface="Times New Roman" panose="02020603050405020304" pitchFamily="18" charset="0"/>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2797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Učenici se uključuju na prijedlog učiteljice i samostalno. U radu se koristi individualizirani pristup, te grupni i frontalni način rada.</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6131">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Jedan školski sat tjedno kroz nastavnu godinu </a:t>
                      </a:r>
                      <a:r>
                        <a:rPr lang="en" sz="1400" u="none" strike="noStrike" cap="none" dirty="0">
                          <a:latin typeface="Times New Roman"/>
                          <a:ea typeface="Times New Roman"/>
                          <a:cs typeface="Times New Roman"/>
                        </a:rPr>
                        <a:t>2022/2023.</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802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Listići za nastavu</a:t>
                      </a:r>
                      <a:r>
                        <a:rPr lang="en" sz="1400" u="none" strike="noStrike" cap="none" dirty="0">
                          <a:latin typeface="Times New Roman"/>
                          <a:ea typeface="Times New Roman"/>
                          <a:cs typeface="Times New Roman"/>
                        </a:rPr>
                        <a:t>, cijene ulaznica za kazališne predstave</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7157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Samovrednovanje učenika. Napredovanje učenika poticati usmenim i pismenim praćenjem učiteljice.</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Vrjednovanje rezultata je vidljivo kroz razredna</a:t>
                      </a:r>
                      <a:r>
                        <a:rPr lang="en" sz="1400" u="none" strike="noStrike" cap="none" dirty="0">
                          <a:latin typeface="Times New Roman"/>
                          <a:ea typeface="Times New Roman"/>
                          <a:cs typeface="Times New Roman"/>
                        </a:rPr>
                        <a:t> natjecanja,  </a:t>
                      </a:r>
                      <a:r>
                        <a:rPr lang="en" sz="1400" u="none" strike="noStrike" cap="none" dirty="0">
                          <a:latin typeface="Times New Roman"/>
                          <a:ea typeface="Times New Roman"/>
                          <a:cs typeface="Times New Roman"/>
                          <a:sym typeface="Times New Roman"/>
                        </a:rPr>
                        <a:t>kvizove i igre na računalu. Poticanje samostalnosti, kreativnosti i darovitosti</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181858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aphicFrame>
        <p:nvGraphicFramePr>
          <p:cNvPr id="992" name="Google Shape;992;p120"/>
          <p:cNvGraphicFramePr/>
          <p:nvPr>
            <p:extLst>
              <p:ext uri="{D42A27DB-BD31-4B8C-83A1-F6EECF244321}">
                <p14:modId xmlns:p14="http://schemas.microsoft.com/office/powerpoint/2010/main" val="4214666475"/>
              </p:ext>
            </p:extLst>
          </p:nvPr>
        </p:nvGraphicFramePr>
        <p:xfrm>
          <a:off x="97325" y="160755"/>
          <a:ext cx="8949350" cy="6635832"/>
        </p:xfrm>
        <a:graphic>
          <a:graphicData uri="http://schemas.openxmlformats.org/drawingml/2006/table">
            <a:tbl>
              <a:tblPr>
                <a:noFill/>
                <a:tableStyleId>{B5C96C21-4EE6-4BEF-822F-EDBACECFD9C8}</a:tableStyleId>
              </a:tblPr>
              <a:tblGrid>
                <a:gridCol w="2203423">
                  <a:extLst>
                    <a:ext uri="{9D8B030D-6E8A-4147-A177-3AD203B41FA5}">
                      <a16:colId xmlns:a16="http://schemas.microsoft.com/office/drawing/2014/main" val="20000"/>
                    </a:ext>
                  </a:extLst>
                </a:gridCol>
                <a:gridCol w="6745927">
                  <a:extLst>
                    <a:ext uri="{9D8B030D-6E8A-4147-A177-3AD203B41FA5}">
                      <a16:colId xmlns:a16="http://schemas.microsoft.com/office/drawing/2014/main" val="20001"/>
                    </a:ext>
                  </a:extLst>
                </a:gridCol>
              </a:tblGrid>
              <a:tr h="1032739">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latin typeface="Times New Roman"/>
                          <a:ea typeface="Times New Roman"/>
                          <a:cs typeface="Times New Roman"/>
                          <a:sym typeface="Times New Roman"/>
                        </a:rPr>
                        <a:t>DODATNA </a:t>
                      </a:r>
                      <a:r>
                        <a:rPr lang="en" sz="1600" b="1" u="none" strike="noStrike" cap="none" dirty="0">
                          <a:latin typeface="Times New Roman"/>
                          <a:ea typeface="Times New Roman"/>
                          <a:cs typeface="Times New Roman"/>
                          <a:sym typeface="Times New Roman"/>
                        </a:rPr>
                        <a:t>NASTAVA IZ HRVATSKOG JEZIKA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hr-HR" sz="1600" b="1" u="none" strike="noStrike" cap="none" dirty="0" smtClean="0">
                          <a:solidFill>
                            <a:schemeClr val="tx1"/>
                          </a:solidFill>
                          <a:latin typeface="Times New Roman"/>
                          <a:ea typeface="Times New Roman"/>
                          <a:cs typeface="Times New Roman"/>
                        </a:rPr>
                        <a:t>za učenike trećeg razreda</a:t>
                      </a:r>
                    </a:p>
                    <a:p>
                      <a:pPr marL="0" marR="0" lvl="0" indent="0" algn="ctr" rtl="0">
                        <a:lnSpc>
                          <a:spcPct val="100000"/>
                        </a:lnSpc>
                        <a:spcBef>
                          <a:spcPts val="0"/>
                        </a:spcBef>
                        <a:spcAft>
                          <a:spcPts val="0"/>
                        </a:spcAft>
                        <a:buFont typeface="Arial"/>
                        <a:buNone/>
                      </a:pPr>
                      <a:endParaRPr lang="hr-HR" sz="1600" b="1"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7807">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smtClean="0">
                          <a:latin typeface="Times New Roman"/>
                          <a:ea typeface="Times New Roman"/>
                          <a:cs typeface="Times New Roman"/>
                        </a:rPr>
                        <a:t>Razvijanje </a:t>
                      </a:r>
                      <a:r>
                        <a:rPr lang="en" sz="1400" u="none" strike="noStrike" cap="none" dirty="0">
                          <a:latin typeface="Times New Roman"/>
                          <a:ea typeface="Times New Roman"/>
                          <a:cs typeface="Times New Roman"/>
                        </a:rPr>
                        <a:t>govornih i pisanih kompetencija učenika.</a:t>
                      </a:r>
                      <a:endParaRPr lang="en-US" sz="1400" u="none" strike="noStrike" cap="none" dirty="0">
                        <a:latin typeface="Times New Roman"/>
                        <a:cs typeface="Times New Roman"/>
                      </a:endParaRPr>
                    </a:p>
                    <a:p>
                      <a:pPr marL="0" marR="0" lvl="0" indent="0" algn="l">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rPr>
                        <a:t>Učenicima</a:t>
                      </a:r>
                      <a:r>
                        <a:rPr lang="en" sz="1400" u="none" strike="noStrike" cap="none" dirty="0">
                          <a:latin typeface="Times New Roman"/>
                          <a:ea typeface="Times New Roman"/>
                          <a:cs typeface="Times New Roman"/>
                          <a:sym typeface="Times New Roman"/>
                        </a:rPr>
                        <a:t> koji na nastavnom predmetu ostvaruju iznadprosječne rezultate ili pokazuju osobit interes za</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jezično izražavanje omogućiti realizaciju nastavnih sadržaja</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na višim razinama znanja. Poticanje znanja, razvoj sposobnosti i darovitosti učenika na području hrvatskog jezika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l">
                        <a:lnSpc>
                          <a:spcPct val="100000"/>
                        </a:lnSpc>
                        <a:spcBef>
                          <a:spcPts val="0"/>
                        </a:spcBef>
                        <a:spcAft>
                          <a:spcPts val="0"/>
                        </a:spcAft>
                        <a:buFont typeface="Times New Roman"/>
                        <a:buNone/>
                      </a:pP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27807">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NAMJENA</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Uočavanje darovitih učenika na području hrvatskog jezik</a:t>
                      </a:r>
                      <a:r>
                        <a:rPr lang="en" sz="1400" dirty="0">
                          <a:latin typeface="Times New Roman"/>
                          <a:ea typeface="Times New Roman"/>
                          <a:cs typeface="Times New Roman"/>
                          <a:sym typeface="Times New Roman"/>
                        </a:rPr>
                        <a:t>a</a:t>
                      </a:r>
                      <a:r>
                        <a:rPr lang="en" sz="1400" u="none" strike="noStrike" cap="none" dirty="0">
                          <a:latin typeface="Times New Roman"/>
                          <a:ea typeface="Times New Roman"/>
                          <a:cs typeface="Times New Roman"/>
                          <a:sym typeface="Times New Roman"/>
                        </a:rPr>
                        <a:t> te rad na produbljivanju znanja i razvoju pisalačkog i usmenog izražavanja. Povećanje razine znanja, stjecanje sigurnosti u radu, jačanje samopouzdanja, razvoj maštovitosti i stila izražavanja.</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Razvoj uočavanja uzročno-posljedičnih veza i logičkog zaključivanja radi uspješnije primjene znanja u svakodnevnim situacijama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75"/>
                        <a:buFont typeface="Times New Roman"/>
                        <a:buNone/>
                      </a:pP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3313">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NOSITELJ</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US" sz="1400" u="none" strike="noStrike" cap="none" dirty="0">
                          <a:latin typeface="Times New Roman"/>
                          <a:cs typeface="Times New Roman"/>
                        </a:rPr>
                        <a:t>Irena </a:t>
                      </a:r>
                      <a:r>
                        <a:rPr lang="en-US" sz="1400" u="none" strike="noStrike" cap="none" dirty="0" err="1">
                          <a:latin typeface="Times New Roman"/>
                          <a:cs typeface="Times New Roman"/>
                        </a:rPr>
                        <a:t>Koružnjak</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4732">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NAČIN REALIZACIJE</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Učenici se uključuju na prijedlog učiteljice i samostalno. U radu se koristi individualizirani pristup, te grupni i frontalni način rada.</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627">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VREMENIK</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Jedan školski sat tjedno kroz nastavnu godinu </a:t>
                      </a:r>
                      <a:r>
                        <a:rPr lang="en" sz="1400" u="none" strike="noStrike" cap="none" dirty="0">
                          <a:latin typeface="Times New Roman"/>
                          <a:ea typeface="Times New Roman"/>
                          <a:cs typeface="Times New Roman"/>
                        </a:rPr>
                        <a:t>2022/2023.</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4575">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TROŠKOVNIK</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75"/>
                        <a:buFont typeface="Times New Roman"/>
                        <a:buNone/>
                      </a:pPr>
                      <a:r>
                        <a:rPr lang="en" sz="1400" u="none" strike="noStrike" cap="none" dirty="0">
                          <a:latin typeface="Times New Roman"/>
                          <a:ea typeface="Times New Roman"/>
                          <a:cs typeface="Times New Roman"/>
                          <a:sym typeface="Times New Roman"/>
                        </a:rPr>
                        <a:t>Listići za nastavu</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14711">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latin typeface="Times New Roman"/>
                          <a:ea typeface="Times New Roman"/>
                          <a:cs typeface="Times New Roman"/>
                          <a:sym typeface="Times New Roman"/>
                        </a:rPr>
                        <a:t>VREDNOVANJE I KORIŠTENJE REZULTATA RADA</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Samovrednovanje učenika. Napredovanje učenika poticati usmenim i pismenim praćenjem učiteljice.</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Vrjednovanje rezultata je vidljivo kroz razredna</a:t>
                      </a:r>
                      <a:r>
                        <a:rPr lang="en" sz="1400" u="none" strike="noStrike" cap="none" dirty="0">
                          <a:latin typeface="Times New Roman"/>
                          <a:ea typeface="Times New Roman"/>
                          <a:cs typeface="Times New Roman"/>
                        </a:rPr>
                        <a:t> natjecanja,  </a:t>
                      </a:r>
                      <a:r>
                        <a:rPr lang="en" sz="1400" u="none" strike="noStrike" cap="none" dirty="0">
                          <a:latin typeface="Times New Roman"/>
                          <a:ea typeface="Times New Roman"/>
                          <a:cs typeface="Times New Roman"/>
                          <a:sym typeface="Times New Roman"/>
                        </a:rPr>
                        <a:t>kvizove i igre na računalu. Poticanje samostalnosti, kreativnosti i darovitosti</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p>
                      <a:pPr marL="0" marR="0" lvl="0" indent="0" algn="l" rtl="0">
                        <a:lnSpc>
                          <a:spcPct val="100000"/>
                        </a:lnSpc>
                        <a:spcBef>
                          <a:spcPts val="0"/>
                        </a:spcBef>
                        <a:spcAft>
                          <a:spcPts val="0"/>
                        </a:spcAft>
                        <a:buFont typeface="Times New Roman"/>
                        <a:buNone/>
                      </a:pP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557647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18"/>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74" name="Google Shape;974;p118"/>
          <p:cNvGraphicFramePr/>
          <p:nvPr>
            <p:extLst>
              <p:ext uri="{D42A27DB-BD31-4B8C-83A1-F6EECF244321}">
                <p14:modId xmlns:p14="http://schemas.microsoft.com/office/powerpoint/2010/main" val="405498517"/>
              </p:ext>
            </p:extLst>
          </p:nvPr>
        </p:nvGraphicFramePr>
        <p:xfrm>
          <a:off x="113594" y="46543"/>
          <a:ext cx="8786184" cy="6756439"/>
        </p:xfrm>
        <a:graphic>
          <a:graphicData uri="http://schemas.openxmlformats.org/drawingml/2006/table">
            <a:tbl>
              <a:tblPr>
                <a:noFill/>
                <a:tableStyleId>{B2E6745A-B9C5-42E0-A17B-FDAA3278ED7C}</a:tableStyleId>
              </a:tblPr>
              <a:tblGrid>
                <a:gridCol w="2265712">
                  <a:extLst>
                    <a:ext uri="{9D8B030D-6E8A-4147-A177-3AD203B41FA5}">
                      <a16:colId xmlns:a16="http://schemas.microsoft.com/office/drawing/2014/main" val="20000"/>
                    </a:ext>
                  </a:extLst>
                </a:gridCol>
                <a:gridCol w="6520472">
                  <a:extLst>
                    <a:ext uri="{9D8B030D-6E8A-4147-A177-3AD203B41FA5}">
                      <a16:colId xmlns:a16="http://schemas.microsoft.com/office/drawing/2014/main" val="20001"/>
                    </a:ext>
                  </a:extLst>
                </a:gridCol>
              </a:tblGrid>
              <a:tr h="1047972">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smtClean="0">
                          <a:solidFill>
                            <a:schemeClr val="dk1"/>
                          </a:solidFill>
                          <a:latin typeface="+mj-lt"/>
                          <a:ea typeface="Times New Roman"/>
                          <a:cs typeface="Times New Roman"/>
                          <a:sym typeface="Times New Roman"/>
                        </a:rPr>
                        <a:t>DODATNA </a:t>
                      </a:r>
                      <a:r>
                        <a:rPr lang="en" sz="1600" b="1" u="none" strike="noStrike" cap="none" dirty="0">
                          <a:solidFill>
                            <a:schemeClr val="dk1"/>
                          </a:solidFill>
                          <a:latin typeface="+mj-lt"/>
                          <a:ea typeface="Times New Roman"/>
                          <a:cs typeface="Times New Roman"/>
                          <a:sym typeface="Times New Roman"/>
                        </a:rPr>
                        <a:t>NASTAVA IZ MATEMATIKE </a:t>
                      </a:r>
                      <a:r>
                        <a:rPr lang="en" sz="1600" b="1" u="none" strike="noStrike" cap="none" dirty="0">
                          <a:solidFill>
                            <a:schemeClr val="dk1"/>
                          </a:solidFill>
                          <a:latin typeface="+mj-lt"/>
                          <a:ea typeface="Times New Roman"/>
                          <a:cs typeface="Times New Roman"/>
                        </a:rPr>
                        <a:t> </a:t>
                      </a:r>
                      <a:endParaRPr lang="hr-HR" sz="1600" b="1" u="none" strike="noStrike" cap="none" dirty="0" smtClean="0">
                        <a:solidFill>
                          <a:schemeClr val="dk1"/>
                        </a:solidFill>
                        <a:latin typeface="+mj-lt"/>
                        <a:ea typeface="Times New Roman"/>
                        <a:cs typeface="Times New Roman"/>
                      </a:endParaRPr>
                    </a:p>
                    <a:p>
                      <a:pPr marL="0" marR="0" lvl="0" indent="0" algn="ctr" rtl="0">
                        <a:lnSpc>
                          <a:spcPct val="100000"/>
                        </a:lnSpc>
                        <a:spcBef>
                          <a:spcPts val="0"/>
                        </a:spcBef>
                        <a:spcAft>
                          <a:spcPts val="0"/>
                        </a:spcAft>
                        <a:buClr>
                          <a:srgbClr val="000000"/>
                        </a:buClr>
                        <a:buSzPts val="450"/>
                        <a:buFont typeface="Arial"/>
                        <a:buNone/>
                      </a:pPr>
                      <a:r>
                        <a:rPr lang="hr-HR" sz="1600" b="1" u="none" strike="noStrike" cap="none" dirty="0" smtClean="0">
                          <a:solidFill>
                            <a:schemeClr val="tx1"/>
                          </a:solidFill>
                          <a:latin typeface="+mj-lt"/>
                          <a:ea typeface="Times New Roman"/>
                          <a:cs typeface="Times New Roman"/>
                        </a:rPr>
                        <a:t>za učenike </a:t>
                      </a:r>
                      <a:r>
                        <a:rPr lang="hr-HR" sz="1600" b="1" u="none" strike="noStrike" cap="none" dirty="0" smtClean="0">
                          <a:solidFill>
                            <a:schemeClr val="dk1"/>
                          </a:solidFill>
                          <a:latin typeface="+mj-lt"/>
                          <a:ea typeface="Times New Roman"/>
                          <a:cs typeface="Times New Roman"/>
                        </a:rPr>
                        <a:t>četvrtog</a:t>
                      </a:r>
                      <a:r>
                        <a:rPr lang="hr-HR" sz="1600" b="1" u="none" strike="noStrike" cap="none" dirty="0" smtClean="0">
                          <a:solidFill>
                            <a:schemeClr val="dk1"/>
                          </a:solidFill>
                          <a:latin typeface="+mj-lt"/>
                          <a:ea typeface="Times New Roman"/>
                          <a:cs typeface="Times New Roman"/>
                          <a:sym typeface="Times New Roman"/>
                        </a:rPr>
                        <a:t> razreda</a:t>
                      </a:r>
                    </a:p>
                    <a:p>
                      <a:pPr marL="0" marR="0" lvl="0" indent="0" algn="ctr" rtl="0">
                        <a:lnSpc>
                          <a:spcPct val="100000"/>
                        </a:lnSpc>
                        <a:spcBef>
                          <a:spcPts val="0"/>
                        </a:spcBef>
                        <a:spcAft>
                          <a:spcPts val="0"/>
                        </a:spcAft>
                        <a:buClr>
                          <a:srgbClr val="000000"/>
                        </a:buClr>
                        <a:buSzPts val="450"/>
                        <a:buFont typeface="Arial"/>
                        <a:buNone/>
                      </a:pP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820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Učenicima koji na nastavnom predmetu ostvaruju nadprosječne rezultate ili pokazuju osobit interes za matematičke sadržaje omogućiti realizaciju nastavnih sadržaja</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na višim razinama znanja. Poticanje znanja, razvoj sposobnosti i darovitosti učenika na području matematike.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5698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Rad s učenicima koji pokazuju interes za produbljivanje znanja, te uočavanje darovitih učenika u području matematike.</a:t>
                      </a:r>
                      <a:r>
                        <a:rPr lang="en" sz="1400" u="none" strike="noStrike" cap="none" dirty="0">
                          <a:solidFill>
                            <a:schemeClr val="dk1"/>
                          </a:solidFill>
                          <a:latin typeface="+mj-lt"/>
                          <a:ea typeface="Times New Roman"/>
                          <a:cs typeface="Times New Roman"/>
                        </a:rPr>
                        <a:t> </a:t>
                      </a:r>
                      <a:endParaRPr sz="1400" u="none" strike="noStrike" cap="none" dirty="0">
                        <a:solidFill>
                          <a:schemeClr val="dk1"/>
                        </a:solidFill>
                        <a:latin typeface="+mj-lt"/>
                      </a:endParaRPr>
                    </a:p>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Dostizanje viših razina znanja matematike, stjecanje sigurnosti u radu i jačanje samopouzdanja. Učenici razvijaju moć uočavanja uzročno-posljedičnih veza čime lako primjenjuju stečeno znanje.</a:t>
                      </a:r>
                      <a:r>
                        <a:rPr lang="en" sz="1400" u="none" strike="noStrike" cap="none" dirty="0">
                          <a:solidFill>
                            <a:schemeClr val="dk1"/>
                          </a:solidFill>
                          <a:latin typeface="+mj-lt"/>
                          <a:ea typeface="Times New Roman"/>
                          <a:cs typeface="Times New Roman"/>
                        </a:rPr>
                        <a:t> </a:t>
                      </a:r>
                      <a:endParaRPr sz="1400" u="none" strike="noStrike" cap="none" dirty="0">
                        <a:solidFill>
                          <a:schemeClr val="dk1"/>
                        </a:solidFill>
                        <a:latin typeface="+mj-lt"/>
                      </a:endParaRPr>
                    </a:p>
                    <a:p>
                      <a:pPr marL="0" marR="0" lvl="0" indent="0" algn="just" rtl="0">
                        <a:lnSpc>
                          <a:spcPct val="100000"/>
                        </a:lnSpc>
                        <a:spcBef>
                          <a:spcPts val="0"/>
                        </a:spcBef>
                        <a:spcAft>
                          <a:spcPts val="0"/>
                        </a:spcAft>
                        <a:buClr>
                          <a:schemeClr val="dk1"/>
                        </a:buClr>
                        <a:buSzPts val="375"/>
                        <a:buFont typeface="Verdana"/>
                        <a:buNone/>
                      </a:pPr>
                      <a:r>
                        <a:rPr lang="en" sz="1400" u="none" strike="noStrike" cap="none" dirty="0">
                          <a:solidFill>
                            <a:schemeClr val="dk1"/>
                          </a:solidFill>
                          <a:latin typeface="+mj-lt"/>
                          <a:ea typeface="Times New Roman"/>
                          <a:cs typeface="Times New Roman"/>
                          <a:sym typeface="Times New Roman"/>
                        </a:rPr>
                        <a:t>Osposobiti učenike za rješavanje problemskih zadataka i pripremati ih za natjecanje iz matematike.</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9199">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NOSITELJI</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Učiteljice</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Ksenija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Borović</a:t>
                      </a:r>
                      <a:r>
                        <a:rPr lang="en-US" sz="1400" u="none" strike="noStrike" cap="none" dirty="0">
                          <a:solidFill>
                            <a:schemeClr val="dk1"/>
                          </a:solidFill>
                          <a:latin typeface="+mj-lt"/>
                          <a:ea typeface="Times New Roman"/>
                          <a:cs typeface="Times New Roman"/>
                        </a:rPr>
                        <a:t>, Jasminka </a:t>
                      </a:r>
                      <a:r>
                        <a:rPr lang="en-US" sz="1400" u="none" strike="noStrike" cap="none" dirty="0" err="1">
                          <a:solidFill>
                            <a:schemeClr val="dk1"/>
                          </a:solidFill>
                          <a:latin typeface="+mj-lt"/>
                          <a:ea typeface="Times New Roman"/>
                          <a:cs typeface="Times New Roman"/>
                        </a:rPr>
                        <a:t>Španić</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Marija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Krijan</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i</a:t>
                      </a:r>
                      <a:r>
                        <a:rPr lang="en-US" sz="1400" u="none" strike="noStrike" cap="none" dirty="0">
                          <a:solidFill>
                            <a:schemeClr val="dk1"/>
                          </a:solidFill>
                          <a:latin typeface="+mj-lt"/>
                          <a:ea typeface="Times New Roman"/>
                          <a:cs typeface="Times New Roman"/>
                        </a:rPr>
                        <a:t> Dora </a:t>
                      </a:r>
                      <a:r>
                        <a:rPr lang="en-US" sz="1400" u="none" strike="noStrike" cap="none" dirty="0" err="1">
                          <a:solidFill>
                            <a:schemeClr val="dk1"/>
                          </a:solidFill>
                          <a:latin typeface="+mj-lt"/>
                          <a:ea typeface="Times New Roman"/>
                          <a:cs typeface="Times New Roman"/>
                        </a:rPr>
                        <a:t>Borecki</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2820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375"/>
                        <a:buFont typeface="Verdana"/>
                        <a:buNone/>
                      </a:pPr>
                      <a:r>
                        <a:rPr lang="en" sz="1400" u="none" strike="noStrike" cap="none" dirty="0">
                          <a:solidFill>
                            <a:schemeClr val="dk1"/>
                          </a:solidFill>
                          <a:latin typeface="+mj-lt"/>
                          <a:ea typeface="Times New Roman"/>
                          <a:cs typeface="Times New Roman"/>
                          <a:sym typeface="Times New Roman"/>
                        </a:rPr>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9363">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Jedan školski sat svaki tjedan tijekom nastavne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556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mj-lt"/>
                          <a:ea typeface="Times New Roman"/>
                          <a:cs typeface="Times New Roman"/>
                          <a:sym typeface="Times New Roman"/>
                        </a:rPr>
                        <a:t>Listići za nastavu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2820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Samovrednovanje učenika. Napredovanje učenika poticati usmenim i pismenim praćenjem učiteljice.</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Vrjednovanje rezultata je vidljivo kroz razredna natjecanja i kvizove. Poticanje samostalnosti, kreativnosti i darovitosti.</a:t>
                      </a:r>
                    </a:p>
                    <a:p>
                      <a:pPr marL="0" marR="0" lvl="0" indent="0" algn="l">
                        <a:lnSpc>
                          <a:spcPct val="100000"/>
                        </a:lnSpc>
                        <a:spcBef>
                          <a:spcPts val="0"/>
                        </a:spcBef>
                        <a:spcAft>
                          <a:spcPts val="0"/>
                        </a:spcAft>
                        <a:buFont typeface="Verdana"/>
                        <a:buNone/>
                      </a:pPr>
                      <a:r>
                        <a:rPr lang="en" sz="1400" u="none" strike="noStrike" cap="none" dirty="0">
                          <a:solidFill>
                            <a:schemeClr val="dk1"/>
                          </a:solidFill>
                          <a:latin typeface="+mj-lt"/>
                          <a:cs typeface="Times New Roman"/>
                        </a:rPr>
                        <a:t>Sudjelovanje u natjecanju Večer matematike i Klokan bez granica.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978990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24"/>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011" name="Google Shape;1011;p124"/>
          <p:cNvSpPr/>
          <p:nvPr/>
        </p:nvSpPr>
        <p:spPr>
          <a:xfrm>
            <a:off x="1077899" y="1988850"/>
            <a:ext cx="7358177"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
              <a:buFont typeface="Arial"/>
              <a:buNone/>
            </a:pPr>
            <a:r>
              <a:rPr lang="en" sz="3600" b="1" i="0" u="none" strike="noStrike" cap="none">
                <a:solidFill>
                  <a:srgbClr val="000000"/>
                </a:solidFill>
                <a:latin typeface="Times New Roman"/>
                <a:ea typeface="Times New Roman"/>
                <a:cs typeface="Times New Roman"/>
                <a:sym typeface="Times New Roman"/>
              </a:rPr>
              <a:t>DO</a:t>
            </a:r>
            <a:r>
              <a:rPr lang="en" sz="3600" b="1" i="0" u="none" strike="noStrike" cap="none">
                <a:solidFill>
                  <a:schemeClr val="dk1"/>
                </a:solidFill>
                <a:latin typeface="Times New Roman"/>
                <a:ea typeface="Times New Roman"/>
                <a:cs typeface="Times New Roman"/>
                <a:sym typeface="Times New Roman"/>
              </a:rPr>
              <a:t>DATNA</a:t>
            </a:r>
            <a:r>
              <a:rPr lang="en" sz="3600" b="1" i="0" u="none" strike="noStrike" cap="none">
                <a:solidFill>
                  <a:srgbClr val="000000"/>
                </a:solidFill>
                <a:latin typeface="Times New Roman"/>
                <a:ea typeface="Times New Roman"/>
                <a:cs typeface="Times New Roman"/>
                <a:sym typeface="Times New Roman"/>
              </a:rPr>
              <a:t> NASTAVA </a:t>
            </a:r>
            <a:r>
              <a:rPr lang="en" sz="3600" b="1" i="0" u="none" strike="noStrike" cap="none" smtClean="0">
                <a:solidFill>
                  <a:schemeClr val="dk1"/>
                </a:solidFill>
                <a:latin typeface="Times New Roman"/>
                <a:ea typeface="Times New Roman"/>
                <a:cs typeface="Times New Roman"/>
                <a:sym typeface="Times New Roman"/>
              </a:rPr>
              <a:t>PREDMETNE</a:t>
            </a:r>
            <a:r>
              <a:rPr lang="hr-HR" sz="3600">
                <a:solidFill>
                  <a:schemeClr val="dk1"/>
                </a:solidFill>
                <a:latin typeface="Times New Roman"/>
                <a:ea typeface="Times New Roman"/>
                <a:cs typeface="Times New Roman"/>
                <a:sym typeface="Times New Roman"/>
              </a:rPr>
              <a:t> </a:t>
            </a:r>
            <a:r>
              <a:rPr lang="en" sz="3600" b="1" i="0" u="none" strike="noStrike" cap="none" smtClean="0">
                <a:solidFill>
                  <a:schemeClr val="dk1"/>
                </a:solidFill>
                <a:latin typeface="Times New Roman"/>
                <a:ea typeface="Times New Roman"/>
                <a:cs typeface="Times New Roman"/>
                <a:sym typeface="Times New Roman"/>
              </a:rPr>
              <a:t>NASTAVE</a:t>
            </a:r>
            <a:endParaRPr sz="36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25"/>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25" name="Google Shape;1025;p125"/>
          <p:cNvGraphicFramePr/>
          <p:nvPr>
            <p:extLst>
              <p:ext uri="{D42A27DB-BD31-4B8C-83A1-F6EECF244321}">
                <p14:modId xmlns:p14="http://schemas.microsoft.com/office/powerpoint/2010/main" val="2043409184"/>
              </p:ext>
            </p:extLst>
          </p:nvPr>
        </p:nvGraphicFramePr>
        <p:xfrm>
          <a:off x="121297" y="33787"/>
          <a:ext cx="8864082" cy="6824213"/>
        </p:xfrm>
        <a:graphic>
          <a:graphicData uri="http://schemas.openxmlformats.org/drawingml/2006/table">
            <a:tbl>
              <a:tblPr>
                <a:noFill/>
                <a:tableStyleId>{B2E6745A-B9C5-42E0-A17B-FDAA3278ED7C}</a:tableStyleId>
              </a:tblPr>
              <a:tblGrid>
                <a:gridCol w="2506802">
                  <a:extLst>
                    <a:ext uri="{9D8B030D-6E8A-4147-A177-3AD203B41FA5}">
                      <a16:colId xmlns:a16="http://schemas.microsoft.com/office/drawing/2014/main" val="20000"/>
                    </a:ext>
                  </a:extLst>
                </a:gridCol>
                <a:gridCol w="6357280">
                  <a:extLst>
                    <a:ext uri="{9D8B030D-6E8A-4147-A177-3AD203B41FA5}">
                      <a16:colId xmlns:a16="http://schemas.microsoft.com/office/drawing/2014/main" val="20001"/>
                    </a:ext>
                  </a:extLst>
                </a:gridCol>
              </a:tblGrid>
              <a:tr h="965898">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38"/>
                        <a:buFont typeface="Arial"/>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38"/>
                        <a:buFont typeface="Arial"/>
                        <a:buNone/>
                      </a:pPr>
                      <a:r>
                        <a:rPr lang="en" sz="1600" b="1" u="none" strike="noStrike" cap="none" dirty="0" smtClean="0">
                          <a:solidFill>
                            <a:schemeClr val="dk1"/>
                          </a:solidFill>
                          <a:latin typeface="+mj-lt"/>
                          <a:ea typeface="Times New Roman"/>
                          <a:cs typeface="Times New Roman"/>
                          <a:sym typeface="Times New Roman"/>
                        </a:rPr>
                        <a:t>DODATNA </a:t>
                      </a:r>
                      <a:r>
                        <a:rPr lang="en" sz="1600" b="1" u="none" strike="noStrike" cap="none" dirty="0">
                          <a:solidFill>
                            <a:schemeClr val="dk1"/>
                          </a:solidFill>
                          <a:latin typeface="+mj-lt"/>
                          <a:ea typeface="Times New Roman"/>
                          <a:cs typeface="Times New Roman"/>
                          <a:sym typeface="Times New Roman"/>
                        </a:rPr>
                        <a:t>NASTAVA IZ HRVATSKOGA JEZIKA</a:t>
                      </a:r>
                      <a:endParaRPr sz="1600" u="none" strike="noStrike" cap="none" dirty="0">
                        <a:latin typeface="+mj-lt"/>
                      </a:endParaRPr>
                    </a:p>
                    <a:p>
                      <a:pPr marL="0" marR="0" lvl="0" indent="0" algn="ctr" rtl="0">
                        <a:lnSpc>
                          <a:spcPct val="100000"/>
                        </a:lnSpc>
                        <a:spcBef>
                          <a:spcPts val="0"/>
                        </a:spcBef>
                        <a:spcAft>
                          <a:spcPts val="0"/>
                        </a:spcAft>
                        <a:buClr>
                          <a:srgbClr val="000000"/>
                        </a:buClr>
                        <a:buSzPts val="338"/>
                        <a:buFont typeface="Arial"/>
                        <a:buNone/>
                      </a:pPr>
                      <a:r>
                        <a:rPr lang="hr-HR" sz="1600" b="1" u="none" strike="noStrike" cap="none" dirty="0" smtClean="0">
                          <a:solidFill>
                            <a:schemeClr val="tx1"/>
                          </a:solidFill>
                          <a:latin typeface="+mj-lt"/>
                          <a:ea typeface="Times New Roman"/>
                          <a:cs typeface="Times New Roman"/>
                        </a:rPr>
                        <a:t>za učenike sedmog razreda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30256">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poticati razvoj darovitosti kod darovitih i iznadprosječnih učenika</a:t>
                      </a:r>
                      <a:endParaRPr sz="1400" u="none" strike="noStrike" cap="none" dirty="0">
                        <a:latin typeface="+mj-lt"/>
                      </a:endParaRPr>
                    </a:p>
                    <a:p>
                      <a:pPr marL="0" marR="0" lvl="0" indent="0" algn="l" rtl="0">
                        <a:lnSpc>
                          <a:spcPct val="100000"/>
                        </a:lnSpc>
                        <a:spcBef>
                          <a:spcPts val="4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osposobljavati učenike u ovladavanju hrvatskim standardnim jezikom i učiti ih pravilno ga rabiti u govoru i pismu – zadatci različite težine i složenosti za sve učenike</a:t>
                      </a:r>
                      <a:endParaRPr sz="1400" u="none" strike="noStrike" cap="none" dirty="0">
                        <a:latin typeface="+mj-lt"/>
                      </a:endParaRPr>
                    </a:p>
                    <a:p>
                      <a:pPr marL="0" marR="0" lvl="0" indent="0" algn="l" rtl="0">
                        <a:lnSpc>
                          <a:spcPct val="100000"/>
                        </a:lnSpc>
                        <a:spcBef>
                          <a:spcPts val="4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razvijati jezične sposobnosti, stvaralačko mišljenje, apstraktno rasuđivanje</a:t>
                      </a:r>
                      <a:endParaRPr sz="1400" u="none" strike="noStrike" cap="none" dirty="0">
                        <a:latin typeface="+mj-lt"/>
                      </a:endParaRPr>
                    </a:p>
                    <a:p>
                      <a:pPr marL="0" marR="0" lvl="0" indent="0" algn="l" rtl="0">
                        <a:lnSpc>
                          <a:spcPct val="100000"/>
                        </a:lnSpc>
                        <a:spcBef>
                          <a:spcPts val="4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usavršiti vještine jezičnoga </a:t>
                      </a:r>
                      <a:r>
                        <a:rPr lang="en" sz="1400" u="none" strike="noStrike" cap="none" dirty="0" smtClean="0">
                          <a:solidFill>
                            <a:schemeClr val="dk1"/>
                          </a:solidFill>
                          <a:latin typeface="+mj-lt"/>
                          <a:ea typeface="Times New Roman"/>
                          <a:cs typeface="Times New Roman"/>
                          <a:sym typeface="Times New Roman"/>
                        </a:rPr>
                        <a:t>izražavanja</a:t>
                      </a:r>
                      <a:r>
                        <a:rPr lang="hr-HR" sz="1400" u="none" strike="noStrike" cap="none" baseline="0" dirty="0" smtClean="0">
                          <a:solidFill>
                            <a:srgbClr val="000000"/>
                          </a:solidFill>
                          <a:latin typeface="+mj-lt"/>
                          <a:ea typeface="Times New Roman"/>
                          <a:cs typeface="Arial"/>
                          <a:sym typeface="Arial"/>
                        </a:rPr>
                        <a:t> i</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razvijati opću umnu sposobnost i stvaralačku (kreativnu) sposobnost</a:t>
                      </a:r>
                      <a:endParaRPr sz="1400" u="none" strike="noStrike" cap="none" dirty="0">
                        <a:latin typeface="+mj-lt"/>
                      </a:endParaRPr>
                    </a:p>
                    <a:p>
                      <a:pPr marL="0" marR="0" lvl="0" indent="0" algn="l" rtl="0">
                        <a:lnSpc>
                          <a:spcPct val="100000"/>
                        </a:lnSpc>
                        <a:spcBef>
                          <a:spcPts val="6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poticati na samovrednovanje </a:t>
                      </a:r>
                      <a:r>
                        <a:rPr lang="en" sz="1400" u="none" strike="noStrike" cap="none" dirty="0" smtClean="0">
                          <a:solidFill>
                            <a:schemeClr val="dk1"/>
                          </a:solidFill>
                          <a:latin typeface="+mj-lt"/>
                          <a:ea typeface="Times New Roman"/>
                          <a:cs typeface="Times New Roman"/>
                          <a:sym typeface="Times New Roman"/>
                        </a:rPr>
                        <a:t>(</a:t>
                      </a:r>
                      <a:r>
                        <a:rPr lang="hr-HR" sz="1400" u="none" strike="noStrike" cap="none" dirty="0" smtClean="0">
                          <a:solidFill>
                            <a:schemeClr val="dk1"/>
                          </a:solidFill>
                          <a:latin typeface="+mj-lt"/>
                          <a:ea typeface="Times New Roman"/>
                          <a:cs typeface="Times New Roman"/>
                          <a:sym typeface="Times New Roman"/>
                        </a:rPr>
                        <a:t>procjenjivanje/vrednovanje</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vlastitoga </a:t>
                      </a:r>
                      <a:r>
                        <a:rPr lang="en" sz="1400" u="none" strike="noStrike" cap="none" dirty="0" smtClean="0">
                          <a:solidFill>
                            <a:schemeClr val="dk1"/>
                          </a:solidFill>
                          <a:latin typeface="+mj-lt"/>
                          <a:ea typeface="Times New Roman"/>
                          <a:cs typeface="Times New Roman"/>
                          <a:sym typeface="Times New Roman"/>
                        </a:rPr>
                        <a:t>r</a:t>
                      </a:r>
                      <a:r>
                        <a:rPr lang="hr-HR" sz="1400" u="none" strike="noStrike" cap="none" dirty="0" smtClean="0">
                          <a:solidFill>
                            <a:schemeClr val="dk1"/>
                          </a:solidFill>
                          <a:latin typeface="+mj-lt"/>
                          <a:ea typeface="Times New Roman"/>
                          <a:cs typeface="Times New Roman"/>
                          <a:sym typeface="Times New Roman"/>
                        </a:rPr>
                        <a:t>a</a:t>
                      </a:r>
                      <a:r>
                        <a:rPr lang="en" sz="1400" u="none" strike="noStrike" cap="none" dirty="0" smtClean="0">
                          <a:solidFill>
                            <a:schemeClr val="dk1"/>
                          </a:solidFill>
                          <a:latin typeface="+mj-lt"/>
                          <a:ea typeface="Times New Roman"/>
                          <a:cs typeface="Times New Roman"/>
                          <a:sym typeface="Times New Roman"/>
                        </a:rPr>
                        <a:t>da)</a:t>
                      </a:r>
                      <a:endParaRPr sz="1400" u="none" strike="noStrike" cap="none" dirty="0">
                        <a:latin typeface="+mj-lt"/>
                      </a:endParaRPr>
                    </a:p>
                    <a:p>
                      <a:pPr marL="0" marR="0" lvl="0" indent="0" algn="l" rtl="0">
                        <a:lnSpc>
                          <a:spcPct val="100000"/>
                        </a:lnSpc>
                        <a:spcBef>
                          <a:spcPts val="6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omogućiti pristup izvorima znanja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37401">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za iznadprosječne i darovite učenike</a:t>
                      </a:r>
                      <a:endParaRPr sz="1400" u="none" strike="noStrike" cap="none" dirty="0">
                        <a:latin typeface="+mj-lt"/>
                      </a:endParaRPr>
                    </a:p>
                    <a:p>
                      <a:pPr marL="0" marR="0" lvl="0" indent="0" algn="l" rtl="0">
                        <a:lnSpc>
                          <a:spcPct val="100000"/>
                        </a:lnSpc>
                        <a:spcBef>
                          <a:spcPts val="4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za učenike koji se izdvajaju intelektualnim sposobnostima, željom za znanjem, težnjom za isticanjem i kritičkim uočavanjem</a:t>
                      </a:r>
                      <a:endParaRPr sz="1400" u="none" strike="noStrike" cap="none" dirty="0">
                        <a:latin typeface="+mj-lt"/>
                      </a:endParaRPr>
                    </a:p>
                    <a:p>
                      <a:pPr marL="0" marR="0" lvl="0" indent="0" algn="l" rtl="0">
                        <a:lnSpc>
                          <a:spcPct val="100000"/>
                        </a:lnSpc>
                        <a:spcBef>
                          <a:spcPts val="60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za učenike koji posjeduju vještine više razine razmišljanja (analiza, sinteza, evaluacija) i izražavaju posebna i originalna mišljenja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280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NOSITELJ</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mj-lt"/>
                        </a:rPr>
                        <a:t>Božica</a:t>
                      </a:r>
                      <a:r>
                        <a:rPr lang="en-US" sz="1400" u="none" strike="noStrike" cap="none" dirty="0">
                          <a:latin typeface="+mj-lt"/>
                        </a:rPr>
                        <a:t> </a:t>
                      </a:r>
                      <a:r>
                        <a:rPr lang="en-US" sz="1400" u="none" strike="noStrike" cap="none" dirty="0" err="1" smtClean="0">
                          <a:latin typeface="+mj-lt"/>
                        </a:rPr>
                        <a:t>Rugane</a:t>
                      </a:r>
                      <a:r>
                        <a:rPr lang="hr-HR" sz="1400" u="none" strike="noStrike" cap="none" dirty="0" smtClean="0">
                          <a:latin typeface="+mj-lt"/>
                        </a:rPr>
                        <a:t>c</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280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individualizirani pristup</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280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jedan sat tjedno tijekom školske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7795">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Arial"/>
                        <a:buNone/>
                      </a:pPr>
                      <a:r>
                        <a:rPr lang="en" sz="1400" u="none" strike="noStrike" cap="none" dirty="0">
                          <a:solidFill>
                            <a:schemeClr val="dk1"/>
                          </a:solidFill>
                          <a:latin typeface="+mj-lt"/>
                          <a:ea typeface="Times New Roman"/>
                          <a:cs typeface="Times New Roman"/>
                          <a:sym typeface="Times New Roman"/>
                        </a:rPr>
                        <a:t>- oko 30 kn (papir za kopiranje i troškovi ispisa, bijela kreda i kreda u boji</a:t>
                      </a:r>
                      <a:r>
                        <a:rPr lang="en" sz="1400" u="none" strike="noStrike" cap="none" dirty="0" smtClean="0">
                          <a:solidFill>
                            <a:schemeClr val="dk1"/>
                          </a:solidFill>
                          <a:latin typeface="+mj-lt"/>
                          <a:ea typeface="Times New Roman"/>
                          <a:cs typeface="Times New Roman"/>
                          <a:sym typeface="Times New Roman"/>
                        </a:rPr>
                        <a:t>)</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92328">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338"/>
                        <a:buFontTx/>
                        <a:buChar char="-"/>
                      </a:pPr>
                      <a:r>
                        <a:rPr lang="en" sz="1400" u="none" strike="noStrike" cap="none" dirty="0" smtClean="0">
                          <a:solidFill>
                            <a:schemeClr val="dk1"/>
                          </a:solidFill>
                          <a:latin typeface="+mj-lt"/>
                          <a:ea typeface="Times New Roman"/>
                          <a:cs typeface="Times New Roman"/>
                          <a:sym typeface="Times New Roman"/>
                        </a:rPr>
                        <a:t>redovito </a:t>
                      </a:r>
                      <a:r>
                        <a:rPr lang="en" sz="1400" u="none" strike="noStrike" cap="none" dirty="0">
                          <a:solidFill>
                            <a:schemeClr val="dk1"/>
                          </a:solidFill>
                          <a:latin typeface="+mj-lt"/>
                          <a:ea typeface="Times New Roman"/>
                          <a:cs typeface="Times New Roman"/>
                          <a:sym typeface="Times New Roman"/>
                        </a:rPr>
                        <a:t>praćenje postignuća </a:t>
                      </a:r>
                      <a:r>
                        <a:rPr lang="en" sz="1400" u="none" strike="noStrike" cap="none" dirty="0" smtClean="0">
                          <a:solidFill>
                            <a:schemeClr val="dk1"/>
                          </a:solidFill>
                          <a:latin typeface="+mj-lt"/>
                          <a:ea typeface="Times New Roman"/>
                          <a:cs typeface="Times New Roman"/>
                          <a:sym typeface="Times New Roman"/>
                        </a:rPr>
                        <a:t>učenika</a:t>
                      </a:r>
                      <a:r>
                        <a:rPr lang="hr-HR" sz="1400" u="none" strike="noStrike" cap="none" dirty="0" smtClean="0">
                          <a:solidFill>
                            <a:schemeClr val="dk1"/>
                          </a:solidFill>
                          <a:latin typeface="+mj-lt"/>
                          <a:ea typeface="Times New Roman"/>
                          <a:cs typeface="Times New Roman"/>
                          <a:sym typeface="Times New Roman"/>
                        </a:rPr>
                        <a:t> (formativno vrednovanje)</a:t>
                      </a:r>
                      <a:endParaRPr sz="1400" u="none" strike="noStrike" cap="none" dirty="0">
                        <a:latin typeface="+mj-lt"/>
                      </a:endParaRPr>
                    </a:p>
                    <a:p>
                      <a:pPr marL="0" marR="0" lvl="0" indent="0" algn="l" rtl="0">
                        <a:lnSpc>
                          <a:spcPct val="100000"/>
                        </a:lnSpc>
                        <a:spcBef>
                          <a:spcPts val="0"/>
                        </a:spcBef>
                        <a:spcAft>
                          <a:spcPts val="0"/>
                        </a:spcAft>
                        <a:buClr>
                          <a:srgbClr val="000000"/>
                        </a:buClr>
                        <a:buSzPts val="338"/>
                        <a:buFont typeface="Arial"/>
                        <a:buNone/>
                      </a:pPr>
                      <a:r>
                        <a:rPr lang="en" sz="1400" u="none" strike="noStrike" cap="none" dirty="0" smtClean="0">
                          <a:solidFill>
                            <a:schemeClr val="dk1"/>
                          </a:solidFill>
                          <a:latin typeface="+mj-lt"/>
                          <a:ea typeface="Times New Roman"/>
                          <a:cs typeface="Times New Roman"/>
                          <a:sym typeface="Times New Roman"/>
                        </a:rPr>
                        <a:t>- </a:t>
                      </a:r>
                      <a:r>
                        <a:rPr lang="hr-HR" sz="1400" u="none" strike="noStrike" cap="none" dirty="0" smtClean="0">
                          <a:solidFill>
                            <a:schemeClr val="dk1"/>
                          </a:solidFill>
                          <a:latin typeface="+mj-lt"/>
                          <a:ea typeface="Times New Roman"/>
                          <a:cs typeface="Times New Roman"/>
                          <a:sym typeface="Times New Roman"/>
                        </a:rPr>
                        <a:t>N</a:t>
                      </a:r>
                      <a:r>
                        <a:rPr lang="en" sz="1400" u="none" strike="noStrike" cap="none" dirty="0" smtClean="0">
                          <a:solidFill>
                            <a:schemeClr val="dk1"/>
                          </a:solidFill>
                          <a:latin typeface="+mj-lt"/>
                          <a:ea typeface="Times New Roman"/>
                          <a:cs typeface="Times New Roman"/>
                          <a:sym typeface="Times New Roman"/>
                        </a:rPr>
                        <a:t>atjecanja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26"/>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32" name="Google Shape;1032;p126"/>
          <p:cNvGraphicFramePr/>
          <p:nvPr>
            <p:extLst>
              <p:ext uri="{D42A27DB-BD31-4B8C-83A1-F6EECF244321}">
                <p14:modId xmlns:p14="http://schemas.microsoft.com/office/powerpoint/2010/main" val="3800335388"/>
              </p:ext>
            </p:extLst>
          </p:nvPr>
        </p:nvGraphicFramePr>
        <p:xfrm>
          <a:off x="214603" y="78548"/>
          <a:ext cx="8686801" cy="6579939"/>
        </p:xfrm>
        <a:graphic>
          <a:graphicData uri="http://schemas.openxmlformats.org/drawingml/2006/table">
            <a:tbl>
              <a:tblPr>
                <a:noFill/>
                <a:tableStyleId>{B2E6745A-B9C5-42E0-A17B-FDAA3278ED7C}</a:tableStyleId>
              </a:tblPr>
              <a:tblGrid>
                <a:gridCol w="2299529">
                  <a:extLst>
                    <a:ext uri="{9D8B030D-6E8A-4147-A177-3AD203B41FA5}">
                      <a16:colId xmlns:a16="http://schemas.microsoft.com/office/drawing/2014/main" val="20000"/>
                    </a:ext>
                  </a:extLst>
                </a:gridCol>
                <a:gridCol w="6387272">
                  <a:extLst>
                    <a:ext uri="{9D8B030D-6E8A-4147-A177-3AD203B41FA5}">
                      <a16:colId xmlns:a16="http://schemas.microsoft.com/office/drawing/2014/main" val="20001"/>
                    </a:ext>
                  </a:extLst>
                </a:gridCol>
              </a:tblGrid>
              <a:tr h="696718">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100"/>
                        <a:buFont typeface="Arial"/>
                        <a:buNone/>
                      </a:pPr>
                      <a:r>
                        <a:rPr lang="en" sz="1800" b="1" u="none" strike="noStrike" cap="none" dirty="0">
                          <a:solidFill>
                            <a:schemeClr val="dk1"/>
                          </a:solidFill>
                          <a:latin typeface="Times New Roman"/>
                          <a:ea typeface="Times New Roman"/>
                          <a:cs typeface="Times New Roman"/>
                          <a:sym typeface="Times New Roman"/>
                        </a:rPr>
                        <a:t>DODATNA NASTAVA IZ HRVATSKOGA JEZIKA</a:t>
                      </a:r>
                      <a:r>
                        <a:rPr lang="en" sz="1800" u="none" strike="noStrike" cap="none" dirty="0">
                          <a:solidFill>
                            <a:schemeClr val="dk1"/>
                          </a:solidFill>
                          <a:latin typeface="Times New Roman"/>
                          <a:ea typeface="Times New Roman"/>
                          <a:cs typeface="Times New Roman"/>
                          <a:sym typeface="Times New Roman"/>
                        </a:rPr>
                        <a:t> </a:t>
                      </a:r>
                      <a:endParaRPr lang="hr-HR" sz="180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1100"/>
                        <a:buFont typeface="Arial"/>
                        <a:buNone/>
                      </a:pPr>
                      <a:r>
                        <a:rPr lang="en" sz="1800" b="1" u="none" strike="noStrike" cap="none" dirty="0" smtClean="0">
                          <a:solidFill>
                            <a:schemeClr val="dk1"/>
                          </a:solidFill>
                          <a:latin typeface="Times New Roman"/>
                          <a:ea typeface="Times New Roman"/>
                          <a:cs typeface="Times New Roman"/>
                          <a:sym typeface="Times New Roman"/>
                        </a:rPr>
                        <a:t>za učenike </a:t>
                      </a:r>
                      <a:r>
                        <a:rPr lang="hr-HR" sz="1800" b="1" u="none" strike="noStrike" cap="none" dirty="0" smtClean="0">
                          <a:solidFill>
                            <a:schemeClr val="dk1"/>
                          </a:solidFill>
                          <a:latin typeface="Times New Roman"/>
                          <a:ea typeface="Times New Roman"/>
                          <a:cs typeface="Times New Roman"/>
                          <a:sym typeface="Arial"/>
                        </a:rPr>
                        <a:t>osmog</a:t>
                      </a:r>
                      <a:r>
                        <a:rPr lang="en" sz="1800" b="1" u="none" strike="noStrike" cap="none" dirty="0" smtClean="0">
                          <a:solidFill>
                            <a:schemeClr val="dk1"/>
                          </a:solidFill>
                          <a:latin typeface="Times New Roman"/>
                          <a:ea typeface="Times New Roman"/>
                          <a:cs typeface="Times New Roman"/>
                          <a:sym typeface="Times New Roman"/>
                        </a:rPr>
                        <a:t> </a:t>
                      </a:r>
                      <a:r>
                        <a:rPr lang="en" sz="1800" b="1" u="none" strike="noStrike" cap="none" dirty="0" smtClean="0">
                          <a:solidFill>
                            <a:schemeClr val="dk1"/>
                          </a:solidFill>
                          <a:latin typeface="Times New Roman"/>
                          <a:ea typeface="Times New Roman"/>
                          <a:cs typeface="Times New Roman"/>
                        </a:rPr>
                        <a:t>razreda</a:t>
                      </a:r>
                      <a:endParaRPr lang="en" sz="1800" b="1"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10570">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CILJ AKTIVNOSTI</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poticati razvoj darovitosti kod darovitih i iznadprosječnih učenika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osposobljavati učenike u ovladavanju hrvatskim standardnim jezikom i učiti ih pravilno ga rabiti u govoru i pismu – zadatci različite težine i složenosti za sve učenike</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stvaralačko mišljenje, apstraktno rasuđivanje</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usavršiti vještine jezičnoga izražavanja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opću umnu sposobnost i stvaralačku (kreativnu) sposobnost</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poticati na samovrjednovanje (ocjenjivanje vlastitoga rada)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omogućiti pristup izvorima znanja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46905">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NAMJENA</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za iznadprosječne i darovite učenike</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za učenike koji se izdvajaju intelektualnim sposobnostima, željom za znanjem, težnjom za isticanjem i kritičkim uočavanjem</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za učenike koji posjeduju vještine više razine razmišljanja (analiza, sinteza, evaluacija) i izražavaju posebna i originalna mišljenja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4888">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rPr>
                        <a:t>NOSITELJ</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err="1">
                          <a:latin typeface="Times New Roman"/>
                          <a:ea typeface="Times New Roman"/>
                          <a:cs typeface="Times New Roman"/>
                        </a:rPr>
                        <a:t>Olgica</a:t>
                      </a:r>
                      <a:r>
                        <a:rPr lang="en-US" sz="1400" u="none" strike="noStrike" cap="none" dirty="0">
                          <a:latin typeface="Times New Roman"/>
                          <a:ea typeface="Times New Roman"/>
                          <a:cs typeface="Times New Roman"/>
                        </a:rPr>
                        <a:t> </a:t>
                      </a:r>
                      <a:r>
                        <a:rPr lang="en-US" sz="1400" u="none" strike="noStrike" cap="none" dirty="0" err="1" smtClean="0">
                          <a:latin typeface="Times New Roman"/>
                          <a:ea typeface="Times New Roman"/>
                          <a:cs typeface="Times New Roman"/>
                        </a:rPr>
                        <a:t>Pavičić-Čović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8800">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NAČIN REALIZACIJE</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individualizirani pristup</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5095">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VREMENIK</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jedan sat </a:t>
                      </a:r>
                      <a:r>
                        <a:rPr lang="en" sz="1400" u="none" strike="noStrike" cap="none" dirty="0">
                          <a:solidFill>
                            <a:schemeClr val="dk1"/>
                          </a:solidFill>
                          <a:latin typeface="Times New Roman"/>
                          <a:ea typeface="Times New Roman"/>
                          <a:cs typeface="Times New Roman"/>
                          <a:sym typeface="Times New Roman"/>
                        </a:rPr>
                        <a:t>tjedno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7874">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TROŠKOVNIK</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250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opisno ocjenjivanje</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natjecanja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438416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aphicFrame>
        <p:nvGraphicFramePr>
          <p:cNvPr id="1038" name="Google Shape;1038;p129"/>
          <p:cNvGraphicFramePr/>
          <p:nvPr>
            <p:extLst>
              <p:ext uri="{D42A27DB-BD31-4B8C-83A1-F6EECF244321}">
                <p14:modId xmlns:p14="http://schemas.microsoft.com/office/powerpoint/2010/main" val="3136601466"/>
              </p:ext>
            </p:extLst>
          </p:nvPr>
        </p:nvGraphicFramePr>
        <p:xfrm>
          <a:off x="124992" y="71561"/>
          <a:ext cx="8782050" cy="6766560"/>
        </p:xfrm>
        <a:graphic>
          <a:graphicData uri="http://schemas.openxmlformats.org/drawingml/2006/table">
            <a:tbl>
              <a:tblPr>
                <a:noFill/>
                <a:tableStyleId>{B2E6745A-B9C5-42E0-A17B-FDAA3278ED7C}</a:tableStyleId>
              </a:tblPr>
              <a:tblGrid>
                <a:gridCol w="2431100">
                  <a:extLst>
                    <a:ext uri="{9D8B030D-6E8A-4147-A177-3AD203B41FA5}">
                      <a16:colId xmlns:a16="http://schemas.microsoft.com/office/drawing/2014/main" val="20000"/>
                    </a:ext>
                  </a:extLst>
                </a:gridCol>
                <a:gridCol w="6350950">
                  <a:extLst>
                    <a:ext uri="{9D8B030D-6E8A-4147-A177-3AD203B41FA5}">
                      <a16:colId xmlns:a16="http://schemas.microsoft.com/office/drawing/2014/main" val="20001"/>
                    </a:ext>
                  </a:extLst>
                </a:gridCol>
              </a:tblGrid>
              <a:tr h="102909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50"/>
                        <a:buFont typeface="Verdana"/>
                        <a:buNone/>
                      </a:pP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Verdana"/>
                        <a:buNone/>
                      </a:pPr>
                      <a:r>
                        <a:rPr lang="en" sz="1600" b="1" u="none" strike="noStrike" cap="none" dirty="0" smtClean="0">
                          <a:latin typeface="Times New Roman"/>
                          <a:ea typeface="Times New Roman"/>
                          <a:cs typeface="Times New Roman"/>
                          <a:sym typeface="Times New Roman"/>
                        </a:rPr>
                        <a:t>DODATNA </a:t>
                      </a:r>
                      <a:r>
                        <a:rPr lang="en" sz="1600" b="1" u="none" strike="noStrike" cap="none" dirty="0">
                          <a:latin typeface="Times New Roman"/>
                          <a:ea typeface="Times New Roman"/>
                          <a:cs typeface="Times New Roman"/>
                          <a:sym typeface="Times New Roman"/>
                        </a:rPr>
                        <a:t>NASTAVA IZ ENGLESKOG JEZIKA</a:t>
                      </a:r>
                      <a:endParaRPr sz="1600" u="none" strike="noStrike" cap="none"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Verdana"/>
                        <a:buNone/>
                      </a:pPr>
                      <a:r>
                        <a:rPr lang="hr-HR" sz="1600" b="1" u="none" strike="noStrike" cap="none" dirty="0" smtClean="0">
                          <a:latin typeface="Times New Roman"/>
                          <a:ea typeface="Times New Roman"/>
                          <a:cs typeface="Times New Roman"/>
                          <a:sym typeface="Times New Roman"/>
                        </a:rPr>
                        <a:t>za učenike </a:t>
                      </a:r>
                      <a:r>
                        <a:rPr lang="hr-HR" sz="1600" b="1" u="none" strike="noStrike" cap="none" dirty="0" smtClean="0">
                          <a:latin typeface="Times New Roman"/>
                          <a:ea typeface="Times New Roman"/>
                          <a:cs typeface="Times New Roman"/>
                          <a:sym typeface="Arial"/>
                        </a:rPr>
                        <a:t>sedmog</a:t>
                      </a:r>
                      <a:r>
                        <a:rPr lang="hr-HR" sz="1600" b="1" u="none" strike="noStrike" cap="none" dirty="0" smtClean="0">
                          <a:latin typeface="Times New Roman"/>
                          <a:ea typeface="Times New Roman"/>
                          <a:cs typeface="Times New Roman"/>
                          <a:sym typeface="Times New Roman"/>
                        </a:rPr>
                        <a:t> razreda</a:t>
                      </a:r>
                    </a:p>
                    <a:p>
                      <a:pPr marL="0" marR="0" lvl="0" indent="0" algn="ctr" rtl="0">
                        <a:lnSpc>
                          <a:spcPct val="100000"/>
                        </a:lnSpc>
                        <a:spcBef>
                          <a:spcPts val="0"/>
                        </a:spcBef>
                        <a:spcAft>
                          <a:spcPts val="0"/>
                        </a:spcAft>
                        <a:buClr>
                          <a:srgbClr val="000000"/>
                        </a:buClr>
                        <a:buSzPts val="350"/>
                        <a:buFont typeface="Verdana"/>
                        <a:buNone/>
                      </a:pPr>
                      <a:endParaRPr lang="hr-H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3123">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poticati razvoj jezičnih potencijala kod darovitih i iznadprosječnih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razvijati jezične sposobnosti, stvaralačko mišljenje, apstraktno rasuđivanje</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usavršiti vještine pisanog i usmenog izražavanja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proširiti vokabular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poticati na samovrednovanje (ocjenjivanje vlastitog rada)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omogućiti pristup izvorima znanja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865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Razviti kreativnost, sposobnost za samostalno učenje engleskog jezika za učenike koji pokazuju poseban interes za engleski jezik i koji žele proširiti svoja znanja.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343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NOSITELJI</a:t>
                      </a:r>
                      <a:endParaRPr sz="16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Times New Roman"/>
                          <a:ea typeface="Times New Roman"/>
                          <a:cs typeface="Times New Roman"/>
                        </a:rPr>
                        <a:t>Nataša</a:t>
                      </a:r>
                      <a:r>
                        <a:rPr lang="en-US" sz="1400" u="none" strike="noStrike" cap="none" dirty="0">
                          <a:latin typeface="Times New Roman"/>
                          <a:ea typeface="Times New Roman"/>
                          <a:cs typeface="Times New Roman"/>
                        </a:rPr>
                        <a:t> </a:t>
                      </a:r>
                      <a:r>
                        <a:rPr lang="en-US" sz="1400" u="none" strike="noStrike" cap="none" dirty="0" err="1" smtClean="0">
                          <a:latin typeface="Times New Roman"/>
                          <a:ea typeface="Times New Roman"/>
                          <a:cs typeface="Times New Roman"/>
                        </a:rPr>
                        <a:t>Grubišić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52894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individualni rad, grupni rad i rad u parovima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izvanučionična nastava, posjeti, projekcije, obilasci</a:t>
                      </a:r>
                      <a:r>
                        <a:rPr lang="en" sz="1400" u="none" strike="noStrike" cap="none" dirty="0">
                          <a:latin typeface="Times New Roman"/>
                          <a:ea typeface="Times New Roman"/>
                          <a:cs typeface="Times New Roman"/>
                        </a:rPr>
                        <a:t> (ovisno o epidemiološkoj situaciji)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razgovor, demonstracija i diskusija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pisana i grafička dokumentacija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prezentacije, razne igre, kvizovi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natjecanja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6236">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jedan sat tjedno tijekom školske godine </a:t>
                      </a:r>
                      <a:r>
                        <a:rPr lang="en" sz="1400" u="none" strike="noStrike" cap="none" dirty="0">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343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troškove potrebnih i dodatnih radnih materijala snosi škola i roditelji</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17304">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stjecanje povjerenja u vlastite sposobnosti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korištenje engleskog jezika izvan učionice</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zadovoljstvo učenika, učitelja i roditelja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sustavno razvijanje samopouzdanja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sudjelovanje na natjecanjima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aphicFrame>
        <p:nvGraphicFramePr>
          <p:cNvPr id="1038" name="Google Shape;1038;p129"/>
          <p:cNvGraphicFramePr/>
          <p:nvPr>
            <p:extLst>
              <p:ext uri="{D42A27DB-BD31-4B8C-83A1-F6EECF244321}">
                <p14:modId xmlns:p14="http://schemas.microsoft.com/office/powerpoint/2010/main" val="3787728891"/>
              </p:ext>
            </p:extLst>
          </p:nvPr>
        </p:nvGraphicFramePr>
        <p:xfrm>
          <a:off x="102636" y="61200"/>
          <a:ext cx="8892074" cy="6628849"/>
        </p:xfrm>
        <a:graphic>
          <a:graphicData uri="http://schemas.openxmlformats.org/drawingml/2006/table">
            <a:tbl>
              <a:tblPr>
                <a:noFill/>
                <a:tableStyleId>{B2E6745A-B9C5-42E0-A17B-FDAA3278ED7C}</a:tableStyleId>
              </a:tblPr>
              <a:tblGrid>
                <a:gridCol w="2244767">
                  <a:extLst>
                    <a:ext uri="{9D8B030D-6E8A-4147-A177-3AD203B41FA5}">
                      <a16:colId xmlns:a16="http://schemas.microsoft.com/office/drawing/2014/main" val="20000"/>
                    </a:ext>
                  </a:extLst>
                </a:gridCol>
                <a:gridCol w="6647307">
                  <a:extLst>
                    <a:ext uri="{9D8B030D-6E8A-4147-A177-3AD203B41FA5}">
                      <a16:colId xmlns:a16="http://schemas.microsoft.com/office/drawing/2014/main" val="20001"/>
                    </a:ext>
                  </a:extLst>
                </a:gridCol>
              </a:tblGrid>
              <a:tr h="653961">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DODATNA NASTAVA IZ ENGLESKOG JEZIKA</a:t>
                      </a:r>
                      <a:endParaRPr sz="1600" u="none" strike="noStrike" cap="none"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Verdana"/>
                        <a:buNone/>
                      </a:pPr>
                      <a:r>
                        <a:rPr lang="hr-HR" sz="1600" b="1" u="none" strike="noStrike" cap="none" dirty="0" smtClean="0">
                          <a:latin typeface="Times New Roman"/>
                          <a:ea typeface="Times New Roman"/>
                          <a:cs typeface="Times New Roman"/>
                          <a:sym typeface="Times New Roman"/>
                        </a:rPr>
                        <a:t>za učenike </a:t>
                      </a:r>
                      <a:r>
                        <a:rPr lang="hr-HR" sz="1600" b="1" u="none" strike="noStrike" cap="none" dirty="0" smtClean="0">
                          <a:latin typeface="Times New Roman"/>
                          <a:ea typeface="Times New Roman"/>
                          <a:cs typeface="Times New Roman"/>
                          <a:sym typeface="Arial"/>
                        </a:rPr>
                        <a:t>osmog</a:t>
                      </a:r>
                      <a:r>
                        <a:rPr lang="hr-HR" sz="1600" b="1" u="none" strike="noStrike" cap="none" baseline="0" dirty="0" smtClean="0">
                          <a:latin typeface="Times New Roman"/>
                          <a:ea typeface="Times New Roman"/>
                          <a:cs typeface="Times New Roman"/>
                          <a:sym typeface="Arial"/>
                        </a:rPr>
                        <a:t> </a:t>
                      </a:r>
                      <a:r>
                        <a:rPr lang="hr-HR" sz="1600" b="1" u="none" strike="noStrike" cap="none" dirty="0" smtClean="0">
                          <a:latin typeface="Times New Roman"/>
                          <a:ea typeface="Times New Roman"/>
                          <a:cs typeface="Times New Roman"/>
                          <a:sym typeface="Times New Roman"/>
                        </a:rPr>
                        <a:t>razreda</a:t>
                      </a:r>
                      <a:endParaRPr lang="hr-H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26859">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poticati razvoj jezičnih potencijala kod darovitih i iznadprosječnih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razvijati jezične sposobnosti, stvaralačko mišljenje, apstraktno rasuđivanje</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usavršiti vještine pisanog i usmenog izražavanja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proširiti vokabular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poticati na samovrednovanje (ocjenjivanje vlastitog rada)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omogućiti pristup izvorima znanja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53961">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Razviti kreativnost, sposobnost za samostalno učenje engleskog jezika za učenike koji pokazuju poseban interes za engleski jezik i koji žele proširiti svoja znanja.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6146">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NOSITELJI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latin typeface="Times New Roman"/>
                          <a:ea typeface="Times New Roman"/>
                          <a:cs typeface="Times New Roman"/>
                        </a:rPr>
                        <a:t>Anita </a:t>
                      </a:r>
                      <a:r>
                        <a:rPr lang="en-US" sz="1400" u="none" strike="noStrike" cap="none" dirty="0" err="1">
                          <a:latin typeface="Times New Roman"/>
                          <a:ea typeface="Times New Roman"/>
                          <a:cs typeface="Times New Roman"/>
                        </a:rPr>
                        <a:t>Baranašić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26859">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individualni rad, grupni rad i rad u parovima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izvanučionična nastava, posjeti, projekcije, </a:t>
                      </a:r>
                      <a:r>
                        <a:rPr lang="en" sz="1400" u="none" strike="noStrike" cap="none" dirty="0">
                          <a:latin typeface="Times New Roman"/>
                          <a:ea typeface="Times New Roman"/>
                          <a:cs typeface="Times New Roman"/>
                        </a:rPr>
                        <a:t>obilasci</a:t>
                      </a:r>
                      <a:endParaRPr lang="en"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razgovor, demonstracija i diskusija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pisana i grafička dokumentacija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prezentacije, razne igre, kvizovi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natjecanja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6146">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jedan sat tjedno tijekom školske godine </a:t>
                      </a:r>
                      <a:r>
                        <a:rPr lang="en" sz="1400" u="none" strike="noStrike" cap="none" dirty="0">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6146">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troškove potrebnih i dodatnih radnih materijala snosi škola i roditelji</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18771">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stjecanje povjerenja u vlastite sposobnosti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korištenje engleskog jezika izvan učionice</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zadovoljstvo učenika, učitelja i roditelja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sustavno razvijanje samopouzdanja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 sudjelovanje na natjecanjima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22245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61d7f35a3e_0_12"/>
          <p:cNvSpPr txBox="1">
            <a:spLocks noGrp="1"/>
          </p:cNvSpPr>
          <p:nvPr>
            <p:ph type="title"/>
          </p:nvPr>
        </p:nvSpPr>
        <p:spPr>
          <a:xfrm>
            <a:off x="628650" y="345233"/>
            <a:ext cx="7886700" cy="12782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Odgovornost</a:t>
            </a:r>
            <a:endParaRPr lang="hr-HR" sz="3600" b="1" dirty="0">
              <a:latin typeface="Times New Roman"/>
              <a:ea typeface="Times New Roman"/>
              <a:cs typeface="Times New Roman"/>
              <a:sym typeface="Times New Roman"/>
            </a:endParaRPr>
          </a:p>
        </p:txBody>
      </p:sp>
      <p:sp>
        <p:nvSpPr>
          <p:cNvPr id="264" name="Google Shape;264;g61d7f35a3e_0_12"/>
          <p:cNvSpPr txBox="1">
            <a:spLocks noGrp="1"/>
          </p:cNvSpPr>
          <p:nvPr>
            <p:ph type="body" idx="1"/>
          </p:nvPr>
        </p:nvSpPr>
        <p:spPr>
          <a:xfrm>
            <a:off x="628650" y="1838130"/>
            <a:ext cx="7886700" cy="4816419"/>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en" sz="2400" dirty="0">
                <a:latin typeface="Times New Roman"/>
                <a:ea typeface="Times New Roman"/>
                <a:cs typeface="Times New Roman"/>
                <a:sym typeface="Times New Roman"/>
              </a:rPr>
              <a:t>Nastojimo kroz odgojno-obrazovno djelovanje škole promicati i  trajno ugraditi u svijest svakog učenika temeljne ljudske vrijednosti koje se odnose na odgovorno ponašanje prema vlastitom zdravlju i zdravlju drugih, očuvanju prirode i okoliša te prihvaćanju različitosti.</a:t>
            </a:r>
            <a:endParaRPr sz="2400" dirty="0">
              <a:latin typeface="Times New Roman"/>
              <a:ea typeface="Times New Roman"/>
              <a:cs typeface="Times New Roman"/>
              <a:sym typeface="Times New Roman"/>
            </a:endParaRPr>
          </a:p>
          <a:p>
            <a:pPr marL="0" indent="0" algn="just">
              <a:lnSpc>
                <a:spcPct val="100000"/>
              </a:lnSpc>
              <a:buNone/>
            </a:pPr>
            <a:r>
              <a:rPr lang="en" sz="2400" dirty="0" smtClean="0">
                <a:latin typeface="Times New Roman"/>
                <a:ea typeface="Times New Roman"/>
                <a:cs typeface="Times New Roman"/>
                <a:sym typeface="Times New Roman"/>
              </a:rPr>
              <a:t>Na </a:t>
            </a:r>
            <a:r>
              <a:rPr lang="en" sz="2400" dirty="0">
                <a:latin typeface="Times New Roman"/>
                <a:ea typeface="Times New Roman"/>
                <a:cs typeface="Times New Roman"/>
                <a:sym typeface="Times New Roman"/>
              </a:rPr>
              <a:t>školi je velika odgovornost u pripremi učenika za odgovornog građanina Republike Hrvatske, koji će kao odrasla osoba znati aktivno i odgovorno sudjelovati u demokratskom društvu te biti sposoban prevenirati svaki oblik nasilja i netolerancije, kao  i smanjiti nasilje među učenicima.</a:t>
            </a:r>
            <a:endParaRPr sz="24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graphicFrame>
        <p:nvGraphicFramePr>
          <p:cNvPr id="1044" name="Google Shape;1044;p131"/>
          <p:cNvGraphicFramePr/>
          <p:nvPr>
            <p:extLst>
              <p:ext uri="{D42A27DB-BD31-4B8C-83A1-F6EECF244321}">
                <p14:modId xmlns:p14="http://schemas.microsoft.com/office/powerpoint/2010/main" val="1762807305"/>
              </p:ext>
            </p:extLst>
          </p:nvPr>
        </p:nvGraphicFramePr>
        <p:xfrm>
          <a:off x="82963" y="0"/>
          <a:ext cx="8777425" cy="6801104"/>
        </p:xfrm>
        <a:graphic>
          <a:graphicData uri="http://schemas.openxmlformats.org/drawingml/2006/table">
            <a:tbl>
              <a:tblPr>
                <a:noFill/>
                <a:tableStyleId>{B2E6745A-B9C5-42E0-A17B-FDAA3278ED7C}</a:tableStyleId>
              </a:tblPr>
              <a:tblGrid>
                <a:gridCol w="2529608">
                  <a:extLst>
                    <a:ext uri="{9D8B030D-6E8A-4147-A177-3AD203B41FA5}">
                      <a16:colId xmlns:a16="http://schemas.microsoft.com/office/drawing/2014/main" val="20000"/>
                    </a:ext>
                  </a:extLst>
                </a:gridCol>
                <a:gridCol w="6247817">
                  <a:extLst>
                    <a:ext uri="{9D8B030D-6E8A-4147-A177-3AD203B41FA5}">
                      <a16:colId xmlns:a16="http://schemas.microsoft.com/office/drawing/2014/main" val="20001"/>
                    </a:ext>
                  </a:extLst>
                </a:gridCol>
              </a:tblGrid>
              <a:tr h="109148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50"/>
                        <a:buFont typeface="Verdana"/>
                        <a:buNone/>
                      </a:pPr>
                      <a:endParaRPr lang="hr-HR" sz="1600" b="1" u="none" strike="noStrike" cap="none" dirty="0" smtClean="0">
                        <a:latin typeface="+mj-lt"/>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350"/>
                        <a:buFont typeface="Verdana"/>
                        <a:buNone/>
                      </a:pPr>
                      <a:r>
                        <a:rPr lang="en" sz="1600" b="1" u="none" strike="noStrike" cap="none" dirty="0" smtClean="0">
                          <a:latin typeface="+mj-lt"/>
                          <a:ea typeface="Times New Roman"/>
                          <a:cs typeface="Times New Roman"/>
                          <a:sym typeface="Times New Roman"/>
                        </a:rPr>
                        <a:t>DODATNA </a:t>
                      </a:r>
                      <a:r>
                        <a:rPr lang="en" sz="1600" b="1" u="none" strike="noStrike" cap="none" dirty="0">
                          <a:latin typeface="+mj-lt"/>
                          <a:ea typeface="Times New Roman"/>
                          <a:cs typeface="Times New Roman"/>
                          <a:sym typeface="Times New Roman"/>
                        </a:rPr>
                        <a:t>NASTAVA IZ TALIJANSKOG JEZIKA</a:t>
                      </a:r>
                      <a:endParaRPr sz="1600" u="none" strike="noStrike" cap="none" dirty="0">
                        <a:latin typeface="+mj-lt"/>
                      </a:endParaRPr>
                    </a:p>
                    <a:p>
                      <a:pPr marL="0" marR="0" lvl="0" indent="0" algn="ctr" rtl="0">
                        <a:lnSpc>
                          <a:spcPct val="115000"/>
                        </a:lnSpc>
                        <a:spcBef>
                          <a:spcPts val="0"/>
                        </a:spcBef>
                        <a:spcAft>
                          <a:spcPts val="0"/>
                        </a:spcAft>
                        <a:buClr>
                          <a:srgbClr val="000000"/>
                        </a:buClr>
                        <a:buSzPts val="350"/>
                        <a:buFont typeface="Verdana"/>
                        <a:buNone/>
                      </a:pPr>
                      <a:r>
                        <a:rPr lang="hr-HR" sz="1600" b="1" u="none" strike="noStrike" cap="none" dirty="0" smtClean="0">
                          <a:latin typeface="+mj-lt"/>
                          <a:ea typeface="Times New Roman"/>
                          <a:cs typeface="Times New Roman"/>
                          <a:sym typeface="Times New Roman"/>
                        </a:rPr>
                        <a:t>za učenike osmog razreda</a:t>
                      </a:r>
                    </a:p>
                    <a:p>
                      <a:pPr marL="0" marR="0" lvl="0" indent="0" algn="ctr" rtl="0">
                        <a:lnSpc>
                          <a:spcPct val="115000"/>
                        </a:lnSpc>
                        <a:spcBef>
                          <a:spcPts val="0"/>
                        </a:spcBef>
                        <a:spcAft>
                          <a:spcPts val="0"/>
                        </a:spcAft>
                        <a:buClr>
                          <a:srgbClr val="000000"/>
                        </a:buClr>
                        <a:buSzPts val="350"/>
                        <a:buFont typeface="Verdana"/>
                        <a:buNone/>
                      </a:pP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2554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poticati razvoj jezičnih potencijala kod darovitih i iznadprosječnih učenika</a:t>
                      </a:r>
                      <a:endParaRPr sz="1400" u="none" strike="noStrike" cap="none" dirty="0">
                        <a:latin typeface="+mj-lt"/>
                      </a:endParaRPr>
                    </a:p>
                    <a:p>
                      <a:pPr marL="0" marR="0" lvl="0" indent="0" algn="l" rtl="0">
                        <a:lnSpc>
                          <a:spcPct val="100000"/>
                        </a:lnSpc>
                        <a:spcBef>
                          <a:spcPts val="40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razvijati jezične sposobnosti, stvaralačko mišljenje, apstraktno rasuđivanje</a:t>
                      </a:r>
                      <a:endParaRPr sz="1400" u="none" strike="noStrike" cap="none" dirty="0">
                        <a:latin typeface="+mj-lt"/>
                      </a:endParaRPr>
                    </a:p>
                    <a:p>
                      <a:pPr marL="0" marR="0" lvl="0" indent="0" algn="l" rtl="0">
                        <a:lnSpc>
                          <a:spcPct val="100000"/>
                        </a:lnSpc>
                        <a:spcBef>
                          <a:spcPts val="40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usavršiti vještine pisanog i usmenog izražavanja</a:t>
                      </a:r>
                      <a:endParaRPr sz="1400" u="none" strike="noStrike" cap="none" dirty="0">
                        <a:latin typeface="+mj-lt"/>
                      </a:endParaRPr>
                    </a:p>
                    <a:p>
                      <a:pPr marL="0" marR="0" lvl="0" indent="0" algn="l" rtl="0">
                        <a:lnSpc>
                          <a:spcPct val="100000"/>
                        </a:lnSpc>
                        <a:spcBef>
                          <a:spcPts val="40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proširiti vokabular učenika</a:t>
                      </a:r>
                      <a:endParaRPr sz="1400" u="none" strike="noStrike" cap="none" dirty="0">
                        <a:latin typeface="+mj-lt"/>
                      </a:endParaRPr>
                    </a:p>
                    <a:p>
                      <a:pPr marL="0" marR="0" lvl="0" indent="0" algn="l" rtl="0">
                        <a:lnSpc>
                          <a:spcPct val="100000"/>
                        </a:lnSpc>
                        <a:spcBef>
                          <a:spcPts val="60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poticati na samovrednovanje (ocjenjivanje vlastitog rada)</a:t>
                      </a:r>
                      <a:endParaRPr sz="1400" u="none" strike="noStrike" cap="none" dirty="0">
                        <a:latin typeface="+mj-lt"/>
                      </a:endParaRPr>
                    </a:p>
                    <a:p>
                      <a:pPr marL="0" marR="0" lvl="0" indent="0" algn="l" rtl="0">
                        <a:lnSpc>
                          <a:spcPct val="100000"/>
                        </a:lnSpc>
                        <a:spcBef>
                          <a:spcPts val="60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omogućiti pristup izvorima znanja</a:t>
                      </a:r>
                      <a:endParaRPr sz="1400" u="none" strike="noStrike" cap="none" dirty="0">
                        <a:latin typeface="+mj-lt"/>
                      </a:endParaRPr>
                    </a:p>
                    <a:p>
                      <a:pPr marL="0" marR="0" lvl="0" indent="0" algn="l" rtl="0">
                        <a:lnSpc>
                          <a:spcPct val="100000"/>
                        </a:lnSpc>
                        <a:spcBef>
                          <a:spcPts val="800"/>
                        </a:spcBef>
                        <a:spcAft>
                          <a:spcPts val="0"/>
                        </a:spcAft>
                        <a:buClr>
                          <a:srgbClr val="000000"/>
                        </a:buClr>
                        <a:buSzPts val="350"/>
                        <a:buFont typeface="Verdana"/>
                        <a:buNone/>
                      </a:pPr>
                      <a:r>
                        <a:rPr lang="en" sz="1400" u="none" strike="noStrike" cap="none" dirty="0">
                          <a:solidFill>
                            <a:schemeClr val="dk1"/>
                          </a:solidFill>
                          <a:latin typeface="+mj-lt"/>
                          <a:ea typeface="Times New Roman"/>
                          <a:cs typeface="Times New Roman"/>
                          <a:sym typeface="Times New Roman"/>
                        </a:rPr>
                        <a:t>- proširivanje znanja o kulturi</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0898">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Razviti kreativnost, sposobnost za samostalno učenje talijanskog jezika za učenike koji pokazuju poseban interes za talijanski jezik i koji žele proširiti svoja znanja.</a:t>
                      </a:r>
                      <a:r>
                        <a:rPr lang="en" sz="1400" u="none" strike="noStrike" cap="none" dirty="0">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736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NOSITELJI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Natalija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Glavak</a:t>
                      </a:r>
                      <a:r>
                        <a:rPr lang="en-US" sz="1400" u="none" strike="noStrike" cap="none" dirty="0">
                          <a:solidFill>
                            <a:schemeClr val="dk1"/>
                          </a:solidFill>
                          <a:latin typeface="+mj-lt"/>
                          <a:ea typeface="Times New Roman"/>
                          <a:cs typeface="Times New Roman"/>
                        </a:rPr>
                        <a:t> </a:t>
                      </a:r>
                      <a:r>
                        <a:rPr lang="en-US" sz="1400" u="none" strike="noStrike" cap="none" dirty="0" err="1" smtClean="0">
                          <a:solidFill>
                            <a:schemeClr val="dk1"/>
                          </a:solidFill>
                          <a:latin typeface="+mj-lt"/>
                          <a:ea typeface="Times New Roman"/>
                          <a:cs typeface="Times New Roman"/>
                        </a:rPr>
                        <a:t>Horvatić</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66203">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individualni rad, grupni rad i rad u parovima</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razgovor, demonstracija i diskusija</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didaktičke igre</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natjecanje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736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jedan sat tjedno tijekom školske godine </a:t>
                      </a:r>
                      <a:r>
                        <a:rPr lang="en" sz="1400" u="none" strike="noStrike" cap="none" dirty="0">
                          <a:latin typeface="+mj-lt"/>
                          <a:ea typeface="Times New Roman"/>
                          <a:cs typeface="Times New Roman"/>
                        </a:rPr>
                        <a:t>2022./2023.</a:t>
                      </a:r>
                      <a:endParaRPr lang="en"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736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troškove potrebnih i dodatnih radnih materijala snosi škola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77971">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samovrednovanje učenika</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kontinuirano praćenje napretka i razvijanja interesa</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zadovoljstvo učenika, učitelja i roditelja</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sustavno razvijanje samopouzdanja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graphicFrame>
        <p:nvGraphicFramePr>
          <p:cNvPr id="1062" name="Google Shape;1062;g615379db31_0_0"/>
          <p:cNvGraphicFramePr/>
          <p:nvPr>
            <p:extLst>
              <p:ext uri="{D42A27DB-BD31-4B8C-83A1-F6EECF244321}">
                <p14:modId xmlns:p14="http://schemas.microsoft.com/office/powerpoint/2010/main" val="4294072478"/>
              </p:ext>
            </p:extLst>
          </p:nvPr>
        </p:nvGraphicFramePr>
        <p:xfrm>
          <a:off x="185600" y="105514"/>
          <a:ext cx="8777425" cy="6491228"/>
        </p:xfrm>
        <a:graphic>
          <a:graphicData uri="http://schemas.openxmlformats.org/drawingml/2006/table">
            <a:tbl>
              <a:tblPr>
                <a:noFill/>
                <a:tableStyleId>{B2E6745A-B9C5-42E0-A17B-FDAA3278ED7C}</a:tableStyleId>
              </a:tblPr>
              <a:tblGrid>
                <a:gridCol w="2333665">
                  <a:extLst>
                    <a:ext uri="{9D8B030D-6E8A-4147-A177-3AD203B41FA5}">
                      <a16:colId xmlns:a16="http://schemas.microsoft.com/office/drawing/2014/main" val="20000"/>
                    </a:ext>
                  </a:extLst>
                </a:gridCol>
                <a:gridCol w="6443760">
                  <a:extLst>
                    <a:ext uri="{9D8B030D-6E8A-4147-A177-3AD203B41FA5}">
                      <a16:colId xmlns:a16="http://schemas.microsoft.com/office/drawing/2014/main" val="20001"/>
                    </a:ext>
                  </a:extLst>
                </a:gridCol>
              </a:tblGrid>
              <a:tr h="750128">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50"/>
                        <a:buFont typeface="Verdana"/>
                        <a:buNone/>
                      </a:pPr>
                      <a:r>
                        <a:rPr lang="en" sz="1600" b="1" u="none" strike="noStrike" cap="none" dirty="0">
                          <a:latin typeface="Times New Roman"/>
                          <a:ea typeface="Times New Roman"/>
                          <a:cs typeface="Times New Roman"/>
                          <a:sym typeface="Times New Roman"/>
                        </a:rPr>
                        <a:t>DODATNA NASTAVA NJEMAČKOG JEZIKA</a:t>
                      </a:r>
                      <a:endParaRPr sz="1600" u="none" strike="noStrike" cap="none" dirty="0">
                        <a:latin typeface="Times New Roman"/>
                        <a:ea typeface="Times New Roman"/>
                        <a:cs typeface="Times New Roman"/>
                        <a:sym typeface="Times New Roman"/>
                      </a:endParaRPr>
                    </a:p>
                    <a:p>
                      <a:pPr marL="0" marR="0" lvl="0" indent="0" algn="ctr" rtl="0">
                        <a:lnSpc>
                          <a:spcPct val="115000"/>
                        </a:lnSpc>
                        <a:spcBef>
                          <a:spcPts val="0"/>
                        </a:spcBef>
                        <a:spcAft>
                          <a:spcPts val="0"/>
                        </a:spcAft>
                        <a:buFont typeface="Verdana"/>
                        <a:buNone/>
                      </a:pPr>
                      <a:r>
                        <a:rPr lang="hr-HR" sz="1600" b="1" u="none" strike="noStrike" cap="none" dirty="0" smtClean="0">
                          <a:latin typeface="Times New Roman"/>
                          <a:ea typeface="Times New Roman"/>
                          <a:cs typeface="Times New Roman"/>
                          <a:sym typeface="Times New Roman"/>
                        </a:rPr>
                        <a:t>za </a:t>
                      </a:r>
                      <a:r>
                        <a:rPr lang="hr-HR" sz="1600" b="1" u="none" strike="noStrike" cap="none" dirty="0" smtClean="0">
                          <a:latin typeface="Times New Roman"/>
                          <a:ea typeface="Times New Roman"/>
                          <a:cs typeface="Times New Roman"/>
                        </a:rPr>
                        <a:t>učenike</a:t>
                      </a:r>
                      <a:r>
                        <a:rPr lang="hr-HR" sz="1600" b="1" u="none" strike="noStrike" cap="none" baseline="0" dirty="0" smtClean="0">
                          <a:latin typeface="Times New Roman"/>
                          <a:ea typeface="Times New Roman"/>
                          <a:cs typeface="Times New Roman"/>
                        </a:rPr>
                        <a:t> osmog</a:t>
                      </a:r>
                      <a:r>
                        <a:rPr lang="hr-HR" sz="1600" b="1" u="none" strike="noStrike" cap="none" dirty="0" smtClean="0">
                          <a:latin typeface="Times New Roman"/>
                          <a:ea typeface="Times New Roman"/>
                          <a:cs typeface="Times New Roman"/>
                        </a:rPr>
                        <a:t> razreda</a:t>
                      </a:r>
                      <a:endParaRPr lang="hr-H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8958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350"/>
                        <a:buFont typeface="Verdana"/>
                        <a:buNone/>
                      </a:pPr>
                      <a:r>
                        <a:rPr lang="hr-HR" sz="1400" u="none" strike="noStrike" cap="none" dirty="0">
                          <a:solidFill>
                            <a:schemeClr val="dk1"/>
                          </a:solidFill>
                          <a:latin typeface="Times New Roman"/>
                          <a:ea typeface="Times New Roman"/>
                          <a:cs typeface="Times New Roman"/>
                          <a:sym typeface="Times New Roman"/>
                        </a:rPr>
                        <a:t>Zainteresirati i motivirati učenike za pojedina područja.</a:t>
                      </a:r>
                    </a:p>
                    <a:p>
                      <a:pPr marL="0" marR="0" lvl="0" indent="0" algn="just" rtl="0">
                        <a:lnSpc>
                          <a:spcPct val="100000"/>
                        </a:lnSpc>
                        <a:spcBef>
                          <a:spcPts val="0"/>
                        </a:spcBef>
                        <a:spcAft>
                          <a:spcPts val="0"/>
                        </a:spcAft>
                        <a:buClr>
                          <a:schemeClr val="dk1"/>
                        </a:buClr>
                        <a:buSzPts val="350"/>
                        <a:buFont typeface="Verdana"/>
                        <a:buNone/>
                      </a:pPr>
                      <a:r>
                        <a:rPr lang="hr-HR" sz="1400" u="none" strike="noStrike" cap="none" dirty="0">
                          <a:solidFill>
                            <a:schemeClr val="dk1"/>
                          </a:solidFill>
                          <a:latin typeface="Times New Roman"/>
                          <a:ea typeface="Times New Roman"/>
                          <a:cs typeface="Times New Roman"/>
                          <a:sym typeface="Times New Roman"/>
                        </a:rPr>
                        <a:t>Učenici će dodatnim radom na sadržajima za koje pokazuju interes osnažiti kompetencije u nastavnom području te proširiti svoje znanje o kulturi zemalja njemačkoga govornog područja.</a:t>
                      </a:r>
                      <a:endParaRPr lang="hr-H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18852">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350"/>
                        <a:buFont typeface="Verdana"/>
                        <a:buNone/>
                      </a:pPr>
                      <a:r>
                        <a:rPr lang="en" sz="1400" u="none" strike="noStrike" cap="none" dirty="0">
                          <a:solidFill>
                            <a:schemeClr val="dk1"/>
                          </a:solidFill>
                          <a:latin typeface="Times New Roman"/>
                          <a:ea typeface="Times New Roman"/>
                          <a:cs typeface="Times New Roman"/>
                          <a:sym typeface="Times New Roman"/>
                        </a:rPr>
                        <a:t>Razviti kreativnost, sposobnost za samostalno učenje njemačkog jezika za učenike koji pokazuju poseban interes za njemački jezik i koji žele proširiti svoja znanja.</a:t>
                      </a:r>
                      <a:r>
                        <a:rPr lang="en" sz="1400" u="none" strike="noStrike" cap="none" dirty="0">
                          <a:solidFill>
                            <a:schemeClr val="dk1"/>
                          </a:solidFill>
                          <a:latin typeface="Times New Roman"/>
                          <a:ea typeface="Times New Roman"/>
                          <a:cs typeface="Times New Roman"/>
                        </a:rPr>
                        <a:t> Pripremiti učenike za sudjelovanje na natjecanju iz njemačkog jezika.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6187">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Arial"/>
                        <a:buNone/>
                      </a:pPr>
                      <a:r>
                        <a:rPr lang="en-US" sz="1400" u="none" strike="noStrike" cap="none" dirty="0">
                          <a:solidFill>
                            <a:schemeClr val="dk1"/>
                          </a:solidFill>
                          <a:latin typeface="Times New Roman"/>
                          <a:ea typeface="Times New Roman"/>
                          <a:cs typeface="Times New Roman"/>
                        </a:rPr>
                        <a:t>Luka </a:t>
                      </a:r>
                      <a:r>
                        <a:rPr lang="en-US" sz="1400" u="none" strike="noStrike" cap="none" dirty="0" err="1" smtClean="0">
                          <a:solidFill>
                            <a:schemeClr val="dk1"/>
                          </a:solidFill>
                          <a:latin typeface="Times New Roman"/>
                          <a:ea typeface="Times New Roman"/>
                          <a:cs typeface="Times New Roman"/>
                        </a:rPr>
                        <a:t>Zorica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8258">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sym typeface="Times New Roman"/>
                        </a:rPr>
                        <a:t>Individualni, grupni i rad u paru, kvizovi, korištenje medija, diskusija</a:t>
                      </a:r>
                      <a:r>
                        <a:rPr lang="en" sz="1400" u="none" strike="noStrike" cap="none" dirty="0">
                          <a:latin typeface="Times New Roman"/>
                          <a:ea typeface="Times New Roman"/>
                          <a:cs typeface="Times New Roman"/>
                        </a:rPr>
                        <a:t>.</a:t>
                      </a:r>
                      <a:endParaRPr lang="en"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002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35 sati dodatne nastave njemačkog jezika, odnosno 1 sat tjedno</a:t>
                      </a:r>
                      <a:r>
                        <a:rPr lang="en" sz="1400" u="none" strike="noStrike" cap="none" dirty="0">
                          <a:solidFill>
                            <a:schemeClr val="dk1"/>
                          </a:solidFill>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tijekom školske godine </a:t>
                      </a:r>
                      <a:r>
                        <a:rPr lang="en" sz="1400" u="none" strike="noStrike" cap="none" dirty="0">
                          <a:latin typeface="Times New Roman"/>
                          <a:ea typeface="Times New Roman"/>
                          <a:cs typeface="Times New Roman"/>
                        </a:rPr>
                        <a:t>2022./ 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4041">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rPr>
                        <a:t>Troškovi</a:t>
                      </a:r>
                      <a:r>
                        <a:rPr lang="en" sz="1400" u="none" strike="noStrike" cap="none" dirty="0">
                          <a:latin typeface="Times New Roman"/>
                          <a:ea typeface="Times New Roman"/>
                          <a:cs typeface="Times New Roman"/>
                          <a:sym typeface="Times New Roman"/>
                        </a:rPr>
                        <a:t> potrošnog materijala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9416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rPr>
                        <a:t>Samovrednovanje</a:t>
                      </a:r>
                      <a:r>
                        <a:rPr lang="en" sz="1400" u="none" strike="noStrike" cap="none" dirty="0">
                          <a:latin typeface="Times New Roman"/>
                          <a:ea typeface="Times New Roman"/>
                          <a:cs typeface="Times New Roman"/>
                          <a:sym typeface="Times New Roman"/>
                        </a:rPr>
                        <a:t> i vršnjačko vrednovanje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rPr>
                        <a:t>Kontinuirano</a:t>
                      </a:r>
                      <a:r>
                        <a:rPr lang="en" sz="1400" u="none" strike="noStrike" cap="none" dirty="0">
                          <a:latin typeface="Times New Roman"/>
                          <a:ea typeface="Times New Roman"/>
                          <a:cs typeface="Times New Roman"/>
                          <a:sym typeface="Times New Roman"/>
                        </a:rPr>
                        <a:t> praćenje napretka i razvijanja interesa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Times New Roman"/>
                          <a:ea typeface="Times New Roman"/>
                          <a:cs typeface="Times New Roman"/>
                        </a:rPr>
                        <a:t>Sustavno</a:t>
                      </a:r>
                      <a:r>
                        <a:rPr lang="en" sz="1400" u="none" strike="noStrike" cap="none" dirty="0">
                          <a:latin typeface="Times New Roman"/>
                          <a:ea typeface="Times New Roman"/>
                          <a:cs typeface="Times New Roman"/>
                          <a:sym typeface="Times New Roman"/>
                        </a:rPr>
                        <a:t> razvijanje samopouzdanja</a:t>
                      </a:r>
                    </a:p>
                    <a:p>
                      <a:pPr marL="0" marR="0" lvl="0" indent="0" algn="l">
                        <a:lnSpc>
                          <a:spcPct val="100000"/>
                        </a:lnSpc>
                        <a:spcBef>
                          <a:spcPts val="0"/>
                        </a:spcBef>
                        <a:spcAft>
                          <a:spcPts val="0"/>
                        </a:spcAft>
                        <a:buSzPts val="350"/>
                        <a:buFont typeface="Verdana"/>
                        <a:buNone/>
                      </a:pPr>
                      <a:r>
                        <a:rPr lang="en" sz="1400" u="none" strike="noStrike" cap="none" dirty="0">
                          <a:latin typeface="Times New Roman"/>
                          <a:ea typeface="Times New Roman"/>
                          <a:cs typeface="Times New Roman"/>
                        </a:rPr>
                        <a:t>Rezultati natjecanja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54692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33"/>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75" name="Google Shape;1075;p133"/>
          <p:cNvGraphicFramePr/>
          <p:nvPr>
            <p:extLst>
              <p:ext uri="{D42A27DB-BD31-4B8C-83A1-F6EECF244321}">
                <p14:modId xmlns:p14="http://schemas.microsoft.com/office/powerpoint/2010/main" val="4192406435"/>
              </p:ext>
            </p:extLst>
          </p:nvPr>
        </p:nvGraphicFramePr>
        <p:xfrm>
          <a:off x="167951" y="121299"/>
          <a:ext cx="8707524" cy="6460450"/>
        </p:xfrm>
        <a:graphic>
          <a:graphicData uri="http://schemas.openxmlformats.org/drawingml/2006/table">
            <a:tbl>
              <a:tblPr>
                <a:noFill/>
                <a:tableStyleId>{B2E6745A-B9C5-42E0-A17B-FDAA3278ED7C}</a:tableStyleId>
              </a:tblPr>
              <a:tblGrid>
                <a:gridCol w="2522471">
                  <a:extLst>
                    <a:ext uri="{9D8B030D-6E8A-4147-A177-3AD203B41FA5}">
                      <a16:colId xmlns:a16="http://schemas.microsoft.com/office/drawing/2014/main" val="20000"/>
                    </a:ext>
                  </a:extLst>
                </a:gridCol>
                <a:gridCol w="6185053">
                  <a:extLst>
                    <a:ext uri="{9D8B030D-6E8A-4147-A177-3AD203B41FA5}">
                      <a16:colId xmlns:a16="http://schemas.microsoft.com/office/drawing/2014/main" val="20001"/>
                    </a:ext>
                  </a:extLst>
                </a:gridCol>
              </a:tblGrid>
              <a:tr h="68587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t>
                      </a:r>
                      <a:r>
                        <a:rPr lang="en" sz="1600" b="1" u="none" strike="noStrike" cap="none" dirty="0">
                          <a:solidFill>
                            <a:srgbClr val="000000"/>
                          </a:solidFill>
                          <a:latin typeface="Times New Roman"/>
                          <a:ea typeface="Times New Roman"/>
                          <a:cs typeface="Times New Roman"/>
                          <a:sym typeface="Times New Roman"/>
                        </a:rPr>
                        <a:t>AKTIVNOSTI</a:t>
                      </a:r>
                      <a:endParaRPr sz="160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DODATNA NASTAVA IZ MATEMATIKE </a:t>
                      </a:r>
                      <a:br>
                        <a:rPr lang="en" sz="1600" b="1" u="none" strike="noStrike" cap="none" dirty="0">
                          <a:solidFill>
                            <a:srgbClr val="000000"/>
                          </a:solidFill>
                          <a:latin typeface="Times New Roman"/>
                          <a:ea typeface="Times New Roman"/>
                          <a:cs typeface="Times New Roman"/>
                          <a:sym typeface="Times New Roman"/>
                        </a:rPr>
                      </a:br>
                      <a:r>
                        <a:rPr lang="hr-HR" sz="1600" b="1" u="none" strike="noStrike" cap="none" dirty="0" smtClean="0">
                          <a:solidFill>
                            <a:srgbClr val="000000"/>
                          </a:solidFill>
                          <a:latin typeface="Times New Roman"/>
                          <a:ea typeface="Times New Roman"/>
                          <a:cs typeface="Times New Roman"/>
                          <a:sym typeface="Times New Roman"/>
                        </a:rPr>
                        <a:t>za </a:t>
                      </a:r>
                      <a:r>
                        <a:rPr lang="hr-HR" sz="1600" b="1" u="none" strike="noStrike" cap="none" dirty="0" smtClean="0">
                          <a:latin typeface="Times New Roman"/>
                          <a:ea typeface="Times New Roman"/>
                          <a:cs typeface="Times New Roman"/>
                        </a:rPr>
                        <a:t>učenike sedmog</a:t>
                      </a:r>
                      <a:r>
                        <a:rPr lang="hr-HR" sz="1600" b="1" u="none" strike="noStrike" cap="none" dirty="0" smtClean="0">
                          <a:latin typeface="Times New Roman"/>
                          <a:ea typeface="Times New Roman"/>
                          <a:cs typeface="Times New Roman"/>
                          <a:sym typeface="Times New Roman"/>
                        </a:rPr>
                        <a:t> </a:t>
                      </a:r>
                      <a:r>
                        <a:rPr lang="hr-HR" sz="1600" b="1" u="none" strike="noStrike" cap="none" dirty="0" smtClean="0">
                          <a:solidFill>
                            <a:srgbClr val="000000"/>
                          </a:solidFill>
                          <a:latin typeface="Times New Roman"/>
                          <a:ea typeface="Times New Roman"/>
                          <a:cs typeface="Times New Roman"/>
                          <a:sym typeface="Times New Roman"/>
                        </a:rPr>
                        <a:t>razreda</a:t>
                      </a:r>
                      <a:endParaRPr lang="hr-HR" sz="160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541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CILJEVI</a:t>
                      </a:r>
                      <a:r>
                        <a:rPr lang="en" sz="1600" b="1" u="none" strike="noStrike" cap="none" dirty="0">
                          <a:solidFill>
                            <a:srgbClr val="000000"/>
                          </a:solidFill>
                          <a:latin typeface="Times New Roman"/>
                          <a:ea typeface="Times New Roman"/>
                          <a:cs typeface="Times New Roman"/>
                        </a:rPr>
                        <a:t> </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Razvijanje sposobnosti apstraktnog mišljenja i logičkog</a:t>
                      </a:r>
                      <a:r>
                        <a:rPr lang="en" sz="1400" u="none" strike="noStrike" cap="none" dirty="0">
                          <a:solidFill>
                            <a:srgbClr val="000000"/>
                          </a:solidFill>
                          <a:latin typeface="Times New Roman"/>
                          <a:ea typeface="Times New Roman"/>
                          <a:cs typeface="Times New Roman"/>
                        </a:rPr>
                        <a:t> </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zaključivanja te izražavanje općih ideja matematičkim</a:t>
                      </a:r>
                      <a:r>
                        <a:rPr lang="en" sz="1400" u="none" strike="noStrike" cap="none" dirty="0">
                          <a:solidFill>
                            <a:srgbClr val="000000"/>
                          </a:solidFill>
                          <a:latin typeface="Times New Roman"/>
                          <a:ea typeface="Times New Roman"/>
                          <a:cs typeface="Times New Roman"/>
                        </a:rPr>
                        <a:t>  </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j</a:t>
                      </a:r>
                      <a:r>
                        <a:rPr lang="en" sz="1400" u="none" strike="noStrike" cap="none" dirty="0">
                          <a:solidFill>
                            <a:srgbClr val="000000"/>
                          </a:solidFill>
                          <a:latin typeface="Times New Roman"/>
                          <a:ea typeface="Times New Roman"/>
                          <a:cs typeface="Times New Roman"/>
                          <a:sym typeface="Times New Roman"/>
                        </a:rPr>
                        <a:t>ezikom, razvoj matematičke intuicije, mašte i stvaralačkog</a:t>
                      </a:r>
                      <a:r>
                        <a:rPr lang="en" sz="1400" u="none" strike="noStrike" cap="none" dirty="0">
                          <a:solidFill>
                            <a:srgbClr val="000000"/>
                          </a:solidFill>
                          <a:latin typeface="Times New Roman"/>
                          <a:ea typeface="Times New Roman"/>
                          <a:cs typeface="Times New Roman"/>
                        </a:rPr>
                        <a:t> </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mišljenja, izgradnja natjecateljskog duha i poticanja samostalnog istraživanja</a:t>
                      </a:r>
                      <a:r>
                        <a:rPr lang="en" sz="1400" u="none" strike="noStrike" cap="none" dirty="0">
                          <a:latin typeface="Times New Roman"/>
                          <a:ea typeface="Times New Roman"/>
                          <a:cs typeface="Times New Roman"/>
                          <a:sym typeface="Times New Roman"/>
                        </a:rPr>
                        <a:t>.</a:t>
                      </a:r>
                      <a:endParaRPr sz="140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074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NAMJENA</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Program je namijenjen zainteresiranim učenicima za</a:t>
                      </a:r>
                      <a:r>
                        <a:rPr lang="en" sz="1400" u="none" strike="noStrike" cap="none" dirty="0">
                          <a:solidFill>
                            <a:srgbClr val="000000"/>
                          </a:solidFill>
                          <a:latin typeface="Times New Roman"/>
                          <a:ea typeface="Times New Roman"/>
                          <a:cs typeface="Times New Roman"/>
                        </a:rPr>
                        <a:t> </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produbljivanje znanja i razvijanje interesa za matematičku znano</a:t>
                      </a:r>
                      <a:r>
                        <a:rPr lang="en" sz="1400" u="none" strike="noStrike" cap="none" dirty="0">
                          <a:latin typeface="Times New Roman"/>
                          <a:ea typeface="Times New Roman"/>
                          <a:cs typeface="Times New Roman"/>
                          <a:sym typeface="Times New Roman"/>
                        </a:rPr>
                        <a:t>s</a:t>
                      </a:r>
                      <a:r>
                        <a:rPr lang="en" sz="1400" u="none" strike="noStrike" cap="none" dirty="0">
                          <a:solidFill>
                            <a:srgbClr val="000000"/>
                          </a:solidFill>
                          <a:latin typeface="Times New Roman"/>
                          <a:ea typeface="Times New Roman"/>
                          <a:cs typeface="Times New Roman"/>
                          <a:sym typeface="Times New Roman"/>
                        </a:rPr>
                        <a:t>t</a:t>
                      </a:r>
                      <a:r>
                        <a:rPr lang="en" sz="1400" u="none" strike="noStrike" cap="none" dirty="0">
                          <a:latin typeface="Times New Roman"/>
                          <a:ea typeface="Times New Roman"/>
                          <a:cs typeface="Times New Roman"/>
                          <a:sym typeface="Times New Roman"/>
                        </a:rPr>
                        <a:t>.</a:t>
                      </a:r>
                      <a:endParaRPr lang="hr-HR" sz="1400" u="none" strike="noStrike" cap="none" dirty="0">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hr-HR" sz="1400" u="none" strike="noStrike" cap="none" dirty="0">
                          <a:latin typeface="Times New Roman"/>
                          <a:cs typeface="Times New Roman"/>
                          <a:sym typeface="Times New Roman"/>
                        </a:rPr>
                        <a:t>Priprema učenika za natjecanje iz matematike.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815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NOSITELJI</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00000"/>
                        </a:lnSpc>
                        <a:spcBef>
                          <a:spcPts val="0"/>
                        </a:spcBef>
                        <a:spcAft>
                          <a:spcPts val="0"/>
                        </a:spcAft>
                        <a:buClr>
                          <a:schemeClr val="dk1"/>
                        </a:buClr>
                        <a:buSzPts val="400"/>
                        <a:buFont typeface="Verdana"/>
                        <a:buNone/>
                      </a:pPr>
                      <a:r>
                        <a:rPr lang="en-US" sz="1400" u="none" strike="noStrike" cap="none" dirty="0" err="1">
                          <a:latin typeface="Times New Roman"/>
                          <a:ea typeface="Times New Roman"/>
                          <a:cs typeface="Times New Roman"/>
                        </a:rPr>
                        <a:t>Snježana</a:t>
                      </a:r>
                      <a:r>
                        <a:rPr lang="en-US" sz="1400" u="none" strike="noStrike" cap="none" dirty="0">
                          <a:latin typeface="Times New Roman"/>
                          <a:ea typeface="Times New Roman"/>
                          <a:cs typeface="Times New Roman"/>
                        </a:rPr>
                        <a:t> </a:t>
                      </a:r>
                      <a:r>
                        <a:rPr lang="en-US" sz="1400" u="none" strike="noStrike" cap="none" dirty="0" err="1" smtClean="0">
                          <a:latin typeface="Times New Roman"/>
                          <a:ea typeface="Times New Roman"/>
                          <a:cs typeface="Times New Roman"/>
                        </a:rPr>
                        <a:t>Lažeta</a:t>
                      </a:r>
                      <a:endParaRPr sz="1400" u="none" strike="noStrike" cap="none" dirty="0">
                        <a:latin typeface="Times New Roman"/>
                        <a:ea typeface="Times New Roman"/>
                        <a:cs typeface="Times New Roman"/>
                        <a:sym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074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NAČIN REALIZACIJE</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Individualni rad, grupni rad, rad u parovima. Nastava se održava u učioničkom prostoru škole, za uspješne učenike organizira se natjecanje</a:t>
                      </a:r>
                      <a:r>
                        <a:rPr lang="en" sz="1400" u="none" strike="noStrike" cap="none" dirty="0">
                          <a:latin typeface="Times New Roman"/>
                          <a:ea typeface="Times New Roman"/>
                          <a:cs typeface="Times New Roman"/>
                          <a:sym typeface="Times New Roman"/>
                        </a:rPr>
                        <a:t>.</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Razgovor, demonstracija i diskusija.</a:t>
                      </a:r>
                      <a:endParaRPr sz="140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917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VREMENIK</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Font typeface="Verdana"/>
                        <a:buNone/>
                      </a:pPr>
                      <a:r>
                        <a:rPr lang="en" sz="1400" u="none" strike="noStrike" cap="none" dirty="0">
                          <a:solidFill>
                            <a:srgbClr val="000000"/>
                          </a:solidFill>
                          <a:latin typeface="Times New Roman"/>
                          <a:ea typeface="Times New Roman"/>
                          <a:cs typeface="Times New Roman"/>
                          <a:sym typeface="Times New Roman"/>
                        </a:rPr>
                        <a:t>Jedan školski sat tjedno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lang="en" sz="1400" u="none" strike="noStrike" cap="none" dirty="0">
                        <a:latin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917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TROŠKOVNIK</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rgbClr val="000000"/>
                          </a:solidFill>
                          <a:latin typeface="Times New Roman"/>
                          <a:ea typeface="Times New Roman"/>
                          <a:cs typeface="Times New Roman"/>
                          <a:sym typeface="Times New Roman"/>
                        </a:rPr>
                        <a:t>Papir za fotokopiranje i izradu zadataka</a:t>
                      </a:r>
                      <a:r>
                        <a:rPr lang="en" sz="1400" u="none" strike="noStrike" cap="none" dirty="0">
                          <a:latin typeface="Times New Roman"/>
                          <a:ea typeface="Times New Roman"/>
                          <a:cs typeface="Times New Roman"/>
                          <a:sym typeface="Times New Roman"/>
                        </a:rPr>
                        <a:t>.</a:t>
                      </a:r>
                      <a:endParaRPr sz="140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7116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solidFill>
                            <a:srgbClr val="000000"/>
                          </a:solidFill>
                          <a:latin typeface="Times New Roman"/>
                          <a:ea typeface="Times New Roman"/>
                          <a:cs typeface="Times New Roman"/>
                          <a:sym typeface="Times New Roman"/>
                        </a:rPr>
                        <a:t>NAČIN VREDNOVANJA</a:t>
                      </a:r>
                      <a:endParaRPr sz="1350" u="none" strike="noStrike" cap="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Font typeface="Verdana"/>
                        <a:buNone/>
                      </a:pPr>
                      <a:r>
                        <a:rPr lang="en" sz="1400" u="none" strike="noStrike" cap="none" dirty="0">
                          <a:solidFill>
                            <a:srgbClr val="000000"/>
                          </a:solidFill>
                          <a:latin typeface="Times New Roman"/>
                          <a:ea typeface="Times New Roman"/>
                          <a:cs typeface="Times New Roman"/>
                          <a:sym typeface="Times New Roman"/>
                        </a:rPr>
                        <a:t>Postignuća učenika na natjecanjima te individualno opisno praćenje učenika</a:t>
                      </a:r>
                      <a:r>
                        <a:rPr lang="en" sz="1400" b="1" u="none" strike="noStrike" cap="none" dirty="0">
                          <a:solidFill>
                            <a:srgbClr val="000000"/>
                          </a:solidFill>
                          <a:latin typeface="Times New Roman"/>
                          <a:ea typeface="Times New Roman"/>
                          <a:cs typeface="Times New Roman"/>
                        </a:rPr>
                        <a:t> </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Stjecanje povjerenja u vlastite matematičke sposobnosti,</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razvijanje samopouzdanja.</a:t>
                      </a:r>
                      <a:endParaRPr sz="1400" u="none" strike="noStrike" cap="none" dirty="0"/>
                    </a:p>
                    <a:p>
                      <a:pPr marL="0" marR="0" lvl="0" indent="0" algn="just" rtl="0">
                        <a:lnSpc>
                          <a:spcPct val="115000"/>
                        </a:lnSpc>
                        <a:spcBef>
                          <a:spcPts val="0"/>
                        </a:spcBef>
                        <a:spcAft>
                          <a:spcPts val="0"/>
                        </a:spcAft>
                        <a:buClr>
                          <a:schemeClr val="dk1"/>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­Razvijanje sposobnosti samostalnog rada, odgovornosti i kritičnosti prema svome radu.</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36"/>
          <p:cNvSpPr txBox="1"/>
          <p:nvPr/>
        </p:nvSpPr>
        <p:spPr>
          <a:xfrm>
            <a:off x="7078660" y="0"/>
            <a:ext cx="2046299" cy="2744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89" name="Google Shape;1089;p136"/>
          <p:cNvGraphicFramePr/>
          <p:nvPr>
            <p:extLst>
              <p:ext uri="{D42A27DB-BD31-4B8C-83A1-F6EECF244321}">
                <p14:modId xmlns:p14="http://schemas.microsoft.com/office/powerpoint/2010/main" val="4105253594"/>
              </p:ext>
            </p:extLst>
          </p:nvPr>
        </p:nvGraphicFramePr>
        <p:xfrm>
          <a:off x="149289" y="177447"/>
          <a:ext cx="8718291" cy="6519882"/>
        </p:xfrm>
        <a:graphic>
          <a:graphicData uri="http://schemas.openxmlformats.org/drawingml/2006/table">
            <a:tbl>
              <a:tblPr>
                <a:noFill/>
                <a:tableStyleId>{B2E6745A-B9C5-42E0-A17B-FDAA3278ED7C}</a:tableStyleId>
              </a:tblPr>
              <a:tblGrid>
                <a:gridCol w="2357921">
                  <a:extLst>
                    <a:ext uri="{9D8B030D-6E8A-4147-A177-3AD203B41FA5}">
                      <a16:colId xmlns:a16="http://schemas.microsoft.com/office/drawing/2014/main" val="20000"/>
                    </a:ext>
                  </a:extLst>
                </a:gridCol>
                <a:gridCol w="6360370">
                  <a:extLst>
                    <a:ext uri="{9D8B030D-6E8A-4147-A177-3AD203B41FA5}">
                      <a16:colId xmlns:a16="http://schemas.microsoft.com/office/drawing/2014/main" val="20001"/>
                    </a:ext>
                  </a:extLst>
                </a:gridCol>
              </a:tblGrid>
              <a:tr h="626725">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75"/>
                        <a:buFont typeface="Arial"/>
                        <a:buNone/>
                      </a:pPr>
                      <a:r>
                        <a:rPr lang="en" sz="1600" b="1" u="none" strike="noStrike" cap="none" dirty="0">
                          <a:solidFill>
                            <a:schemeClr val="dk1"/>
                          </a:solidFill>
                          <a:latin typeface="Times New Roman"/>
                          <a:ea typeface="Times New Roman"/>
                          <a:cs typeface="Times New Roman"/>
                          <a:sym typeface="Times New Roman"/>
                        </a:rPr>
                        <a:t>DODATNA IZ KEMIJE</a:t>
                      </a:r>
                      <a:r>
                        <a:rPr lang="en" sz="1600" u="none" strike="noStrike" cap="none" dirty="0">
                          <a:solidFill>
                            <a:schemeClr val="dk1"/>
                          </a:solidFill>
                          <a:latin typeface="Times New Roman"/>
                          <a:ea typeface="Times New Roman"/>
                          <a:cs typeface="Times New Roman"/>
                          <a:sym typeface="Times New Roman"/>
                        </a:rPr>
                        <a:t> </a:t>
                      </a:r>
                      <a:endParaRPr lang="hr-HR" sz="160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375"/>
                        <a:buFont typeface="Arial"/>
                        <a:buNone/>
                      </a:pPr>
                      <a:r>
                        <a:rPr lang="pl-PL" sz="1600" b="1" u="none" strike="noStrike" cap="none" dirty="0" smtClean="0">
                          <a:solidFill>
                            <a:schemeClr val="tx1"/>
                          </a:solidFill>
                          <a:latin typeface="Times New Roman"/>
                          <a:ea typeface="Times New Roman"/>
                          <a:cs typeface="Times New Roman"/>
                        </a:rPr>
                        <a:t>za učenike sedmog i osmog razreda</a:t>
                      </a:r>
                      <a:endParaRPr lang="pl-PL"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42972">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CILJ AKTIVNOSTI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stvarati mogućnosti za razvijanje darovitosti učenika</a:t>
                      </a:r>
                      <a:endParaRPr sz="1400" u="none" strike="noStrike" cap="none" dirty="0"/>
                    </a:p>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poticati uključivanje učenika za sudjelovanje na natjecanju i znanstvenim događanjima</a:t>
                      </a:r>
                      <a:endParaRPr sz="1400" u="none" strike="noStrike" cap="none" dirty="0"/>
                    </a:p>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osposobiti učenike za samostalno rješavanje problema i uvoditi ih u znanstveni način razmišljanja</a:t>
                      </a:r>
                      <a:endParaRPr sz="1400" u="none" strike="noStrike" cap="none" dirty="0"/>
                    </a:p>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poticati kreativnost, jačati međusobnu suradnju</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25161">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NAMJENA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proširivanje znanja iz redovnog programa kemije</a:t>
                      </a:r>
                      <a:endParaRPr sz="1400" u="none" strike="noStrike" cap="none" dirty="0"/>
                    </a:p>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primjena kompleksnih kemijskih znanja i vještina u rješavanju problemskih situacija</a:t>
                      </a:r>
                      <a:endParaRPr sz="1400" u="none" strike="noStrike" cap="none" dirty="0"/>
                    </a:p>
                    <a:p>
                      <a:pPr marL="457200" marR="0" lvl="0" indent="-3175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pripreme za natjecanje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250">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NOSITELJI</a:t>
                      </a:r>
                      <a:r>
                        <a:rPr lang="en" sz="1500" b="1" u="none" strike="noStrike" cap="none">
                          <a:solidFill>
                            <a:schemeClr val="dk1"/>
                          </a:solidFill>
                          <a:latin typeface="Times New Roman"/>
                          <a:ea typeface="Times New Roman"/>
                          <a:cs typeface="Times New Roman"/>
                        </a:rPr>
                        <a:t> </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0" algn="just" rtl="0">
                        <a:lnSpc>
                          <a:spcPct val="100000"/>
                        </a:lnSpc>
                        <a:spcBef>
                          <a:spcPts val="0"/>
                        </a:spcBef>
                        <a:spcAft>
                          <a:spcPts val="0"/>
                        </a:spcAft>
                        <a:buClr>
                          <a:schemeClr val="dk1"/>
                        </a:buClr>
                        <a:buSzPts val="338"/>
                        <a:buFont typeface="Verdana"/>
                        <a:buNone/>
                      </a:pPr>
                      <a:r>
                        <a:rPr lang="en-US" sz="1400" u="none" strike="noStrike" cap="none" dirty="0" err="1">
                          <a:latin typeface="Times New Roman"/>
                          <a:ea typeface="Times New Roman"/>
                          <a:cs typeface="Times New Roman"/>
                        </a:rPr>
                        <a:t>Marijana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Magdić</a:t>
                      </a:r>
                      <a:endParaRPr lang="en-US" sz="1400" u="none" strike="noStrike" cap="none" dirty="0">
                        <a:latin typeface="Times New Roman"/>
                        <a:ea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42972">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NAČIN REALIZACIJE</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učionička nastava</a:t>
                      </a:r>
                      <a:endParaRPr sz="1400" u="none" strike="noStrike" cap="none" dirty="0"/>
                    </a:p>
                    <a:p>
                      <a:pPr marL="457200" marR="0" lvl="0" indent="-2286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učenički projekti</a:t>
                      </a:r>
                      <a:r>
                        <a:rPr lang="en" sz="1400" u="none" strike="noStrike" cap="none" dirty="0"/>
                        <a:t>, i</a:t>
                      </a:r>
                      <a:r>
                        <a:rPr lang="en" sz="1400" u="none" strike="noStrike" cap="none" dirty="0">
                          <a:solidFill>
                            <a:schemeClr val="dk1"/>
                          </a:solidFill>
                          <a:latin typeface="Times New Roman"/>
                          <a:ea typeface="Times New Roman"/>
                          <a:cs typeface="Times New Roman"/>
                          <a:sym typeface="Times New Roman"/>
                        </a:rPr>
                        <a:t>straživalački rad</a:t>
                      </a:r>
                      <a:endParaRPr sz="1400" u="none" strike="noStrike" cap="none" dirty="0"/>
                    </a:p>
                    <a:p>
                      <a:pPr marL="457200" marR="0" lvl="0" indent="-2286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praktični radovi i pokusi</a:t>
                      </a:r>
                      <a:endParaRPr sz="1400" u="none" strike="noStrike" cap="none" dirty="0"/>
                    </a:p>
                    <a:p>
                      <a:pPr marL="457200" marR="0" lvl="0" indent="-2286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natjecanje u znanju</a:t>
                      </a:r>
                      <a:endParaRPr sz="1400" u="none" strike="noStrike" cap="none" dirty="0">
                        <a:solidFill>
                          <a:schemeClr val="dk1"/>
                        </a:solidFill>
                        <a:latin typeface="Times New Roman"/>
                        <a:ea typeface="Times New Roman"/>
                        <a:cs typeface="Times New Roman"/>
                        <a:sym typeface="Times New Roman"/>
                      </a:endParaRPr>
                    </a:p>
                    <a:p>
                      <a:pPr marL="457200" marR="0" lvl="0" indent="-2286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Posjet muzeju/fakultetu/danima otvorenih vrata/prigodnoj izložbi/znanstveni piknik</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3368">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VREMENIK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92100" algn="just" rtl="0">
                        <a:lnSpc>
                          <a:spcPct val="100000"/>
                        </a:lnSpc>
                        <a:spcBef>
                          <a:spcPts val="0"/>
                        </a:spcBef>
                        <a:spcAft>
                          <a:spcPts val="0"/>
                        </a:spcAft>
                        <a:buClr>
                          <a:srgbClr val="000000"/>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jedan nastavni sat </a:t>
                      </a:r>
                      <a:r>
                        <a:rPr lang="en" sz="1400" u="none" strike="noStrike" cap="none" dirty="0" smtClean="0">
                          <a:solidFill>
                            <a:schemeClr val="dk1"/>
                          </a:solidFill>
                          <a:latin typeface="Times New Roman"/>
                          <a:ea typeface="Times New Roman"/>
                          <a:cs typeface="Times New Roman"/>
                          <a:sym typeface="Times New Roman"/>
                        </a:rPr>
                        <a:t>tjedno</a:t>
                      </a:r>
                      <a:r>
                        <a:rPr lang="hr-HR" sz="1400" u="none" strike="noStrike" cap="none" dirty="0" smtClean="0">
                          <a:solidFill>
                            <a:schemeClr val="dk1"/>
                          </a:solidFill>
                          <a:latin typeface="Times New Roman"/>
                          <a:ea typeface="Times New Roman"/>
                          <a:cs typeface="Times New Roman"/>
                          <a:sym typeface="Times New Roman"/>
                        </a:rPr>
                        <a:t>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i po dogovoru</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7772">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TROŠKOVNIK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28600" algn="just" rtl="0">
                        <a:lnSpc>
                          <a:spcPct val="100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Pribor i kemikalije za dodatni rad, papir za pripremanje RL i zadataka.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79015">
                <a:tc>
                  <a:txBody>
                    <a:bodyPr/>
                    <a:lstStyle/>
                    <a:p>
                      <a:pPr marL="0" marR="0" lvl="0" indent="0" algn="l" rtl="0">
                        <a:lnSpc>
                          <a:spcPct val="100000"/>
                        </a:lnSpc>
                        <a:spcBef>
                          <a:spcPts val="0"/>
                        </a:spcBef>
                        <a:spcAft>
                          <a:spcPts val="0"/>
                        </a:spcAft>
                        <a:buClr>
                          <a:schemeClr val="dk1"/>
                        </a:buClr>
                        <a:buSzPts val="375"/>
                        <a:buFont typeface="Arial"/>
                        <a:buNone/>
                      </a:pPr>
                      <a:r>
                        <a:rPr lang="en" sz="1500" b="1" u="none" strike="noStrike" cap="none">
                          <a:solidFill>
                            <a:schemeClr val="dk1"/>
                          </a:solidFill>
                          <a:latin typeface="Times New Roman"/>
                          <a:ea typeface="Times New Roman"/>
                          <a:cs typeface="Times New Roman"/>
                          <a:sym typeface="Times New Roman"/>
                        </a:rPr>
                        <a:t>VREDNOVANJE I KORIŠTENJE REZULTATA RADA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17500" algn="just" rtl="0">
                        <a:lnSpc>
                          <a:spcPct val="115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sustavno</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praćenje učeničkih dostignuća</a:t>
                      </a:r>
                      <a:endParaRPr sz="1400" u="none" strike="noStrike" cap="none" dirty="0"/>
                    </a:p>
                    <a:p>
                      <a:pPr marL="457200" marR="0" lvl="0" indent="-317500" algn="just" rtl="0">
                        <a:lnSpc>
                          <a:spcPct val="115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bilježenje napretka učenika u usvajanju i primjeni dodatnih sadržaja</a:t>
                      </a:r>
                      <a:endParaRPr sz="1400" u="none" strike="noStrike" cap="none" dirty="0"/>
                    </a:p>
                    <a:p>
                      <a:pPr marL="457200" marR="0" lvl="0" indent="-317500" algn="just" rtl="0">
                        <a:lnSpc>
                          <a:spcPct val="115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vrednovanje učeničkih praktičnih radova</a:t>
                      </a:r>
                      <a:endParaRPr sz="1400" u="none" strike="noStrike" cap="none" dirty="0"/>
                    </a:p>
                    <a:p>
                      <a:pPr marL="457200" marR="0" lvl="0" indent="-317500" algn="just" rtl="0">
                        <a:lnSpc>
                          <a:spcPct val="115000"/>
                        </a:lnSpc>
                        <a:spcBef>
                          <a:spcPts val="0"/>
                        </a:spcBef>
                        <a:spcAft>
                          <a:spcPts val="0"/>
                        </a:spcAft>
                        <a:buClr>
                          <a:schemeClr val="dk1"/>
                        </a:buClr>
                        <a:buSzPts val="1500"/>
                        <a:buFont typeface="Times New Roman"/>
                        <a:buChar char="●"/>
                      </a:pPr>
                      <a:r>
                        <a:rPr lang="en" sz="1400" u="none" strike="noStrike" cap="none" dirty="0">
                          <a:solidFill>
                            <a:schemeClr val="dk1"/>
                          </a:solidFill>
                          <a:latin typeface="Times New Roman"/>
                          <a:ea typeface="Times New Roman"/>
                          <a:cs typeface="Times New Roman"/>
                          <a:sym typeface="Times New Roman"/>
                        </a:rPr>
                        <a:t>sudjelovanje na natjecanju u kategoriji znanja te praćenje postignutih rezultata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38"/>
          <p:cNvSpPr txBox="1"/>
          <p:nvPr/>
        </p:nvSpPr>
        <p:spPr>
          <a:xfrm>
            <a:off x="7078660" y="0"/>
            <a:ext cx="2046299" cy="2744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103" name="Google Shape;1103;p138"/>
          <p:cNvGraphicFramePr/>
          <p:nvPr>
            <p:extLst>
              <p:ext uri="{D42A27DB-BD31-4B8C-83A1-F6EECF244321}">
                <p14:modId xmlns:p14="http://schemas.microsoft.com/office/powerpoint/2010/main" val="4076311417"/>
              </p:ext>
            </p:extLst>
          </p:nvPr>
        </p:nvGraphicFramePr>
        <p:xfrm>
          <a:off x="282011" y="265349"/>
          <a:ext cx="8579975" cy="6219427"/>
        </p:xfrm>
        <a:graphic>
          <a:graphicData uri="http://schemas.openxmlformats.org/drawingml/2006/table">
            <a:tbl>
              <a:tblPr>
                <a:noFill/>
                <a:tableStyleId>{B2E6745A-B9C5-42E0-A17B-FDAA3278ED7C}</a:tableStyleId>
              </a:tblPr>
              <a:tblGrid>
                <a:gridCol w="2311899">
                  <a:extLst>
                    <a:ext uri="{9D8B030D-6E8A-4147-A177-3AD203B41FA5}">
                      <a16:colId xmlns:a16="http://schemas.microsoft.com/office/drawing/2014/main" val="20000"/>
                    </a:ext>
                  </a:extLst>
                </a:gridCol>
                <a:gridCol w="6268076">
                  <a:extLst>
                    <a:ext uri="{9D8B030D-6E8A-4147-A177-3AD203B41FA5}">
                      <a16:colId xmlns:a16="http://schemas.microsoft.com/office/drawing/2014/main" val="20001"/>
                    </a:ext>
                  </a:extLst>
                </a:gridCol>
              </a:tblGrid>
              <a:tr h="630360">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75"/>
                        <a:buFont typeface="Arial"/>
                        <a:buNone/>
                      </a:pPr>
                      <a:r>
                        <a:rPr lang="en" sz="1600" b="1" u="none" strike="noStrike" cap="none" dirty="0">
                          <a:solidFill>
                            <a:schemeClr val="dk1"/>
                          </a:solidFill>
                          <a:latin typeface="+mj-lt"/>
                          <a:ea typeface="Times New Roman"/>
                          <a:cs typeface="Times New Roman"/>
                          <a:sym typeface="Times New Roman"/>
                        </a:rPr>
                        <a:t>DODATNA IZ BIOLOGIJE</a:t>
                      </a:r>
                      <a:r>
                        <a:rPr lang="en" sz="1600" u="none" strike="noStrike" cap="none" dirty="0">
                          <a:solidFill>
                            <a:schemeClr val="dk1"/>
                          </a:solidFill>
                          <a:latin typeface="+mj-lt"/>
                          <a:ea typeface="Times New Roman"/>
                          <a:cs typeface="Times New Roman"/>
                          <a:sym typeface="Times New Roman"/>
                        </a:rPr>
                        <a:t> </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375"/>
                        <a:buFont typeface="Arial"/>
                        <a:buNone/>
                      </a:pPr>
                      <a:r>
                        <a:rPr lang="en" sz="1600" b="1" u="none" strike="noStrike" cap="none" dirty="0" smtClean="0">
                          <a:solidFill>
                            <a:schemeClr val="dk1"/>
                          </a:solidFill>
                          <a:latin typeface="+mj-lt"/>
                          <a:ea typeface="Times New Roman"/>
                          <a:cs typeface="Times New Roman"/>
                          <a:sym typeface="Times New Roman"/>
                        </a:rPr>
                        <a:t> </a:t>
                      </a:r>
                      <a:r>
                        <a:rPr lang="pl-PL" sz="1600" b="1" u="none" strike="noStrike" cap="none" dirty="0" smtClean="0">
                          <a:solidFill>
                            <a:schemeClr val="tx1"/>
                          </a:solidFill>
                          <a:latin typeface="+mj-lt"/>
                          <a:ea typeface="Times New Roman"/>
                          <a:cs typeface="Times New Roman"/>
                        </a:rPr>
                        <a:t>za učenike sedmog i osmog razreda</a:t>
                      </a:r>
                      <a:endParaRPr lang="pl-PL"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92959">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Cilj je zadovoljiti šire učeničke interese i sposobnosti, poticati i usmjeravati učenike s posebnim sklonostima</a:t>
                      </a:r>
                      <a:r>
                        <a:rPr lang="en" sz="1400" u="none" strike="noStrike" cap="none" dirty="0">
                          <a:solidFill>
                            <a:schemeClr val="dk1"/>
                          </a:solidFill>
                          <a:latin typeface="+mj-lt"/>
                          <a:ea typeface="Times New Roman"/>
                          <a:cs typeface="Times New Roman"/>
                        </a:rPr>
                        <a:t> prema prirodoslovlju</a:t>
                      </a:r>
                      <a:r>
                        <a:rPr lang="en" sz="1400" u="none" strike="noStrike" cap="none" dirty="0">
                          <a:solidFill>
                            <a:schemeClr val="dk1"/>
                          </a:solidFill>
                          <a:latin typeface="+mj-lt"/>
                          <a:ea typeface="Times New Roman"/>
                          <a:cs typeface="Times New Roman"/>
                          <a:sym typeface="Times New Roman"/>
                        </a:rPr>
                        <a:t>. Omogućiti učenicima neposrednu primjenu stečenog znanja te razvoj svih onih sposobnosti i manualne spretnosti kojima se manje pozornosti može posvetiti tijekom redovne nastave (praktični rad, prezentacija,....). Produbljivati interes za sadržaje iz biologije te priprema za određene razine natjecanja u znanju.</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38747">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Za učenike 7. i 8. razreda koji pokazuju izraziti interes za proširivanje osnovnih znanja, sposobnosti i umijeća.</a:t>
                      </a:r>
                      <a:r>
                        <a:rPr lang="en" sz="1400" u="none" strike="noStrike" cap="none" dirty="0">
                          <a:solidFill>
                            <a:schemeClr val="dk1"/>
                          </a:solidFill>
                          <a:latin typeface="+mj-lt"/>
                          <a:ea typeface="Times New Roman"/>
                          <a:cs typeface="Times New Roman"/>
                        </a:rPr>
                        <a:t> </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4946">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latin typeface="+mj-lt"/>
                          <a:ea typeface="Times New Roman"/>
                          <a:cs typeface="Times New Roman"/>
                        </a:rPr>
                        <a:t>Tanja </a:t>
                      </a:r>
                      <a:r>
                        <a:rPr lang="en-US" sz="1400" u="none" strike="noStrike" cap="none" dirty="0" err="1" smtClean="0">
                          <a:latin typeface="+mj-lt"/>
                          <a:ea typeface="Times New Roman"/>
                          <a:cs typeface="Times New Roman"/>
                        </a:rPr>
                        <a:t>Prigorec</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28483">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Individualno, u paru i skupini putem praktičnog rada, izrada prezentacija, rješavanje problemskih zadataka i zadataka s prijašnjih natjecanja na svim razinama.</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600"/>
                        <a:buFont typeface="Times New Roman"/>
                        <a:buNone/>
                      </a:pPr>
                      <a:r>
                        <a:rPr lang="en" sz="1400" u="none" strike="noStrike" cap="none" dirty="0">
                          <a:solidFill>
                            <a:schemeClr val="dk1"/>
                          </a:solidFill>
                          <a:latin typeface="+mj-lt"/>
                          <a:ea typeface="Times New Roman"/>
                          <a:cs typeface="Times New Roman"/>
                          <a:sym typeface="Times New Roman"/>
                        </a:rPr>
                        <a:t>Posjet muzeju/fakultetu/danima otvorenih vrata/prigodnoj izložbi/</a:t>
                      </a:r>
                      <a:r>
                        <a:rPr lang="en" sz="1400" u="none" strike="noStrike" cap="none" dirty="0">
                          <a:solidFill>
                            <a:schemeClr val="dk1"/>
                          </a:solidFill>
                          <a:latin typeface="+mj-lt"/>
                          <a:ea typeface="Times New Roman"/>
                          <a:cs typeface="Times New Roman"/>
                        </a:rPr>
                        <a:t>Znanstveni</a:t>
                      </a:r>
                      <a:r>
                        <a:rPr lang="en" sz="1400" u="none" strike="noStrike" cap="none" dirty="0">
                          <a:solidFill>
                            <a:schemeClr val="dk1"/>
                          </a:solidFill>
                          <a:latin typeface="+mj-lt"/>
                          <a:ea typeface="Times New Roman"/>
                          <a:cs typeface="Times New Roman"/>
                          <a:sym typeface="Times New Roman"/>
                        </a:rPr>
                        <a:t> piknik, sudjelovanje u zadacima projektnog tipa.</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1802">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Jedan sat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r>
                        <a:rPr lang="en" sz="1400" u="none" strike="noStrike" cap="none" dirty="0" smtClean="0">
                          <a:solidFill>
                            <a:schemeClr val="dk1"/>
                          </a:solidFill>
                          <a:latin typeface="+mj-lt"/>
                          <a:ea typeface="Times New Roman"/>
                          <a:cs typeface="Times New Roman"/>
                          <a:sym typeface="Times New Roman"/>
                        </a:rPr>
                        <a:t>ili </a:t>
                      </a:r>
                      <a:r>
                        <a:rPr lang="en" sz="1400" u="none" strike="noStrike" cap="none" dirty="0">
                          <a:solidFill>
                            <a:schemeClr val="dk1"/>
                          </a:solidFill>
                          <a:latin typeface="+mj-lt"/>
                          <a:ea typeface="Times New Roman"/>
                          <a:cs typeface="Times New Roman"/>
                          <a:sym typeface="Times New Roman"/>
                        </a:rPr>
                        <a:t>dogovoru s učenicima.</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96355">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Troškovi za fotokopirni papir, materijal za sekciju, predmetna i pokrovna stakalca i drugi potreban materijal.</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95775">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Sustavno praćenje i bilježenje učeničkih postignuća, interesa, redovitosti i zalaganja u radu, suradničkog učenja. Sudjelovanje na natjecanjima iz znanja.</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graphicFrame>
        <p:nvGraphicFramePr>
          <p:cNvPr id="1115" name="Google Shape;1115;p140"/>
          <p:cNvGraphicFramePr/>
          <p:nvPr>
            <p:extLst>
              <p:ext uri="{D42A27DB-BD31-4B8C-83A1-F6EECF244321}">
                <p14:modId xmlns:p14="http://schemas.microsoft.com/office/powerpoint/2010/main" val="2614350420"/>
              </p:ext>
            </p:extLst>
          </p:nvPr>
        </p:nvGraphicFramePr>
        <p:xfrm>
          <a:off x="181350" y="111967"/>
          <a:ext cx="8701393" cy="6522096"/>
        </p:xfrm>
        <a:graphic>
          <a:graphicData uri="http://schemas.openxmlformats.org/drawingml/2006/table">
            <a:tbl>
              <a:tblPr>
                <a:noFill/>
                <a:tableStyleId>{B2E6745A-B9C5-42E0-A17B-FDAA3278ED7C}</a:tableStyleId>
              </a:tblPr>
              <a:tblGrid>
                <a:gridCol w="2518630">
                  <a:extLst>
                    <a:ext uri="{9D8B030D-6E8A-4147-A177-3AD203B41FA5}">
                      <a16:colId xmlns:a16="http://schemas.microsoft.com/office/drawing/2014/main" val="20000"/>
                    </a:ext>
                  </a:extLst>
                </a:gridCol>
                <a:gridCol w="6182763">
                  <a:extLst>
                    <a:ext uri="{9D8B030D-6E8A-4147-A177-3AD203B41FA5}">
                      <a16:colId xmlns:a16="http://schemas.microsoft.com/office/drawing/2014/main" val="20001"/>
                    </a:ext>
                  </a:extLst>
                </a:gridCol>
              </a:tblGrid>
              <a:tr h="65117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en" sz="1600" b="1" u="none" strike="noStrike" cap="none" dirty="0">
                          <a:solidFill>
                            <a:schemeClr val="dk1"/>
                          </a:solidFill>
                          <a:latin typeface="+mj-lt"/>
                          <a:ea typeface="Times New Roman"/>
                          <a:cs typeface="Times New Roman"/>
                          <a:sym typeface="Times New Roman"/>
                        </a:rPr>
                        <a:t>DODATNA NASTAVA IZ GEOGRAFIJE </a:t>
                      </a:r>
                      <a:r>
                        <a:rPr lang="en" sz="1600" b="1" u="none" strike="noStrike" cap="none" dirty="0">
                          <a:solidFill>
                            <a:schemeClr val="dk1"/>
                          </a:solidFill>
                          <a:latin typeface="+mj-lt"/>
                          <a:ea typeface="Times New Roman"/>
                          <a:cs typeface="Times New Roman"/>
                        </a:rPr>
                        <a:t> </a:t>
                      </a:r>
                      <a:endParaRPr lang="hr-HR" sz="1600" b="1" u="none" strike="noStrike" cap="none" dirty="0" smtClean="0">
                        <a:solidFill>
                          <a:schemeClr val="dk1"/>
                        </a:solidFill>
                        <a:latin typeface="+mj-lt"/>
                        <a:ea typeface="Times New Roman"/>
                        <a:cs typeface="Times New Roman"/>
                      </a:endParaRPr>
                    </a:p>
                    <a:p>
                      <a:pPr marL="0" marR="0" lvl="0" indent="0" algn="ctr" rtl="0" eaLnBrk="1" fontAlgn="auto" latinLnBrk="0" hangingPunct="1">
                        <a:lnSpc>
                          <a:spcPct val="100000"/>
                        </a:lnSpc>
                        <a:spcBef>
                          <a:spcPts val="0"/>
                        </a:spcBef>
                        <a:spcAft>
                          <a:spcPts val="0"/>
                        </a:spcAft>
                        <a:buClr>
                          <a:srgbClr val="000000"/>
                        </a:buClr>
                        <a:buSzTx/>
                        <a:buFont typeface="Arial"/>
                        <a:buNone/>
                      </a:pPr>
                      <a:r>
                        <a:rPr lang="pl-PL" sz="1600" b="1" u="none" strike="noStrike" cap="none" dirty="0" smtClean="0">
                          <a:solidFill>
                            <a:schemeClr val="tx1"/>
                          </a:solidFill>
                          <a:latin typeface="+mj-lt"/>
                          <a:ea typeface="Times New Roman"/>
                          <a:cs typeface="Times New Roman"/>
                        </a:rPr>
                        <a:t>za učenike sedmog razreda</a:t>
                      </a:r>
                      <a:endParaRPr lang="pl-PL"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9649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Proširiti sadržaje obveznog nastavnog programa, razvijati interes za predmet, poticati veći interes učenika za samostalan i timski rad, primjenjivati usvojena znanja iz drugih predmeta i ranije usvojena geografska znanja, usmjeravati učenike na istraživački rad.</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82856">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Potaknuti interes, objasniti i prilagoditi sadržaje za dodatnu nastavu te učenike pripremati za natjecanje iz geografije.</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83733">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NOSITELJI</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US" sz="1400" u="none" strike="noStrike" cap="none" dirty="0">
                          <a:latin typeface="+mj-lt"/>
                          <a:ea typeface="Times New Roman"/>
                          <a:cs typeface="Times New Roman"/>
                        </a:rPr>
                        <a:t>Maja </a:t>
                      </a:r>
                      <a:r>
                        <a:rPr lang="en-US" sz="1400" u="none" strike="noStrike" cap="none" dirty="0" err="1" smtClean="0">
                          <a:latin typeface="+mj-lt"/>
                          <a:ea typeface="Times New Roman"/>
                          <a:cs typeface="Times New Roman"/>
                        </a:rPr>
                        <a:t>Ontl</a:t>
                      </a:r>
                      <a:endParaRPr sz="1400" u="none" strike="noStrike" cap="none" dirty="0">
                        <a:latin typeface="+mj-lt"/>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5117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mj-lt"/>
                          <a:ea typeface="Times New Roman"/>
                          <a:cs typeface="Times New Roman"/>
                          <a:sym typeface="Times New Roman"/>
                        </a:rPr>
                        <a:t>I</a:t>
                      </a:r>
                      <a:r>
                        <a:rPr lang="en" sz="1400" u="none" strike="noStrike" cap="none" dirty="0" smtClean="0">
                          <a:solidFill>
                            <a:schemeClr val="dk1"/>
                          </a:solidFill>
                          <a:latin typeface="+mj-lt"/>
                          <a:ea typeface="Times New Roman"/>
                          <a:cs typeface="Times New Roman"/>
                          <a:sym typeface="Times New Roman"/>
                        </a:rPr>
                        <a:t>ndividualni </a:t>
                      </a:r>
                      <a:r>
                        <a:rPr lang="en" sz="1400" u="none" strike="noStrike" cap="none" dirty="0">
                          <a:solidFill>
                            <a:schemeClr val="dk1"/>
                          </a:solidFill>
                          <a:latin typeface="+mj-lt"/>
                          <a:ea typeface="Times New Roman"/>
                          <a:cs typeface="Times New Roman"/>
                          <a:sym typeface="Times New Roman"/>
                        </a:rPr>
                        <a:t>rad, rad u parovima, grupni </a:t>
                      </a:r>
                      <a:r>
                        <a:rPr lang="en" sz="1400" u="none" strike="noStrike" cap="none" dirty="0">
                          <a:solidFill>
                            <a:schemeClr val="dk1"/>
                          </a:solidFill>
                          <a:latin typeface="+mj-lt"/>
                          <a:ea typeface="Times New Roman"/>
                          <a:cs typeface="Times New Roman"/>
                        </a:rPr>
                        <a:t>rad</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27336">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solidFill>
                            <a:schemeClr val="dk1"/>
                          </a:solidFill>
                          <a:latin typeface="+mj-lt"/>
                          <a:ea typeface="Times New Roman"/>
                          <a:cs typeface="Times New Roman"/>
                          <a:sym typeface="Times New Roman"/>
                        </a:rPr>
                        <a:t>J</a:t>
                      </a:r>
                      <a:r>
                        <a:rPr lang="en" sz="1400" u="none" strike="noStrike" cap="none" dirty="0" smtClean="0">
                          <a:solidFill>
                            <a:schemeClr val="dk1"/>
                          </a:solidFill>
                          <a:latin typeface="+mj-lt"/>
                          <a:ea typeface="Times New Roman"/>
                          <a:cs typeface="Times New Roman"/>
                          <a:sym typeface="Times New Roman"/>
                        </a:rPr>
                        <a:t>edan </a:t>
                      </a:r>
                      <a:r>
                        <a:rPr lang="en" sz="1400" u="none" strike="noStrike" cap="none" dirty="0">
                          <a:solidFill>
                            <a:schemeClr val="dk1"/>
                          </a:solidFill>
                          <a:latin typeface="+mj-lt"/>
                          <a:ea typeface="Times New Roman"/>
                          <a:cs typeface="Times New Roman"/>
                          <a:sym typeface="Times New Roman"/>
                        </a:rPr>
                        <a:t>sat</a:t>
                      </a:r>
                      <a:r>
                        <a:rPr lang="en" sz="1400" u="none" strike="noStrike" cap="none" dirty="0">
                          <a:solidFill>
                            <a:schemeClr val="dk1"/>
                          </a:solidFill>
                          <a:latin typeface="+mj-lt"/>
                          <a:ea typeface="Times New Roman"/>
                          <a:cs typeface="Times New Roman"/>
                        </a:rPr>
                        <a:t> tjedno tijekom nastavne godine 2022./2023.</a:t>
                      </a:r>
                      <a:endParaRPr lang="en" sz="1400" u="none" strike="noStrike" cap="none" dirty="0">
                        <a:solidFill>
                          <a:schemeClr val="dk1"/>
                        </a:solidFill>
                        <a:latin typeface="+mj-lt"/>
                        <a:cs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27336">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solidFill>
                            <a:schemeClr val="dk1"/>
                          </a:solidFill>
                          <a:latin typeface="+mj-lt"/>
                          <a:cs typeface="Times New Roman"/>
                        </a:rPr>
                        <a:t>N</a:t>
                      </a:r>
                      <a:r>
                        <a:rPr lang="en" sz="1400" u="none" strike="noStrike" cap="none" dirty="0" smtClean="0">
                          <a:solidFill>
                            <a:schemeClr val="dk1"/>
                          </a:solidFill>
                          <a:latin typeface="+mj-lt"/>
                          <a:cs typeface="Times New Roman"/>
                        </a:rPr>
                        <a:t>ema </a:t>
                      </a:r>
                      <a:r>
                        <a:rPr lang="en" sz="1400" u="none" strike="noStrike" cap="none" dirty="0">
                          <a:solidFill>
                            <a:schemeClr val="dk1"/>
                          </a:solidFill>
                          <a:latin typeface="+mj-lt"/>
                          <a:cs typeface="Times New Roman"/>
                        </a:rPr>
                        <a:t>dodatnih troškova</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50199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4625" marR="0" lvl="0" indent="-174625" algn="just" rtl="0">
                        <a:lnSpc>
                          <a:spcPct val="100000"/>
                        </a:lnSpc>
                        <a:spcBef>
                          <a:spcPts val="0"/>
                        </a:spcBef>
                        <a:spcAft>
                          <a:spcPts val="0"/>
                        </a:spcAft>
                        <a:buClr>
                          <a:schemeClr val="dk1"/>
                        </a:buClr>
                        <a:buSzPts val="1800"/>
                        <a:buFont typeface="Times New Roman"/>
                        <a:buChar char="•"/>
                      </a:pPr>
                      <a:r>
                        <a:rPr lang="en" sz="1400" u="none" strike="noStrike" cap="none" dirty="0">
                          <a:solidFill>
                            <a:schemeClr val="dk1"/>
                          </a:solidFill>
                          <a:latin typeface="+mj-lt"/>
                          <a:ea typeface="Times New Roman"/>
                          <a:cs typeface="Times New Roman"/>
                          <a:sym typeface="Times New Roman"/>
                        </a:rPr>
                        <a:t>individualno praćenje uspješnosti usvajanja planiranih i dodatnih sadržaja</a:t>
                      </a:r>
                      <a:endParaRPr sz="1400" u="none" strike="noStrike" cap="none" dirty="0">
                        <a:latin typeface="+mj-lt"/>
                      </a:endParaRPr>
                    </a:p>
                    <a:p>
                      <a:pPr marL="174625" marR="0" lvl="0" indent="-174625" algn="just" rtl="0">
                        <a:lnSpc>
                          <a:spcPct val="100000"/>
                        </a:lnSpc>
                        <a:spcBef>
                          <a:spcPts val="0"/>
                        </a:spcBef>
                        <a:spcAft>
                          <a:spcPts val="0"/>
                        </a:spcAft>
                        <a:buClr>
                          <a:schemeClr val="dk1"/>
                        </a:buClr>
                        <a:buSzPts val="1800"/>
                        <a:buFont typeface="Times New Roman"/>
                        <a:buChar char="•"/>
                      </a:pPr>
                      <a:r>
                        <a:rPr lang="en" sz="1400" u="none" strike="noStrike" cap="none" dirty="0">
                          <a:solidFill>
                            <a:schemeClr val="dk1"/>
                          </a:solidFill>
                          <a:latin typeface="+mj-lt"/>
                          <a:ea typeface="Times New Roman"/>
                          <a:cs typeface="Times New Roman"/>
                          <a:sym typeface="Times New Roman"/>
                        </a:rPr>
                        <a:t>korištenje rezultata u svrhu postizanja što boljih rezultata u nastavi geografije</a:t>
                      </a:r>
                      <a:endParaRPr sz="1400" u="none" strike="noStrike" cap="none" dirty="0">
                        <a:latin typeface="+mj-lt"/>
                      </a:endParaRPr>
                    </a:p>
                    <a:p>
                      <a:pPr marL="174625" marR="0" lvl="0" indent="-174625" algn="just" rtl="0">
                        <a:lnSpc>
                          <a:spcPct val="100000"/>
                        </a:lnSpc>
                        <a:spcBef>
                          <a:spcPts val="0"/>
                        </a:spcBef>
                        <a:spcAft>
                          <a:spcPts val="0"/>
                        </a:spcAft>
                        <a:buClr>
                          <a:schemeClr val="dk1"/>
                        </a:buClr>
                        <a:buSzPts val="1800"/>
                        <a:buFont typeface="Times New Roman"/>
                        <a:buChar char="•"/>
                      </a:pPr>
                      <a:r>
                        <a:rPr lang="en" sz="1400" u="none" strike="noStrike" cap="none" dirty="0">
                          <a:solidFill>
                            <a:schemeClr val="dk1"/>
                          </a:solidFill>
                          <a:latin typeface="+mj-lt"/>
                          <a:ea typeface="Times New Roman"/>
                          <a:cs typeface="Times New Roman"/>
                          <a:sym typeface="Times New Roman"/>
                        </a:rPr>
                        <a:t>kroz rad na dodatnoj nastavi adekvatno valorizirati zalaganja i interes</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te ga sukladno tome primijeniti i u samoj nastavi geografije</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graphicFrame>
        <p:nvGraphicFramePr>
          <p:cNvPr id="1115" name="Google Shape;1115;p140"/>
          <p:cNvGraphicFramePr/>
          <p:nvPr>
            <p:extLst>
              <p:ext uri="{D42A27DB-BD31-4B8C-83A1-F6EECF244321}">
                <p14:modId xmlns:p14="http://schemas.microsoft.com/office/powerpoint/2010/main" val="1096376531"/>
              </p:ext>
            </p:extLst>
          </p:nvPr>
        </p:nvGraphicFramePr>
        <p:xfrm>
          <a:off x="242596" y="195943"/>
          <a:ext cx="8612155" cy="6363476"/>
        </p:xfrm>
        <a:graphic>
          <a:graphicData uri="http://schemas.openxmlformats.org/drawingml/2006/table">
            <a:tbl>
              <a:tblPr>
                <a:noFill/>
                <a:tableStyleId>{B2E6745A-B9C5-42E0-A17B-FDAA3278ED7C}</a:tableStyleId>
              </a:tblPr>
              <a:tblGrid>
                <a:gridCol w="2542956">
                  <a:extLst>
                    <a:ext uri="{9D8B030D-6E8A-4147-A177-3AD203B41FA5}">
                      <a16:colId xmlns:a16="http://schemas.microsoft.com/office/drawing/2014/main" val="20000"/>
                    </a:ext>
                  </a:extLst>
                </a:gridCol>
                <a:gridCol w="6069199">
                  <a:extLst>
                    <a:ext uri="{9D8B030D-6E8A-4147-A177-3AD203B41FA5}">
                      <a16:colId xmlns:a16="http://schemas.microsoft.com/office/drawing/2014/main" val="20001"/>
                    </a:ext>
                  </a:extLst>
                </a:gridCol>
              </a:tblGrid>
              <a:tr h="63533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en" sz="1600" b="1" u="none" strike="noStrike" cap="none" dirty="0">
                          <a:solidFill>
                            <a:schemeClr val="dk1"/>
                          </a:solidFill>
                          <a:latin typeface="+mj-lt"/>
                          <a:ea typeface="Times New Roman"/>
                          <a:cs typeface="Times New Roman"/>
                          <a:sym typeface="Times New Roman"/>
                        </a:rPr>
                        <a:t>DODATNA NASTAVA IZ GEOGRAFIJE </a:t>
                      </a:r>
                      <a:r>
                        <a:rPr lang="en" sz="1600" b="1" u="none" strike="noStrike" cap="none" dirty="0">
                          <a:solidFill>
                            <a:schemeClr val="dk1"/>
                          </a:solidFill>
                          <a:latin typeface="+mj-lt"/>
                          <a:ea typeface="Times New Roman"/>
                          <a:cs typeface="Times New Roman"/>
                        </a:rPr>
                        <a:t> </a:t>
                      </a:r>
                      <a:endParaRPr lang="hr-HR" sz="1600" b="1" u="none" strike="noStrike" cap="none" dirty="0" smtClean="0">
                        <a:solidFill>
                          <a:schemeClr val="dk1"/>
                        </a:solidFill>
                        <a:latin typeface="+mj-lt"/>
                        <a:ea typeface="Times New Roman"/>
                        <a:cs typeface="Times New Roman"/>
                      </a:endParaRPr>
                    </a:p>
                    <a:p>
                      <a:pPr marL="0" marR="0" lvl="0" indent="0" algn="ctr" rtl="0" eaLnBrk="1" fontAlgn="auto" latinLnBrk="0" hangingPunct="1">
                        <a:lnSpc>
                          <a:spcPct val="100000"/>
                        </a:lnSpc>
                        <a:spcBef>
                          <a:spcPts val="0"/>
                        </a:spcBef>
                        <a:spcAft>
                          <a:spcPts val="0"/>
                        </a:spcAft>
                        <a:buClr>
                          <a:srgbClr val="000000"/>
                        </a:buClr>
                        <a:buSzTx/>
                        <a:buFont typeface="Arial"/>
                        <a:buNone/>
                      </a:pPr>
                      <a:r>
                        <a:rPr lang="pl-PL" sz="1600" b="1" u="none" strike="noStrike" cap="none" dirty="0" smtClean="0">
                          <a:solidFill>
                            <a:schemeClr val="tx1"/>
                          </a:solidFill>
                          <a:latin typeface="+mj-lt"/>
                          <a:ea typeface="Times New Roman"/>
                          <a:cs typeface="Times New Roman"/>
                        </a:rPr>
                        <a:t>za učenike šestog i osmog razreda</a:t>
                      </a:r>
                      <a:endParaRPr lang="pl-PL"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6739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Proširiti sadržaje obveznog nastavnog programa, razvijati interes za predmet, poticati veći interes učenika za samostalan i timski rad, primjenjivati usvojena znanja iz drugih predmeta i ranije usvojena geografska znanja, usmjeravati učenike na istraživački rad.</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58952">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Potaknuti interes, objasniti i prilagoditi sadržaje za dodatnu nastavu te učenike pripremati za natjecanje iz geografije.</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710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NOSITELJI</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US" sz="1400" u="none" strike="noStrike" cap="none" dirty="0" err="1">
                          <a:latin typeface="+mj-lt"/>
                          <a:ea typeface="Times New Roman"/>
                          <a:cs typeface="Times New Roman"/>
                        </a:rPr>
                        <a:t>Željka</a:t>
                      </a:r>
                      <a:r>
                        <a:rPr lang="en-US" sz="1400" u="none" strike="noStrike" cap="none" dirty="0">
                          <a:latin typeface="+mj-lt"/>
                          <a:ea typeface="Times New Roman"/>
                          <a:cs typeface="Times New Roman"/>
                        </a:rPr>
                        <a:t> </a:t>
                      </a:r>
                      <a:r>
                        <a:rPr lang="en-US" sz="1400" u="none" strike="noStrike" cap="none" dirty="0" err="1" smtClean="0">
                          <a:latin typeface="+mj-lt"/>
                          <a:ea typeface="Times New Roman"/>
                          <a:cs typeface="Times New Roman"/>
                        </a:rPr>
                        <a:t>Šibalić</a:t>
                      </a:r>
                      <a:endParaRPr lang="en-US" sz="1400" u="none" strike="noStrike" cap="none" dirty="0">
                        <a:latin typeface="+mj-lt"/>
                        <a:ea typeface="Times New Roman"/>
                        <a:cs typeface="Times New Roman"/>
                        <a:sym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533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mj-lt"/>
                          <a:ea typeface="Times New Roman"/>
                          <a:cs typeface="Times New Roman"/>
                          <a:sym typeface="Times New Roman"/>
                        </a:rPr>
                        <a:t>I</a:t>
                      </a:r>
                      <a:r>
                        <a:rPr lang="en" sz="1400" u="none" strike="noStrike" cap="none" dirty="0" smtClean="0">
                          <a:solidFill>
                            <a:schemeClr val="dk1"/>
                          </a:solidFill>
                          <a:latin typeface="+mj-lt"/>
                          <a:ea typeface="Times New Roman"/>
                          <a:cs typeface="Times New Roman"/>
                          <a:sym typeface="Times New Roman"/>
                        </a:rPr>
                        <a:t>ndividualni </a:t>
                      </a:r>
                      <a:r>
                        <a:rPr lang="en" sz="1400" u="none" strike="noStrike" cap="none" dirty="0">
                          <a:solidFill>
                            <a:schemeClr val="dk1"/>
                          </a:solidFill>
                          <a:latin typeface="+mj-lt"/>
                          <a:ea typeface="Times New Roman"/>
                          <a:cs typeface="Times New Roman"/>
                          <a:sym typeface="Times New Roman"/>
                        </a:rPr>
                        <a:t>rad, rad u parovima, grupni </a:t>
                      </a:r>
                      <a:r>
                        <a:rPr lang="en" sz="1400" u="none" strike="noStrike" cap="none" dirty="0">
                          <a:solidFill>
                            <a:schemeClr val="dk1"/>
                          </a:solidFill>
                          <a:latin typeface="+mj-lt"/>
                          <a:ea typeface="Times New Roman"/>
                          <a:cs typeface="Times New Roman"/>
                        </a:rPr>
                        <a:t>rad</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694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solidFill>
                            <a:schemeClr val="dk1"/>
                          </a:solidFill>
                          <a:latin typeface="+mj-lt"/>
                          <a:ea typeface="Times New Roman"/>
                          <a:cs typeface="Times New Roman"/>
                          <a:sym typeface="Times New Roman"/>
                        </a:rPr>
                        <a:t>J</a:t>
                      </a:r>
                      <a:r>
                        <a:rPr lang="en" sz="1400" u="none" strike="noStrike" cap="none" dirty="0" smtClean="0">
                          <a:solidFill>
                            <a:schemeClr val="dk1"/>
                          </a:solidFill>
                          <a:latin typeface="+mj-lt"/>
                          <a:ea typeface="Times New Roman"/>
                          <a:cs typeface="Times New Roman"/>
                          <a:sym typeface="Times New Roman"/>
                        </a:rPr>
                        <a:t>edan </a:t>
                      </a:r>
                      <a:r>
                        <a:rPr lang="en" sz="1400" u="none" strike="noStrike" cap="none" dirty="0">
                          <a:solidFill>
                            <a:schemeClr val="dk1"/>
                          </a:solidFill>
                          <a:latin typeface="+mj-lt"/>
                          <a:ea typeface="Times New Roman"/>
                          <a:cs typeface="Times New Roman"/>
                          <a:sym typeface="Times New Roman"/>
                        </a:rPr>
                        <a:t>sat</a:t>
                      </a:r>
                      <a:r>
                        <a:rPr lang="en" sz="1400" u="none" strike="noStrike" cap="none" dirty="0">
                          <a:solidFill>
                            <a:schemeClr val="dk1"/>
                          </a:solidFill>
                          <a:latin typeface="+mj-lt"/>
                          <a:ea typeface="Times New Roman"/>
                          <a:cs typeface="Times New Roman"/>
                        </a:rPr>
                        <a:t> tjedno tijekom nastavne godine</a:t>
                      </a:r>
                      <a:r>
                        <a:rPr lang="en" sz="1400" u="none" strike="noStrike" cap="none" dirty="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rPr>
                        <a:t>2022.-2023.</a:t>
                      </a:r>
                      <a:endParaRPr lang="en" sz="1400" u="none" strike="noStrike" cap="none" dirty="0">
                        <a:solidFill>
                          <a:schemeClr val="dk1"/>
                        </a:solidFill>
                        <a:latin typeface="+mj-lt"/>
                        <a:cs typeface="Times New Roman"/>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694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solidFill>
                            <a:schemeClr val="dk1"/>
                          </a:solidFill>
                          <a:latin typeface="+mj-lt"/>
                          <a:cs typeface="Times New Roman"/>
                        </a:rPr>
                        <a:t>N</a:t>
                      </a:r>
                      <a:r>
                        <a:rPr lang="en" sz="1400" u="none" strike="noStrike" cap="none" dirty="0" smtClean="0">
                          <a:solidFill>
                            <a:schemeClr val="dk1"/>
                          </a:solidFill>
                          <a:latin typeface="+mj-lt"/>
                          <a:cs typeface="Times New Roman"/>
                        </a:rPr>
                        <a:t>ema </a:t>
                      </a:r>
                      <a:r>
                        <a:rPr lang="en" sz="1400" u="none" strike="noStrike" cap="none" dirty="0">
                          <a:solidFill>
                            <a:schemeClr val="dk1"/>
                          </a:solidFill>
                          <a:latin typeface="+mj-lt"/>
                          <a:cs typeface="Times New Roman"/>
                        </a:rPr>
                        <a:t>dodatnih troškova</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6546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4625" marR="0" lvl="0" indent="-174625" algn="just" rtl="0">
                        <a:lnSpc>
                          <a:spcPct val="100000"/>
                        </a:lnSpc>
                        <a:spcBef>
                          <a:spcPts val="0"/>
                        </a:spcBef>
                        <a:spcAft>
                          <a:spcPts val="0"/>
                        </a:spcAft>
                        <a:buClr>
                          <a:schemeClr val="dk1"/>
                        </a:buClr>
                        <a:buSzPts val="1800"/>
                        <a:buFont typeface="Times New Roman"/>
                        <a:buChar char="•"/>
                      </a:pPr>
                      <a:r>
                        <a:rPr lang="en" sz="1400" u="none" strike="noStrike" cap="none" dirty="0">
                          <a:solidFill>
                            <a:schemeClr val="dk1"/>
                          </a:solidFill>
                          <a:latin typeface="+mj-lt"/>
                          <a:ea typeface="Times New Roman"/>
                          <a:cs typeface="Times New Roman"/>
                          <a:sym typeface="Times New Roman"/>
                        </a:rPr>
                        <a:t>individualno praćenje uspješnosti usvajanja planiranih i dodatnih sadržaja</a:t>
                      </a:r>
                      <a:endParaRPr sz="1400" u="none" strike="noStrike" cap="none" dirty="0">
                        <a:latin typeface="+mj-lt"/>
                      </a:endParaRPr>
                    </a:p>
                    <a:p>
                      <a:pPr marL="174625" marR="0" lvl="0" indent="-174625" algn="just" rtl="0">
                        <a:lnSpc>
                          <a:spcPct val="100000"/>
                        </a:lnSpc>
                        <a:spcBef>
                          <a:spcPts val="0"/>
                        </a:spcBef>
                        <a:spcAft>
                          <a:spcPts val="0"/>
                        </a:spcAft>
                        <a:buClr>
                          <a:schemeClr val="dk1"/>
                        </a:buClr>
                        <a:buSzPts val="1800"/>
                        <a:buFont typeface="Times New Roman"/>
                        <a:buChar char="•"/>
                      </a:pPr>
                      <a:r>
                        <a:rPr lang="en" sz="1400" u="none" strike="noStrike" cap="none" dirty="0">
                          <a:solidFill>
                            <a:schemeClr val="dk1"/>
                          </a:solidFill>
                          <a:latin typeface="+mj-lt"/>
                          <a:ea typeface="Times New Roman"/>
                          <a:cs typeface="Times New Roman"/>
                          <a:sym typeface="Times New Roman"/>
                        </a:rPr>
                        <a:t>korištenje rezultata u svrhu postizanja što boljih rezultata u nastavi geografije</a:t>
                      </a:r>
                      <a:endParaRPr sz="1400" u="none" strike="noStrike" cap="none" dirty="0">
                        <a:latin typeface="+mj-lt"/>
                      </a:endParaRPr>
                    </a:p>
                    <a:p>
                      <a:pPr marL="174625" marR="0" lvl="0" indent="-174625" algn="just" rtl="0">
                        <a:lnSpc>
                          <a:spcPct val="100000"/>
                        </a:lnSpc>
                        <a:spcBef>
                          <a:spcPts val="0"/>
                        </a:spcBef>
                        <a:spcAft>
                          <a:spcPts val="0"/>
                        </a:spcAft>
                        <a:buClr>
                          <a:schemeClr val="dk1"/>
                        </a:buClr>
                        <a:buSzPts val="1800"/>
                        <a:buFont typeface="Times New Roman"/>
                        <a:buChar char="•"/>
                      </a:pPr>
                      <a:r>
                        <a:rPr lang="en" sz="1400" u="none" strike="noStrike" cap="none" dirty="0">
                          <a:solidFill>
                            <a:schemeClr val="dk1"/>
                          </a:solidFill>
                          <a:latin typeface="+mj-lt"/>
                          <a:ea typeface="Times New Roman"/>
                          <a:cs typeface="Times New Roman"/>
                          <a:sym typeface="Times New Roman"/>
                        </a:rPr>
                        <a:t>kroz rad na dodatnoj nastavi adekvatno valorizirati zalaganja i interes</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te ga sukladno tome primijeniti i u samoj nastavi geografije</a:t>
                      </a:r>
                      <a:endParaRPr sz="1400" u="none" strike="noStrike" cap="none" dirty="0">
                        <a:latin typeface="+mj-lt"/>
                      </a:endParaRP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699138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graphicFrame>
        <p:nvGraphicFramePr>
          <p:cNvPr id="1121" name="Google Shape;1121;p141"/>
          <p:cNvGraphicFramePr/>
          <p:nvPr>
            <p:extLst>
              <p:ext uri="{D42A27DB-BD31-4B8C-83A1-F6EECF244321}">
                <p14:modId xmlns:p14="http://schemas.microsoft.com/office/powerpoint/2010/main" val="2704338026"/>
              </p:ext>
            </p:extLst>
          </p:nvPr>
        </p:nvGraphicFramePr>
        <p:xfrm>
          <a:off x="211425" y="237204"/>
          <a:ext cx="8721150" cy="6322215"/>
        </p:xfrm>
        <a:graphic>
          <a:graphicData uri="http://schemas.openxmlformats.org/drawingml/2006/table">
            <a:tbl>
              <a:tblPr>
                <a:noFill/>
                <a:tableStyleId>{B2E6745A-B9C5-42E0-A17B-FDAA3278ED7C}</a:tableStyleId>
              </a:tblPr>
              <a:tblGrid>
                <a:gridCol w="2528811">
                  <a:extLst>
                    <a:ext uri="{9D8B030D-6E8A-4147-A177-3AD203B41FA5}">
                      <a16:colId xmlns:a16="http://schemas.microsoft.com/office/drawing/2014/main" val="20000"/>
                    </a:ext>
                  </a:extLst>
                </a:gridCol>
                <a:gridCol w="6192339">
                  <a:extLst>
                    <a:ext uri="{9D8B030D-6E8A-4147-A177-3AD203B41FA5}">
                      <a16:colId xmlns:a16="http://schemas.microsoft.com/office/drawing/2014/main" val="20001"/>
                    </a:ext>
                  </a:extLst>
                </a:gridCol>
              </a:tblGrid>
              <a:tr h="69114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DODATNA IZ POVIJESTI</a:t>
                      </a:r>
                      <a:endParaRPr sz="1600" u="none" strike="noStrike" cap="none" dirty="0">
                        <a:latin typeface="+mj-lt"/>
                        <a:cs typeface="Times New Roman" panose="02020603050405020304" pitchFamily="18" charset="0"/>
                      </a:endParaRPr>
                    </a:p>
                    <a:p>
                      <a:pPr marL="0" marR="0" lvl="0" indent="0" algn="ctr" rtl="0">
                        <a:lnSpc>
                          <a:spcPct val="100000"/>
                        </a:lnSpc>
                        <a:spcBef>
                          <a:spcPts val="0"/>
                        </a:spcBef>
                        <a:spcAft>
                          <a:spcPts val="0"/>
                        </a:spcAft>
                        <a:buClr>
                          <a:schemeClr val="dk1"/>
                        </a:buClr>
                        <a:buSzPts val="375"/>
                        <a:buFont typeface="Arial"/>
                        <a:buNone/>
                      </a:pPr>
                      <a:r>
                        <a:rPr lang="en" sz="1600" b="1" u="none" strike="noStrike" cap="none" dirty="0">
                          <a:solidFill>
                            <a:schemeClr val="dk1"/>
                          </a:solidFill>
                          <a:latin typeface="+mj-lt"/>
                          <a:ea typeface="Times New Roman"/>
                          <a:cs typeface="Times New Roman"/>
                        </a:rPr>
                        <a:t> </a:t>
                      </a:r>
                      <a:r>
                        <a:rPr lang="pl-PL" sz="1600" b="1" u="none" strike="noStrike" cap="none" dirty="0" smtClean="0">
                          <a:solidFill>
                            <a:schemeClr val="tx1"/>
                          </a:solidFill>
                          <a:latin typeface="+mj-lt"/>
                          <a:ea typeface="Times New Roman"/>
                          <a:cs typeface="Times New Roman"/>
                        </a:rPr>
                        <a:t>za učenike osmog razreda</a:t>
                      </a:r>
                      <a:endParaRPr lang="pl-PL"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71629">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Razvijati povijesno mišljenje, poticati interes za povijest, osobito povijest srednjeg vijeka, sposobnost promatranja povijesnih događaja iz perspektive vremena u kojem su se dogodili, razvijati kritičko mišljenje, obilježavanje važnih događaja.</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048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Učenicima koji pokazuju dodatni interes za nastavu povijesti.</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2457">
                <a:tc>
                  <a:txBody>
                    <a:bodyPr/>
                    <a:lstStyle/>
                    <a:p>
                      <a:pPr marL="0" marR="0" lvl="0" indent="0" algn="l" rtl="0">
                        <a:lnSpc>
                          <a:spcPct val="100000"/>
                        </a:lnSpc>
                        <a:spcBef>
                          <a:spcPts val="0"/>
                        </a:spcBef>
                        <a:spcAft>
                          <a:spcPts val="0"/>
                        </a:spcAft>
                        <a:buFont typeface="Times New Roman"/>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baseline="0" dirty="0" smtClean="0">
                          <a:latin typeface="+mj-lt"/>
                          <a:cs typeface="Times New Roman"/>
                        </a:rPr>
                        <a:t> Tomislav </a:t>
                      </a:r>
                      <a:r>
                        <a:rPr lang="sr-Latn-RS" sz="1400" u="none" strike="noStrike" cap="none" dirty="0" err="1" smtClean="0">
                          <a:latin typeface="+mj-lt"/>
                          <a:cs typeface="Times New Roman"/>
                        </a:rPr>
                        <a:t>Špančić</a:t>
                      </a:r>
                      <a:endParaRPr sz="1400" u="none" strike="noStrike" cap="none" dirty="0">
                        <a:latin typeface="+mj-lt"/>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12599">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Kombinirana metoda (metoda razgovora, usmenog izlaganja, rada na tekstu, dramatizacija, odlasci u muzeje i sl.) skupni, individualni i frontalni rad</a:t>
                      </a:r>
                      <a:endParaRPr sz="1400" u="none" strike="noStrike" cap="none" dirty="0">
                        <a:latin typeface="+mj-lt"/>
                        <a:cs typeface="Times New Roman"/>
                      </a:endParaRPr>
                    </a:p>
                    <a:p>
                      <a:pPr marL="0" marR="0" lvl="0" indent="0" algn="just" rtl="0">
                        <a:lnSpc>
                          <a:spcPct val="100000"/>
                        </a:lnSpc>
                        <a:spcBef>
                          <a:spcPts val="0"/>
                        </a:spcBef>
                        <a:spcAft>
                          <a:spcPts val="0"/>
                        </a:spcAft>
                        <a:buClr>
                          <a:schemeClr val="dk1"/>
                        </a:buClr>
                        <a:buSzPts val="400"/>
                        <a:buFont typeface="Calibri"/>
                        <a:buNone/>
                      </a:pPr>
                      <a:endParaRPr sz="1400" u="none" strike="noStrike" cap="none" dirty="0">
                        <a:solidFill>
                          <a:schemeClr val="dk1"/>
                        </a:solidFill>
                        <a:latin typeface="+mj-lt"/>
                        <a:ea typeface="Times New Roman"/>
                        <a:cs typeface="Times New Roman" panose="02020603050405020304" pitchFamily="18" charset="0"/>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700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rPr>
                        <a:t>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12599">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600"/>
                        <a:buFont typeface="Times New Roman"/>
                        <a:buNone/>
                      </a:pPr>
                      <a:r>
                        <a:rPr lang="en" sz="1400" u="none" strike="noStrike" cap="none" dirty="0">
                          <a:solidFill>
                            <a:schemeClr val="dk1"/>
                          </a:solidFill>
                          <a:latin typeface="+mj-lt"/>
                          <a:ea typeface="Times New Roman"/>
                          <a:cs typeface="Times New Roman"/>
                          <a:sym typeface="Times New Roman"/>
                        </a:rPr>
                        <a:t>Eventualne troškove snosi škola (papir, potrošni materijal, i sl.) i roditelji</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74308">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Putem sudjelovanja učenika u uređivanje panoa, izradi replika povijesnih artefakata i obilježavanja bitnih datuma.</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46"/>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152" name="Google Shape;1152;p146"/>
          <p:cNvSpPr/>
          <p:nvPr/>
        </p:nvSpPr>
        <p:spPr>
          <a:xfrm>
            <a:off x="1284377" y="1974102"/>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spcBef>
                <a:spcPts val="700"/>
              </a:spcBef>
              <a:buClr>
                <a:schemeClr val="dk1"/>
              </a:buClr>
              <a:buSzPts val="500"/>
            </a:pPr>
            <a:r>
              <a:rPr lang="en" sz="3600" b="1">
                <a:solidFill>
                  <a:schemeClr val="dk1"/>
                </a:solidFill>
                <a:latin typeface="Times New Roman"/>
                <a:ea typeface="Times New Roman"/>
                <a:cs typeface="Times New Roman"/>
              </a:rPr>
              <a:t>PRIPREMNA NASTAVA HRVATSKOG JEZIKA</a:t>
            </a:r>
            <a:endParaRPr lang="en" sz="3600" b="1" i="0" u="none" strike="noStrike" cap="none">
              <a:solidFill>
                <a:schemeClr val="dk1"/>
              </a:solidFill>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aphicFrame>
        <p:nvGraphicFramePr>
          <p:cNvPr id="829" name="Google Shape;829;p94"/>
          <p:cNvGraphicFramePr/>
          <p:nvPr>
            <p:extLst>
              <p:ext uri="{D42A27DB-BD31-4B8C-83A1-F6EECF244321}">
                <p14:modId xmlns:p14="http://schemas.microsoft.com/office/powerpoint/2010/main" val="3700387505"/>
              </p:ext>
            </p:extLst>
          </p:nvPr>
        </p:nvGraphicFramePr>
        <p:xfrm>
          <a:off x="234214" y="377657"/>
          <a:ext cx="8675571" cy="6093077"/>
        </p:xfrm>
        <a:graphic>
          <a:graphicData uri="http://schemas.openxmlformats.org/drawingml/2006/table">
            <a:tbl>
              <a:tblPr>
                <a:noFill/>
                <a:tableStyleId>{B2E6745A-B9C5-42E0-A17B-FDAA3278ED7C}</a:tableStyleId>
              </a:tblPr>
              <a:tblGrid>
                <a:gridCol w="2594079">
                  <a:extLst>
                    <a:ext uri="{9D8B030D-6E8A-4147-A177-3AD203B41FA5}">
                      <a16:colId xmlns:a16="http://schemas.microsoft.com/office/drawing/2014/main" val="20000"/>
                    </a:ext>
                  </a:extLst>
                </a:gridCol>
                <a:gridCol w="6081492">
                  <a:extLst>
                    <a:ext uri="{9D8B030D-6E8A-4147-A177-3AD203B41FA5}">
                      <a16:colId xmlns:a16="http://schemas.microsoft.com/office/drawing/2014/main" val="20001"/>
                    </a:ext>
                  </a:extLst>
                </a:gridCol>
              </a:tblGrid>
              <a:tr h="52117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 sz="1600" b="1" i="0" u="none" strike="noStrike" cap="none" noProof="0" dirty="0">
                          <a:solidFill>
                            <a:schemeClr val="dk1"/>
                          </a:solidFill>
                          <a:latin typeface="Times New Roman"/>
                        </a:rPr>
                        <a:t>PRIPREMNA </a:t>
                      </a:r>
                      <a:r>
                        <a:rPr lang="en" sz="1600" b="1" i="0" u="none" strike="noStrike" cap="none" noProof="0" dirty="0">
                          <a:solidFill>
                            <a:schemeClr val="dk1"/>
                          </a:solidFill>
                          <a:latin typeface="Times New Roman"/>
                          <a:sym typeface="Arial"/>
                        </a:rPr>
                        <a:t>NASTAVA</a:t>
                      </a:r>
                      <a:r>
                        <a:rPr lang="en" sz="1600" b="1" i="0" u="none" strike="noStrike" cap="none" noProof="0" dirty="0">
                          <a:solidFill>
                            <a:schemeClr val="dk1"/>
                          </a:solidFill>
                          <a:latin typeface="Times New Roman"/>
                        </a:rPr>
                        <a:t> HRVATSKOG</a:t>
                      </a:r>
                      <a:r>
                        <a:rPr lang="en" sz="1600" b="1" i="0" u="none" strike="noStrike" cap="none" noProof="0" dirty="0">
                          <a:solidFill>
                            <a:schemeClr val="dk1"/>
                          </a:solidFill>
                          <a:latin typeface="Times New Roman"/>
                          <a:sym typeface="Arial"/>
                        </a:rPr>
                        <a:t> JEZIKA</a:t>
                      </a:r>
                      <a:endParaRPr lang="en-US" sz="1600" i="0" noProof="0"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28832">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smtClean="0">
                          <a:latin typeface="+mj-lt"/>
                        </a:rPr>
                        <a:t>- </a:t>
                      </a:r>
                      <a:r>
                        <a:rPr lang="en" sz="1400" b="0" i="0" u="none" strike="noStrike" cap="none" noProof="0" dirty="0">
                          <a:latin typeface="+mj-lt"/>
                        </a:rPr>
                        <a:t>osposobiti učenike za usmeno i pisano sporazumijevanje na hrvatskome jeziku radi života i rada u Republici Hrvatskoj</a:t>
                      </a:r>
                      <a:br>
                        <a:rPr lang="en" sz="1400" b="0" i="0" u="none" strike="noStrike" cap="none" noProof="0" dirty="0">
                          <a:latin typeface="+mj-lt"/>
                        </a:rPr>
                      </a:br>
                      <a:r>
                        <a:rPr lang="en" sz="1400" b="0" i="0" u="none" strike="noStrike" cap="none" noProof="0" dirty="0" smtClean="0">
                          <a:latin typeface="+mj-lt"/>
                        </a:rPr>
                        <a:t>-</a:t>
                      </a:r>
                      <a:r>
                        <a:rPr lang="en" sz="1400" b="0" i="0" u="none" strike="noStrike" cap="none" noProof="0" dirty="0">
                          <a:latin typeface="+mj-lt"/>
                        </a:rPr>
                        <a:t> učinkovita integracija u sustav odgoja i obrazovanja Republike Hrvatske za učenika koji ne zna ili nedovoljno zna hrvatski jezik</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380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 sz="1400" b="0" i="0" u="none" strike="noStrike" cap="none" noProof="0" dirty="0">
                          <a:latin typeface="+mj-lt"/>
                        </a:rPr>
                        <a:t>Učenicima:</a:t>
                      </a:r>
                      <a:endParaRPr lang="en-US" sz="1400" dirty="0">
                        <a:latin typeface="+mj-lt"/>
                      </a:endParaRPr>
                    </a:p>
                    <a:p>
                      <a:pPr lvl="0" algn="just">
                        <a:lnSpc>
                          <a:spcPct val="100000"/>
                        </a:lnSpc>
                        <a:spcBef>
                          <a:spcPts val="0"/>
                        </a:spcBef>
                        <a:spcAft>
                          <a:spcPts val="0"/>
                        </a:spcAft>
                        <a:buNone/>
                      </a:pPr>
                      <a:r>
                        <a:rPr lang="en" sz="1400" b="0" i="0" u="none" strike="noStrike" cap="none" noProof="0" dirty="0">
                          <a:latin typeface="+mj-lt"/>
                        </a:rPr>
                        <a:t>– državljanima Republike Hrvatske koji se vraćaju iz inozemstva,</a:t>
                      </a:r>
                      <a:endParaRPr lang="en" sz="1400" dirty="0">
                        <a:latin typeface="+mj-lt"/>
                      </a:endParaRPr>
                    </a:p>
                    <a:p>
                      <a:pPr lvl="0" algn="just">
                        <a:lnSpc>
                          <a:spcPct val="100000"/>
                        </a:lnSpc>
                        <a:spcBef>
                          <a:spcPts val="0"/>
                        </a:spcBef>
                        <a:spcAft>
                          <a:spcPts val="0"/>
                        </a:spcAft>
                        <a:buNone/>
                      </a:pPr>
                      <a:r>
                        <a:rPr lang="en" sz="1400" b="0" i="0" u="none" strike="noStrike" cap="none" noProof="0" dirty="0">
                          <a:latin typeface="+mj-lt"/>
                        </a:rPr>
                        <a:t>– koji su članovi obitelji državljana država članica Europske unije,</a:t>
                      </a:r>
                      <a:endParaRPr lang="en" sz="1400" dirty="0">
                        <a:latin typeface="+mj-lt"/>
                      </a:endParaRPr>
                    </a:p>
                    <a:p>
                      <a:pPr lvl="0" algn="just">
                        <a:lnSpc>
                          <a:spcPct val="100000"/>
                        </a:lnSpc>
                        <a:spcBef>
                          <a:spcPts val="0"/>
                        </a:spcBef>
                        <a:spcAft>
                          <a:spcPts val="0"/>
                        </a:spcAft>
                        <a:buNone/>
                      </a:pPr>
                      <a:r>
                        <a:rPr lang="en" sz="1400" b="0" i="0" u="none" strike="noStrike" cap="none" noProof="0" dirty="0">
                          <a:latin typeface="+mj-lt"/>
                        </a:rPr>
                        <a:t>– pripadnicima nacionalnih manjina,</a:t>
                      </a:r>
                      <a:endParaRPr lang="en" sz="1400" dirty="0">
                        <a:latin typeface="+mj-lt"/>
                      </a:endParaRPr>
                    </a:p>
                    <a:p>
                      <a:pPr lvl="0" algn="just">
                        <a:lnSpc>
                          <a:spcPct val="100000"/>
                        </a:lnSpc>
                        <a:spcBef>
                          <a:spcPts val="0"/>
                        </a:spcBef>
                        <a:spcAft>
                          <a:spcPts val="0"/>
                        </a:spcAft>
                        <a:buNone/>
                      </a:pPr>
                      <a:r>
                        <a:rPr lang="en" sz="1400" b="0" i="0" u="none" strike="noStrike" cap="none" noProof="0" dirty="0">
                          <a:latin typeface="+mj-lt"/>
                        </a:rPr>
                        <a:t>– stranacima koji su članovi obitelji koje imaju pravo boravka ili prebivališta u Republici Hrvatskoj.</a:t>
                      </a:r>
                      <a:endParaRPr lang="en" sz="140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225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a:latin typeface="+mj-lt"/>
                          <a:cs typeface="Times New Roman"/>
                        </a:rPr>
                        <a:t>Katarina </a:t>
                      </a:r>
                      <a:r>
                        <a:rPr lang="sr-Latn-RS" sz="1400" u="none" strike="noStrike" cap="none" dirty="0" err="1">
                          <a:latin typeface="+mj-lt"/>
                          <a:cs typeface="Times New Roman"/>
                        </a:rPr>
                        <a:t>Kuntić</a:t>
                      </a:r>
                      <a:endParaRPr lang="sr-Latn-RS"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892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en" sz="1400" u="none" strike="noStrike" cap="none" dirty="0">
                          <a:solidFill>
                            <a:schemeClr val="dk1"/>
                          </a:solidFill>
                          <a:latin typeface="+mj-lt"/>
                          <a:ea typeface="Times New Roman"/>
                          <a:cs typeface="Times New Roman"/>
                        </a:rPr>
                        <a:t>Individualizirani pristup svakom učeniku </a:t>
                      </a:r>
                      <a:r>
                        <a:rPr lang="en" sz="1400" u="none" strike="noStrike" cap="none" dirty="0">
                          <a:solidFill>
                            <a:schemeClr val="dk1"/>
                          </a:solidFill>
                          <a:latin typeface="+mj-lt"/>
                          <a:cs typeface="Times New Roman"/>
                        </a:rPr>
                        <a:t>korištenjem </a:t>
                      </a:r>
                      <a:r>
                        <a:rPr lang="en" sz="1400" b="0" i="0" u="none" strike="noStrike" cap="none" noProof="0" dirty="0">
                          <a:latin typeface="+mj-lt"/>
                        </a:rPr>
                        <a:t>različitih nastavnih metoda (metoda čitanja, odgovaranja na pitanja, usmenog i pismenog rada, rad u paru i skupinama</a:t>
                      </a:r>
                      <a:r>
                        <a:rPr lang="en" sz="1400" b="0" i="0" u="none" strike="noStrike" cap="none" noProof="0" dirty="0" smtClean="0">
                          <a:latin typeface="+mj-lt"/>
                        </a:rPr>
                        <a:t>).</a:t>
                      </a:r>
                      <a:endParaRPr lang="en" sz="14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mj-lt"/>
                          <a:ea typeface="Times New Roman"/>
                          <a:cs typeface="Times New Roman"/>
                        </a:rPr>
                        <a:t>D</a:t>
                      </a:r>
                      <a:r>
                        <a:rPr lang="en" sz="1400" u="none" strike="noStrike" cap="none" dirty="0" smtClean="0">
                          <a:solidFill>
                            <a:schemeClr val="dk1"/>
                          </a:solidFill>
                          <a:latin typeface="+mj-lt"/>
                          <a:ea typeface="Times New Roman"/>
                          <a:cs typeface="Times New Roman"/>
                        </a:rPr>
                        <a:t>va </a:t>
                      </a:r>
                      <a:r>
                        <a:rPr lang="en" sz="1400" u="none" strike="noStrike" cap="none" dirty="0">
                          <a:solidFill>
                            <a:schemeClr val="dk1"/>
                          </a:solidFill>
                          <a:latin typeface="+mj-lt"/>
                          <a:ea typeface="Times New Roman"/>
                          <a:cs typeface="Times New Roman"/>
                        </a:rPr>
                        <a:t>nastavna sata dnevno, deset nastavnih sati tjedno u ukupnom trajanju od 70 </a:t>
                      </a:r>
                      <a:r>
                        <a:rPr lang="en" sz="1400" u="none" strike="noStrike" cap="none" dirty="0" smtClean="0">
                          <a:solidFill>
                            <a:schemeClr val="dk1"/>
                          </a:solidFill>
                          <a:latin typeface="+mj-lt"/>
                          <a:ea typeface="Times New Roman"/>
                          <a:cs typeface="Times New Roman"/>
                        </a:rPr>
                        <a:t>sati</a:t>
                      </a:r>
                      <a:r>
                        <a:rPr lang="hr-HR" sz="1400" u="none" strike="noStrike" cap="none" dirty="0" smtClean="0">
                          <a:solidFill>
                            <a:schemeClr val="dk1"/>
                          </a:solidFill>
                          <a:latin typeface="+mj-lt"/>
                          <a:ea typeface="Times New Roman"/>
                          <a:cs typeface="Times New Roman"/>
                        </a:rPr>
                        <a:t>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355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rPr>
                        <a:t>papir</a:t>
                      </a:r>
                      <a:r>
                        <a:rPr lang="en" sz="1400" u="none" strike="noStrike" cap="none" dirty="0">
                          <a:solidFill>
                            <a:schemeClr val="dk1"/>
                          </a:solidFill>
                          <a:latin typeface="+mj-lt"/>
                          <a:ea typeface="Times New Roman"/>
                          <a:cs typeface="Times New Roman"/>
                          <a:sym typeface="Times New Roman"/>
                        </a:rPr>
                        <a:t> za kopiranje i troškovi ispisa, bijela kreda i kreda u boji</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9372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mj-lt"/>
                          <a:ea typeface="Times New Roman"/>
                          <a:cs typeface="Times New Roman"/>
                          <a:sym typeface="Times New Roman"/>
                        </a:rPr>
                        <a:t>- redovito praćenje postignuća učenika</a:t>
                      </a:r>
                      <a:endParaRPr sz="1400" u="none" strike="noStrike" cap="none" dirty="0">
                        <a:latin typeface="+mj-lt"/>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mj-lt"/>
                          <a:ea typeface="Times New Roman"/>
                          <a:cs typeface="Times New Roman"/>
                          <a:sym typeface="Times New Roman"/>
                        </a:rPr>
                        <a:t>-</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cs typeface="Times New Roman"/>
                        </a:rPr>
                        <a:t>p</a:t>
                      </a:r>
                      <a:r>
                        <a:rPr lang="en" sz="1400" b="0" i="0" u="none" strike="noStrike" cap="none" noProof="0" dirty="0">
                          <a:latin typeface="+mj-lt"/>
                        </a:rPr>
                        <a:t>o završetku pripremne nastave Stručno povjerenstvo škole utvrđuje  znanje hrvatskog jezika na temelju rezultata provjere znanja hrvatskog jezika </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549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61d7f35a3e_0_18"/>
          <p:cNvSpPr txBox="1">
            <a:spLocks noGrp="1"/>
          </p:cNvSpPr>
          <p:nvPr>
            <p:ph type="title"/>
          </p:nvPr>
        </p:nvSpPr>
        <p:spPr>
          <a:xfrm>
            <a:off x="628650" y="494522"/>
            <a:ext cx="7886700" cy="12782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Identitet</a:t>
            </a:r>
            <a:endParaRPr lang="hr-HR" sz="3600" b="1" dirty="0">
              <a:latin typeface="Times New Roman"/>
              <a:ea typeface="Times New Roman"/>
              <a:cs typeface="Times New Roman"/>
              <a:sym typeface="Times New Roman"/>
            </a:endParaRPr>
          </a:p>
        </p:txBody>
      </p:sp>
      <p:sp>
        <p:nvSpPr>
          <p:cNvPr id="271" name="Google Shape;271;g61d7f35a3e_0_18"/>
          <p:cNvSpPr txBox="1">
            <a:spLocks noGrp="1"/>
          </p:cNvSpPr>
          <p:nvPr>
            <p:ph type="body" idx="1"/>
          </p:nvPr>
        </p:nvSpPr>
        <p:spPr>
          <a:xfrm>
            <a:off x="1250302" y="1772816"/>
            <a:ext cx="6988629" cy="4318268"/>
          </a:xfrm>
          <a:prstGeom prst="rect">
            <a:avLst/>
          </a:prstGeom>
          <a:noFill/>
          <a:ln>
            <a:noFill/>
          </a:ln>
        </p:spPr>
        <p:txBody>
          <a:bodyPr spcFirstLastPara="1" wrap="square" lIns="91425" tIns="45700" rIns="91425" bIns="45700" anchor="t" anchorCtr="0">
            <a:noAutofit/>
          </a:bodyPr>
          <a:lstStyle/>
          <a:p>
            <a:pPr marL="0" indent="0" algn="just">
              <a:buNone/>
            </a:pPr>
            <a:r>
              <a:rPr lang="en" sz="2400" dirty="0">
                <a:latin typeface="Times New Roman"/>
                <a:ea typeface="Times New Roman"/>
                <a:cs typeface="Times New Roman"/>
                <a:sym typeface="Times New Roman"/>
              </a:rPr>
              <a:t>U našoj školi prepoznata je važnost i potreba kod učenika razviti dubok osjećaj za domoljublje kroz </a:t>
            </a:r>
            <a:r>
              <a:rPr lang="hr-HR" sz="2400" dirty="0" smtClean="0">
                <a:latin typeface="Times New Roman"/>
                <a:ea typeface="Times New Roman"/>
                <a:cs typeface="Times New Roman"/>
                <a:sym typeface="Times New Roman"/>
              </a:rPr>
              <a:t>razvoj</a:t>
            </a:r>
            <a:r>
              <a:rPr lang="hr-HR" sz="2400" dirty="0">
                <a:latin typeface="Times New Roman"/>
                <a:ea typeface="Times New Roman"/>
                <a:cs typeface="Times New Roman"/>
                <a:sym typeface="Times New Roman"/>
              </a:rPr>
              <a:t> </a:t>
            </a:r>
            <a:r>
              <a:rPr lang="en" sz="2400" dirty="0" smtClean="0">
                <a:latin typeface="Times New Roman"/>
                <a:ea typeface="Times New Roman"/>
                <a:cs typeface="Times New Roman"/>
                <a:sym typeface="Times New Roman"/>
              </a:rPr>
              <a:t>kulturn</a:t>
            </a:r>
            <a:r>
              <a:rPr lang="hr-HR" sz="2400" dirty="0" err="1" smtClean="0">
                <a:latin typeface="Times New Roman"/>
                <a:ea typeface="Times New Roman"/>
                <a:cs typeface="Times New Roman"/>
                <a:sym typeface="Times New Roman"/>
              </a:rPr>
              <a:t>og</a:t>
            </a:r>
            <a:r>
              <a:rPr lang="en" sz="2400" dirty="0" smtClean="0">
                <a:latin typeface="Times New Roman"/>
                <a:ea typeface="Times New Roman"/>
                <a:cs typeface="Times New Roman"/>
                <a:sym typeface="Times New Roman"/>
              </a:rPr>
              <a:t> </a:t>
            </a:r>
            <a:r>
              <a:rPr lang="en" sz="2400" dirty="0">
                <a:latin typeface="Times New Roman"/>
                <a:ea typeface="Times New Roman"/>
                <a:cs typeface="Times New Roman"/>
                <a:sym typeface="Times New Roman"/>
              </a:rPr>
              <a:t>i </a:t>
            </a:r>
            <a:r>
              <a:rPr lang="en" sz="2400" dirty="0" smtClean="0">
                <a:latin typeface="Times New Roman"/>
                <a:ea typeface="Times New Roman"/>
                <a:cs typeface="Times New Roman"/>
                <a:sym typeface="Times New Roman"/>
              </a:rPr>
              <a:t>nacionaln</a:t>
            </a:r>
            <a:r>
              <a:rPr lang="hr-HR" sz="2400" dirty="0" err="1" smtClean="0">
                <a:latin typeface="Times New Roman"/>
                <a:ea typeface="Times New Roman"/>
                <a:cs typeface="Times New Roman"/>
                <a:sym typeface="Times New Roman"/>
              </a:rPr>
              <a:t>og</a:t>
            </a:r>
            <a:r>
              <a:rPr lang="en" sz="2400" dirty="0" smtClean="0">
                <a:latin typeface="Times New Roman"/>
                <a:ea typeface="Times New Roman"/>
                <a:cs typeface="Times New Roman"/>
                <a:sym typeface="Times New Roman"/>
              </a:rPr>
              <a:t> </a:t>
            </a:r>
            <a:r>
              <a:rPr lang="en" sz="2400" dirty="0">
                <a:latin typeface="Times New Roman"/>
                <a:ea typeface="Times New Roman"/>
                <a:cs typeface="Times New Roman"/>
                <a:sym typeface="Times New Roman"/>
              </a:rPr>
              <a:t>identitet, ljubav prema tradiciji i očuvanju kulturne baštine. </a:t>
            </a:r>
            <a:endParaRPr lang="hr-HR" sz="2400" dirty="0">
              <a:latin typeface="Times New Roman"/>
              <a:ea typeface="Times New Roman"/>
              <a:cs typeface="Times New Roman"/>
              <a:sym typeface="Times New Roman"/>
            </a:endParaRPr>
          </a:p>
          <a:p>
            <a:pPr marL="0" indent="0" algn="just">
              <a:buNone/>
            </a:pPr>
            <a:r>
              <a:rPr lang="en" sz="2400" dirty="0">
                <a:latin typeface="Times New Roman"/>
                <a:ea typeface="Times New Roman"/>
                <a:cs typeface="Times New Roman"/>
                <a:sym typeface="Times New Roman"/>
              </a:rPr>
              <a:t>Naglasak dajemo </a:t>
            </a:r>
            <a:r>
              <a:rPr lang="en" sz="2400" b="1" dirty="0">
                <a:latin typeface="Times New Roman"/>
                <a:ea typeface="Times New Roman"/>
                <a:cs typeface="Times New Roman"/>
                <a:sym typeface="Times New Roman"/>
              </a:rPr>
              <a:t>kulturi ponašanja, govora i pisanja </a:t>
            </a:r>
            <a:r>
              <a:rPr lang="en" sz="2400" dirty="0">
                <a:latin typeface="Times New Roman"/>
                <a:ea typeface="Times New Roman"/>
                <a:cs typeface="Times New Roman"/>
                <a:sym typeface="Times New Roman"/>
              </a:rPr>
              <a:t>te je u tu svrhu omogućeno sudjelovanje učenika u izvannastavnim aktivnostima iz područja  likovne, glazbene, scenske i literarne umjetnosti, kao i područja ekologije i međuljudske solidarnosti.</a:t>
            </a:r>
            <a:endParaRPr sz="2400" dirty="0">
              <a:latin typeface="Times New Roman"/>
              <a:ea typeface="Times New Roman"/>
              <a:cs typeface="Times New Roman"/>
              <a:sym typeface="Times New Roman"/>
            </a:endParaRPr>
          </a:p>
          <a:p>
            <a:pPr marL="0" indent="0" algn="just">
              <a:buNone/>
            </a:pPr>
            <a:r>
              <a:rPr lang="en" sz="2400" dirty="0">
                <a:latin typeface="Times New Roman"/>
                <a:ea typeface="Times New Roman"/>
                <a:cs typeface="Times New Roman"/>
                <a:sym typeface="Times New Roman"/>
              </a:rPr>
              <a:t>Potičemo kreativne sposobnosti učenika, radimo na jačanju samopouzdanja i zajedništva kroz mobilnost i interakciju u kolektivu. </a:t>
            </a:r>
            <a:endParaRPr sz="24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46"/>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152" name="Google Shape;1152;p146"/>
          <p:cNvSpPr/>
          <p:nvPr/>
        </p:nvSpPr>
        <p:spPr>
          <a:xfrm>
            <a:off x="1284377" y="1974102"/>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700"/>
              </a:spcBef>
              <a:spcAft>
                <a:spcPts val="0"/>
              </a:spcAft>
              <a:buClr>
                <a:schemeClr val="dk1"/>
              </a:buClr>
              <a:buSzPts val="500"/>
              <a:buFont typeface="Arial"/>
              <a:buNone/>
            </a:pPr>
            <a:r>
              <a:rPr lang="en" sz="3600" b="1" i="0" u="none" strike="noStrike" cap="none">
                <a:solidFill>
                  <a:schemeClr val="dk1"/>
                </a:solidFill>
                <a:latin typeface="Times New Roman"/>
                <a:ea typeface="Times New Roman"/>
                <a:cs typeface="Times New Roman"/>
                <a:sym typeface="Times New Roman"/>
              </a:rPr>
              <a:t>SAT RAZREDNIKA</a:t>
            </a:r>
            <a:endParaRPr sz="3600" b="1"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7024115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aphicFrame>
        <p:nvGraphicFramePr>
          <p:cNvPr id="1164" name="Google Shape;1164;p148"/>
          <p:cNvGraphicFramePr/>
          <p:nvPr>
            <p:extLst>
              <p:ext uri="{D42A27DB-BD31-4B8C-83A1-F6EECF244321}">
                <p14:modId xmlns:p14="http://schemas.microsoft.com/office/powerpoint/2010/main" val="97048450"/>
              </p:ext>
            </p:extLst>
          </p:nvPr>
        </p:nvGraphicFramePr>
        <p:xfrm>
          <a:off x="270174" y="306676"/>
          <a:ext cx="8640975" cy="6242544"/>
        </p:xfrm>
        <a:graphic>
          <a:graphicData uri="http://schemas.openxmlformats.org/drawingml/2006/table">
            <a:tbl>
              <a:tblPr>
                <a:noFill/>
                <a:tableStyleId>{B2E6745A-B9C5-42E0-A17B-FDAA3278ED7C}</a:tableStyleId>
              </a:tblPr>
              <a:tblGrid>
                <a:gridCol w="2326825">
                  <a:extLst>
                    <a:ext uri="{9D8B030D-6E8A-4147-A177-3AD203B41FA5}">
                      <a16:colId xmlns:a16="http://schemas.microsoft.com/office/drawing/2014/main" val="20000"/>
                    </a:ext>
                  </a:extLst>
                </a:gridCol>
                <a:gridCol w="6314150">
                  <a:extLst>
                    <a:ext uri="{9D8B030D-6E8A-4147-A177-3AD203B41FA5}">
                      <a16:colId xmlns:a16="http://schemas.microsoft.com/office/drawing/2014/main" val="20001"/>
                    </a:ext>
                  </a:extLst>
                </a:gridCol>
              </a:tblGrid>
              <a:tr h="70787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SAT RAZREDNIKA </a:t>
                      </a:r>
                      <a:endParaRPr lang="hr-HR" sz="1600" b="1" u="none" strike="noStrike" cap="none" dirty="0" smtClean="0">
                        <a:latin typeface="+mj-lt"/>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Verdana"/>
                        <a:buNone/>
                      </a:pPr>
                      <a:r>
                        <a:rPr lang="hr-HR" sz="1600" b="1" u="none" strike="noStrike" cap="none" dirty="0" smtClean="0">
                          <a:latin typeface="+mj-lt"/>
                          <a:ea typeface="Times New Roman"/>
                          <a:cs typeface="Times New Roman"/>
                          <a:sym typeface="Times New Roman"/>
                        </a:rPr>
                        <a:t>za </a:t>
                      </a:r>
                      <a:r>
                        <a:rPr lang="hr-HR" sz="1600" b="1" u="none" strike="noStrike" cap="none" dirty="0" smtClean="0">
                          <a:solidFill>
                            <a:schemeClr val="tx1"/>
                          </a:solidFill>
                          <a:latin typeface="+mj-lt"/>
                          <a:ea typeface="Times New Roman"/>
                          <a:cs typeface="Times New Roman"/>
                        </a:rPr>
                        <a:t>učenike</a:t>
                      </a:r>
                      <a:r>
                        <a:rPr lang="hr-HR" sz="1600" b="1" u="none" strike="noStrike" cap="none" dirty="0" smtClean="0">
                          <a:latin typeface="+mj-lt"/>
                          <a:ea typeface="Times New Roman"/>
                          <a:cs typeface="Times New Roman"/>
                          <a:sym typeface="Times New Roman"/>
                        </a:rPr>
                        <a:t> </a:t>
                      </a:r>
                      <a:r>
                        <a:rPr lang="hr-HR" sz="1600" b="1" u="none" strike="noStrike" cap="none" dirty="0" smtClean="0">
                          <a:latin typeface="+mj-lt"/>
                          <a:ea typeface="Times New Roman"/>
                          <a:cs typeface="Times New Roman"/>
                          <a:sym typeface="Arial"/>
                        </a:rPr>
                        <a:t>prvog</a:t>
                      </a:r>
                      <a:r>
                        <a:rPr lang="hr-HR" sz="1600" b="1" u="none" strike="noStrike" cap="none" dirty="0" smtClean="0">
                          <a:latin typeface="+mj-lt"/>
                          <a:ea typeface="Times New Roman"/>
                          <a:cs typeface="Times New Roman"/>
                          <a:sym typeface="Times New Roman"/>
                        </a:rPr>
                        <a:t> razreda</a:t>
                      </a:r>
                      <a:endParaRPr lang="hr-H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8081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 sz="1400" u="none" strike="noStrike" cap="none" dirty="0">
                          <a:latin typeface="+mj-lt"/>
                          <a:ea typeface="Times New Roman"/>
                          <a:cs typeface="Times New Roman"/>
                          <a:sym typeface="Times New Roman"/>
                        </a:rPr>
                        <a:t>Usmjeravati i poticati učenike na suradnju, razumijevanje, toleranciju i nenasilnu komunikaciju u svakodnevnom životu.</a:t>
                      </a:r>
                      <a:r>
                        <a:rPr lang="en" sz="1400" u="none" strike="noStrike" cap="none" dirty="0">
                          <a:latin typeface="+mj-lt"/>
                          <a:ea typeface="Times New Roman"/>
                          <a:cs typeface="Times New Roman"/>
                        </a:rPr>
                        <a:t> </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5248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Učenicima će se poticati samopouzdanje i stvaranje pozitivne slike o sebi,težit će se uspostavljanju </a:t>
                      </a:r>
                      <a:r>
                        <a:rPr lang="en" sz="1400" u="none" strike="noStrike" cap="none" dirty="0">
                          <a:latin typeface="+mj-lt"/>
                          <a:ea typeface="Times New Roman"/>
                          <a:cs typeface="Times New Roman"/>
                        </a:rPr>
                        <a:t>pravilnih</a:t>
                      </a:r>
                      <a:r>
                        <a:rPr lang="en" sz="1400" u="none" strike="noStrike" cap="none" dirty="0">
                          <a:latin typeface="+mj-lt"/>
                          <a:ea typeface="Times New Roman"/>
                          <a:cs typeface="Times New Roman"/>
                          <a:sym typeface="Times New Roman"/>
                        </a:rPr>
                        <a:t> međuljudskih odnosa.</a:t>
                      </a:r>
                      <a:endParaRPr sz="1400" u="none" strike="noStrike" cap="none" dirty="0">
                        <a:latin typeface="+mj-lt"/>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Razvijat će se ekološka svijest jer pozitivnim odnosom prema prirodi možemo očuvati i sebe kao dio nje.</a:t>
                      </a:r>
                      <a:endParaRPr sz="1400" u="none" strike="noStrike" cap="none" dirty="0">
                        <a:latin typeface="+mj-lt"/>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Težit će se osvješćivanju učeničkih negativnih emocija (ljutnja, bijes), preuzimanje odgovornosti za svoje postupke i ovladavanje postupcima za njihovo otklanjanje i ublažavanje. Usvajat će se pozitivne osobine ličnosti: istinoljubivost, poštenje, hrabrost, druželjubivost, plemenitost, otvorenost.</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5075">
                <a:tc>
                  <a:txBody>
                    <a:bodyPr/>
                    <a:lstStyle/>
                    <a:p>
                      <a:pPr marL="0" marR="0" lvl="0" indent="0" algn="l" rtl="0">
                        <a:lnSpc>
                          <a:spcPct val="115000"/>
                        </a:lnSpc>
                        <a:spcBef>
                          <a:spcPts val="0"/>
                        </a:spcBef>
                        <a:spcAft>
                          <a:spcPts val="0"/>
                        </a:spcAft>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latin typeface="+mj-lt"/>
                        </a:rPr>
                        <a:t>Anamarija</a:t>
                      </a:r>
                      <a:r>
                        <a:rPr lang="en-US" sz="1400" b="0" i="0" u="none" strike="noStrike" cap="none" noProof="0" dirty="0">
                          <a:latin typeface="+mj-lt"/>
                        </a:rPr>
                        <a:t> </a:t>
                      </a:r>
                      <a:r>
                        <a:rPr lang="en-US" sz="1400" b="0" i="0" u="none" strike="noStrike" cap="none" noProof="0" dirty="0" err="1">
                          <a:latin typeface="+mj-lt"/>
                        </a:rPr>
                        <a:t>Dumenčić</a:t>
                      </a:r>
                      <a:r>
                        <a:rPr lang="en-US" sz="1400" b="0" i="0" u="none" strike="noStrike" cap="none" noProof="0" dirty="0">
                          <a:latin typeface="+mj-lt"/>
                        </a:rPr>
                        <a:t>, Maja </a:t>
                      </a:r>
                      <a:r>
                        <a:rPr lang="en-US" sz="1400" b="0" i="0" u="none" strike="noStrike" cap="none" noProof="0" dirty="0" err="1">
                          <a:latin typeface="+mj-lt"/>
                        </a:rPr>
                        <a:t>Đurinović</a:t>
                      </a:r>
                      <a:r>
                        <a:rPr lang="en-US" sz="1400" b="0" i="0" u="none" strike="noStrike" cap="none" noProof="0" dirty="0">
                          <a:latin typeface="+mj-lt"/>
                        </a:rPr>
                        <a:t> </a:t>
                      </a:r>
                      <a:r>
                        <a:rPr lang="en-US" sz="1400" b="0" i="0" u="none" strike="noStrike" cap="none" noProof="0" dirty="0" err="1">
                          <a:latin typeface="+mj-lt"/>
                        </a:rPr>
                        <a:t>Tišljarec</a:t>
                      </a:r>
                      <a:r>
                        <a:rPr lang="en-US" sz="1400" b="0" i="0" u="none" strike="noStrike" cap="none" noProof="0" dirty="0">
                          <a:latin typeface="+mj-lt"/>
                        </a:rPr>
                        <a:t>, </a:t>
                      </a:r>
                      <a:r>
                        <a:rPr lang="en-US" sz="1400" b="0" i="0" u="none" strike="noStrike" cap="none" noProof="0" dirty="0" err="1">
                          <a:latin typeface="+mj-lt"/>
                        </a:rPr>
                        <a:t>Jasmina</a:t>
                      </a:r>
                      <a:r>
                        <a:rPr lang="en-US" sz="1400" b="0" i="0" u="none" strike="noStrike" cap="none" noProof="0" dirty="0">
                          <a:latin typeface="+mj-lt"/>
                        </a:rPr>
                        <a:t> Kostelac </a:t>
                      </a:r>
                      <a:r>
                        <a:rPr lang="en-US" sz="1400" b="0" i="0" u="none" strike="noStrike" cap="none" noProof="0" dirty="0" err="1">
                          <a:latin typeface="+mj-lt"/>
                        </a:rPr>
                        <a:t>Pervan</a:t>
                      </a:r>
                      <a:r>
                        <a:rPr lang="en-US" sz="1400" b="0" i="0" u="none" strike="noStrike" cap="none" noProof="0" dirty="0">
                          <a:latin typeface="+mj-lt"/>
                        </a:rPr>
                        <a:t>, Iva </a:t>
                      </a:r>
                      <a:r>
                        <a:rPr lang="en-US" sz="1400" b="0" i="0" u="none" strike="noStrike" cap="none" noProof="0" dirty="0" err="1">
                          <a:latin typeface="+mj-lt"/>
                        </a:rPr>
                        <a:t>Penava</a:t>
                      </a:r>
                      <a:endParaRPr lang="en-US" sz="1400" b="0" i="0" u="none" strike="noStrike" cap="none" noProof="0"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39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Radionice kroz različite aktivnosti djece.</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3389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Jedan sat tjedno tijekom školske godine </a:t>
                      </a:r>
                      <a:r>
                        <a:rPr lang="en" sz="1400" u="none" strike="noStrike" cap="none" dirty="0">
                          <a:latin typeface="+mj-lt"/>
                          <a:ea typeface="Times New Roman"/>
                          <a:cs typeface="Times New Roman"/>
                        </a:rPr>
                        <a:t>2022./2023.</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739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 sz="1400" u="none" strike="noStrike" cap="none" dirty="0">
                          <a:latin typeface="+mj-lt"/>
                          <a:cs typeface="Times New Roman"/>
                        </a:rPr>
                        <a:t>Fotokopiranje radnih materijala (fotokopirni papir)</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97522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Praćenje učeničkog vladanja, suradnja s roditeljima.</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aphicFrame>
        <p:nvGraphicFramePr>
          <p:cNvPr id="1158" name="Google Shape;1158;p147"/>
          <p:cNvGraphicFramePr/>
          <p:nvPr>
            <p:extLst>
              <p:ext uri="{D42A27DB-BD31-4B8C-83A1-F6EECF244321}">
                <p14:modId xmlns:p14="http://schemas.microsoft.com/office/powerpoint/2010/main" val="2236471958"/>
              </p:ext>
            </p:extLst>
          </p:nvPr>
        </p:nvGraphicFramePr>
        <p:xfrm>
          <a:off x="186612" y="200750"/>
          <a:ext cx="8685925" cy="6293356"/>
        </p:xfrm>
        <a:graphic>
          <a:graphicData uri="http://schemas.openxmlformats.org/drawingml/2006/table">
            <a:tbl>
              <a:tblPr>
                <a:noFill/>
                <a:tableStyleId>{B2E6745A-B9C5-42E0-A17B-FDAA3278ED7C}</a:tableStyleId>
              </a:tblPr>
              <a:tblGrid>
                <a:gridCol w="2292930">
                  <a:extLst>
                    <a:ext uri="{9D8B030D-6E8A-4147-A177-3AD203B41FA5}">
                      <a16:colId xmlns:a16="http://schemas.microsoft.com/office/drawing/2014/main" val="20000"/>
                    </a:ext>
                  </a:extLst>
                </a:gridCol>
                <a:gridCol w="6392995">
                  <a:extLst>
                    <a:ext uri="{9D8B030D-6E8A-4147-A177-3AD203B41FA5}">
                      <a16:colId xmlns:a16="http://schemas.microsoft.com/office/drawing/2014/main" val="20001"/>
                    </a:ext>
                  </a:extLst>
                </a:gridCol>
              </a:tblGrid>
              <a:tr h="65720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NAZIV AKTIVNOSTI</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Comic Sans MS"/>
                        <a:buNone/>
                      </a:pPr>
                      <a:r>
                        <a:rPr lang="en" sz="1800" b="1" u="none" strike="noStrike" cap="none" dirty="0">
                          <a:solidFill>
                            <a:schemeClr val="dk1"/>
                          </a:solidFill>
                          <a:latin typeface="Times New Roman"/>
                          <a:ea typeface="Times New Roman"/>
                          <a:cs typeface="Times New Roman"/>
                          <a:sym typeface="Times New Roman"/>
                        </a:rPr>
                        <a:t>SAT RAZREDNIKA </a:t>
                      </a:r>
                      <a:endParaRPr lang="hr-HR" sz="18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Comic Sans MS"/>
                        <a:buNone/>
                      </a:pPr>
                      <a:r>
                        <a:rPr lang="hr-HR" sz="1800" b="1" u="none" strike="noStrike" cap="none" dirty="0" smtClean="0">
                          <a:latin typeface="Times New Roman"/>
                          <a:ea typeface="Times New Roman"/>
                          <a:cs typeface="Times New Roman"/>
                          <a:sym typeface="Times New Roman"/>
                        </a:rPr>
                        <a:t>za </a:t>
                      </a:r>
                      <a:r>
                        <a:rPr lang="hr-HR" sz="1800" b="1" u="none" strike="noStrike" cap="none" dirty="0" smtClean="0">
                          <a:solidFill>
                            <a:schemeClr val="tx1"/>
                          </a:solidFill>
                          <a:latin typeface="Times New Roman"/>
                          <a:ea typeface="Times New Roman"/>
                          <a:cs typeface="Times New Roman"/>
                        </a:rPr>
                        <a:t>učenike</a:t>
                      </a:r>
                      <a:r>
                        <a:rPr lang="hr-HR" sz="1800" b="1" u="none" strike="noStrike" cap="none" dirty="0" smtClean="0">
                          <a:solidFill>
                            <a:schemeClr val="dk1"/>
                          </a:solidFill>
                          <a:latin typeface="Times New Roman"/>
                          <a:ea typeface="Times New Roman"/>
                          <a:cs typeface="Times New Roman"/>
                          <a:sym typeface="Times New Roman"/>
                        </a:rPr>
                        <a:t> </a:t>
                      </a:r>
                      <a:r>
                        <a:rPr lang="hr-HR" sz="1800" b="1" u="none" strike="noStrike" cap="none" dirty="0" smtClean="0">
                          <a:solidFill>
                            <a:schemeClr val="dk1"/>
                          </a:solidFill>
                          <a:latin typeface="Times New Roman"/>
                          <a:ea typeface="Times New Roman"/>
                          <a:cs typeface="Times New Roman"/>
                          <a:sym typeface="Arial"/>
                        </a:rPr>
                        <a:t>drugog</a:t>
                      </a:r>
                      <a:r>
                        <a:rPr lang="hr-HR" sz="1800" b="1" u="none" strike="noStrike" cap="none" dirty="0" smtClean="0">
                          <a:solidFill>
                            <a:schemeClr val="dk1"/>
                          </a:solidFill>
                          <a:latin typeface="Times New Roman"/>
                          <a:ea typeface="Times New Roman"/>
                          <a:cs typeface="Times New Roman"/>
                          <a:sym typeface="Times New Roman"/>
                        </a:rPr>
                        <a:t> razreda</a:t>
                      </a:r>
                      <a:endParaRPr lang="hr-HR" sz="1800" u="none" strike="noStrike" cap="none" dirty="0"/>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8060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CILJ AKTIVNOSTI</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Usmjeravati i poticati učenike na suradnju, razumijevanje, toleranciju i nenasilnu komunikaciju u svakodnevnom životu.</a:t>
                      </a:r>
                      <a:r>
                        <a:rPr lang="en" sz="1400" u="none" strike="noStrike" cap="none" dirty="0">
                          <a:solidFill>
                            <a:schemeClr val="dk1"/>
                          </a:solidFill>
                          <a:latin typeface="Times New Roman"/>
                          <a:ea typeface="Times New Roman"/>
                          <a:cs typeface="Times New Roman"/>
                        </a:rPr>
                        <a:t> </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Realizacija muđupredmetnih tema.</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Učenicima će se poticati samopouzdanje i stvaranje pozitivne slike o sebi,težit će se uspostavljanju zdravih međuljudskih odnosa.</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Razvijat će se ekološka svijest jer pozitivnim odnosom prema prirodi možemo očuvati i sebe kao dio nje.</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Težit će se osvješćivanju učeničkih negativnih emocija (ljutnja, bijes), preuzimanje odgovornosti za svoje postupke i ovladavanje postupcima za njihovo otklanjanje i ublažavanje. Usvajat će se pozitivne osobine ličnosti: istinoljubivost, poštenje, hrabrost, druželjubivost, plemenitost, otvorenost.</a:t>
                      </a:r>
                      <a:endParaRPr sz="1400" u="none" strike="noStrike" cap="none" dirty="0">
                        <a:solidFill>
                          <a:schemeClr val="dk1"/>
                        </a:solidFill>
                        <a:latin typeface="Times New Roman"/>
                        <a:ea typeface="Times New Roman"/>
                        <a:cs typeface="Times New Roman"/>
                        <a:sym typeface="Times New Roman"/>
                      </a:endParaRPr>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59400">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Times New Roman"/>
                          <a:ea typeface="Times New Roman"/>
                          <a:cs typeface="Times New Roman"/>
                          <a:sym typeface="Times New Roman"/>
                        </a:rPr>
                        <a:t>NOSITELJI</a:t>
                      </a:r>
                      <a:r>
                        <a:rPr lang="en" sz="1600" b="1" u="none" strike="noStrike" cap="none">
                          <a:solidFill>
                            <a:schemeClr val="dk1"/>
                          </a:solidFill>
                          <a:latin typeface="Times New Roman"/>
                          <a:ea typeface="Times New Roman"/>
                          <a:cs typeface="Times New Roman"/>
                        </a:rPr>
                        <a:t> </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Danijela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Divna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Dujić</a:t>
                      </a:r>
                      <a:r>
                        <a:rPr lang="en-US" sz="1400" u="none" strike="noStrike" cap="none" dirty="0">
                          <a:solidFill>
                            <a:schemeClr val="dk1"/>
                          </a:solidFill>
                          <a:latin typeface="Times New Roman"/>
                          <a:ea typeface="Times New Roman"/>
                          <a:cs typeface="Times New Roman"/>
                        </a:rPr>
                        <a:t>, Martina </a:t>
                      </a:r>
                      <a:r>
                        <a:rPr lang="en-US" sz="1400" u="none" strike="noStrike" cap="none" dirty="0" err="1">
                          <a:solidFill>
                            <a:schemeClr val="dk1"/>
                          </a:solidFill>
                          <a:latin typeface="Times New Roman"/>
                          <a:ea typeface="Times New Roman"/>
                          <a:cs typeface="Times New Roman"/>
                        </a:rPr>
                        <a:t>Delišimunović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Čmigović</a:t>
                      </a:r>
                      <a:r>
                        <a:rPr lang="en-US" sz="1400" u="none" strike="noStrike" cap="none" dirty="0">
                          <a:solidFill>
                            <a:schemeClr val="dk1"/>
                          </a:solidFill>
                          <a:latin typeface="Times New Roman"/>
                          <a:ea typeface="Times New Roman"/>
                          <a:cs typeface="Times New Roman"/>
                        </a:rPr>
                        <a:t>, Ivana </a:t>
                      </a:r>
                      <a:r>
                        <a:rPr lang="en-US" sz="1400" u="none" strike="noStrike" cap="none" dirty="0" err="1">
                          <a:solidFill>
                            <a:schemeClr val="dk1"/>
                          </a:solidFill>
                          <a:latin typeface="Times New Roman"/>
                          <a:ea typeface="Times New Roman"/>
                          <a:cs typeface="Times New Roman"/>
                        </a:rPr>
                        <a:t>Vlajčić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Natalija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Kovač</a:t>
                      </a:r>
                      <a:endParaRPr sz="1400" u="none" strike="noStrike" cap="none" dirty="0">
                        <a:solidFill>
                          <a:schemeClr val="dk1"/>
                        </a:solidFill>
                        <a:latin typeface="Times New Roman"/>
                        <a:ea typeface="Times New Roman"/>
                        <a:cs typeface="Times New Roman"/>
                        <a:sym typeface="Times New Roman"/>
                      </a:endParaRPr>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082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NAČIN REALIZACIJE</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Comic Sans MS"/>
                        <a:buNone/>
                      </a:pPr>
                      <a:r>
                        <a:rPr lang="en" sz="1400" u="none" strike="noStrike" cap="none" dirty="0">
                          <a:latin typeface="Times New Roman"/>
                          <a:ea typeface="Times New Roman"/>
                          <a:cs typeface="Times New Roman"/>
                          <a:sym typeface="Times New Roman"/>
                        </a:rPr>
                        <a:t>Radionice kroz različite aktivnosti djece.</a:t>
                      </a:r>
                      <a:endParaRPr sz="1400" u="none" strike="noStrike" cap="none" dirty="0">
                        <a:latin typeface="Times New Roman"/>
                        <a:ea typeface="Times New Roman"/>
                        <a:cs typeface="Times New Roman"/>
                        <a:sym typeface="Times New Roman"/>
                      </a:endParaRPr>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369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VREMENIK</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Comic Sans MS"/>
                        <a:buNone/>
                      </a:pPr>
                      <a:r>
                        <a:rPr lang="en" sz="1400" u="none" strike="noStrike" cap="none" dirty="0">
                          <a:solidFill>
                            <a:schemeClr val="dk1"/>
                          </a:solidFill>
                          <a:latin typeface="Times New Roman"/>
                          <a:ea typeface="Times New Roman"/>
                          <a:cs typeface="Times New Roman"/>
                          <a:sym typeface="Times New Roman"/>
                        </a:rPr>
                        <a:t>Jedan sat tjedno tijekom nastavne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845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TROŠKOVNIK</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Comic Sans MS"/>
                        <a:buNone/>
                      </a:pPr>
                      <a:r>
                        <a:rPr lang="hr-HR" sz="1400" u="none" strike="noStrike" cap="none" dirty="0" smtClean="0">
                          <a:latin typeface="Times New Roman"/>
                          <a:ea typeface="Times New Roman"/>
                          <a:cs typeface="Times New Roman"/>
                          <a:sym typeface="Times New Roman"/>
                        </a:rPr>
                        <a:t>Nema materijalnih troškova.</a:t>
                      </a:r>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7317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endParaRPr sz="1350" u="none" strike="noStrike" cap="none"/>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Comic Sans MS"/>
                        <a:buNone/>
                      </a:pPr>
                      <a:r>
                        <a:rPr lang="en" sz="1400" u="none" strike="noStrike" cap="none" dirty="0">
                          <a:solidFill>
                            <a:schemeClr val="dk1"/>
                          </a:solidFill>
                          <a:latin typeface="Times New Roman"/>
                          <a:ea typeface="Times New Roman"/>
                          <a:cs typeface="Times New Roman"/>
                          <a:sym typeface="Times New Roman"/>
                        </a:rPr>
                        <a:t>Praćenje učeničkog vladanja, suradnja s roditeljima.</a:t>
                      </a:r>
                      <a:endParaRPr sz="1400" u="none" strike="noStrike" cap="none" dirty="0">
                        <a:latin typeface="Times New Roman"/>
                        <a:ea typeface="Times New Roman"/>
                        <a:cs typeface="Times New Roman"/>
                        <a:sym typeface="Times New Roman"/>
                      </a:endParaRPr>
                    </a:p>
                  </a:txBody>
                  <a:tcPr marL="54800" marR="5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aphicFrame>
        <p:nvGraphicFramePr>
          <p:cNvPr id="1170" name="Google Shape;1170;p149"/>
          <p:cNvGraphicFramePr/>
          <p:nvPr>
            <p:extLst>
              <p:ext uri="{D42A27DB-BD31-4B8C-83A1-F6EECF244321}">
                <p14:modId xmlns:p14="http://schemas.microsoft.com/office/powerpoint/2010/main" val="3818324254"/>
              </p:ext>
            </p:extLst>
          </p:nvPr>
        </p:nvGraphicFramePr>
        <p:xfrm>
          <a:off x="218165" y="313020"/>
          <a:ext cx="8669871" cy="6209078"/>
        </p:xfrm>
        <a:graphic>
          <a:graphicData uri="http://schemas.openxmlformats.org/drawingml/2006/table">
            <a:tbl>
              <a:tblPr>
                <a:noFill/>
                <a:tableStyleId>{B2E6745A-B9C5-42E0-A17B-FDAA3278ED7C}</a:tableStyleId>
              </a:tblPr>
              <a:tblGrid>
                <a:gridCol w="2288371">
                  <a:extLst>
                    <a:ext uri="{9D8B030D-6E8A-4147-A177-3AD203B41FA5}">
                      <a16:colId xmlns:a16="http://schemas.microsoft.com/office/drawing/2014/main" val="20000"/>
                    </a:ext>
                  </a:extLst>
                </a:gridCol>
                <a:gridCol w="6381500">
                  <a:extLst>
                    <a:ext uri="{9D8B030D-6E8A-4147-A177-3AD203B41FA5}">
                      <a16:colId xmlns:a16="http://schemas.microsoft.com/office/drawing/2014/main" val="20001"/>
                    </a:ext>
                  </a:extLst>
                </a:gridCol>
              </a:tblGrid>
              <a:tr h="706979">
                <a:tc>
                  <a:txBody>
                    <a:bodyPr/>
                    <a:lstStyle/>
                    <a:p>
                      <a:pPr marL="0" marR="0" lvl="0" indent="0" algn="l" rtl="0">
                        <a:lnSpc>
                          <a:spcPct val="115000"/>
                        </a:lnSpc>
                        <a:spcBef>
                          <a:spcPts val="0"/>
                        </a:spcBef>
                        <a:spcAft>
                          <a:spcPts val="0"/>
                        </a:spcAft>
                        <a:buClr>
                          <a:srgbClr val="000000"/>
                        </a:buClr>
                        <a:buSzPts val="400"/>
                        <a:buFont typeface="Verdana"/>
                        <a:buNone/>
                      </a:pPr>
                      <a:r>
                        <a:rPr lang="en" sz="1400" b="1" u="none" strike="noStrike" cap="none">
                          <a:latin typeface="Times New Roman"/>
                          <a:ea typeface="Times New Roman"/>
                          <a:cs typeface="Times New Roman"/>
                          <a:sym typeface="Times New Roman"/>
                        </a:rPr>
                        <a:t>NAZIV AKTIVNOSTI</a:t>
                      </a:r>
                      <a:endParaRPr sz="1400" u="none" strike="noStrike" cap="none"/>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SAT RAZREDNIKA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Verdana"/>
                        <a:buNone/>
                      </a:pPr>
                      <a:r>
                        <a:rPr lang="hr-HR" sz="1600" b="1" u="none" strike="noStrike" cap="none" dirty="0" smtClean="0">
                          <a:latin typeface="Times New Roman"/>
                          <a:ea typeface="Times New Roman"/>
                          <a:cs typeface="Times New Roman"/>
                          <a:sym typeface="Times New Roman"/>
                        </a:rPr>
                        <a:t>za </a:t>
                      </a:r>
                      <a:r>
                        <a:rPr lang="hr-HR" sz="1600" b="1" u="none" strike="noStrike" cap="none" dirty="0" smtClean="0">
                          <a:solidFill>
                            <a:schemeClr val="tx1"/>
                          </a:solidFill>
                          <a:latin typeface="Times New Roman"/>
                          <a:ea typeface="Times New Roman"/>
                          <a:cs typeface="Times New Roman"/>
                        </a:rPr>
                        <a:t>učenike</a:t>
                      </a:r>
                      <a:r>
                        <a:rPr lang="hr-HR" sz="1600" b="1" u="none" strike="noStrike" cap="none" dirty="0" smtClean="0">
                          <a:latin typeface="Times New Roman"/>
                          <a:ea typeface="Times New Roman"/>
                          <a:cs typeface="Times New Roman"/>
                          <a:sym typeface="Times New Roman"/>
                        </a:rPr>
                        <a:t> trećeg razreda</a:t>
                      </a:r>
                      <a:endParaRPr lang="hr-HR" sz="1350" u="none" strike="noStrike" cap="none" dirty="0"/>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80084">
                <a:tc>
                  <a:txBody>
                    <a:bodyPr/>
                    <a:lstStyle/>
                    <a:p>
                      <a:pPr marL="0" marR="0" lvl="0" indent="0" algn="l" rtl="0">
                        <a:lnSpc>
                          <a:spcPct val="115000"/>
                        </a:lnSpc>
                        <a:spcBef>
                          <a:spcPts val="0"/>
                        </a:spcBef>
                        <a:spcAft>
                          <a:spcPts val="0"/>
                        </a:spcAft>
                        <a:buClr>
                          <a:srgbClr val="000000"/>
                        </a:buClr>
                        <a:buSzPts val="400"/>
                        <a:buFont typeface="Verdana"/>
                        <a:buNone/>
                      </a:pPr>
                      <a:r>
                        <a:rPr lang="en" sz="1400" b="1" u="none" strike="noStrike" cap="none">
                          <a:latin typeface="Times New Roman"/>
                          <a:ea typeface="Times New Roman"/>
                          <a:cs typeface="Times New Roman"/>
                          <a:sym typeface="Times New Roman"/>
                        </a:rPr>
                        <a:t>CILJ AKTIVNOSTI</a:t>
                      </a:r>
                      <a:endParaRPr sz="1400" u="none" strike="noStrike" cap="none"/>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Pomagati djeci</a:t>
                      </a:r>
                      <a:r>
                        <a:rPr lang="en" sz="1400" u="none" strike="noStrike" cap="none" dirty="0">
                          <a:latin typeface="Times New Roman"/>
                          <a:ea typeface="Times New Roman"/>
                          <a:cs typeface="Times New Roman"/>
                        </a:rPr>
                        <a:t> u razvijanju empatije  </a:t>
                      </a:r>
                      <a:r>
                        <a:rPr lang="en" sz="1400" u="none" strike="noStrike" cap="none" dirty="0">
                          <a:latin typeface="Times New Roman"/>
                          <a:ea typeface="Times New Roman"/>
                          <a:cs typeface="Times New Roman"/>
                          <a:sym typeface="Times New Roman"/>
                        </a:rPr>
                        <a:t>te ih potaknuti na suradnju, razumijevanje, toleranciju i nenasilnu komunikaciju u svakidašnjem životu.</a:t>
                      </a:r>
                      <a:endParaRPr sz="1400" u="none" strike="noStrike" cap="none" dirty="0"/>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76217">
                <a:tc>
                  <a:txBody>
                    <a:bodyPr/>
                    <a:lstStyle/>
                    <a:p>
                      <a:pPr marL="0" marR="0" lvl="0" indent="0" algn="l" rtl="0">
                        <a:lnSpc>
                          <a:spcPct val="115000"/>
                        </a:lnSpc>
                        <a:spcBef>
                          <a:spcPts val="0"/>
                        </a:spcBef>
                        <a:spcAft>
                          <a:spcPts val="0"/>
                        </a:spcAft>
                        <a:buClr>
                          <a:srgbClr val="000000"/>
                        </a:buClr>
                        <a:buSzPts val="400"/>
                        <a:buFont typeface="Verdana"/>
                        <a:buNone/>
                      </a:pPr>
                      <a:r>
                        <a:rPr lang="en" sz="1400" b="1" u="none" strike="noStrike" cap="none">
                          <a:latin typeface="Times New Roman"/>
                          <a:ea typeface="Times New Roman"/>
                          <a:cs typeface="Times New Roman"/>
                          <a:sym typeface="Times New Roman"/>
                        </a:rPr>
                        <a:t>NAMJENA</a:t>
                      </a:r>
                      <a:endParaRPr sz="1400" u="none" strike="noStrike" cap="none"/>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Poticanjem samopouzdanja kod učenika te stvaranjem pozitivne slike o sebi, težit će se uspostavljanju zdravih međuljudskih odnosa.</a:t>
                      </a:r>
                      <a:endParaRPr sz="1400" u="none" strike="noStrike" cap="none" dirty="0"/>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Razvijanje ekološke svijesti jer pozitivnim odnosom prema prirodi možemo očuvati i sebe kao dio nje.</a:t>
                      </a:r>
                      <a:endParaRPr sz="1400" u="none" strike="noStrike" cap="none" dirty="0"/>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Osvješćivanje učeničkih negativnih emocija (ljutnja, bijes), preuzimanje odgovornosti za vlastite postupke te ovladavanje postupcima za otklanjanje i ublažavanje istih.</a:t>
                      </a:r>
                      <a:endParaRPr sz="1400" u="none" strike="noStrike" cap="none" dirty="0"/>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Usvajanje pozitivnih osobina ličnosti: istinoljubivost, poštenje, hrabrost, druželjubivost, plemenitost, otvorenost.</a:t>
                      </a:r>
                      <a:endParaRPr sz="1400" u="none" strike="noStrike" cap="none" dirty="0"/>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15459">
                <a:tc>
                  <a:txBody>
                    <a:bodyPr/>
                    <a:lstStyle/>
                    <a:p>
                      <a:pPr marL="0" marR="0" lvl="0" indent="0" algn="l" rtl="0">
                        <a:lnSpc>
                          <a:spcPct val="115000"/>
                        </a:lnSpc>
                        <a:spcBef>
                          <a:spcPts val="0"/>
                        </a:spcBef>
                        <a:spcAft>
                          <a:spcPts val="0"/>
                        </a:spcAft>
                        <a:buClr>
                          <a:schemeClr val="dk1"/>
                        </a:buClr>
                        <a:buSzPts val="1600"/>
                        <a:buFont typeface="Times New Roman"/>
                        <a:buNone/>
                      </a:pPr>
                      <a:r>
                        <a:rPr lang="en" sz="1400" b="1" u="none" strike="noStrike" cap="none">
                          <a:latin typeface="Times New Roman"/>
                          <a:ea typeface="Times New Roman"/>
                          <a:cs typeface="Times New Roman"/>
                          <a:sym typeface="Times New Roman"/>
                        </a:rPr>
                        <a:t>NOSITELJI</a:t>
                      </a:r>
                      <a:endParaRPr sz="1400" b="1" u="none" strike="noStrike" cap="none">
                        <a:latin typeface="Times New Roman"/>
                        <a:ea typeface="Times New Roman"/>
                        <a:cs typeface="Times New Roman"/>
                        <a:sym typeface="Times New Roman"/>
                      </a:endParaRPr>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Verdana"/>
                        <a:buNone/>
                      </a:pPr>
                      <a:r>
                        <a:rPr lang="hr-HR" sz="1400" u="none" strike="noStrike" cap="none" dirty="0">
                          <a:latin typeface="Times New Roman"/>
                          <a:ea typeface="Times New Roman"/>
                          <a:cs typeface="Times New Roman"/>
                        </a:rPr>
                        <a:t>Mirta Grgić- </a:t>
                      </a:r>
                      <a:r>
                        <a:rPr lang="hr-HR" sz="1400" u="none" strike="noStrike" cap="none" dirty="0" err="1">
                          <a:latin typeface="Times New Roman"/>
                          <a:ea typeface="Times New Roman"/>
                          <a:cs typeface="Times New Roman"/>
                        </a:rPr>
                        <a:t>Mešić</a:t>
                      </a:r>
                      <a:r>
                        <a:rPr lang="hr-HR" sz="1400" u="none" strike="noStrike" cap="none" dirty="0">
                          <a:latin typeface="Times New Roman"/>
                          <a:ea typeface="Times New Roman"/>
                          <a:cs typeface="Times New Roman"/>
                        </a:rPr>
                        <a:t>, Zorka Brekalo, Irena </a:t>
                      </a:r>
                      <a:r>
                        <a:rPr lang="hr-HR" sz="1400" u="none" strike="noStrike" cap="none" dirty="0" err="1">
                          <a:latin typeface="Times New Roman"/>
                          <a:ea typeface="Times New Roman"/>
                          <a:cs typeface="Times New Roman"/>
                        </a:rPr>
                        <a:t>Koružnjak</a:t>
                      </a:r>
                      <a:r>
                        <a:rPr lang="hr-HR" sz="1400" u="none" strike="noStrike" cap="none" dirty="0">
                          <a:latin typeface="Times New Roman"/>
                          <a:ea typeface="Times New Roman"/>
                          <a:cs typeface="Times New Roman"/>
                        </a:rPr>
                        <a:t>, Danijela </a:t>
                      </a:r>
                      <a:r>
                        <a:rPr lang="hr-HR" sz="1400" u="none" strike="noStrike" cap="none" dirty="0" err="1">
                          <a:latin typeface="Times New Roman"/>
                          <a:ea typeface="Times New Roman"/>
                          <a:cs typeface="Times New Roman"/>
                        </a:rPr>
                        <a:t>Crnjac</a:t>
                      </a:r>
                      <a:endParaRPr lang="hr-HR" sz="1400" u="none" strike="noStrike" cap="none" dirty="0">
                        <a:latin typeface="Times New Roman"/>
                        <a:ea typeface="Times New Roman"/>
                        <a:cs typeface="Times New Roman"/>
                        <a:sym typeface="Times New Roman"/>
                      </a:endParaRPr>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4109">
                <a:tc>
                  <a:txBody>
                    <a:bodyPr/>
                    <a:lstStyle/>
                    <a:p>
                      <a:pPr marL="0" marR="0" lvl="0" indent="0" algn="l" rtl="0">
                        <a:lnSpc>
                          <a:spcPct val="115000"/>
                        </a:lnSpc>
                        <a:spcBef>
                          <a:spcPts val="0"/>
                        </a:spcBef>
                        <a:spcAft>
                          <a:spcPts val="0"/>
                        </a:spcAft>
                        <a:buClr>
                          <a:schemeClr val="dk1"/>
                        </a:buClr>
                        <a:buSzPts val="1600"/>
                        <a:buFont typeface="Times New Roman"/>
                        <a:buNone/>
                      </a:pPr>
                      <a:r>
                        <a:rPr lang="en" sz="1400" b="1" u="none" strike="noStrike" cap="none">
                          <a:latin typeface="Times New Roman"/>
                          <a:ea typeface="Times New Roman"/>
                          <a:cs typeface="Times New Roman"/>
                          <a:sym typeface="Times New Roman"/>
                        </a:rPr>
                        <a:t>NAČIN REALIZACIJE</a:t>
                      </a:r>
                      <a:endParaRPr sz="1400" b="1" u="none" strike="noStrike" cap="none">
                        <a:latin typeface="Times New Roman"/>
                        <a:ea typeface="Times New Roman"/>
                        <a:cs typeface="Times New Roman"/>
                        <a:sym typeface="Times New Roman"/>
                      </a:endParaRPr>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Times New Roman"/>
                        <a:buNone/>
                      </a:pPr>
                      <a:r>
                        <a:rPr lang="en" sz="1400" u="none" strike="noStrike" cap="none" dirty="0">
                          <a:latin typeface="Times New Roman"/>
                          <a:ea typeface="Times New Roman"/>
                          <a:cs typeface="Times New Roman"/>
                          <a:sym typeface="Times New Roman"/>
                        </a:rPr>
                        <a:t>Kroz različite aktivnosti i radionice osvijestiti sebe i druga živa bića i svijet oko sebe.</a:t>
                      </a:r>
                      <a:endParaRPr sz="1400" u="none" strike="noStrike" cap="none" dirty="0">
                        <a:latin typeface="Times New Roman"/>
                        <a:ea typeface="Times New Roman"/>
                        <a:cs typeface="Times New Roman"/>
                        <a:sym typeface="Times New Roman"/>
                      </a:endParaRPr>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0828">
                <a:tc>
                  <a:txBody>
                    <a:bodyPr/>
                    <a:lstStyle/>
                    <a:p>
                      <a:pPr marL="0" marR="0" lvl="0" indent="0" algn="l" rtl="0">
                        <a:lnSpc>
                          <a:spcPct val="115000"/>
                        </a:lnSpc>
                        <a:spcBef>
                          <a:spcPts val="0"/>
                        </a:spcBef>
                        <a:spcAft>
                          <a:spcPts val="0"/>
                        </a:spcAft>
                        <a:buClr>
                          <a:srgbClr val="000000"/>
                        </a:buClr>
                        <a:buSzPts val="400"/>
                        <a:buFont typeface="Verdana"/>
                        <a:buNone/>
                      </a:pPr>
                      <a:r>
                        <a:rPr lang="en" sz="1400" b="1" u="none" strike="noStrike" cap="none">
                          <a:latin typeface="Times New Roman"/>
                          <a:ea typeface="Times New Roman"/>
                          <a:cs typeface="Times New Roman"/>
                          <a:sym typeface="Times New Roman"/>
                        </a:rPr>
                        <a:t>VREMENIK</a:t>
                      </a:r>
                      <a:endParaRPr sz="1400" u="none" strike="noStrike" cap="none"/>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Jedan sat tjedno tijekom školske godine </a:t>
                      </a:r>
                      <a:r>
                        <a:rPr lang="en" sz="1400" u="none" strike="noStrike" cap="none" dirty="0">
                          <a:latin typeface="Times New Roman"/>
                          <a:ea typeface="Times New Roman"/>
                          <a:cs typeface="Times New Roman"/>
                        </a:rPr>
                        <a:t>202</a:t>
                      </a:r>
                      <a:r>
                        <a:rPr lang="en" sz="1400" u="none" strike="noStrike" cap="none" dirty="0">
                          <a:latin typeface="Times New Roman"/>
                          <a:ea typeface="Times New Roman"/>
                          <a:cs typeface="Times New Roman"/>
                          <a:sym typeface="Times New Roman"/>
                        </a:rPr>
                        <a:t>./2022.</a:t>
                      </a:r>
                      <a:endParaRPr sz="1400" u="none" strike="noStrike" cap="none" dirty="0"/>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3158">
                <a:tc>
                  <a:txBody>
                    <a:bodyPr/>
                    <a:lstStyle/>
                    <a:p>
                      <a:pPr marL="0" marR="0" lvl="0" indent="0" algn="l" rtl="0">
                        <a:lnSpc>
                          <a:spcPct val="115000"/>
                        </a:lnSpc>
                        <a:spcBef>
                          <a:spcPts val="0"/>
                        </a:spcBef>
                        <a:spcAft>
                          <a:spcPts val="0"/>
                        </a:spcAft>
                        <a:buClr>
                          <a:srgbClr val="000000"/>
                        </a:buClr>
                        <a:buSzPts val="400"/>
                        <a:buFont typeface="Verdana"/>
                        <a:buNone/>
                      </a:pPr>
                      <a:r>
                        <a:rPr lang="en" sz="1400" b="1" u="none" strike="noStrike" cap="none">
                          <a:latin typeface="Times New Roman"/>
                          <a:ea typeface="Times New Roman"/>
                          <a:cs typeface="Times New Roman"/>
                          <a:sym typeface="Times New Roman"/>
                        </a:rPr>
                        <a:t>TROŠKOVNIK</a:t>
                      </a:r>
                      <a:endParaRPr sz="1400" u="none" strike="noStrike" cap="none"/>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Times New Roman"/>
                          <a:cs typeface="Times New Roman"/>
                        </a:rPr>
                        <a:t>Troškovi papira i fotokopiranja.</a:t>
                      </a:r>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2244">
                <a:tc>
                  <a:txBody>
                    <a:bodyPr/>
                    <a:lstStyle/>
                    <a:p>
                      <a:pPr marL="0" marR="0" lvl="0" indent="0" algn="l" rtl="0">
                        <a:lnSpc>
                          <a:spcPct val="115000"/>
                        </a:lnSpc>
                        <a:spcBef>
                          <a:spcPts val="0"/>
                        </a:spcBef>
                        <a:spcAft>
                          <a:spcPts val="0"/>
                        </a:spcAft>
                        <a:buClr>
                          <a:srgbClr val="000000"/>
                        </a:buClr>
                        <a:buSzPts val="400"/>
                        <a:buFont typeface="Verdana"/>
                        <a:buNone/>
                      </a:pPr>
                      <a:r>
                        <a:rPr lang="en" sz="1400" b="1" u="none" strike="noStrike" cap="none">
                          <a:latin typeface="Times New Roman"/>
                          <a:ea typeface="Times New Roman"/>
                          <a:cs typeface="Times New Roman"/>
                          <a:sym typeface="Times New Roman"/>
                        </a:rPr>
                        <a:t>VREDNOVANJE I KORIŠTENJE REZULTATA RADA</a:t>
                      </a:r>
                      <a:endParaRPr sz="1400" u="none" strike="noStrike" cap="none"/>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Praćenje učeničkog vladanja, suradnja s roditeljima .</a:t>
                      </a:r>
                      <a:endParaRPr sz="1400" u="none" strike="noStrike" cap="none" dirty="0"/>
                    </a:p>
                  </a:txBody>
                  <a:tcPr marL="49725" marR="497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50"/>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177" name="Google Shape;1177;p150"/>
          <p:cNvGraphicFramePr/>
          <p:nvPr>
            <p:extLst>
              <p:ext uri="{D42A27DB-BD31-4B8C-83A1-F6EECF244321}">
                <p14:modId xmlns:p14="http://schemas.microsoft.com/office/powerpoint/2010/main" val="1342495808"/>
              </p:ext>
            </p:extLst>
          </p:nvPr>
        </p:nvGraphicFramePr>
        <p:xfrm>
          <a:off x="183878" y="164468"/>
          <a:ext cx="8801823" cy="6184168"/>
        </p:xfrm>
        <a:graphic>
          <a:graphicData uri="http://schemas.openxmlformats.org/drawingml/2006/table">
            <a:tbl>
              <a:tblPr>
                <a:noFill/>
                <a:tableStyleId>{B2E6745A-B9C5-42E0-A17B-FDAA3278ED7C}</a:tableStyleId>
              </a:tblPr>
              <a:tblGrid>
                <a:gridCol w="2171061">
                  <a:extLst>
                    <a:ext uri="{9D8B030D-6E8A-4147-A177-3AD203B41FA5}">
                      <a16:colId xmlns:a16="http://schemas.microsoft.com/office/drawing/2014/main" val="20000"/>
                    </a:ext>
                  </a:extLst>
                </a:gridCol>
                <a:gridCol w="6630762">
                  <a:extLst>
                    <a:ext uri="{9D8B030D-6E8A-4147-A177-3AD203B41FA5}">
                      <a16:colId xmlns:a16="http://schemas.microsoft.com/office/drawing/2014/main" val="20001"/>
                    </a:ext>
                  </a:extLst>
                </a:gridCol>
              </a:tblGrid>
              <a:tr h="49740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NAZIV AKTIVNOSTI</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400"/>
                        <a:buFont typeface="Verdana"/>
                        <a:buNone/>
                      </a:pPr>
                      <a:r>
                        <a:rPr lang="en" sz="1600" b="1" u="none" strike="noStrike" cap="none" dirty="0">
                          <a:solidFill>
                            <a:schemeClr val="dk1"/>
                          </a:solidFill>
                          <a:latin typeface="Times New Roman"/>
                          <a:ea typeface="Times New Roman"/>
                          <a:cs typeface="Times New Roman"/>
                          <a:sym typeface="Times New Roman"/>
                        </a:rPr>
                        <a:t>SAT RAZREDNIKA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400"/>
                        <a:buFont typeface="Verdana"/>
                        <a:buNone/>
                      </a:pPr>
                      <a:r>
                        <a:rPr lang="hr-HR" sz="1600" b="1" u="none" strike="noStrike" cap="none" dirty="0" smtClean="0">
                          <a:latin typeface="Times New Roman"/>
                          <a:ea typeface="Times New Roman"/>
                          <a:cs typeface="Times New Roman"/>
                          <a:sym typeface="Times New Roman"/>
                        </a:rPr>
                        <a:t>za </a:t>
                      </a:r>
                      <a:r>
                        <a:rPr lang="hr-HR" sz="1600" b="1" u="none" strike="noStrike" cap="none" dirty="0" smtClean="0">
                          <a:solidFill>
                            <a:schemeClr val="tx1"/>
                          </a:solidFill>
                          <a:latin typeface="Times New Roman"/>
                          <a:ea typeface="Times New Roman"/>
                          <a:cs typeface="Times New Roman"/>
                        </a:rPr>
                        <a:t>učenike</a:t>
                      </a:r>
                      <a:r>
                        <a:rPr lang="hr-HR" sz="1600" b="1" u="none" strike="noStrike" cap="none" dirty="0" smtClean="0">
                          <a:solidFill>
                            <a:schemeClr val="dk1"/>
                          </a:solidFill>
                          <a:latin typeface="Times New Roman"/>
                          <a:ea typeface="Times New Roman"/>
                          <a:cs typeface="Times New Roman"/>
                          <a:sym typeface="Times New Roman"/>
                        </a:rPr>
                        <a:t> četvrtog razreda</a:t>
                      </a:r>
                      <a:endParaRPr lang="hr-HR" sz="1600" u="none" strike="noStrike" cap="none" dirty="0">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28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Usmjeravati učenike da odrastaju u ljude koji neće primjenjivati silu nad sobom i drugim ljudima te ih poticati na suradnju, razumijevanje, toleranciju i nenasilnu komunikaciju u svakodnevnom životu.</a:t>
                      </a:r>
                      <a:endParaRPr sz="1400" u="none" strike="noStrike" cap="none" dirty="0">
                        <a:latin typeface="+mj-lt"/>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69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Učenicima će se poticati samopouzdanje i stvaranje pozitivne slike o sebi, težit će se uspostavljanju zdravih međuljudskih odnosa.</a:t>
                      </a:r>
                      <a:endParaRPr sz="1400" u="none" strike="noStrike" cap="none" dirty="0">
                        <a:latin typeface="+mj-lt"/>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Razvijat će se ekološka svijest jer pozitivnim odnosom prema prirodi možemo očuvati i sebe kao dio nje.</a:t>
                      </a:r>
                      <a:endParaRPr sz="1400" u="none" strike="noStrike" cap="none" dirty="0">
                        <a:latin typeface="+mj-lt"/>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Osvješćivat će se važnost redovitog usvajanja gradiva i izvršavanja obaveza, preuzimanje odgovornosti za svoje postupke i ovladavanje postupcima za njihovo otklanjanje i ublažavanje.</a:t>
                      </a:r>
                      <a:r>
                        <a:rPr lang="en" sz="1400" u="none" strike="noStrike" cap="none" dirty="0">
                          <a:solidFill>
                            <a:schemeClr val="dk1"/>
                          </a:solidFill>
                          <a:latin typeface="+mj-lt"/>
                          <a:ea typeface="Times New Roman"/>
                          <a:cs typeface="Times New Roman"/>
                        </a:rPr>
                        <a:t> </a:t>
                      </a:r>
                      <a:endParaRPr lang="en" sz="1400" u="none" strike="noStrike" cap="none" dirty="0">
                        <a:latin typeface="+mj-lt"/>
                        <a:ea typeface="Times New Roman"/>
                        <a:cs typeface="Times New Roman"/>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Usvajat će se pozitivne osobine ličnosti: istinoljubivost, poštenje,odgovornost, hrabrost, druželjubivost, plemenitost i otvorenost.</a:t>
                      </a:r>
                      <a:r>
                        <a:rPr lang="en" sz="1400" u="none" strike="noStrike" cap="none" dirty="0">
                          <a:solidFill>
                            <a:schemeClr val="dk1"/>
                          </a:solidFill>
                          <a:latin typeface="+mj-lt"/>
                          <a:ea typeface="Times New Roman"/>
                          <a:cs typeface="Times New Roman"/>
                        </a:rPr>
                        <a:t> </a:t>
                      </a:r>
                      <a:endParaRPr sz="1400" u="none" strike="noStrike" cap="none" dirty="0">
                        <a:latin typeface="+mj-lt"/>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66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NOSITELJI</a:t>
                      </a:r>
                      <a:r>
                        <a:rPr lang="en" sz="1600" b="1" u="none" strike="noStrike" cap="none">
                          <a:solidFill>
                            <a:schemeClr val="dk1"/>
                          </a:solidFill>
                          <a:latin typeface="Times New Roman"/>
                          <a:ea typeface="Times New Roman"/>
                          <a:cs typeface="Times New Roman"/>
                        </a:rPr>
                        <a:t> </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sr-Latn-RS" sz="1400" dirty="0">
                          <a:latin typeface="+mj-lt"/>
                        </a:rPr>
                        <a:t>Ksenija </a:t>
                      </a:r>
                      <a:r>
                        <a:rPr lang="sr-Latn-RS" sz="1400" dirty="0" err="1">
                          <a:latin typeface="+mj-lt"/>
                        </a:rPr>
                        <a:t>Borović</a:t>
                      </a:r>
                      <a:r>
                        <a:rPr lang="sr-Latn-RS" sz="1400" dirty="0">
                          <a:latin typeface="+mj-lt"/>
                        </a:rPr>
                        <a:t>, Jasminka </a:t>
                      </a:r>
                      <a:r>
                        <a:rPr lang="sr-Latn-RS" sz="1400" dirty="0" err="1">
                          <a:latin typeface="+mj-lt"/>
                        </a:rPr>
                        <a:t>Španić</a:t>
                      </a:r>
                      <a:r>
                        <a:rPr lang="sr-Latn-RS" sz="1400" dirty="0">
                          <a:latin typeface="+mj-lt"/>
                        </a:rPr>
                        <a:t>, Marija </a:t>
                      </a:r>
                      <a:r>
                        <a:rPr lang="sr-Latn-RS" sz="1400" dirty="0" err="1">
                          <a:latin typeface="+mj-lt"/>
                        </a:rPr>
                        <a:t>Krijan</a:t>
                      </a:r>
                      <a:r>
                        <a:rPr lang="sr-Latn-RS" sz="1400" dirty="0">
                          <a:latin typeface="+mj-lt"/>
                        </a:rPr>
                        <a:t>, Dora </a:t>
                      </a:r>
                      <a:r>
                        <a:rPr lang="sr-Latn-RS" sz="1400" dirty="0" err="1">
                          <a:latin typeface="+mj-lt"/>
                        </a:rPr>
                        <a:t>Borecki</a:t>
                      </a:r>
                      <a:endParaRPr sz="1400" dirty="0">
                        <a:latin typeface="+mj-lt"/>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26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mj-lt"/>
                          <a:ea typeface="Times New Roman"/>
                          <a:cs typeface="Times New Roman"/>
                          <a:sym typeface="Times New Roman"/>
                        </a:rPr>
                        <a:t>Radionice kroz različite aktivnosti djece.</a:t>
                      </a:r>
                      <a:endParaRPr sz="1400" u="none" strike="noStrike" cap="none" dirty="0">
                        <a:latin typeface="+mj-lt"/>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570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Jedan sat tjedno tijekom školske godine </a:t>
                      </a:r>
                      <a:r>
                        <a:rPr lang="en" sz="1400" u="none" strike="noStrike" cap="none" dirty="0">
                          <a:solidFill>
                            <a:schemeClr val="dk1"/>
                          </a:solidFill>
                          <a:latin typeface="+mj-lt"/>
                          <a:ea typeface="Times New Roman"/>
                          <a:cs typeface="Times New Roman"/>
                        </a:rPr>
                        <a:t>2022/2023</a:t>
                      </a:r>
                      <a:r>
                        <a:rPr lang="en" sz="1400" u="none" strike="noStrike" cap="none" dirty="0">
                          <a:solidFill>
                            <a:schemeClr val="dk1"/>
                          </a:solidFill>
                          <a:latin typeface="+mj-lt"/>
                          <a:ea typeface="Times New Roman"/>
                          <a:cs typeface="Times New Roman"/>
                          <a:sym typeface="Times New Roman"/>
                        </a:rPr>
                        <a:t>.</a:t>
                      </a:r>
                      <a:endParaRPr sz="1400" u="none" strike="noStrike" cap="none" dirty="0">
                        <a:latin typeface="+mj-lt"/>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780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hr-HR" sz="1400" u="none" strike="noStrike" cap="none" dirty="0" smtClean="0">
                          <a:latin typeface="+mj-lt"/>
                          <a:ea typeface="Times New Roman"/>
                          <a:cs typeface="Times New Roman"/>
                          <a:sym typeface="Times New Roman"/>
                        </a:rPr>
                        <a:t>Nema materijalnih troškova.</a:t>
                      </a: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528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solidFill>
                            <a:schemeClr val="dk1"/>
                          </a:solidFill>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Praćenje učeničkog vladanja, suradnja s roditeljima.</a:t>
                      </a:r>
                      <a:endParaRPr sz="1400" u="none" strike="noStrike" cap="none" dirty="0">
                        <a:latin typeface="+mj-lt"/>
                        <a:ea typeface="Times New Roman"/>
                        <a:cs typeface="Times New Roman"/>
                        <a:sym typeface="Times New Roman"/>
                      </a:endParaRPr>
                    </a:p>
                  </a:txBody>
                  <a:tcPr marL="52225" marR="522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aphicFrame>
        <p:nvGraphicFramePr>
          <p:cNvPr id="1183" name="Google Shape;1183;p151"/>
          <p:cNvGraphicFramePr/>
          <p:nvPr>
            <p:extLst>
              <p:ext uri="{D42A27DB-BD31-4B8C-83A1-F6EECF244321}">
                <p14:modId xmlns:p14="http://schemas.microsoft.com/office/powerpoint/2010/main" val="2061162171"/>
              </p:ext>
            </p:extLst>
          </p:nvPr>
        </p:nvGraphicFramePr>
        <p:xfrm>
          <a:off x="249325" y="147052"/>
          <a:ext cx="8645350" cy="6571258"/>
        </p:xfrm>
        <a:graphic>
          <a:graphicData uri="http://schemas.openxmlformats.org/drawingml/2006/table">
            <a:tbl>
              <a:tblPr>
                <a:noFill/>
                <a:tableStyleId>{B2E6745A-B9C5-42E0-A17B-FDAA3278ED7C}</a:tableStyleId>
              </a:tblPr>
              <a:tblGrid>
                <a:gridCol w="2736471">
                  <a:extLst>
                    <a:ext uri="{9D8B030D-6E8A-4147-A177-3AD203B41FA5}">
                      <a16:colId xmlns:a16="http://schemas.microsoft.com/office/drawing/2014/main" val="20000"/>
                    </a:ext>
                  </a:extLst>
                </a:gridCol>
                <a:gridCol w="5908879">
                  <a:extLst>
                    <a:ext uri="{9D8B030D-6E8A-4147-A177-3AD203B41FA5}">
                      <a16:colId xmlns:a16="http://schemas.microsoft.com/office/drawing/2014/main" val="20001"/>
                    </a:ext>
                  </a:extLst>
                </a:gridCol>
              </a:tblGrid>
              <a:tr h="103181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endParaRPr lang="hr-HR" sz="1600" b="1" u="none" strike="noStrike" cap="none" dirty="0" smtClean="0">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600" b="1" u="none" strike="noStrike" cap="none" smtClean="0">
                          <a:latin typeface="+mj-lt"/>
                          <a:ea typeface="Times New Roman"/>
                          <a:cs typeface="Times New Roman"/>
                          <a:sym typeface="Times New Roman"/>
                        </a:rPr>
                        <a:t>kurikulum</a:t>
                      </a:r>
                      <a:r>
                        <a:rPr lang="en" sz="1600" b="1" u="none" strike="noStrike" cap="none" smtClean="0">
                          <a:latin typeface="+mj-lt"/>
                          <a:ea typeface="Times New Roman"/>
                          <a:cs typeface="Times New Roman"/>
                          <a:sym typeface="Times New Roman"/>
                        </a:rPr>
                        <a:t>UM </a:t>
                      </a:r>
                      <a:r>
                        <a:rPr lang="en" sz="1600" b="1" u="none" strike="noStrike" cap="none" dirty="0">
                          <a:latin typeface="+mj-lt"/>
                          <a:ea typeface="Times New Roman"/>
                          <a:cs typeface="Times New Roman"/>
                          <a:sym typeface="Times New Roman"/>
                        </a:rPr>
                        <a:t>SATA RAZREDNIKA</a:t>
                      </a:r>
                      <a:r>
                        <a:rPr lang="en" sz="1600" b="1" u="none" strike="noStrike" cap="none" dirty="0">
                          <a:latin typeface="+mj-lt"/>
                          <a:ea typeface="Times New Roman"/>
                          <a:cs typeface="Times New Roman"/>
                        </a:rPr>
                        <a:t> </a:t>
                      </a:r>
                      <a:endParaRPr lang="hr-HR" sz="1600" b="1" u="none" strike="noStrike" cap="none" dirty="0" smtClean="0">
                        <a:latin typeface="+mj-lt"/>
                        <a:ea typeface="Times New Roman"/>
                        <a:cs typeface="Times New Roman"/>
                      </a:endParaRPr>
                    </a:p>
                    <a:p>
                      <a:pPr marL="0" marR="0" lvl="0" indent="0" algn="ctr" rtl="0">
                        <a:lnSpc>
                          <a:spcPct val="100000"/>
                        </a:lnSpc>
                        <a:spcBef>
                          <a:spcPts val="0"/>
                        </a:spcBef>
                        <a:spcAft>
                          <a:spcPts val="0"/>
                        </a:spcAft>
                        <a:buClr>
                          <a:srgbClr val="000000"/>
                        </a:buClr>
                        <a:buSzPts val="400"/>
                        <a:buFont typeface="Arial"/>
                        <a:buNone/>
                      </a:pPr>
                      <a:r>
                        <a:rPr lang="hr-HR" sz="1600" b="1" u="none" strike="noStrike" cap="none" dirty="0" smtClean="0">
                          <a:latin typeface="+mj-lt"/>
                          <a:ea typeface="Times New Roman"/>
                          <a:cs typeface="Times New Roman"/>
                          <a:sym typeface="Times New Roman"/>
                        </a:rPr>
                        <a:t>za </a:t>
                      </a:r>
                      <a:r>
                        <a:rPr lang="hr-HR" sz="1600" b="1" u="none" strike="noStrike" cap="none" dirty="0" smtClean="0">
                          <a:solidFill>
                            <a:schemeClr val="tx1"/>
                          </a:solidFill>
                          <a:latin typeface="+mj-lt"/>
                          <a:ea typeface="Times New Roman"/>
                          <a:cs typeface="Times New Roman"/>
                        </a:rPr>
                        <a:t>učenike</a:t>
                      </a:r>
                      <a:r>
                        <a:rPr lang="hr-HR" sz="1600" b="1" u="none" strike="noStrike" cap="none" dirty="0" smtClean="0">
                          <a:latin typeface="+mj-lt"/>
                          <a:ea typeface="Times New Roman"/>
                          <a:cs typeface="Times New Roman"/>
                          <a:sym typeface="Times New Roman"/>
                        </a:rPr>
                        <a:t> petog razreda</a:t>
                      </a:r>
                    </a:p>
                    <a:p>
                      <a:pPr marL="0" marR="0" lvl="0" indent="0" algn="ctr" rtl="0">
                        <a:lnSpc>
                          <a:spcPct val="100000"/>
                        </a:lnSpc>
                        <a:spcBef>
                          <a:spcPts val="0"/>
                        </a:spcBef>
                        <a:spcAft>
                          <a:spcPts val="0"/>
                        </a:spcAft>
                        <a:buClr>
                          <a:srgbClr val="000000"/>
                        </a:buClr>
                        <a:buSzPts val="400"/>
                        <a:buFont typeface="Arial"/>
                        <a:buNone/>
                      </a:pPr>
                      <a:endParaRPr lang="hr-HR" sz="1600" u="none" strike="noStrike" cap="none" dirty="0">
                        <a:latin typeface="+mj-lt"/>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495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osiguravanje kvalitetnog odgoja i obrazovanja za sve učenike</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obrazovanje, odgoj, osposobljavanje i dodatne aktivnosti razrednog odgoja usmjerene na individualni razvoj učenika i sklad u razrednom odjelu</a:t>
                      </a:r>
                      <a:endParaRPr sz="1400" u="none" strike="noStrike" cap="none" dirty="0">
                        <a:latin typeface="+mj-lt"/>
                        <a:ea typeface="Times New Roman"/>
                        <a:cs typeface="Times New Roman"/>
                        <a:sym typeface="Times New Roman"/>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2484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odgojno djelovati na kompletnu ličnost učenika</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oslobađanje učenika u izražavanju vlastitih misli i stavova</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poticanje na izvršavanje vlastitih zadaća i obaveza</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podrška i pomoć učenicima da izgrade pravilan odnos prema radu</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podrška učenicima na njihovu putu sazrijevanja</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razvijanje svijesti tolerancije</a:t>
                      </a:r>
                      <a:endParaRPr sz="1400" u="none" strike="noStrike" cap="none" dirty="0">
                        <a:latin typeface="+mj-lt"/>
                        <a:ea typeface="Times New Roman"/>
                        <a:cs typeface="Times New Roman"/>
                        <a:sym typeface="Times New Roman"/>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680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mj-lt"/>
                          <a:ea typeface="Times New Roman"/>
                          <a:cs typeface="Times New Roman"/>
                          <a:sym typeface="Times New Roman"/>
                        </a:rPr>
                        <a:t>NOSITELJI</a:t>
                      </a:r>
                      <a:endParaRPr sz="1600" u="none" strike="noStrike" cap="none">
                        <a:latin typeface="+mj-lt"/>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mj-lt"/>
                          <a:ea typeface="Times New Roman"/>
                          <a:cs typeface="Times New Roman"/>
                        </a:rPr>
                        <a:t>Renata Kovačićek, Jelena Horvatek, Zrinka Jurić Avmedoski i Katarina Kuntić</a:t>
                      </a:r>
                      <a:endParaRPr lang="en" sz="1400" u="none" strike="noStrike" cap="none" dirty="0">
                        <a:latin typeface="+mj-lt"/>
                        <a:ea typeface="Times New Roman"/>
                        <a:cs typeface="Times New Roman"/>
                        <a:sym typeface="Times New Roman"/>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93922">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razgovor na satovima razredne zajednice o temama koje učenike zanimaju - odgoj i ponašanje, odnosi u obitelji, zdrava i nezdrava prehrana, prijateljstvo i ljubav, odgovorno ponašanje u društvu, ljudska prava, ovisnosti, nasilje, učenje</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latin typeface="+mj-lt"/>
                          <a:ea typeface="Times New Roman"/>
                          <a:cs typeface="Times New Roman"/>
                          <a:sym typeface="Times New Roman"/>
                        </a:rPr>
                        <a:t>- </a:t>
                      </a:r>
                      <a:r>
                        <a:rPr lang="en" sz="1400" u="none" strike="noStrike" cap="none" dirty="0" smtClean="0">
                          <a:latin typeface="+mj-lt"/>
                          <a:ea typeface="Times New Roman"/>
                          <a:cs typeface="Times New Roman"/>
                          <a:sym typeface="Times New Roman"/>
                        </a:rPr>
                        <a:t>radionice</a:t>
                      </a:r>
                      <a:endParaRPr sz="1400" u="none" strike="noStrike" cap="none" dirty="0">
                        <a:latin typeface="+mj-lt"/>
                        <a:ea typeface="Times New Roman"/>
                        <a:cs typeface="Times New Roman"/>
                        <a:sym typeface="Times New Roman"/>
                      </a:endParaRPr>
                    </a:p>
                  </a:txBody>
                  <a:tcPr marL="91425" marR="91425" marT="47625" marB="476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2054">
                <a:tc>
                  <a:txBody>
                    <a:bodyPr/>
                    <a:lstStyle/>
                    <a:p>
                      <a:pPr marL="0" marR="0" lvl="0" indent="0" algn="l" rtl="0">
                        <a:lnSpc>
                          <a:spcPct val="114999"/>
                        </a:lnSpc>
                        <a:spcBef>
                          <a:spcPts val="0"/>
                        </a:spcBef>
                        <a:spcAft>
                          <a:spcPts val="0"/>
                        </a:spcAft>
                        <a:buSzPts val="400"/>
                        <a:buFont typeface="Verdana"/>
                        <a:buNone/>
                      </a:pPr>
                      <a:r>
                        <a:rPr lang="en" sz="1600" b="1" u="none" strike="noStrike" cap="none">
                          <a:solidFill>
                            <a:schemeClr val="dk1"/>
                          </a:solidFill>
                          <a:latin typeface="+mj-lt"/>
                          <a:cs typeface="Times New Roman"/>
                        </a:rPr>
                        <a:t>VREMENIK</a:t>
                      </a:r>
                      <a:endParaRPr lang="sr-Latn-RS" sz="1600" u="none" strike="noStrike" cap="none">
                        <a:latin typeface="+mj-lt"/>
                        <a:cs typeface="Times New Roman"/>
                      </a:endParaRPr>
                    </a:p>
                  </a:txBody>
                  <a:tcPr marL="91425" marR="91425" marT="47625" marB="47625">
                    <a:lnL w="12700">
                      <a:solidFill>
                        <a:srgbClr val="000000"/>
                      </a:solidFill>
                    </a:lnL>
                    <a:lnR w="12700">
                      <a:solidFill>
                        <a:srgbClr val="000000"/>
                      </a:solidFill>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tcPr>
                </a:tc>
                <a:tc>
                  <a:txBody>
                    <a:bodyPr/>
                    <a:lstStyle/>
                    <a:p>
                      <a:pPr marL="0" marR="0" lvl="0" indent="0" algn="l" rtl="0">
                        <a:lnSpc>
                          <a:spcPct val="114999"/>
                        </a:lnSpc>
                        <a:spcBef>
                          <a:spcPts val="0"/>
                        </a:spcBef>
                        <a:spcAft>
                          <a:spcPts val="0"/>
                        </a:spcAft>
                        <a:buSzPts val="400"/>
                        <a:buFont typeface="Verdana"/>
                        <a:buNone/>
                      </a:pPr>
                      <a:r>
                        <a:rPr lang="en" sz="1400" u="none" strike="noStrike" cap="none" dirty="0">
                          <a:solidFill>
                            <a:schemeClr val="dk1"/>
                          </a:solidFill>
                          <a:latin typeface="+mj-lt"/>
                          <a:ea typeface="Times New Roman"/>
                          <a:cs typeface="Times New Roman"/>
                        </a:rPr>
                        <a:t>Jedan sat tjedno tijekom školske godine 2022/2023.</a:t>
                      </a:r>
                      <a:endParaRPr lang="sr-Latn-RS" sz="1400" u="none" strike="noStrike" cap="none" dirty="0">
                        <a:latin typeface="+mj-lt"/>
                        <a:ea typeface="Times New Roman"/>
                        <a:cs typeface="Times New Roman"/>
                      </a:endParaRPr>
                    </a:p>
                  </a:txBody>
                  <a:tcPr marL="91425" marR="91425" marT="47625" marB="47625">
                    <a:lnL w="12700">
                      <a:solidFill>
                        <a:srgbClr val="000000"/>
                      </a:solidFill>
                    </a:lnL>
                    <a:lnR w="12700">
                      <a:solidFill>
                        <a:srgbClr val="000000"/>
                      </a:solidFill>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652872"/>
                  </a:ext>
                </a:extLst>
              </a:tr>
              <a:tr h="362054">
                <a:tc>
                  <a:txBody>
                    <a:bodyPr/>
                    <a:lstStyle/>
                    <a:p>
                      <a:pPr marL="0" marR="0" lvl="0" indent="0" algn="l" rtl="0">
                        <a:lnSpc>
                          <a:spcPct val="114999"/>
                        </a:lnSpc>
                        <a:spcBef>
                          <a:spcPts val="0"/>
                        </a:spcBef>
                        <a:spcAft>
                          <a:spcPts val="0"/>
                        </a:spcAft>
                        <a:buSzPts val="400"/>
                        <a:buFont typeface="Verdana"/>
                        <a:buNone/>
                      </a:pPr>
                      <a:r>
                        <a:rPr lang="en" sz="1600" b="1" u="none" strike="noStrike" cap="none">
                          <a:latin typeface="+mj-lt"/>
                          <a:cs typeface="Times New Roman"/>
                        </a:rPr>
                        <a:t>TROŠKOVNIK</a:t>
                      </a:r>
                      <a:endParaRPr lang="sr-Latn-RS" sz="1600" u="none" strike="noStrike" cap="none">
                        <a:latin typeface="+mj-lt"/>
                      </a:endParaRPr>
                    </a:p>
                  </a:txBody>
                  <a:tcPr marL="91425" marR="91425" marT="47625" marB="47625">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marL="0" marR="0" lvl="0" indent="0" algn="l" rtl="0">
                        <a:lnSpc>
                          <a:spcPct val="114999"/>
                        </a:lnSpc>
                        <a:spcBef>
                          <a:spcPts val="0"/>
                        </a:spcBef>
                        <a:spcAft>
                          <a:spcPts val="0"/>
                        </a:spcAft>
                        <a:buSzPts val="400"/>
                        <a:buFont typeface="Verdana"/>
                        <a:buNone/>
                      </a:pPr>
                      <a:r>
                        <a:rPr lang="en" sz="1400" u="none" strike="noStrike" cap="none" dirty="0">
                          <a:latin typeface="+mj-lt"/>
                          <a:cs typeface="Times New Roman"/>
                        </a:rPr>
                        <a:t>Troškovi papira i fotokopiranja.</a:t>
                      </a:r>
                      <a:endParaRPr lang="sr-Latn-RS" sz="1400" dirty="0">
                        <a:latin typeface="+mj-lt"/>
                      </a:endParaRPr>
                    </a:p>
                  </a:txBody>
                  <a:tcPr marL="91425" marR="91425" marT="47625" marB="47625">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421024"/>
                  </a:ext>
                </a:extLst>
              </a:tr>
              <a:tr h="902565">
                <a:tc>
                  <a:txBody>
                    <a:bodyPr/>
                    <a:lstStyle/>
                    <a:p>
                      <a:pPr marL="0" marR="0" lvl="0" indent="0" algn="l" rtl="0">
                        <a:lnSpc>
                          <a:spcPct val="114999"/>
                        </a:lnSpc>
                        <a:spcBef>
                          <a:spcPts val="0"/>
                        </a:spcBef>
                        <a:spcAft>
                          <a:spcPts val="0"/>
                        </a:spcAft>
                        <a:buSzPts val="400"/>
                        <a:buFont typeface="Verdana"/>
                        <a:buNone/>
                      </a:pPr>
                      <a:r>
                        <a:rPr lang="en" sz="1600" b="1" u="none" strike="noStrike" cap="none">
                          <a:solidFill>
                            <a:schemeClr val="dk1"/>
                          </a:solidFill>
                          <a:latin typeface="+mj-lt"/>
                          <a:cs typeface="Times New Roman"/>
                        </a:rPr>
                        <a:t>VREDNOVANJE I KORIŠTENJE REZULTATA RADA</a:t>
                      </a:r>
                      <a:endParaRPr lang="sr-Latn-RS" sz="1600" u="none" strike="noStrike" cap="none">
                        <a:latin typeface="+mj-lt"/>
                        <a:cs typeface="Times New Roman"/>
                      </a:endParaRPr>
                    </a:p>
                  </a:txBody>
                  <a:tcPr marL="91425" marR="91425" marT="47625" marB="47625">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0" marR="0" lvl="0" indent="0" algn="l" rtl="0">
                        <a:lnSpc>
                          <a:spcPct val="114999"/>
                        </a:lnSpc>
                        <a:spcBef>
                          <a:spcPts val="0"/>
                        </a:spcBef>
                        <a:spcAft>
                          <a:spcPts val="0"/>
                        </a:spcAft>
                        <a:buSzPts val="400"/>
                        <a:buFont typeface="Verdana"/>
                        <a:buNone/>
                      </a:pPr>
                      <a:r>
                        <a:rPr lang="en" sz="1400" u="none" strike="noStrike" cap="none" dirty="0">
                          <a:solidFill>
                            <a:schemeClr val="dk1"/>
                          </a:solidFill>
                          <a:latin typeface="+mj-lt"/>
                          <a:cs typeface="Times New Roman"/>
                        </a:rPr>
                        <a:t>Praćenje učeničkog vladanja, suradnja s roditeljima.</a:t>
                      </a:r>
                      <a:endParaRPr lang="sr-Latn-RS" sz="1400" u="none" strike="noStrike" cap="none" dirty="0">
                        <a:latin typeface="+mj-lt"/>
                        <a:cs typeface="Times New Roman"/>
                      </a:endParaRPr>
                    </a:p>
                  </a:txBody>
                  <a:tcPr marL="91425" marR="91425" marT="47625" marB="47625">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627467277"/>
                  </a:ext>
                </a:extLst>
              </a:tr>
            </a:tbl>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53"/>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190" name="Google Shape;1190;p153"/>
          <p:cNvGraphicFramePr/>
          <p:nvPr>
            <p:extLst>
              <p:ext uri="{D42A27DB-BD31-4B8C-83A1-F6EECF244321}">
                <p14:modId xmlns:p14="http://schemas.microsoft.com/office/powerpoint/2010/main" val="3214392584"/>
              </p:ext>
            </p:extLst>
          </p:nvPr>
        </p:nvGraphicFramePr>
        <p:xfrm>
          <a:off x="137128" y="76200"/>
          <a:ext cx="8869750" cy="6511210"/>
        </p:xfrm>
        <a:graphic>
          <a:graphicData uri="http://schemas.openxmlformats.org/drawingml/2006/table">
            <a:tbl>
              <a:tblPr>
                <a:noFill/>
                <a:tableStyleId>{B2E6745A-B9C5-42E0-A17B-FDAA3278ED7C}</a:tableStyleId>
              </a:tblPr>
              <a:tblGrid>
                <a:gridCol w="2335484">
                  <a:extLst>
                    <a:ext uri="{9D8B030D-6E8A-4147-A177-3AD203B41FA5}">
                      <a16:colId xmlns:a16="http://schemas.microsoft.com/office/drawing/2014/main" val="20000"/>
                    </a:ext>
                  </a:extLst>
                </a:gridCol>
                <a:gridCol w="6534266">
                  <a:extLst>
                    <a:ext uri="{9D8B030D-6E8A-4147-A177-3AD203B41FA5}">
                      <a16:colId xmlns:a16="http://schemas.microsoft.com/office/drawing/2014/main" val="20001"/>
                    </a:ext>
                  </a:extLst>
                </a:gridCol>
              </a:tblGrid>
              <a:tr h="60629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r>
                        <a:rPr lang="hr-HR" sz="1600" b="1" u="none" strike="noStrike" cap="none" smtClean="0">
                          <a:solidFill>
                            <a:schemeClr val="dk1"/>
                          </a:solidFill>
                          <a:latin typeface="+mj-lt"/>
                          <a:ea typeface="Times New Roman"/>
                          <a:cs typeface="Times New Roman"/>
                          <a:sym typeface="Times New Roman"/>
                        </a:rPr>
                        <a:t>kurikulum</a:t>
                      </a:r>
                      <a:r>
                        <a:rPr lang="en" sz="1600" b="1" u="none" strike="noStrike" cap="none" smtClean="0">
                          <a:solidFill>
                            <a:schemeClr val="dk1"/>
                          </a:solidFill>
                          <a:latin typeface="+mj-lt"/>
                          <a:ea typeface="Times New Roman"/>
                          <a:cs typeface="Times New Roman"/>
                          <a:sym typeface="Times New Roman"/>
                        </a:rPr>
                        <a:t>UM </a:t>
                      </a:r>
                      <a:r>
                        <a:rPr lang="en" sz="1600" b="1" u="none" strike="noStrike" cap="none" dirty="0">
                          <a:solidFill>
                            <a:schemeClr val="dk1"/>
                          </a:solidFill>
                          <a:latin typeface="+mj-lt"/>
                          <a:ea typeface="Times New Roman"/>
                          <a:cs typeface="Times New Roman"/>
                          <a:sym typeface="Times New Roman"/>
                        </a:rPr>
                        <a:t>SATA RAZREDNIKA </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smtClean="0">
                          <a:latin typeface="+mj-lt"/>
                          <a:ea typeface="Times New Roman"/>
                          <a:cs typeface="Times New Roman"/>
                          <a:sym typeface="Times New Roman"/>
                        </a:rPr>
                        <a:t>za </a:t>
                      </a:r>
                      <a:r>
                        <a:rPr lang="pl-PL" sz="1600" b="1" u="none" strike="noStrike" cap="none" dirty="0" smtClean="0">
                          <a:solidFill>
                            <a:schemeClr val="tx1"/>
                          </a:solidFill>
                          <a:latin typeface="+mj-lt"/>
                          <a:ea typeface="Times New Roman"/>
                          <a:cs typeface="Times New Roman"/>
                        </a:rPr>
                        <a:t>učenike</a:t>
                      </a:r>
                      <a:r>
                        <a:rPr lang="pl-PL" sz="1600" b="0" u="none" strike="noStrike" cap="none" baseline="0" dirty="0" smtClean="0">
                          <a:solidFill>
                            <a:srgbClr val="000000"/>
                          </a:solidFill>
                          <a:latin typeface="+mj-lt"/>
                          <a:ea typeface="Times New Roman"/>
                          <a:cs typeface="Arial"/>
                        </a:rPr>
                        <a:t> </a:t>
                      </a:r>
                      <a:r>
                        <a:rPr lang="hr-HR" sz="1600" b="1" u="none" strike="noStrike" cap="none" baseline="0" dirty="0" smtClean="0">
                          <a:solidFill>
                            <a:schemeClr val="dk1"/>
                          </a:solidFill>
                          <a:latin typeface="+mj-lt"/>
                          <a:ea typeface="Times New Roman"/>
                          <a:cs typeface="Times New Roman"/>
                          <a:sym typeface="Times New Roman"/>
                        </a:rPr>
                        <a:t>šestog</a:t>
                      </a:r>
                      <a:r>
                        <a:rPr lang="en" sz="1600" b="1" u="none" strike="noStrike" cap="none" dirty="0" smtClean="0">
                          <a:solidFill>
                            <a:schemeClr val="dk1"/>
                          </a:solidFill>
                          <a:latin typeface="+mj-lt"/>
                          <a:ea typeface="Times New Roman"/>
                          <a:cs typeface="Times New Roman"/>
                          <a:sym typeface="Times New Roman"/>
                        </a:rPr>
                        <a:t> razreda</a:t>
                      </a:r>
                      <a:r>
                        <a:rPr lang="hr-HR" sz="1600" b="1" u="none" strike="noStrike" cap="none" baseline="0" dirty="0">
                          <a:solidFill>
                            <a:schemeClr val="dk1"/>
                          </a:solidFill>
                          <a:latin typeface="+mj-lt"/>
                          <a:ea typeface="Times New Roman"/>
                          <a:cs typeface="Times New Roman"/>
                        </a:rPr>
                        <a:t> </a:t>
                      </a:r>
                      <a:endParaRPr lang="hr-HR" sz="1600" b="1" u="none" strike="noStrike" cap="none" baseline="0"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584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osiguravanje kvalitetnog odgoja i obrazovanja za sve učenike</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obrazovanje, odgoj, osposobljavanje i dodatne aktivnosti razrednog odgoja usmjerene na individualni razvoj učenika i sklad u razrednom odjelu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5814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oslobađanje učenika u izražavanju vlastitih misli i stavova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poticanje na izvršavanje vlastitih zadaća i obaveza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podrška i pomoć učenicima da izgrade pravilan odnos prema radu</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podrška učenicima na njihovu putu sazrijevanja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razvijanje svijesti tolerancije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101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NOSITELJI</a:t>
                      </a:r>
                      <a:r>
                        <a:rPr lang="en" sz="1600" b="1" u="none" strike="noStrike" cap="none" dirty="0">
                          <a:solidFill>
                            <a:schemeClr val="dk1"/>
                          </a:solidFill>
                          <a:latin typeface="+mj-lt"/>
                          <a:ea typeface="Times New Roman"/>
                          <a:cs typeface="Times New Roman"/>
                        </a:rPr>
                        <a:t> </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a:latin typeface="+mj-lt"/>
                          <a:ea typeface="Times New Roman"/>
                          <a:cs typeface="Times New Roman"/>
                        </a:rPr>
                        <a:t>Tomislav </a:t>
                      </a:r>
                      <a:r>
                        <a:rPr lang="sr-Latn-RS" sz="1400" u="none" strike="noStrike" cap="none" dirty="0" err="1">
                          <a:latin typeface="+mj-lt"/>
                          <a:ea typeface="Times New Roman"/>
                          <a:cs typeface="Times New Roman"/>
                        </a:rPr>
                        <a:t>Špančić</a:t>
                      </a:r>
                      <a:r>
                        <a:rPr lang="sr-Latn-RS" sz="1400" u="none" strike="noStrike" cap="none" dirty="0">
                          <a:latin typeface="+mj-lt"/>
                          <a:ea typeface="Times New Roman"/>
                          <a:cs typeface="Times New Roman"/>
                        </a:rPr>
                        <a:t>, </a:t>
                      </a:r>
                      <a:r>
                        <a:rPr lang="sr-Latn-RS" sz="1400" u="none" strike="noStrike" cap="none" dirty="0" err="1">
                          <a:latin typeface="+mj-lt"/>
                          <a:ea typeface="Times New Roman"/>
                          <a:cs typeface="Times New Roman"/>
                        </a:rPr>
                        <a:t>Michaela</a:t>
                      </a:r>
                      <a:r>
                        <a:rPr lang="sr-Latn-RS" sz="1400" u="none" strike="noStrike" cap="none" dirty="0">
                          <a:latin typeface="+mj-lt"/>
                          <a:ea typeface="Times New Roman"/>
                          <a:cs typeface="Times New Roman"/>
                        </a:rPr>
                        <a:t> </a:t>
                      </a:r>
                      <a:r>
                        <a:rPr lang="sr-Latn-RS" sz="1400" u="none" strike="noStrike" cap="none" dirty="0" err="1">
                          <a:latin typeface="+mj-lt"/>
                          <a:ea typeface="Times New Roman"/>
                          <a:cs typeface="Times New Roman"/>
                        </a:rPr>
                        <a:t>Lulić</a:t>
                      </a:r>
                      <a:r>
                        <a:rPr lang="sr-Latn-RS" sz="1400" u="none" strike="noStrike" cap="none" dirty="0">
                          <a:latin typeface="+mj-lt"/>
                          <a:ea typeface="Times New Roman"/>
                          <a:cs typeface="Times New Roman"/>
                        </a:rPr>
                        <a:t>, Valentina Ćosić, Josip </a:t>
                      </a:r>
                      <a:r>
                        <a:rPr lang="sr-Latn-RS" sz="1400" u="none" strike="noStrike" cap="none" dirty="0" err="1">
                          <a:latin typeface="+mj-lt"/>
                          <a:ea typeface="Times New Roman"/>
                          <a:cs typeface="Times New Roman"/>
                        </a:rPr>
                        <a:t>Jularić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9944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razgovor na satovima razredne zajednice o temama koje učenike zanimaju - odgoj i ponašanje, odnosi u obitelji, prijateljstvo i ljubav, odgovorno ponašanje u društvu, ljudska prava, ovisnosti, nasilje, učenje</a:t>
                      </a:r>
                      <a:endParaRPr sz="1400" u="none" strike="noStrike" cap="none" dirty="0">
                        <a:latin typeface="+mj-lt"/>
                      </a:endParaRPr>
                    </a:p>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 odlazak u </a:t>
                      </a:r>
                      <a:r>
                        <a:rPr lang="en" sz="1400" u="none" strike="noStrike" cap="none" dirty="0">
                          <a:latin typeface="+mj-lt"/>
                          <a:ea typeface="Times New Roman"/>
                          <a:cs typeface="Times New Roman"/>
                        </a:rPr>
                        <a:t>kino i kazalište</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izlet</a:t>
                      </a:r>
                      <a:r>
                        <a:rPr lang="en" sz="1400" u="none" strike="noStrike" cap="none" dirty="0">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3105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a:t>
                      </a:r>
                      <a:r>
                        <a:rPr lang="en" sz="1400" b="0" i="0" u="none" strike="noStrike" cap="none" dirty="0">
                          <a:solidFill>
                            <a:srgbClr val="000000"/>
                          </a:solidFill>
                          <a:latin typeface="+mj-lt"/>
                          <a:ea typeface="Times New Roman"/>
                          <a:cs typeface="Times New Roman"/>
                          <a:sym typeface="Times New Roman"/>
                        </a:rPr>
                        <a:t>sat </a:t>
                      </a:r>
                      <a:r>
                        <a:rPr lang="en" sz="1400" b="0" i="0" u="none" strike="noStrike" cap="none" dirty="0" smtClean="0">
                          <a:solidFill>
                            <a:srgbClr val="000000"/>
                          </a:solidFill>
                          <a:latin typeface="+mj-lt"/>
                          <a:ea typeface="Times New Roman"/>
                          <a:cs typeface="Times New Roman"/>
                          <a:sym typeface="Times New Roman"/>
                        </a:rPr>
                        <a:t>razrednika</a:t>
                      </a:r>
                      <a:r>
                        <a:rPr lang="hr-HR" sz="1400" b="0" i="0" u="none" strike="noStrike" cap="none" dirty="0" smtClean="0">
                          <a:solidFill>
                            <a:srgbClr val="000000"/>
                          </a:solidFill>
                          <a:latin typeface="+mj-lt"/>
                          <a:ea typeface="Times New Roman"/>
                          <a:cs typeface="Times New Roman"/>
                          <a:sym typeface="Times New Roman"/>
                        </a:rPr>
                        <a:t>, t</a:t>
                      </a:r>
                      <a:r>
                        <a:rPr lang="en" sz="1400" b="0" i="0" u="none" strike="noStrike" cap="none" dirty="0" smtClean="0">
                          <a:solidFill>
                            <a:srgbClr val="000000"/>
                          </a:solidFill>
                          <a:latin typeface="+mj-lt"/>
                          <a:ea typeface="Times New Roman"/>
                          <a:cs typeface="Times New Roman"/>
                          <a:sym typeface="Times New Roman"/>
                        </a:rPr>
                        <a:t>ijekom šk</a:t>
                      </a:r>
                      <a:r>
                        <a:rPr lang="hr-HR" sz="1400" b="0" i="0" u="none" strike="noStrike" cap="none" dirty="0" err="1" smtClean="0">
                          <a:solidFill>
                            <a:srgbClr val="000000"/>
                          </a:solidFill>
                          <a:latin typeface="+mj-lt"/>
                          <a:ea typeface="Times New Roman"/>
                          <a:cs typeface="Times New Roman"/>
                          <a:sym typeface="Times New Roman"/>
                        </a:rPr>
                        <a:t>olske</a:t>
                      </a:r>
                      <a:r>
                        <a:rPr lang="en" sz="1400" b="0" i="0" u="none" strike="noStrike" cap="none" dirty="0" smtClean="0">
                          <a:solidFill>
                            <a:srgbClr val="000000"/>
                          </a:solidFill>
                          <a:latin typeface="+mj-lt"/>
                          <a:ea typeface="Times New Roman"/>
                          <a:cs typeface="Times New Roman"/>
                          <a:sym typeface="Times New Roman"/>
                        </a:rPr>
                        <a:t> godine</a:t>
                      </a:r>
                      <a:r>
                        <a:rPr lang="hr-HR" sz="1400" b="0" i="0" u="none" strike="noStrike" cap="none" dirty="0" smtClean="0">
                          <a:solidFill>
                            <a:srgbClr val="000000"/>
                          </a:solidFill>
                          <a:latin typeface="+mj-lt"/>
                          <a:ea typeface="Times New Roman"/>
                          <a:cs typeface="Times New Roman"/>
                          <a:sym typeface="Times New Roman"/>
                        </a:rPr>
                        <a:t> </a:t>
                      </a:r>
                      <a:r>
                        <a:rPr lang="en-US" sz="1400" b="0" i="0" u="none" strike="noStrike" cap="none" dirty="0" smtClean="0">
                          <a:solidFill>
                            <a:srgbClr val="000000"/>
                          </a:solidFill>
                          <a:latin typeface="+mj-lt"/>
                          <a:ea typeface="Times New Roman"/>
                          <a:cs typeface="Times New Roman"/>
                          <a:sym typeface="Arial"/>
                        </a:rPr>
                        <a:t>​</a:t>
                      </a:r>
                      <a:r>
                        <a:rPr lang="hr-HR" sz="1400" b="0" i="0" u="none" strike="noStrike" cap="none" dirty="0" smtClean="0">
                          <a:solidFill>
                            <a:srgbClr val="000000"/>
                          </a:solidFill>
                          <a:latin typeface="+mj-lt"/>
                          <a:ea typeface="Times New Roman"/>
                          <a:cs typeface="Times New Roman"/>
                          <a:sym typeface="Arial"/>
                        </a:rPr>
                        <a:t>2022./2023.</a:t>
                      </a:r>
                      <a:endParaRPr sz="1400" b="0" i="0" u="none" strike="noStrike" cap="none" dirty="0">
                        <a:solidFill>
                          <a:srgbClr val="000000"/>
                        </a:solidFill>
                        <a:latin typeface="+mj-lt"/>
                        <a:ea typeface="Times New Roman"/>
                        <a:cs typeface="Times New Roman"/>
                        <a:sym typeface="Arial"/>
                      </a:endParaRPr>
                    </a:p>
                    <a:p>
                      <a:pPr marL="0" marR="0" lvl="0" indent="0" algn="just" rtl="0">
                        <a:lnSpc>
                          <a:spcPct val="100000"/>
                        </a:lnSpc>
                        <a:spcBef>
                          <a:spcPts val="0"/>
                        </a:spcBef>
                        <a:spcAft>
                          <a:spcPts val="0"/>
                        </a:spcAft>
                        <a:buFont typeface="Verdana"/>
                        <a:buNone/>
                      </a:pPr>
                      <a:r>
                        <a:rPr lang="en" sz="1400" b="0" i="0" u="none" strike="noStrike" cap="none" dirty="0">
                          <a:solidFill>
                            <a:srgbClr val="000000"/>
                          </a:solidFill>
                          <a:latin typeface="+mj-lt"/>
                          <a:ea typeface="Times New Roman"/>
                          <a:cs typeface="Times New Roman"/>
                          <a:sym typeface="Times New Roman"/>
                        </a:rPr>
                        <a:t>- kino i</a:t>
                      </a:r>
                      <a:r>
                        <a:rPr lang="en" sz="1400" b="0" i="0" u="none" strike="noStrike" cap="none" dirty="0">
                          <a:solidFill>
                            <a:srgbClr val="000000"/>
                          </a:solidFill>
                          <a:latin typeface="+mj-lt"/>
                          <a:ea typeface="Times New Roman"/>
                          <a:cs typeface="Times New Roman"/>
                          <a:sym typeface="Arial"/>
                        </a:rPr>
                        <a:t> koncertni program u skladu s programskom ponudom  </a:t>
                      </a:r>
                      <a:r>
                        <a:rPr lang="en" sz="1400" b="0" i="0" u="none" strike="noStrike" cap="none" dirty="0">
                          <a:solidFill>
                            <a:srgbClr val="000000"/>
                          </a:solidFill>
                          <a:latin typeface="+mj-lt"/>
                          <a:ea typeface="Times New Roman"/>
                          <a:cs typeface="Times New Roman"/>
                          <a:sym typeface="Times New Roman"/>
                        </a:rPr>
                        <a:t>- tijekom šk. god.</a:t>
                      </a:r>
                      <a:endParaRPr sz="1400" b="0" i="0" u="none" strike="noStrike" cap="none" dirty="0">
                        <a:solidFill>
                          <a:srgbClr val="000000"/>
                        </a:solidFill>
                        <a:latin typeface="+mj-lt"/>
                        <a:ea typeface="Times New Roman"/>
                        <a:cs typeface="Times New Roman"/>
                        <a:sym typeface="Arial"/>
                      </a:endParaRPr>
                    </a:p>
                    <a:p>
                      <a:pPr marL="0" marR="0" lvl="0" indent="0" algn="just" rtl="0">
                        <a:lnSpc>
                          <a:spcPct val="100000"/>
                        </a:lnSpc>
                        <a:spcBef>
                          <a:spcPts val="0"/>
                        </a:spcBef>
                        <a:spcAft>
                          <a:spcPts val="0"/>
                        </a:spcAft>
                        <a:buFont typeface="Verdana"/>
                        <a:buNone/>
                      </a:pPr>
                      <a:r>
                        <a:rPr lang="en" sz="1400" b="0" i="0" u="none" strike="noStrike" cap="none" dirty="0">
                          <a:solidFill>
                            <a:srgbClr val="000000"/>
                          </a:solidFill>
                          <a:latin typeface="+mj-lt"/>
                          <a:ea typeface="Times New Roman"/>
                          <a:cs typeface="Times New Roman"/>
                          <a:sym typeface="Times New Roman"/>
                        </a:rPr>
                        <a:t>-</a:t>
                      </a:r>
                      <a:r>
                        <a:rPr lang="en" sz="1400" b="0" i="0" u="none" strike="noStrike" cap="none" dirty="0">
                          <a:solidFill>
                            <a:srgbClr val="000000"/>
                          </a:solidFill>
                          <a:latin typeface="+mj-lt"/>
                          <a:ea typeface="Times New Roman"/>
                          <a:cs typeface="Times New Roman"/>
                          <a:sym typeface="Arial"/>
                        </a:rPr>
                        <a:t> terenska nastava</a:t>
                      </a:r>
                      <a:r>
                        <a:rPr lang="en" sz="1400" b="0" i="0" u="none" strike="noStrike" cap="none" dirty="0">
                          <a:solidFill>
                            <a:srgbClr val="000000"/>
                          </a:solidFill>
                          <a:latin typeface="+mj-lt"/>
                          <a:ea typeface="Times New Roman"/>
                          <a:cs typeface="Times New Roman"/>
                          <a:sym typeface="Times New Roman"/>
                        </a:rPr>
                        <a:t> tijekom drugog polugodišta</a:t>
                      </a:r>
                      <a:endParaRPr sz="1400" b="0" i="0" u="none" strike="noStrike" cap="none" dirty="0">
                        <a:solidFill>
                          <a:srgbClr val="000000"/>
                        </a:solidFill>
                        <a:latin typeface="+mj-lt"/>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784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 troškove kina,</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kazališta i</a:t>
                      </a:r>
                      <a:r>
                        <a:rPr lang="en" sz="1400" u="none" strike="noStrike" cap="none" dirty="0">
                          <a:solidFill>
                            <a:schemeClr val="dk1"/>
                          </a:solidFill>
                          <a:latin typeface="+mj-lt"/>
                          <a:ea typeface="Times New Roman"/>
                          <a:cs typeface="Times New Roman"/>
                        </a:rPr>
                        <a:t> terenske nastave snose</a:t>
                      </a:r>
                      <a:r>
                        <a:rPr lang="en" sz="1400" u="none" strike="noStrike" cap="none" dirty="0">
                          <a:solidFill>
                            <a:schemeClr val="dk1"/>
                          </a:solidFill>
                          <a:latin typeface="+mj-lt"/>
                          <a:ea typeface="Times New Roman"/>
                          <a:cs typeface="Times New Roman"/>
                          <a:sym typeface="Times New Roman"/>
                        </a:rPr>
                        <a:t> roditelji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6157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redovito praćenje postignuća i vladanja učenika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razgovor s roditeljima na individualnim razgovorima i roditeljskim sastancima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54"/>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197" name="Google Shape;1197;p154"/>
          <p:cNvGraphicFramePr/>
          <p:nvPr>
            <p:extLst>
              <p:ext uri="{D42A27DB-BD31-4B8C-83A1-F6EECF244321}">
                <p14:modId xmlns:p14="http://schemas.microsoft.com/office/powerpoint/2010/main" val="1426135487"/>
              </p:ext>
            </p:extLst>
          </p:nvPr>
        </p:nvGraphicFramePr>
        <p:xfrm>
          <a:off x="121298" y="149289"/>
          <a:ext cx="8761445" cy="6457061"/>
        </p:xfrm>
        <a:graphic>
          <a:graphicData uri="http://schemas.openxmlformats.org/drawingml/2006/table">
            <a:tbl>
              <a:tblPr>
                <a:noFill/>
                <a:tableStyleId>{B2E6745A-B9C5-42E0-A17B-FDAA3278ED7C}</a:tableStyleId>
              </a:tblPr>
              <a:tblGrid>
                <a:gridCol w="2463282">
                  <a:extLst>
                    <a:ext uri="{9D8B030D-6E8A-4147-A177-3AD203B41FA5}">
                      <a16:colId xmlns:a16="http://schemas.microsoft.com/office/drawing/2014/main" val="20000"/>
                    </a:ext>
                  </a:extLst>
                </a:gridCol>
                <a:gridCol w="6298163">
                  <a:extLst>
                    <a:ext uri="{9D8B030D-6E8A-4147-A177-3AD203B41FA5}">
                      <a16:colId xmlns:a16="http://schemas.microsoft.com/office/drawing/2014/main" val="20001"/>
                    </a:ext>
                  </a:extLst>
                </a:gridCol>
              </a:tblGrid>
              <a:tr h="652598">
                <a:tc>
                  <a:txBody>
                    <a:bodyPr/>
                    <a:lstStyle/>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eaLnBrk="1" fontAlgn="auto" latinLnBrk="0" hangingPunct="1">
                        <a:lnSpc>
                          <a:spcPct val="100000"/>
                        </a:lnSpc>
                        <a:spcBef>
                          <a:spcPts val="0"/>
                        </a:spcBef>
                        <a:spcAft>
                          <a:spcPts val="0"/>
                        </a:spcAft>
                        <a:buClr>
                          <a:srgbClr val="000000"/>
                        </a:buClr>
                        <a:buSzPts val="400"/>
                        <a:buFont typeface="Arial"/>
                        <a:buNone/>
                      </a:pPr>
                      <a:r>
                        <a:rPr lang="hr-HR" sz="1800" b="1" i="0" u="none" strike="noStrike" cap="none" smtClean="0">
                          <a:solidFill>
                            <a:schemeClr val="dk1"/>
                          </a:solidFill>
                          <a:latin typeface="Times New Roman"/>
                          <a:ea typeface="Times New Roman"/>
                          <a:cs typeface="Times New Roman"/>
                          <a:sym typeface="Times New Roman"/>
                        </a:rPr>
                        <a:t>kurikulum</a:t>
                      </a:r>
                      <a:r>
                        <a:rPr lang="en" sz="1800" b="1" i="0" u="none" strike="noStrike" cap="none" smtClean="0">
                          <a:solidFill>
                            <a:schemeClr val="dk1"/>
                          </a:solidFill>
                          <a:latin typeface="Times New Roman"/>
                          <a:ea typeface="Times New Roman"/>
                          <a:cs typeface="Times New Roman"/>
                          <a:sym typeface="Times New Roman"/>
                        </a:rPr>
                        <a:t> </a:t>
                      </a:r>
                      <a:r>
                        <a:rPr lang="en" sz="1800" b="1" i="0" u="none" strike="noStrike" cap="none" dirty="0">
                          <a:solidFill>
                            <a:schemeClr val="dk1"/>
                          </a:solidFill>
                          <a:latin typeface="Times New Roman"/>
                          <a:ea typeface="Times New Roman"/>
                          <a:cs typeface="Times New Roman"/>
                          <a:sym typeface="Times New Roman"/>
                        </a:rPr>
                        <a:t>SATA RAZREDNIKA </a:t>
                      </a:r>
                      <a:endParaRPr lang="hr-HR" sz="1800" b="1" i="0" u="none" strike="noStrike" cap="none" dirty="0" smtClean="0">
                        <a:solidFill>
                          <a:schemeClr val="dk1"/>
                        </a:solidFill>
                        <a:latin typeface="Times New Roman"/>
                        <a:ea typeface="Times New Roman"/>
                        <a:cs typeface="Times New Roman"/>
                        <a:sym typeface="Times New Roman"/>
                      </a:endParaRPr>
                    </a:p>
                    <a:p>
                      <a:pPr marL="0" marR="0" lvl="0" indent="0" algn="ctr" rtl="0" eaLnBrk="1" fontAlgn="auto" latinLnBrk="0" hangingPunct="1">
                        <a:lnSpc>
                          <a:spcPct val="100000"/>
                        </a:lnSpc>
                        <a:spcBef>
                          <a:spcPts val="0"/>
                        </a:spcBef>
                        <a:spcAft>
                          <a:spcPts val="0"/>
                        </a:spcAft>
                        <a:buClr>
                          <a:srgbClr val="000000"/>
                        </a:buClr>
                        <a:buSzPts val="400"/>
                        <a:buFont typeface="Arial"/>
                        <a:buNone/>
                      </a:pPr>
                      <a:r>
                        <a:rPr lang="en" sz="1800" b="1" i="0" u="none" strike="noStrike" cap="none" dirty="0" smtClean="0">
                          <a:solidFill>
                            <a:schemeClr val="dk1"/>
                          </a:solidFill>
                          <a:latin typeface="Times New Roman"/>
                          <a:ea typeface="Times New Roman"/>
                          <a:cs typeface="Times New Roman"/>
                          <a:sym typeface="Times New Roman"/>
                        </a:rPr>
                        <a:t>za </a:t>
                      </a:r>
                      <a:r>
                        <a:rPr lang="pl-PL" sz="1800" b="1" i="0" u="none" strike="noStrike" cap="none" dirty="0" smtClean="0">
                          <a:solidFill>
                            <a:schemeClr val="dk1"/>
                          </a:solidFill>
                          <a:latin typeface="Times New Roman"/>
                          <a:ea typeface="Times New Roman"/>
                          <a:cs typeface="Times New Roman"/>
                          <a:sym typeface="Arial"/>
                        </a:rPr>
                        <a:t>učenike </a:t>
                      </a:r>
                      <a:r>
                        <a:rPr lang="hr-HR" sz="1800" b="1" i="0" u="none" strike="noStrike" cap="none" dirty="0" smtClean="0">
                          <a:solidFill>
                            <a:schemeClr val="dk1"/>
                          </a:solidFill>
                          <a:latin typeface="Times New Roman"/>
                          <a:ea typeface="Times New Roman"/>
                          <a:cs typeface="Times New Roman"/>
                          <a:sym typeface="Times New Roman"/>
                        </a:rPr>
                        <a:t>sedmog</a:t>
                      </a:r>
                      <a:r>
                        <a:rPr lang="en" sz="1800" b="1" i="0" u="none" strike="noStrike" cap="none" dirty="0" smtClean="0">
                          <a:solidFill>
                            <a:schemeClr val="dk1"/>
                          </a:solidFill>
                          <a:latin typeface="Times New Roman"/>
                          <a:ea typeface="Times New Roman"/>
                          <a:cs typeface="Times New Roman"/>
                          <a:sym typeface="Times New Roman"/>
                        </a:rPr>
                        <a:t> razred</a:t>
                      </a:r>
                      <a:r>
                        <a:rPr lang="hr-HR" sz="1800" b="1" i="0" u="none" strike="noStrike" cap="none" dirty="0" smtClean="0">
                          <a:solidFill>
                            <a:schemeClr val="dk1"/>
                          </a:solidFill>
                          <a:latin typeface="Times New Roman"/>
                          <a:ea typeface="Times New Roman"/>
                          <a:cs typeface="Times New Roman"/>
                          <a:sym typeface="Times New Roman"/>
                        </a:rPr>
                        <a:t>a</a:t>
                      </a:r>
                      <a:r>
                        <a:rPr lang="hr-HR" sz="1800" b="1" i="0" u="none" strike="noStrike" cap="none" dirty="0" smtClean="0">
                          <a:solidFill>
                            <a:schemeClr val="dk1"/>
                          </a:solidFill>
                          <a:latin typeface="Times New Roman"/>
                          <a:ea typeface="Times New Roman"/>
                          <a:cs typeface="Times New Roman"/>
                        </a:rPr>
                        <a:t> </a:t>
                      </a:r>
                      <a:endParaRPr lang="hr-HR" sz="1800" b="1" i="0" u="none" strike="noStrike" cap="none" dirty="0" smtClean="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4033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CILJ AKTIVNOSTI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osiguravanje kvalitetnog odgoja i obrazovanja za sve učenike</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obrazovanje, odgoj, osposobljavanje i dodatne aktivnosti razrednog odgoja usmjerene na individualni razvoj učenika i sklad u razrednom odjelu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29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NAMJENA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oslobađanje učenika u izražavanju vlastitih misli i stavova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poticanje na izvršavanje vlastitih zadaća i obaveza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podrška i pomoć učenicima da izrade pravilan odnos prema radu</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podrška učenicima na njihovu putu sazrijevanja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razvijanje svijesti tolerancije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7320">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Times New Roman"/>
                          <a:ea typeface="Times New Roman"/>
                          <a:cs typeface="Times New Roman"/>
                          <a:sym typeface="Times New Roman"/>
                        </a:rPr>
                        <a:t>NOSITELJI</a:t>
                      </a:r>
                      <a:r>
                        <a:rPr lang="en" sz="1600" b="1" u="none" strike="noStrike" cap="none">
                          <a:solidFill>
                            <a:schemeClr val="dk1"/>
                          </a:solidFill>
                          <a:latin typeface="Times New Roman"/>
                          <a:ea typeface="Times New Roman"/>
                          <a:cs typeface="Times New Roman"/>
                        </a:rPr>
                        <a:t> </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latin typeface="Times New Roman"/>
                          <a:ea typeface="Times New Roman"/>
                          <a:cs typeface="Times New Roman"/>
                        </a:rPr>
                        <a:t>Paola </a:t>
                      </a:r>
                      <a:r>
                        <a:rPr lang="en-US" sz="1400" u="none" strike="noStrike" cap="none" dirty="0" err="1">
                          <a:latin typeface="Times New Roman"/>
                          <a:ea typeface="Times New Roman"/>
                          <a:cs typeface="Times New Roman"/>
                        </a:rPr>
                        <a:t>Čubra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Anđelko</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Fofić</a:t>
                      </a:r>
                      <a:r>
                        <a:rPr lang="en-US" sz="1400" u="none" strike="noStrike" cap="none" dirty="0">
                          <a:latin typeface="Times New Roman"/>
                          <a:ea typeface="Times New Roman"/>
                          <a:cs typeface="Times New Roman"/>
                        </a:rPr>
                        <a:t>, Tanja </a:t>
                      </a:r>
                      <a:r>
                        <a:rPr lang="en-US" sz="1400" u="none" strike="noStrike" cap="none" dirty="0" err="1">
                          <a:latin typeface="Times New Roman"/>
                          <a:ea typeface="Times New Roman"/>
                          <a:cs typeface="Times New Roman"/>
                        </a:rPr>
                        <a:t>Prigorec</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Aleksandar</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Čubra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6200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NAČIN REALIZACIJE</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hr-HR" sz="1400" u="none" strike="noStrike" cap="none" dirty="0" smtClean="0">
                          <a:latin typeface="Times New Roman"/>
                          <a:ea typeface="Times New Roman"/>
                          <a:cs typeface="Times New Roman"/>
                          <a:sym typeface="Times New Roman"/>
                        </a:rPr>
                        <a:t>R</a:t>
                      </a:r>
                      <a:r>
                        <a:rPr lang="en" sz="1400" u="none" strike="noStrike" cap="none" dirty="0" smtClean="0">
                          <a:latin typeface="Times New Roman"/>
                          <a:ea typeface="Times New Roman"/>
                          <a:cs typeface="Times New Roman"/>
                          <a:sym typeface="Times New Roman"/>
                        </a:rPr>
                        <a:t>azgovor </a:t>
                      </a:r>
                      <a:r>
                        <a:rPr lang="en" sz="1400" u="none" strike="noStrike" cap="none" dirty="0">
                          <a:latin typeface="Times New Roman"/>
                          <a:ea typeface="Times New Roman"/>
                          <a:cs typeface="Times New Roman"/>
                          <a:sym typeface="Times New Roman"/>
                        </a:rPr>
                        <a:t>na satovima </a:t>
                      </a:r>
                      <a:r>
                        <a:rPr lang="en" sz="1400" u="none" strike="noStrike" cap="none" dirty="0">
                          <a:latin typeface="Times New Roman"/>
                          <a:ea typeface="Times New Roman"/>
                          <a:cs typeface="Times New Roman"/>
                        </a:rPr>
                        <a:t>razrednika</a:t>
                      </a:r>
                      <a:r>
                        <a:rPr lang="en" sz="1400" u="none" strike="noStrike" cap="none" dirty="0">
                          <a:latin typeface="Times New Roman"/>
                          <a:ea typeface="Times New Roman"/>
                          <a:cs typeface="Times New Roman"/>
                          <a:sym typeface="Times New Roman"/>
                        </a:rPr>
                        <a:t> o temama koje učenike zanimaju - odgoj i ponašanje, odnosi u obitelji, prijateljstvo i ljubav, odgovorno ponašanje u društvu, ljudska prava, ovisnosti, nasilje, učenje, odlazak u kino i kazalište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729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VREMENIK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600"/>
                        <a:buFont typeface="Times New Roman"/>
                        <a:buNone/>
                      </a:pPr>
                      <a:r>
                        <a:rPr lang="hr-HR" sz="1400" u="none" strike="noStrike" cap="none" dirty="0" smtClean="0">
                          <a:latin typeface="Times New Roman"/>
                          <a:ea typeface="Times New Roman"/>
                          <a:cs typeface="Times New Roman"/>
                          <a:sym typeface="Times New Roman"/>
                        </a:rPr>
                        <a:t>S</a:t>
                      </a:r>
                      <a:r>
                        <a:rPr lang="en" sz="1400" u="none" strike="noStrike" cap="none" dirty="0" smtClean="0">
                          <a:latin typeface="Times New Roman"/>
                          <a:ea typeface="Times New Roman"/>
                          <a:cs typeface="Times New Roman"/>
                          <a:sym typeface="Times New Roman"/>
                        </a:rPr>
                        <a:t>at </a:t>
                      </a:r>
                      <a:r>
                        <a:rPr lang="en" sz="1400" u="none" strike="noStrike" cap="none" dirty="0">
                          <a:latin typeface="Times New Roman"/>
                          <a:ea typeface="Times New Roman"/>
                          <a:cs typeface="Times New Roman"/>
                          <a:sym typeface="Times New Roman"/>
                        </a:rPr>
                        <a:t>razrednika,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921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TROŠKOVNIK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0" marR="0" lvl="0" indent="0" algn="just" rtl="0">
                        <a:lnSpc>
                          <a:spcPct val="100000"/>
                        </a:lnSpc>
                        <a:spcBef>
                          <a:spcPts val="0"/>
                        </a:spcBef>
                        <a:spcAft>
                          <a:spcPts val="0"/>
                        </a:spcAft>
                        <a:buClr>
                          <a:srgbClr val="000000"/>
                        </a:buClr>
                        <a:buSzPts val="1600"/>
                        <a:buNone/>
                      </a:pPr>
                      <a:r>
                        <a:rPr lang="hr-HR" sz="1400" u="none" strike="noStrike" cap="none" dirty="0" smtClean="0">
                          <a:latin typeface="Times New Roman"/>
                          <a:ea typeface="Times New Roman"/>
                          <a:cs typeface="Times New Roman"/>
                          <a:sym typeface="Times New Roman"/>
                        </a:rPr>
                        <a:t>T</a:t>
                      </a:r>
                      <a:r>
                        <a:rPr lang="en" sz="1400" u="none" strike="noStrike" cap="none" dirty="0" smtClean="0">
                          <a:latin typeface="Times New Roman"/>
                          <a:ea typeface="Times New Roman"/>
                          <a:cs typeface="Times New Roman"/>
                          <a:sym typeface="Times New Roman"/>
                        </a:rPr>
                        <a:t>roškove </a:t>
                      </a:r>
                      <a:r>
                        <a:rPr lang="en" sz="1400" u="none" strike="noStrike" cap="none" dirty="0">
                          <a:latin typeface="Times New Roman"/>
                          <a:ea typeface="Times New Roman"/>
                          <a:cs typeface="Times New Roman"/>
                          <a:sym typeface="Times New Roman"/>
                        </a:rPr>
                        <a:t>snose roditelji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4537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redovito praćenje postignuća i vladanja učenika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razgovor s roditeljima na pojedinačnim razgovorima i roditeljskim sastancima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g63a0c7933a_6_9"/>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04" name="Google Shape;1204;g63a0c7933a_6_9"/>
          <p:cNvGraphicFramePr/>
          <p:nvPr>
            <p:extLst>
              <p:ext uri="{D42A27DB-BD31-4B8C-83A1-F6EECF244321}">
                <p14:modId xmlns:p14="http://schemas.microsoft.com/office/powerpoint/2010/main" val="3769460516"/>
              </p:ext>
            </p:extLst>
          </p:nvPr>
        </p:nvGraphicFramePr>
        <p:xfrm>
          <a:off x="296835" y="274500"/>
          <a:ext cx="8550325" cy="6312773"/>
        </p:xfrm>
        <a:graphic>
          <a:graphicData uri="http://schemas.openxmlformats.org/drawingml/2006/table">
            <a:tbl>
              <a:tblPr>
                <a:noFill/>
                <a:tableStyleId>{B2E6745A-B9C5-42E0-A17B-FDAA3278ED7C}</a:tableStyleId>
              </a:tblPr>
              <a:tblGrid>
                <a:gridCol w="2427704">
                  <a:extLst>
                    <a:ext uri="{9D8B030D-6E8A-4147-A177-3AD203B41FA5}">
                      <a16:colId xmlns:a16="http://schemas.microsoft.com/office/drawing/2014/main" val="20000"/>
                    </a:ext>
                  </a:extLst>
                </a:gridCol>
                <a:gridCol w="6122621">
                  <a:extLst>
                    <a:ext uri="{9D8B030D-6E8A-4147-A177-3AD203B41FA5}">
                      <a16:colId xmlns:a16="http://schemas.microsoft.com/office/drawing/2014/main" val="20001"/>
                    </a:ext>
                  </a:extLst>
                </a:gridCol>
              </a:tblGrid>
              <a:tr h="623007">
                <a:tc>
                  <a:txBody>
                    <a:bodyPr/>
                    <a:lstStyle/>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r>
                        <a:rPr lang="sv-SE" sz="1800" b="1" u="none" strike="noStrike" cap="none" smtClean="0">
                          <a:solidFill>
                            <a:schemeClr val="dk1"/>
                          </a:solidFill>
                          <a:latin typeface="+mj-lt"/>
                          <a:ea typeface="Times New Roman"/>
                          <a:cs typeface="Times New Roman"/>
                          <a:sym typeface="Times New Roman"/>
                        </a:rPr>
                        <a:t>kurikulum </a:t>
                      </a:r>
                      <a:r>
                        <a:rPr lang="sv-SE" sz="1800" b="1" u="none" strike="noStrike" cap="none" dirty="0">
                          <a:solidFill>
                            <a:schemeClr val="dk1"/>
                          </a:solidFill>
                          <a:latin typeface="+mj-lt"/>
                          <a:ea typeface="Times New Roman"/>
                          <a:cs typeface="Times New Roman"/>
                          <a:sym typeface="Times New Roman"/>
                        </a:rPr>
                        <a:t>SATA RAZREDNIKA </a:t>
                      </a:r>
                      <a:endParaRPr lang="hr-HR" sz="18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Arial"/>
                        <a:buNone/>
                      </a:pPr>
                      <a:r>
                        <a:rPr lang="en" sz="1800" b="1" u="none" strike="noStrike" cap="none" dirty="0" smtClean="0">
                          <a:latin typeface="+mj-lt"/>
                          <a:ea typeface="Times New Roman"/>
                          <a:cs typeface="Times New Roman"/>
                          <a:sym typeface="Times New Roman"/>
                        </a:rPr>
                        <a:t>za </a:t>
                      </a:r>
                      <a:r>
                        <a:rPr lang="pl-PL" sz="1800" b="1" u="none" strike="noStrike" cap="none" dirty="0" smtClean="0">
                          <a:solidFill>
                            <a:schemeClr val="tx1"/>
                          </a:solidFill>
                          <a:latin typeface="+mj-lt"/>
                          <a:ea typeface="Times New Roman"/>
                          <a:cs typeface="Times New Roman"/>
                        </a:rPr>
                        <a:t>učenike</a:t>
                      </a:r>
                      <a:r>
                        <a:rPr lang="pl-PL" sz="1800" b="0" u="none" strike="noStrike" cap="none" baseline="0" dirty="0" smtClean="0">
                          <a:solidFill>
                            <a:srgbClr val="000000"/>
                          </a:solidFill>
                          <a:latin typeface="+mj-lt"/>
                          <a:ea typeface="Times New Roman"/>
                          <a:cs typeface="Arial"/>
                        </a:rPr>
                        <a:t> </a:t>
                      </a:r>
                      <a:r>
                        <a:rPr lang="hr-HR" sz="1800" b="1" u="none" strike="noStrike" cap="none" baseline="0" dirty="0" smtClean="0">
                          <a:solidFill>
                            <a:schemeClr val="dk1"/>
                          </a:solidFill>
                          <a:latin typeface="+mj-lt"/>
                          <a:ea typeface="Times New Roman"/>
                          <a:cs typeface="Times New Roman"/>
                          <a:sym typeface="Times New Roman"/>
                        </a:rPr>
                        <a:t>osmog</a:t>
                      </a:r>
                      <a:r>
                        <a:rPr lang="sv-SE" sz="1800" b="1" u="none" strike="noStrike" cap="none" dirty="0" smtClean="0">
                          <a:solidFill>
                            <a:schemeClr val="dk1"/>
                          </a:solidFill>
                          <a:latin typeface="+mj-lt"/>
                          <a:ea typeface="Times New Roman"/>
                          <a:cs typeface="Times New Roman"/>
                          <a:sym typeface="Times New Roman"/>
                        </a:rPr>
                        <a:t> razreda</a:t>
                      </a:r>
                      <a:r>
                        <a:rPr lang="hr-HR" sz="1800" b="1" u="none" strike="noStrike" cap="none" baseline="0" dirty="0" smtClean="0">
                          <a:solidFill>
                            <a:schemeClr val="dk1"/>
                          </a:solidFill>
                          <a:latin typeface="+mj-lt"/>
                          <a:ea typeface="Times New Roman"/>
                          <a:cs typeface="Times New Roman"/>
                        </a:rPr>
                        <a:t> </a:t>
                      </a:r>
                      <a:endParaRPr lang="hr-HR" sz="1800" b="1" u="none" strike="noStrike" cap="none" baseline="0"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30672">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osiguravanje kvalitetnog odgoja i obrazovanja za sve učenike</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 obrazovanje, odgoj, osposobljavanje i dodatne aktivnosti razrednog odgoja usmjerene na individualni razvoj učenika i sklad u razrednom odjelu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76912">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oslobađanje učenika u izražavanju vlastitih misli i stavova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poticanje na izvršavanje vlastitih zadaća i obaveza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podrška i pomoć učenicima da izrade pravilan odnos prema radu</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podrška učenicima na njihovu putu sazrijevanja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razvijanje svijesti tolerancije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1143">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NOSITELJI</a:t>
                      </a:r>
                      <a:r>
                        <a:rPr lang="en" sz="1600" b="1" u="none" strike="noStrike" cap="none" dirty="0">
                          <a:solidFill>
                            <a:schemeClr val="dk1"/>
                          </a:solidFill>
                          <a:latin typeface="+mj-lt"/>
                          <a:ea typeface="Times New Roman"/>
                          <a:cs typeface="Times New Roman"/>
                        </a:rPr>
                        <a:t> </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a:latin typeface="Times New Roman"/>
                          <a:ea typeface="Times New Roman"/>
                          <a:cs typeface="Times New Roman"/>
                        </a:rPr>
                        <a:t>Željka </a:t>
                      </a:r>
                      <a:r>
                        <a:rPr lang="sr-Latn-RS" sz="1400" u="none" strike="noStrike" cap="none" dirty="0" err="1">
                          <a:latin typeface="Times New Roman"/>
                          <a:ea typeface="Times New Roman"/>
                          <a:cs typeface="Times New Roman"/>
                        </a:rPr>
                        <a:t>Šibalić</a:t>
                      </a:r>
                      <a:r>
                        <a:rPr lang="sr-Latn-RS" sz="1400" u="none" strike="noStrike" cap="none" dirty="0">
                          <a:latin typeface="Times New Roman"/>
                          <a:ea typeface="Times New Roman"/>
                          <a:cs typeface="Times New Roman"/>
                        </a:rPr>
                        <a:t>, Tomislav Habulin i Anita </a:t>
                      </a:r>
                      <a:r>
                        <a:rPr lang="sr-Latn-RS" sz="1400" u="none" strike="noStrike" cap="none" dirty="0" err="1">
                          <a:latin typeface="Times New Roman"/>
                          <a:ea typeface="Times New Roman"/>
                          <a:cs typeface="Times New Roman"/>
                        </a:rPr>
                        <a:t>Branašić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8360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hr-HR" sz="1400" u="none" strike="noStrike" cap="none" dirty="0" smtClean="0">
                          <a:latin typeface="Times New Roman"/>
                          <a:ea typeface="Times New Roman"/>
                          <a:cs typeface="Times New Roman"/>
                          <a:sym typeface="Times New Roman"/>
                        </a:rPr>
                        <a:t>R</a:t>
                      </a:r>
                      <a:r>
                        <a:rPr lang="en" sz="1400" u="none" strike="noStrike" cap="none" dirty="0" smtClean="0">
                          <a:latin typeface="Times New Roman"/>
                          <a:ea typeface="Times New Roman"/>
                          <a:cs typeface="Times New Roman"/>
                          <a:sym typeface="Times New Roman"/>
                        </a:rPr>
                        <a:t>azgovor </a:t>
                      </a:r>
                      <a:r>
                        <a:rPr lang="en" sz="1400" u="none" strike="noStrike" cap="none" dirty="0">
                          <a:latin typeface="Times New Roman"/>
                          <a:ea typeface="Times New Roman"/>
                          <a:cs typeface="Times New Roman"/>
                          <a:sym typeface="Times New Roman"/>
                        </a:rPr>
                        <a:t>na satovima razrednika o temama koje učenike zanimaju - odgoj i ponašanje, odnosi u obitelji, prijateljstvo i ljubav, odgovorno ponašanje u društvu, ljudska prava, ovisnosti, nasilje, učenje, odlazak u kino i kazalište</a:t>
                      </a:r>
                      <a:r>
                        <a:rPr lang="en" sz="1400" u="none" strike="noStrike" cap="none" dirty="0">
                          <a:latin typeface="Times New Roman"/>
                          <a:ea typeface="Times New Roman"/>
                          <a:cs typeface="Times New Roman"/>
                        </a:rPr>
                        <a:t>, upis u srednju školu i odabir zanimanja</a:t>
                      </a:r>
                      <a:endParaRPr lang="hr-H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123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600"/>
                        <a:buFont typeface="Times New Roman"/>
                        <a:buNone/>
                      </a:pPr>
                      <a:r>
                        <a:rPr lang="hr-HR" sz="1400" u="none" strike="noStrike" cap="none" dirty="0" smtClean="0">
                          <a:latin typeface="Times New Roman"/>
                          <a:ea typeface="Times New Roman"/>
                          <a:cs typeface="Times New Roman"/>
                          <a:sym typeface="Times New Roman"/>
                        </a:rPr>
                        <a:t>S</a:t>
                      </a:r>
                      <a:r>
                        <a:rPr lang="en" sz="1400" u="none" strike="noStrike" cap="none" dirty="0" smtClean="0">
                          <a:latin typeface="Times New Roman"/>
                          <a:ea typeface="Times New Roman"/>
                          <a:cs typeface="Times New Roman"/>
                          <a:sym typeface="Times New Roman"/>
                        </a:rPr>
                        <a:t>at </a:t>
                      </a:r>
                      <a:r>
                        <a:rPr lang="en" sz="1400" u="none" strike="noStrike" cap="none" dirty="0">
                          <a:latin typeface="Times New Roman"/>
                          <a:ea typeface="Times New Roman"/>
                          <a:cs typeface="Times New Roman"/>
                          <a:sym typeface="Times New Roman"/>
                        </a:rPr>
                        <a:t>razrednika, tijekom cijele školske godine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462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0" marR="0" lvl="0" indent="0" algn="just" rtl="0">
                        <a:lnSpc>
                          <a:spcPct val="100000"/>
                        </a:lnSpc>
                        <a:spcBef>
                          <a:spcPts val="0"/>
                        </a:spcBef>
                        <a:spcAft>
                          <a:spcPts val="0"/>
                        </a:spcAft>
                        <a:buClr>
                          <a:srgbClr val="000000"/>
                        </a:buClr>
                        <a:buSzPts val="1600"/>
                        <a:buNone/>
                      </a:pPr>
                      <a:r>
                        <a:rPr lang="hr-HR" sz="1400" u="none" strike="noStrike" cap="none" dirty="0" smtClean="0">
                          <a:latin typeface="Times New Roman"/>
                          <a:ea typeface="Times New Roman"/>
                          <a:cs typeface="Times New Roman"/>
                          <a:sym typeface="Arial"/>
                        </a:rPr>
                        <a:t>Eventualne</a:t>
                      </a:r>
                      <a:r>
                        <a:rPr lang="hr-HR" sz="1400" u="none" strike="noStrike" cap="none" baseline="0" dirty="0" smtClean="0">
                          <a:latin typeface="Times New Roman"/>
                          <a:ea typeface="Times New Roman"/>
                          <a:cs typeface="Times New Roman"/>
                          <a:sym typeface="Arial"/>
                        </a:rPr>
                        <a:t> </a:t>
                      </a:r>
                      <a:r>
                        <a:rPr lang="en" sz="1400" u="none" strike="noStrike" cap="none" dirty="0" smtClean="0">
                          <a:latin typeface="Times New Roman"/>
                          <a:ea typeface="Times New Roman"/>
                          <a:cs typeface="Times New Roman"/>
                          <a:sym typeface="Times New Roman"/>
                        </a:rPr>
                        <a:t>troškove</a:t>
                      </a:r>
                      <a:r>
                        <a:rPr lang="hr-HR" sz="1400" u="none" strike="noStrike" cap="none" dirty="0" smtClean="0">
                          <a:latin typeface="Times New Roman"/>
                          <a:ea typeface="Times New Roman"/>
                          <a:cs typeface="Times New Roman"/>
                          <a:sym typeface="Times New Roman"/>
                        </a:rPr>
                        <a:t> reprezentacije</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snose roditelji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3450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redovito praćenje postignuća i vladanja učenika</a:t>
                      </a:r>
                      <a:endParaRPr sz="1400" u="none" strike="noStrike" cap="none" dirty="0"/>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razgovor s roditeljima na pojedinačnim razgovorima i roditeljskim sastancima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65C7201B-387F-43BA-99F1-83457BED7E77}"/>
              </a:ext>
            </a:extLst>
          </p:cNvPr>
          <p:cNvSpPr txBox="1"/>
          <p:nvPr/>
        </p:nvSpPr>
        <p:spPr>
          <a:xfrm>
            <a:off x="3200399"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56"/>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212" name="Google Shape;1212;p156"/>
          <p:cNvSpPr txBox="1"/>
          <p:nvPr/>
        </p:nvSpPr>
        <p:spPr>
          <a:xfrm>
            <a:off x="755650" y="2565400"/>
            <a:ext cx="863597" cy="3667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213" name="Google Shape;1213;p156"/>
          <p:cNvSpPr/>
          <p:nvPr/>
        </p:nvSpPr>
        <p:spPr>
          <a:xfrm>
            <a:off x="1466774" y="2222500"/>
            <a:ext cx="6535500" cy="1328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en" sz="3600" b="1" i="0" u="none" strike="noStrike" cap="none">
                <a:solidFill>
                  <a:srgbClr val="000000"/>
                </a:solidFill>
                <a:latin typeface="Times New Roman"/>
                <a:ea typeface="Times New Roman"/>
                <a:cs typeface="Times New Roman"/>
                <a:sym typeface="Times New Roman"/>
              </a:rPr>
              <a:t>IZVANUČIONIČNA N</a:t>
            </a:r>
            <a:r>
              <a:rPr lang="en" sz="3600" b="1" i="0" u="none" strike="noStrike" cap="none">
                <a:solidFill>
                  <a:schemeClr val="dk1"/>
                </a:solidFill>
                <a:latin typeface="Times New Roman"/>
                <a:ea typeface="Times New Roman"/>
                <a:cs typeface="Times New Roman"/>
                <a:sym typeface="Times New Roman"/>
              </a:rPr>
              <a:t>ASTAVA</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61d7f35a3e_0_24"/>
          <p:cNvSpPr txBox="1">
            <a:spLocks noGrp="1"/>
          </p:cNvSpPr>
          <p:nvPr>
            <p:ph type="title"/>
          </p:nvPr>
        </p:nvSpPr>
        <p:spPr>
          <a:xfrm>
            <a:off x="1212980" y="301118"/>
            <a:ext cx="7137918" cy="14636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Analiza potreba i interesa učenika</a:t>
            </a:r>
            <a:endParaRPr lang="hr-HR" sz="3600" b="1" dirty="0">
              <a:latin typeface="Times New Roman"/>
              <a:ea typeface="Times New Roman"/>
              <a:cs typeface="Times New Roman"/>
              <a:sym typeface="Times New Roman"/>
            </a:endParaRPr>
          </a:p>
        </p:txBody>
      </p:sp>
      <p:sp>
        <p:nvSpPr>
          <p:cNvPr id="278" name="Google Shape;278;g61d7f35a3e_0_24"/>
          <p:cNvSpPr txBox="1">
            <a:spLocks noGrp="1"/>
          </p:cNvSpPr>
          <p:nvPr>
            <p:ph type="body" idx="1"/>
          </p:nvPr>
        </p:nvSpPr>
        <p:spPr>
          <a:xfrm>
            <a:off x="1212980" y="1922675"/>
            <a:ext cx="7137918" cy="4405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750"/>
              </a:spcBef>
              <a:spcAft>
                <a:spcPts val="0"/>
              </a:spcAft>
              <a:buSzPts val="1800"/>
              <a:buNone/>
            </a:pPr>
            <a:r>
              <a:rPr lang="en" sz="2400" dirty="0">
                <a:latin typeface="Times New Roman"/>
                <a:ea typeface="Times New Roman"/>
                <a:cs typeface="Times New Roman"/>
                <a:sym typeface="Times New Roman"/>
              </a:rPr>
              <a:t>Tijekom ove školske godine oformit ćemo Tim za </a:t>
            </a:r>
            <a:r>
              <a:rPr lang="en" sz="2400">
                <a:latin typeface="Times New Roman"/>
                <a:ea typeface="Times New Roman"/>
                <a:cs typeface="Times New Roman"/>
                <a:sym typeface="Times New Roman"/>
              </a:rPr>
              <a:t>razvoj </a:t>
            </a:r>
            <a:r>
              <a:rPr lang="hr-HR" sz="2400" smtClean="0">
                <a:latin typeface="Times New Roman"/>
                <a:ea typeface="Times New Roman"/>
                <a:cs typeface="Times New Roman"/>
                <a:sym typeface="Times New Roman"/>
              </a:rPr>
              <a:t>kurikulum</a:t>
            </a:r>
            <a:r>
              <a:rPr lang="en" sz="2400" smtClean="0">
                <a:latin typeface="Times New Roman"/>
                <a:ea typeface="Times New Roman"/>
                <a:cs typeface="Times New Roman"/>
                <a:sym typeface="Times New Roman"/>
              </a:rPr>
              <a:t>ske </a:t>
            </a:r>
            <a:r>
              <a:rPr lang="en" sz="2400" dirty="0">
                <a:latin typeface="Times New Roman"/>
                <a:ea typeface="Times New Roman"/>
                <a:cs typeface="Times New Roman"/>
                <a:sym typeface="Times New Roman"/>
              </a:rPr>
              <a:t>kulture, koji će razmotriti potrebe i interese učenika, učitelja, roditelja</a:t>
            </a:r>
            <a:r>
              <a:rPr lang="hr-HR" sz="2400" dirty="0">
                <a:latin typeface="Times New Roman"/>
                <a:ea typeface="Times New Roman"/>
                <a:cs typeface="Times New Roman"/>
                <a:sym typeface="Times New Roman"/>
              </a:rPr>
              <a:t> </a:t>
            </a:r>
            <a:r>
              <a:rPr lang="en" sz="2400" dirty="0">
                <a:latin typeface="Times New Roman"/>
                <a:ea typeface="Times New Roman"/>
                <a:cs typeface="Times New Roman"/>
                <a:sym typeface="Times New Roman"/>
              </a:rPr>
              <a:t>i ostalih sudionika u životu i radu naše škole.</a:t>
            </a:r>
            <a:endParaRPr lang="hr-HR" sz="2400" dirty="0">
              <a:latin typeface="Times New Roman"/>
              <a:ea typeface="Times New Roman"/>
              <a:cs typeface="Times New Roman"/>
              <a:sym typeface="Times New Roman"/>
            </a:endParaRPr>
          </a:p>
          <a:p>
            <a:pPr marL="0" lvl="0" indent="0" algn="just" rtl="0">
              <a:lnSpc>
                <a:spcPct val="100000"/>
              </a:lnSpc>
              <a:spcBef>
                <a:spcPts val="750"/>
              </a:spcBef>
              <a:spcAft>
                <a:spcPts val="0"/>
              </a:spcAft>
              <a:buSzPts val="1800"/>
              <a:buNone/>
            </a:pPr>
            <a:r>
              <a:rPr lang="en" sz="2400" dirty="0">
                <a:latin typeface="Times New Roman"/>
                <a:ea typeface="Times New Roman"/>
                <a:cs typeface="Times New Roman"/>
                <a:sym typeface="Times New Roman"/>
              </a:rPr>
              <a:t>Temeljem analize prikupljenih podataka, stvorit će se platforma za otvaranje novih, to jest povećanjem postojećih područja rada izvannastavnih sadržaja u radu škole za 202</a:t>
            </a:r>
            <a:r>
              <a:rPr lang="hr-HR" sz="2400" dirty="0">
                <a:latin typeface="Times New Roman"/>
                <a:ea typeface="Times New Roman"/>
                <a:cs typeface="Times New Roman"/>
                <a:sym typeface="Times New Roman"/>
              </a:rPr>
              <a:t>2</a:t>
            </a:r>
            <a:r>
              <a:rPr lang="en" sz="2400" dirty="0">
                <a:latin typeface="Times New Roman"/>
                <a:ea typeface="Times New Roman"/>
                <a:cs typeface="Times New Roman"/>
                <a:sym typeface="Times New Roman"/>
              </a:rPr>
              <a:t>./202</a:t>
            </a:r>
            <a:r>
              <a:rPr lang="hr-HR" sz="2400" dirty="0">
                <a:latin typeface="Times New Roman"/>
                <a:ea typeface="Times New Roman"/>
                <a:cs typeface="Times New Roman"/>
                <a:sym typeface="Times New Roman"/>
              </a:rPr>
              <a:t>3</a:t>
            </a:r>
            <a:r>
              <a:rPr lang="en" sz="2400" dirty="0">
                <a:latin typeface="Times New Roman"/>
                <a:ea typeface="Times New Roman"/>
                <a:cs typeface="Times New Roman"/>
                <a:sym typeface="Times New Roman"/>
              </a:rPr>
              <a:t>. školsku godinu.</a:t>
            </a:r>
            <a:endParaRPr sz="24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aphicFrame>
        <p:nvGraphicFramePr>
          <p:cNvPr id="1255" name="Google Shape;1255;g603841a03c_2_8"/>
          <p:cNvGraphicFramePr/>
          <p:nvPr>
            <p:extLst>
              <p:ext uri="{D42A27DB-BD31-4B8C-83A1-F6EECF244321}">
                <p14:modId xmlns:p14="http://schemas.microsoft.com/office/powerpoint/2010/main" val="2631259062"/>
              </p:ext>
            </p:extLst>
          </p:nvPr>
        </p:nvGraphicFramePr>
        <p:xfrm>
          <a:off x="251512" y="326596"/>
          <a:ext cx="8640975" cy="6176841"/>
        </p:xfrm>
        <a:graphic>
          <a:graphicData uri="http://schemas.openxmlformats.org/drawingml/2006/table">
            <a:tbl>
              <a:tblPr>
                <a:noFill/>
                <a:tableStyleId>{B2E6745A-B9C5-42E0-A17B-FDAA3278ED7C}</a:tableStyleId>
              </a:tblPr>
              <a:tblGrid>
                <a:gridCol w="2426374">
                  <a:extLst>
                    <a:ext uri="{9D8B030D-6E8A-4147-A177-3AD203B41FA5}">
                      <a16:colId xmlns:a16="http://schemas.microsoft.com/office/drawing/2014/main" val="20000"/>
                    </a:ext>
                  </a:extLst>
                </a:gridCol>
                <a:gridCol w="6214601">
                  <a:extLst>
                    <a:ext uri="{9D8B030D-6E8A-4147-A177-3AD203B41FA5}">
                      <a16:colId xmlns:a16="http://schemas.microsoft.com/office/drawing/2014/main" val="20001"/>
                    </a:ext>
                  </a:extLst>
                </a:gridCol>
              </a:tblGrid>
              <a:tr h="74036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NAZIV AKTIVNOSTI</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JESEN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Times New Roman"/>
                          <a:ea typeface="Times New Roman"/>
                          <a:cs typeface="Times New Roman"/>
                          <a:sym typeface="Times New Roman"/>
                        </a:rPr>
                        <a:t> </a:t>
                      </a:r>
                      <a:r>
                        <a:rPr lang="en" sz="1600" b="1" u="none" strike="noStrike" cap="none" dirty="0">
                          <a:latin typeface="Times New Roman"/>
                          <a:ea typeface="Times New Roman"/>
                          <a:cs typeface="Times New Roman"/>
                          <a:sym typeface="Times New Roman"/>
                        </a:rPr>
                        <a:t>terenska nastava za učenike</a:t>
                      </a:r>
                      <a:r>
                        <a:rPr lang="en" sz="1600" b="1" u="none" strike="noStrike" cap="none" dirty="0">
                          <a:latin typeface="Times New Roman"/>
                          <a:ea typeface="Times New Roman"/>
                          <a:cs typeface="Times New Roman"/>
                        </a:rPr>
                        <a:t> </a:t>
                      </a:r>
                      <a:r>
                        <a:rPr lang="en" sz="1600" b="1" u="none" strike="noStrike" cap="none" dirty="0" smtClean="0">
                          <a:latin typeface="Times New Roman"/>
                          <a:ea typeface="Times New Roman"/>
                          <a:cs typeface="Times New Roman"/>
                        </a:rPr>
                        <a:t>prv</a:t>
                      </a:r>
                      <a:r>
                        <a:rPr lang="hr-HR" sz="1600" b="1" u="none" strike="noStrike" cap="none" dirty="0" smtClean="0">
                          <a:latin typeface="Times New Roman"/>
                          <a:ea typeface="Times New Roman"/>
                          <a:cs typeface="Times New Roman"/>
                        </a:rPr>
                        <a:t>ih</a:t>
                      </a:r>
                      <a:r>
                        <a:rPr lang="en" sz="1600" b="1"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razreda</a:t>
                      </a:r>
                      <a:endParaRPr sz="16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0029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Integracija nastavnih sadržaja iz hrvatskog jezik, prirode i društvo, tjelesne i zdravstvene kulture, likovne i glazbene kulture.</a:t>
                      </a:r>
                      <a:endParaRPr sz="14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7585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spoznati osnovna obilježja vrta, polja, voćnjaka i vinograda, šume, parka i livade u jesen</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prepoznati</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promjene u jesen</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u neposrednoj stvarnosti</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opisati obilježja vremena u jesen</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povezati vremenske promjene i njihov utjecaj na biljni i životinjski svijet</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-razlikovati listopadno i zimzeleno (vazdazeleno) drveće u neposrednoj blizini</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poticati učenike na zabavu, igru i druženje</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usvajati vještine promatranja, opisivanja i bilježenja opažanja</a:t>
                      </a:r>
                      <a:endParaRPr sz="14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3963">
                <a:tc>
                  <a:txBody>
                    <a:bodyPr/>
                    <a:lstStyle/>
                    <a:p>
                      <a:pPr marL="0" marR="0" lvl="0" indent="0" algn="l" rtl="0">
                        <a:lnSpc>
                          <a:spcPct val="115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Times New Roman"/>
                        </a:rPr>
                        <a:t>Anamarija</a:t>
                      </a:r>
                      <a:r>
                        <a:rPr lang="en-US" sz="1400" b="0" i="0" u="none" strike="noStrike" cap="none" noProof="0" dirty="0">
                          <a:latin typeface="Times New Roman"/>
                        </a:rPr>
                        <a:t> </a:t>
                      </a:r>
                      <a:r>
                        <a:rPr lang="en-US" sz="1400" b="0" i="0" u="none" strike="noStrike" cap="none" noProof="0" dirty="0" err="1">
                          <a:latin typeface="Times New Roman"/>
                        </a:rPr>
                        <a:t>Dumenčić</a:t>
                      </a:r>
                      <a:r>
                        <a:rPr lang="en-US" sz="1400" b="0" i="0" u="none" strike="noStrike" cap="none" noProof="0" dirty="0">
                          <a:latin typeface="Times New Roman"/>
                        </a:rPr>
                        <a:t>, Maja </a:t>
                      </a:r>
                      <a:r>
                        <a:rPr lang="en-US" sz="1400" b="0" i="0" u="none" strike="noStrike" cap="none" noProof="0" dirty="0" err="1">
                          <a:latin typeface="Times New Roman"/>
                        </a:rPr>
                        <a:t>Đurinović</a:t>
                      </a:r>
                      <a:r>
                        <a:rPr lang="en-US" sz="1400" b="0" i="0" u="none" strike="noStrike" cap="none" noProof="0" dirty="0">
                          <a:latin typeface="Times New Roman"/>
                        </a:rPr>
                        <a:t> </a:t>
                      </a:r>
                      <a:r>
                        <a:rPr lang="en-US" sz="1400" b="0" i="0" u="none" strike="noStrike" cap="none" noProof="0" dirty="0" err="1">
                          <a:latin typeface="Times New Roman"/>
                        </a:rPr>
                        <a:t>Tišljarec</a:t>
                      </a:r>
                      <a:r>
                        <a:rPr lang="en-US" sz="1400" b="0" i="0" u="none" strike="noStrike" cap="none" noProof="0" dirty="0">
                          <a:latin typeface="Times New Roman"/>
                        </a:rPr>
                        <a:t>, </a:t>
                      </a:r>
                      <a:r>
                        <a:rPr lang="en-US" sz="1400" b="0" i="0" u="none" strike="noStrike" cap="none" noProof="0" dirty="0" err="1">
                          <a:latin typeface="Times New Roman"/>
                        </a:rPr>
                        <a:t>Jasmina</a:t>
                      </a:r>
                      <a:r>
                        <a:rPr lang="en-US" sz="1400" b="0" i="0" u="none" strike="noStrike" cap="none" noProof="0" dirty="0">
                          <a:latin typeface="Times New Roman"/>
                        </a:rPr>
                        <a:t> Kostelac </a:t>
                      </a:r>
                      <a:r>
                        <a:rPr lang="en-US" sz="1400" b="0" i="0" u="none" strike="noStrike" cap="none" noProof="0" dirty="0" err="1">
                          <a:latin typeface="Times New Roman"/>
                        </a:rPr>
                        <a:t>Pervan</a:t>
                      </a:r>
                      <a:r>
                        <a:rPr lang="en-US" sz="1400" b="0" i="0" u="none" strike="noStrike" cap="none" noProof="0" dirty="0">
                          <a:latin typeface="Times New Roman"/>
                        </a:rPr>
                        <a:t>, Iva </a:t>
                      </a:r>
                      <a:r>
                        <a:rPr lang="en-US" sz="1400" b="0" i="0" u="none" strike="noStrike" cap="none" noProof="0" dirty="0" err="1">
                          <a:latin typeface="Times New Roman"/>
                        </a:rPr>
                        <a:t>Penava</a:t>
                      </a:r>
                      <a:endParaRPr lang="en-US" sz="1400" b="0" i="0" u="none" strike="noStrike" cap="none" noProof="0" dirty="0"/>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347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rPr>
                        <a:t>Šetnja oko škole: naselje, šuma, livada.</a:t>
                      </a:r>
                      <a:endParaRPr lang="en" sz="14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460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hr-HR" sz="1400" u="none" strike="noStrike" cap="none" dirty="0" smtClean="0">
                          <a:latin typeface="Times New Roman"/>
                          <a:ea typeface="Times New Roman"/>
                          <a:cs typeface="Times New Roman"/>
                        </a:rPr>
                        <a:t>L</a:t>
                      </a:r>
                      <a:r>
                        <a:rPr lang="en" sz="1400" u="none" strike="noStrike" cap="none" dirty="0" smtClean="0">
                          <a:latin typeface="Times New Roman"/>
                          <a:ea typeface="Times New Roman"/>
                          <a:cs typeface="Times New Roman"/>
                        </a:rPr>
                        <a:t>istopad</a:t>
                      </a:r>
                      <a:r>
                        <a:rPr lang="hr-HR" sz="1400" u="none" strike="noStrike" cap="none" dirty="0" smtClean="0">
                          <a:latin typeface="Times New Roman"/>
                          <a:ea typeface="Times New Roman"/>
                          <a:cs typeface="Times New Roman"/>
                        </a:rPr>
                        <a:t>,</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2022</a:t>
                      </a:r>
                      <a:r>
                        <a:rPr lang="en" sz="1400" u="none" strike="noStrike" cap="none" dirty="0">
                          <a:latin typeface="Times New Roman"/>
                          <a:ea typeface="Times New Roman"/>
                          <a:cs typeface="Times New Roman"/>
                          <a:sym typeface="Times New Roman"/>
                        </a:rPr>
                        <a:t>. godine</a:t>
                      </a:r>
                      <a:endParaRPr sz="14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447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hr-HR" sz="1400" u="none" strike="noStrike" cap="none" dirty="0" smtClean="0">
                          <a:latin typeface="Times New Roman"/>
                          <a:ea typeface="Times New Roman"/>
                          <a:cs typeface="Times New Roman"/>
                          <a:sym typeface="Times New Roman"/>
                        </a:rPr>
                        <a:t>Nema materijalnih troškova.</a:t>
                      </a:r>
                      <a:endParaRPr sz="14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7381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Vrednovanje provesti u učionici.</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Izložba likovnih radova na panoima.</a:t>
                      </a:r>
                      <a:endParaRPr sz="1400" u="none" strike="noStrike" cap="none" dirty="0">
                        <a:latin typeface="Times New Roman"/>
                        <a:ea typeface="Times New Roman"/>
                        <a:cs typeface="Times New Roman"/>
                        <a:sym typeface="Times New Roman"/>
                      </a:endParaRPr>
                    </a:p>
                  </a:txBody>
                  <a:tcPr marL="49400" marR="4940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379079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graphicFrame>
        <p:nvGraphicFramePr>
          <p:cNvPr id="1243" name="Google Shape;1243;p161"/>
          <p:cNvGraphicFramePr/>
          <p:nvPr>
            <p:extLst>
              <p:ext uri="{D42A27DB-BD31-4B8C-83A1-F6EECF244321}">
                <p14:modId xmlns:p14="http://schemas.microsoft.com/office/powerpoint/2010/main" val="3466042547"/>
              </p:ext>
            </p:extLst>
          </p:nvPr>
        </p:nvGraphicFramePr>
        <p:xfrm>
          <a:off x="158206" y="99159"/>
          <a:ext cx="8640975" cy="6597322"/>
        </p:xfrm>
        <a:graphic>
          <a:graphicData uri="http://schemas.openxmlformats.org/drawingml/2006/table">
            <a:tbl>
              <a:tblPr>
                <a:noFill/>
                <a:tableStyleId>{B2E6745A-B9C5-42E0-A17B-FDAA3278ED7C}</a:tableStyleId>
              </a:tblPr>
              <a:tblGrid>
                <a:gridCol w="2473027">
                  <a:extLst>
                    <a:ext uri="{9D8B030D-6E8A-4147-A177-3AD203B41FA5}">
                      <a16:colId xmlns:a16="http://schemas.microsoft.com/office/drawing/2014/main" val="20000"/>
                    </a:ext>
                  </a:extLst>
                </a:gridCol>
                <a:gridCol w="6167948">
                  <a:extLst>
                    <a:ext uri="{9D8B030D-6E8A-4147-A177-3AD203B41FA5}">
                      <a16:colId xmlns:a16="http://schemas.microsoft.com/office/drawing/2014/main" val="20001"/>
                    </a:ext>
                  </a:extLst>
                </a:gridCol>
              </a:tblGrid>
              <a:tr h="741202">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NAZIV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50"/>
                        <a:buFont typeface="Verdana"/>
                        <a:buNone/>
                      </a:pPr>
                      <a:r>
                        <a:rPr lang="en" sz="1600" b="1" u="none" strike="noStrike" cap="none" dirty="0" smtClean="0">
                          <a:latin typeface="+mj-lt"/>
                        </a:rPr>
                        <a:t>UČENICI </a:t>
                      </a:r>
                      <a:r>
                        <a:rPr lang="en" sz="1600" b="1" u="none" strike="noStrike" cap="none" dirty="0">
                          <a:latin typeface="+mj-lt"/>
                        </a:rPr>
                        <a:t>U PROMETU</a:t>
                      </a:r>
                      <a:br>
                        <a:rPr lang="en" sz="1600" b="1" u="none" strike="noStrike" cap="none" dirty="0">
                          <a:latin typeface="+mj-lt"/>
                        </a:rPr>
                      </a:br>
                      <a:r>
                        <a:rPr lang="hr-HR" sz="1600" b="1" u="none" strike="noStrike" cap="none" dirty="0" smtClean="0">
                          <a:latin typeface="+mj-lt"/>
                        </a:rPr>
                        <a:t>t</a:t>
                      </a:r>
                      <a:r>
                        <a:rPr lang="en" sz="1600" b="1" u="none" strike="noStrike" cap="none" dirty="0" smtClean="0">
                          <a:latin typeface="+mj-lt"/>
                        </a:rPr>
                        <a:t>erenska </a:t>
                      </a:r>
                      <a:r>
                        <a:rPr lang="en" sz="1600" b="1" u="none" strike="noStrike" cap="none" dirty="0">
                          <a:latin typeface="+mj-lt"/>
                        </a:rPr>
                        <a:t>nastava za učenike </a:t>
                      </a:r>
                      <a:r>
                        <a:rPr lang="en" sz="1600" b="1" u="none" strike="noStrike" cap="none" dirty="0" smtClean="0">
                          <a:latin typeface="+mj-lt"/>
                        </a:rPr>
                        <a:t>prv</a:t>
                      </a:r>
                      <a:r>
                        <a:rPr lang="hr-HR" sz="1600" b="1" u="none" strike="noStrike" cap="none" dirty="0" smtClean="0">
                          <a:latin typeface="+mj-lt"/>
                        </a:rPr>
                        <a:t>ih</a:t>
                      </a:r>
                      <a:r>
                        <a:rPr lang="en" sz="1600" b="1" u="none" strike="noStrike" cap="none" dirty="0" smtClean="0">
                          <a:latin typeface="+mj-lt"/>
                        </a:rPr>
                        <a:t> </a:t>
                      </a:r>
                      <a:r>
                        <a:rPr lang="en" sz="1600" b="1" u="none" strike="noStrike" cap="none" dirty="0">
                          <a:latin typeface="+mj-lt"/>
                        </a:rPr>
                        <a:t>razreda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0966">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CILJ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Upoznati i razlikovati pojmove pješak, raskrižje, pločnik, kolnik.</a:t>
                      </a:r>
                      <a:endParaRPr sz="1400" u="none" strike="noStrike" cap="none" dirty="0">
                        <a:latin typeface="+mj-lt"/>
                      </a:endParaRPr>
                    </a:p>
                    <a:p>
                      <a:pPr marL="0" marR="0" lvl="0" indent="0" algn="just" rtl="0">
                        <a:lnSpc>
                          <a:spcPct val="115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Integracija nastavnih sadržaja hrvatskog jezika, glazbene i tjelesne kulture te matematike.</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84881">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NAMJENA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opisati pješaka, raskrižje, pločnik, kolnik</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razlikovati ulicu i raskrižje</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razlikovati pločnik i kolnik</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namjena pločnika i kolnika</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razlikovati cestu bez pločnika i ulicu s pločnikom i kolnikom</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naučiti sigurno kretanje u prometu</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procjenjivati i uočavati prometne situacije</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usvajati vještine promatranja i opisivanja</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ponašanje u prometu</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0888">
                <a:tc>
                  <a:txBody>
                    <a:bodyPr/>
                    <a:lstStyle/>
                    <a:p>
                      <a:pPr marL="0" marR="0" lvl="0" indent="0" algn="l" rtl="0">
                        <a:lnSpc>
                          <a:spcPct val="115000"/>
                        </a:lnSpc>
                        <a:spcBef>
                          <a:spcPts val="0"/>
                        </a:spcBef>
                        <a:spcAft>
                          <a:spcPts val="0"/>
                        </a:spcAft>
                        <a:buFont typeface="Verdana"/>
                        <a:buNone/>
                      </a:pPr>
                      <a:r>
                        <a:rPr lang="en" sz="1600" b="1" u="none" strike="noStrike" cap="none" dirty="0">
                          <a:latin typeface="+mj-lt"/>
                        </a:rPr>
                        <a:t>NOSITELJI </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mj-lt"/>
                        </a:rPr>
                        <a:t>Anamarija</a:t>
                      </a:r>
                      <a:r>
                        <a:rPr lang="en-US" sz="1400" b="0" i="0" u="none" strike="noStrike" cap="none" noProof="0" dirty="0">
                          <a:latin typeface="+mj-lt"/>
                        </a:rPr>
                        <a:t> </a:t>
                      </a:r>
                      <a:r>
                        <a:rPr lang="en-US" sz="1400" b="0" i="0" u="none" strike="noStrike" cap="none" noProof="0" dirty="0" err="1">
                          <a:latin typeface="+mj-lt"/>
                        </a:rPr>
                        <a:t>Dumenčić</a:t>
                      </a:r>
                      <a:r>
                        <a:rPr lang="en-US" sz="1400" b="0" i="0" u="none" strike="noStrike" cap="none" noProof="0" dirty="0">
                          <a:latin typeface="+mj-lt"/>
                        </a:rPr>
                        <a:t>, Maja </a:t>
                      </a:r>
                      <a:r>
                        <a:rPr lang="en-US" sz="1400" b="0" i="0" u="none" strike="noStrike" cap="none" noProof="0" dirty="0" err="1">
                          <a:latin typeface="+mj-lt"/>
                        </a:rPr>
                        <a:t>Đurinović</a:t>
                      </a:r>
                      <a:r>
                        <a:rPr lang="en-US" sz="1400" b="0" i="0" u="none" strike="noStrike" cap="none" noProof="0" dirty="0">
                          <a:latin typeface="+mj-lt"/>
                        </a:rPr>
                        <a:t> </a:t>
                      </a:r>
                      <a:r>
                        <a:rPr lang="en-US" sz="1400" b="0" i="0" u="none" strike="noStrike" cap="none" noProof="0" dirty="0" err="1">
                          <a:latin typeface="+mj-lt"/>
                        </a:rPr>
                        <a:t>Tišljarec</a:t>
                      </a:r>
                      <a:r>
                        <a:rPr lang="en-US" sz="1400" b="0" i="0" u="none" strike="noStrike" cap="none" noProof="0" dirty="0">
                          <a:latin typeface="+mj-lt"/>
                        </a:rPr>
                        <a:t>, </a:t>
                      </a:r>
                      <a:r>
                        <a:rPr lang="en-US" sz="1400" b="0" i="0" u="none" strike="noStrike" cap="none" noProof="0" dirty="0" err="1">
                          <a:latin typeface="+mj-lt"/>
                        </a:rPr>
                        <a:t>Jasmina</a:t>
                      </a:r>
                      <a:r>
                        <a:rPr lang="en-US" sz="1400" b="0" i="0" u="none" strike="noStrike" cap="none" noProof="0" dirty="0">
                          <a:latin typeface="+mj-lt"/>
                        </a:rPr>
                        <a:t> Kostelac </a:t>
                      </a:r>
                      <a:r>
                        <a:rPr lang="en-US" sz="1400" b="0" i="0" u="none" strike="noStrike" cap="none" noProof="0" dirty="0" err="1">
                          <a:latin typeface="+mj-lt"/>
                        </a:rPr>
                        <a:t>Pervan</a:t>
                      </a:r>
                      <a:r>
                        <a:rPr lang="en-US" sz="1400" b="0" i="0" u="none" strike="noStrike" cap="none" noProof="0" dirty="0">
                          <a:latin typeface="+mj-lt"/>
                        </a:rPr>
                        <a:t>, Iva </a:t>
                      </a:r>
                      <a:r>
                        <a:rPr lang="en-US" sz="1400" b="0" i="0" u="none" strike="noStrike" cap="none" noProof="0" dirty="0" err="1">
                          <a:latin typeface="+mj-lt"/>
                        </a:rPr>
                        <a:t>Penava</a:t>
                      </a:r>
                      <a:endParaRPr lang="sr-Latn-RS" sz="1400"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91594">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NAČIN REALIZACIJE</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Šetnja prometnicama oko škole</a:t>
                      </a:r>
                      <a:endParaRPr lang="en" sz="1400" u="none" strike="noStrike" cap="none"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09671">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VREMENIK</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Times New Roman"/>
                        <a:buNone/>
                      </a:pPr>
                      <a:r>
                        <a:rPr lang="en" sz="1400" u="none" strike="noStrike" cap="none" dirty="0">
                          <a:latin typeface="+mj-lt"/>
                          <a:ea typeface="Times New Roman"/>
                          <a:cs typeface="Times New Roman"/>
                        </a:rPr>
                        <a:t> studeni  2022</a:t>
                      </a:r>
                      <a:r>
                        <a:rPr lang="en" sz="1400" u="none" strike="noStrike" cap="none" dirty="0">
                          <a:latin typeface="+mj-lt"/>
                          <a:ea typeface="Times New Roman"/>
                          <a:cs typeface="Times New Roman"/>
                          <a:sym typeface="Times New Roman"/>
                        </a:rPr>
                        <a:t>.g.</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91594">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TROŠKOVNIK</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50"/>
                        <a:buFont typeface="Verdana"/>
                        <a:buNone/>
                      </a:pPr>
                      <a:r>
                        <a:rPr lang="hr-HR" sz="1400" u="none" strike="noStrike" cap="none" dirty="0" smtClean="0">
                          <a:latin typeface="+mj-lt"/>
                          <a:ea typeface="Times New Roman"/>
                          <a:cs typeface="Times New Roman"/>
                          <a:sym typeface="Times New Roman"/>
                        </a:rPr>
                        <a:t>Nema materijalnih troškova.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37538">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VREDNOVANJE I KORIŠTENJE REZULTATA RADA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Svakodnevna primjena stečenih znanja na putu do škole i iz škole.</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5" name="Google Shape;1225;p158"/>
          <p:cNvGraphicFramePr/>
          <p:nvPr>
            <p:extLst>
              <p:ext uri="{D42A27DB-BD31-4B8C-83A1-F6EECF244321}">
                <p14:modId xmlns:p14="http://schemas.microsoft.com/office/powerpoint/2010/main" val="2511411731"/>
              </p:ext>
            </p:extLst>
          </p:nvPr>
        </p:nvGraphicFramePr>
        <p:xfrm>
          <a:off x="251503" y="367754"/>
          <a:ext cx="8640975" cy="6396109"/>
        </p:xfrm>
        <a:graphic>
          <a:graphicData uri="http://schemas.openxmlformats.org/drawingml/2006/table">
            <a:tbl>
              <a:tblPr>
                <a:noFill/>
                <a:tableStyleId>{B2E6745A-B9C5-42E0-A17B-FDAA3278ED7C}</a:tableStyleId>
              </a:tblPr>
              <a:tblGrid>
                <a:gridCol w="2594334">
                  <a:extLst>
                    <a:ext uri="{9D8B030D-6E8A-4147-A177-3AD203B41FA5}">
                      <a16:colId xmlns:a16="http://schemas.microsoft.com/office/drawing/2014/main" val="20000"/>
                    </a:ext>
                  </a:extLst>
                </a:gridCol>
                <a:gridCol w="6046641">
                  <a:extLst>
                    <a:ext uri="{9D8B030D-6E8A-4147-A177-3AD203B41FA5}">
                      <a16:colId xmlns:a16="http://schemas.microsoft.com/office/drawing/2014/main" val="20001"/>
                    </a:ext>
                  </a:extLst>
                </a:gridCol>
              </a:tblGrid>
              <a:tr h="67186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NAZIV AKTIVNOSTI</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en" sz="1800" b="1" u="none" strike="noStrike" cap="none" dirty="0">
                          <a:latin typeface="+mj-lt"/>
                        </a:rPr>
                        <a:t>ZIMA OKO NAS</a:t>
                      </a:r>
                      <a:endParaRPr lang="sr-Latn-RS" sz="1800" u="none" strike="noStrike" cap="none" dirty="0">
                        <a:latin typeface="+mj-lt"/>
                      </a:endParaRPr>
                    </a:p>
                    <a:p>
                      <a:pPr marL="0" marR="0" lvl="0" indent="0" algn="ctr">
                        <a:lnSpc>
                          <a:spcPct val="114999"/>
                        </a:lnSpc>
                        <a:spcBef>
                          <a:spcPts val="0"/>
                        </a:spcBef>
                        <a:spcAft>
                          <a:spcPts val="0"/>
                        </a:spcAft>
                        <a:buFont typeface="Verdana"/>
                        <a:buNone/>
                      </a:pPr>
                      <a:r>
                        <a:rPr lang="en" sz="1800" b="1" u="none" strike="noStrike" cap="none" dirty="0" smtClean="0">
                          <a:latin typeface="+mj-lt"/>
                        </a:rPr>
                        <a:t>terenska </a:t>
                      </a:r>
                      <a:r>
                        <a:rPr lang="en" sz="1800" b="1" u="none" strike="noStrike" cap="none" dirty="0">
                          <a:latin typeface="+mj-lt"/>
                        </a:rPr>
                        <a:t>nastava za učenike </a:t>
                      </a:r>
                      <a:r>
                        <a:rPr lang="en" sz="1800" b="1" u="none" strike="noStrike" cap="none" dirty="0" smtClean="0">
                          <a:latin typeface="+mj-lt"/>
                        </a:rPr>
                        <a:t>prv</a:t>
                      </a:r>
                      <a:r>
                        <a:rPr lang="hr-HR" sz="1800" b="1" u="none" strike="noStrike" cap="none" dirty="0" smtClean="0">
                          <a:latin typeface="+mj-lt"/>
                        </a:rPr>
                        <a:t>ih</a:t>
                      </a:r>
                      <a:r>
                        <a:rPr lang="en" sz="1800" b="1" u="none" strike="noStrike" cap="none" dirty="0" smtClean="0">
                          <a:latin typeface="+mj-lt"/>
                        </a:rPr>
                        <a:t> </a:t>
                      </a:r>
                      <a:r>
                        <a:rPr lang="en" sz="1800" b="1" u="none" strike="noStrike" cap="none" dirty="0">
                          <a:latin typeface="+mj-lt"/>
                        </a:rPr>
                        <a:t>razreda</a:t>
                      </a:r>
                      <a:endParaRPr sz="18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237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CILJ AKTIVNOSTI</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Integracija nastavnih sadržaja iz </a:t>
                      </a:r>
                      <a:r>
                        <a:rPr lang="en" sz="1400" u="none" strike="noStrike" cap="none">
                          <a:latin typeface="Times New Roman"/>
                          <a:ea typeface="Times New Roman"/>
                          <a:cs typeface="Times New Roman"/>
                          <a:sym typeface="Times New Roman"/>
                        </a:rPr>
                        <a:t>nastavnih </a:t>
                      </a:r>
                      <a:r>
                        <a:rPr lang="hr-HR" sz="1400" u="none" strike="noStrike" cap="none" smtClean="0">
                          <a:latin typeface="Times New Roman"/>
                          <a:ea typeface="Times New Roman"/>
                          <a:cs typeface="Times New Roman"/>
                          <a:sym typeface="Times New Roman"/>
                        </a:rPr>
                        <a:t>kurikulum</a:t>
                      </a:r>
                      <a:r>
                        <a:rPr lang="en" sz="1400" u="none" strike="noStrike" cap="none" smtClean="0">
                          <a:latin typeface="Times New Roman"/>
                          <a:ea typeface="Times New Roman"/>
                          <a:cs typeface="Times New Roman"/>
                          <a:sym typeface="Times New Roman"/>
                        </a:rPr>
                        <a:t>uma</a:t>
                      </a:r>
                      <a:r>
                        <a:rPr lang="en" sz="1400" u="none" strike="noStrike" cap="none" dirty="0">
                          <a:latin typeface="Times New Roman"/>
                          <a:ea typeface="Times New Roman"/>
                          <a:cs typeface="Times New Roman"/>
                          <a:sym typeface="Times New Roman"/>
                        </a:rPr>
                        <a:t>: hrvatski jezik, priroda i društvo, tjelesna i zdravstvena kultura, likovna i glazbena kultura i sat razrednika s temom Zima oko nas.</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4111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NAMJENA</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prepoznati</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promjene zimi</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u izvornoj stvarnosti</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opisati vremenske prilike zimi</a:t>
                      </a:r>
                      <a:endParaRPr sz="1400" u="none" strike="noStrike" cap="none" dirty="0"/>
                    </a:p>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utvrditi</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promjene na biljkama i u životu životinja zimi</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promatrati i povezivati vremenske promjene s promjenama na biljkama i životinjama</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povezati vremenske prilike s izborom odjeće i obuće</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poticati učenike na zabavu, igru i druženje</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usvajati vještine promatranja, opisivanja i bilježenja opažanja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8260">
                <a:tc>
                  <a:txBody>
                    <a:bodyPr/>
                    <a:lstStyle/>
                    <a:p>
                      <a:pPr marL="0" marR="0" lvl="0" indent="0" algn="l" rtl="0">
                        <a:lnSpc>
                          <a:spcPct val="115000"/>
                        </a:lnSpc>
                        <a:spcBef>
                          <a:spcPts val="0"/>
                        </a:spcBef>
                        <a:spcAft>
                          <a:spcPts val="0"/>
                        </a:spcAft>
                        <a:buFont typeface="Verdana"/>
                        <a:buNone/>
                      </a:pPr>
                      <a:r>
                        <a:rPr lang="en" sz="1600" b="1" u="none" strike="noStrike" cap="none" dirty="0">
                          <a:latin typeface="+mj-lt"/>
                        </a:rPr>
                        <a:t>NOSITELJI </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Times New Roman"/>
                        </a:rPr>
                        <a:t>Anamarija</a:t>
                      </a:r>
                      <a:r>
                        <a:rPr lang="en-US" sz="1400" b="0" i="0" u="none" strike="noStrike" cap="none" noProof="0" dirty="0">
                          <a:latin typeface="Times New Roman"/>
                        </a:rPr>
                        <a:t> </a:t>
                      </a:r>
                      <a:r>
                        <a:rPr lang="en-US" sz="1400" b="0" i="0" u="none" strike="noStrike" cap="none" noProof="0" dirty="0" err="1">
                          <a:latin typeface="Times New Roman"/>
                        </a:rPr>
                        <a:t>Dumenčić</a:t>
                      </a:r>
                      <a:r>
                        <a:rPr lang="en-US" sz="1400" b="0" i="0" u="none" strike="noStrike" cap="none" noProof="0" dirty="0">
                          <a:latin typeface="Times New Roman"/>
                        </a:rPr>
                        <a:t>, Maja </a:t>
                      </a:r>
                      <a:r>
                        <a:rPr lang="en-US" sz="1400" b="0" i="0" u="none" strike="noStrike" cap="none" noProof="0" dirty="0" err="1">
                          <a:latin typeface="Times New Roman"/>
                        </a:rPr>
                        <a:t>Đurinović</a:t>
                      </a:r>
                      <a:r>
                        <a:rPr lang="en-US" sz="1400" b="0" i="0" u="none" strike="noStrike" cap="none" noProof="0" dirty="0">
                          <a:latin typeface="Times New Roman"/>
                        </a:rPr>
                        <a:t> </a:t>
                      </a:r>
                      <a:r>
                        <a:rPr lang="en-US" sz="1400" b="0" i="0" u="none" strike="noStrike" cap="none" noProof="0" dirty="0" err="1">
                          <a:latin typeface="Times New Roman"/>
                        </a:rPr>
                        <a:t>Tišljarec</a:t>
                      </a:r>
                      <a:r>
                        <a:rPr lang="en-US" sz="1400" b="0" i="0" u="none" strike="noStrike" cap="none" noProof="0" dirty="0">
                          <a:latin typeface="Times New Roman"/>
                        </a:rPr>
                        <a:t>, </a:t>
                      </a:r>
                      <a:r>
                        <a:rPr lang="en-US" sz="1400" b="0" i="0" u="none" strike="noStrike" cap="none" noProof="0" dirty="0" err="1">
                          <a:latin typeface="Times New Roman"/>
                        </a:rPr>
                        <a:t>Jasmina</a:t>
                      </a:r>
                      <a:r>
                        <a:rPr lang="en-US" sz="1400" b="0" i="0" u="none" strike="noStrike" cap="none" noProof="0" dirty="0">
                          <a:latin typeface="Times New Roman"/>
                        </a:rPr>
                        <a:t> Kostelac </a:t>
                      </a:r>
                      <a:r>
                        <a:rPr lang="en-US" sz="1400" b="0" i="0" u="none" strike="noStrike" cap="none" noProof="0" dirty="0" err="1">
                          <a:latin typeface="Times New Roman"/>
                        </a:rPr>
                        <a:t>Pervan</a:t>
                      </a:r>
                      <a:r>
                        <a:rPr lang="en-US" sz="1400" b="0" i="0" u="none" strike="noStrike" cap="none" noProof="0" dirty="0">
                          <a:latin typeface="Times New Roman"/>
                        </a:rPr>
                        <a:t>, Iva </a:t>
                      </a:r>
                      <a:r>
                        <a:rPr lang="en-US" sz="1400" b="0" i="0" u="none" strike="noStrike" cap="none" noProof="0" dirty="0" err="1">
                          <a:latin typeface="Times New Roman"/>
                        </a:rPr>
                        <a:t>Penava</a:t>
                      </a:r>
                      <a:endParaRPr lang="en-US" sz="1400" b="0" i="0" u="none" strike="noStrike" cap="none" noProof="0" dirty="0">
                        <a:latin typeface="Arial"/>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949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NAČIN REALIZACIJE</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Šetnja oko škole: naselje, šuma, livada.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457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VREMENIK</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siječanj </a:t>
                      </a:r>
                      <a:r>
                        <a:rPr lang="en" sz="1400" u="none" strike="noStrike" cap="none" dirty="0">
                          <a:latin typeface="Times New Roman"/>
                          <a:ea typeface="Times New Roman"/>
                          <a:cs typeface="Times New Roman"/>
                        </a:rPr>
                        <a:t>2023</a:t>
                      </a:r>
                      <a:r>
                        <a:rPr lang="en" sz="1400" u="none" strike="noStrike" cap="none" dirty="0">
                          <a:latin typeface="Times New Roman"/>
                          <a:ea typeface="Times New Roman"/>
                          <a:cs typeface="Times New Roman"/>
                          <a:sym typeface="Times New Roman"/>
                        </a:rPr>
                        <a:t>.</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965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TROŠKOVNIK</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hr-HR" sz="1400" u="none" strike="noStrike" cap="none" dirty="0" smtClean="0">
                          <a:latin typeface="Times New Roman"/>
                          <a:ea typeface="Times New Roman"/>
                          <a:cs typeface="Times New Roman"/>
                          <a:sym typeface="Times New Roman"/>
                        </a:rPr>
                        <a:t>Nema materijalnih troškova.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8371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VREDNOVANJE I KORIŠTENJE REZULTATA RADA</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Vrednovanje provesti u učionici.</a:t>
                      </a:r>
                      <a:endParaRPr sz="1400" u="none" strike="noStrike" cap="none" dirty="0"/>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Izložba likovnih radova na panoima.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graphicFrame>
        <p:nvGraphicFramePr>
          <p:cNvPr id="1231" name="Google Shape;1231;p159"/>
          <p:cNvGraphicFramePr/>
          <p:nvPr>
            <p:extLst>
              <p:ext uri="{D42A27DB-BD31-4B8C-83A1-F6EECF244321}">
                <p14:modId xmlns:p14="http://schemas.microsoft.com/office/powerpoint/2010/main" val="3124440449"/>
              </p:ext>
            </p:extLst>
          </p:nvPr>
        </p:nvGraphicFramePr>
        <p:xfrm>
          <a:off x="125757" y="114925"/>
          <a:ext cx="8892475" cy="6500110"/>
        </p:xfrm>
        <a:graphic>
          <a:graphicData uri="http://schemas.openxmlformats.org/drawingml/2006/table">
            <a:tbl>
              <a:tblPr>
                <a:noFill/>
                <a:tableStyleId>{B2E6745A-B9C5-42E0-A17B-FDAA3278ED7C}</a:tableStyleId>
              </a:tblPr>
              <a:tblGrid>
                <a:gridCol w="2356175">
                  <a:extLst>
                    <a:ext uri="{9D8B030D-6E8A-4147-A177-3AD203B41FA5}">
                      <a16:colId xmlns:a16="http://schemas.microsoft.com/office/drawing/2014/main" val="20000"/>
                    </a:ext>
                  </a:extLst>
                </a:gridCol>
                <a:gridCol w="6536300">
                  <a:extLst>
                    <a:ext uri="{9D8B030D-6E8A-4147-A177-3AD203B41FA5}">
                      <a16:colId xmlns:a16="http://schemas.microsoft.com/office/drawing/2014/main" val="20001"/>
                    </a:ext>
                  </a:extLst>
                </a:gridCol>
              </a:tblGrid>
              <a:tr h="64321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en" sz="1600" b="1" u="none" strike="noStrike" cap="none" dirty="0">
                          <a:latin typeface="+mj-lt"/>
                          <a:ea typeface="Times New Roman"/>
                          <a:cs typeface="Times New Roman"/>
                        </a:rPr>
                        <a:t>PRIRODA SE BUDI - PROLJEĆE </a:t>
                      </a:r>
                      <a:endParaRPr lang="sr-Latn-RS" sz="1600" u="none" strike="noStrike" cap="none" dirty="0">
                        <a:latin typeface="+mj-lt"/>
                      </a:endParaRPr>
                    </a:p>
                    <a:p>
                      <a:pPr marL="0" marR="0" lvl="0" indent="0" algn="ctr">
                        <a:lnSpc>
                          <a:spcPct val="114999"/>
                        </a:lnSpc>
                        <a:spcBef>
                          <a:spcPts val="0"/>
                        </a:spcBef>
                        <a:spcAft>
                          <a:spcPts val="0"/>
                        </a:spcAft>
                        <a:buFont typeface="Verdana"/>
                        <a:buNone/>
                      </a:pPr>
                      <a:r>
                        <a:rPr lang="en" sz="1600" b="1" u="none" strike="noStrike" cap="none" dirty="0" smtClean="0">
                          <a:latin typeface="+mj-lt"/>
                          <a:ea typeface="Times New Roman"/>
                          <a:cs typeface="Times New Roman"/>
                          <a:sym typeface="Times New Roman"/>
                        </a:rPr>
                        <a:t>terenska </a:t>
                      </a:r>
                      <a:r>
                        <a:rPr lang="en" sz="1600" b="1" u="none" strike="noStrike" cap="none" dirty="0">
                          <a:latin typeface="+mj-lt"/>
                          <a:ea typeface="Times New Roman"/>
                          <a:cs typeface="Times New Roman"/>
                          <a:sym typeface="Times New Roman"/>
                        </a:rPr>
                        <a:t>nastava za učenike </a:t>
                      </a:r>
                      <a:r>
                        <a:rPr lang="en" sz="1600" b="1" u="none" strike="noStrike" cap="none" dirty="0" smtClean="0">
                          <a:latin typeface="+mj-lt"/>
                          <a:ea typeface="Times New Roman"/>
                          <a:cs typeface="Times New Roman"/>
                          <a:sym typeface="Times New Roman"/>
                        </a:rPr>
                        <a:t>prv</a:t>
                      </a:r>
                      <a:r>
                        <a:rPr lang="hr-HR" sz="1600" b="1" u="none" strike="noStrike" cap="none" dirty="0" smtClean="0">
                          <a:latin typeface="+mj-lt"/>
                          <a:ea typeface="Times New Roman"/>
                          <a:cs typeface="Times New Roman"/>
                          <a:sym typeface="Times New Roman"/>
                        </a:rPr>
                        <a:t>ih</a:t>
                      </a:r>
                      <a:r>
                        <a:rPr lang="en" sz="1600" b="1" u="none" strike="noStrike" cap="none" dirty="0" smtClean="0">
                          <a:latin typeface="+mj-lt"/>
                          <a:ea typeface="Times New Roman"/>
                          <a:cs typeface="Times New Roman"/>
                          <a:sym typeface="Times New Roman"/>
                        </a:rPr>
                        <a:t> </a:t>
                      </a:r>
                      <a:r>
                        <a:rPr lang="en" sz="1600" b="1" u="none" strike="noStrike" cap="none" dirty="0">
                          <a:latin typeface="+mj-lt"/>
                          <a:ea typeface="Times New Roman"/>
                          <a:cs typeface="Times New Roman"/>
                          <a:sym typeface="Times New Roman"/>
                        </a:rPr>
                        <a:t>razreda</a:t>
                      </a:r>
                      <a:endParaRPr lang="sr-Latn-RS"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142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Integracija nastavnih sadržaja iz </a:t>
                      </a:r>
                      <a:r>
                        <a:rPr lang="en" sz="1400" u="none" strike="noStrike" cap="none">
                          <a:latin typeface="+mj-lt"/>
                          <a:ea typeface="Times New Roman"/>
                          <a:cs typeface="Times New Roman"/>
                          <a:sym typeface="Times New Roman"/>
                        </a:rPr>
                        <a:t>nastavnih </a:t>
                      </a:r>
                      <a:r>
                        <a:rPr lang="hr-HR" sz="1400" u="none" strike="noStrike" cap="none" smtClean="0">
                          <a:latin typeface="+mj-lt"/>
                          <a:ea typeface="Times New Roman"/>
                          <a:cs typeface="Times New Roman"/>
                          <a:sym typeface="Times New Roman"/>
                        </a:rPr>
                        <a:t>kurikulum</a:t>
                      </a:r>
                      <a:r>
                        <a:rPr lang="en" sz="1400" u="none" strike="noStrike" cap="none" smtClean="0">
                          <a:latin typeface="+mj-lt"/>
                          <a:ea typeface="Times New Roman"/>
                          <a:cs typeface="Times New Roman"/>
                          <a:sym typeface="Times New Roman"/>
                        </a:rPr>
                        <a:t>uma</a:t>
                      </a:r>
                      <a:r>
                        <a:rPr lang="en" sz="1400" u="none" strike="noStrike" cap="none" dirty="0">
                          <a:latin typeface="+mj-lt"/>
                          <a:ea typeface="Times New Roman"/>
                          <a:cs typeface="Times New Roman"/>
                          <a:sym typeface="Times New Roman"/>
                        </a:rPr>
                        <a:t>: hrvatski jezik, priroda i društvo, tjelesna i zdravstvena kultura, likovna i glazbena kultura i sat razrednika s temom Proljeće oko nas.</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2845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mj-lt"/>
                          <a:ea typeface="Times New Roman"/>
                          <a:cs typeface="Times New Roman"/>
                          <a:sym typeface="Times New Roman"/>
                        </a:rPr>
                        <a:t>- prepoznati</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promjene tijekom proljeća u izvornoj stvarnosti</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opisati vremenske prilike u proljeće</a:t>
                      </a:r>
                      <a:endParaRPr sz="1400" u="none" strike="noStrike" cap="none" dirty="0">
                        <a:latin typeface="+mj-lt"/>
                      </a:endParaRPr>
                    </a:p>
                    <a:p>
                      <a:pPr marL="0" marR="0" lvl="0" indent="0" algn="just" rtl="0">
                        <a:lnSpc>
                          <a:spcPct val="115000"/>
                        </a:lnSpc>
                        <a:spcBef>
                          <a:spcPts val="0"/>
                        </a:spcBef>
                        <a:spcAft>
                          <a:spcPts val="0"/>
                        </a:spcAft>
                        <a:buFont typeface="Verdana"/>
                        <a:buNone/>
                      </a:pPr>
                      <a:r>
                        <a:rPr lang="en" sz="1400" u="none" strike="noStrike" cap="none" dirty="0">
                          <a:latin typeface="+mj-lt"/>
                          <a:ea typeface="Times New Roman"/>
                          <a:cs typeface="Times New Roman"/>
                          <a:sym typeface="Times New Roman"/>
                        </a:rPr>
                        <a:t>- utvrditi</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promjene na biljkama i u životu životinja</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promatrati i povezivati vremenske promjene s promjenama na biljkama i životinjama</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povezati vremenske prilike s izborom odjeće i obuće</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njegovati kulturne navike tijekom boravka na terenskoj nastavi</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poticati učenike na zabavu, igru i druženje</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usvajati vještine promatranja, opisivanja i bilježenja opažanja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1607">
                <a:tc>
                  <a:txBody>
                    <a:bodyPr/>
                    <a:lstStyle/>
                    <a:p>
                      <a:pPr marL="0" marR="0" lvl="0" indent="0" algn="l" rtl="0">
                        <a:lnSpc>
                          <a:spcPct val="115000"/>
                        </a:lnSpc>
                        <a:spcBef>
                          <a:spcPts val="0"/>
                        </a:spcBef>
                        <a:spcAft>
                          <a:spcPts val="0"/>
                        </a:spcAft>
                        <a:buFont typeface="Verdana"/>
                        <a:buNone/>
                      </a:pPr>
                      <a:r>
                        <a:rPr lang="en" sz="1600" b="1" u="none" strike="noStrike" cap="none" dirty="0">
                          <a:latin typeface="+mj-lt"/>
                          <a:ea typeface="Times New Roman"/>
                          <a:cs typeface="Times New Roman"/>
                          <a:sym typeface="Times New Roman"/>
                        </a:rPr>
                        <a:t>NOSITELJI</a:t>
                      </a:r>
                      <a:r>
                        <a:rPr lang="en" sz="1600" b="1" u="none" strike="noStrike" cap="none" dirty="0">
                          <a:latin typeface="+mj-lt"/>
                          <a:ea typeface="Times New Roman"/>
                          <a:cs typeface="Times New Roman"/>
                        </a:rPr>
                        <a:t> </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mj-lt"/>
                        </a:rPr>
                        <a:t>Anamarija</a:t>
                      </a:r>
                      <a:r>
                        <a:rPr lang="en-US" sz="1400" b="0" i="0" u="none" strike="noStrike" cap="none" noProof="0" dirty="0">
                          <a:latin typeface="+mj-lt"/>
                        </a:rPr>
                        <a:t> </a:t>
                      </a:r>
                      <a:r>
                        <a:rPr lang="en-US" sz="1400" b="0" i="0" u="none" strike="noStrike" cap="none" noProof="0" dirty="0" err="1">
                          <a:latin typeface="+mj-lt"/>
                        </a:rPr>
                        <a:t>Dumenčić</a:t>
                      </a:r>
                      <a:r>
                        <a:rPr lang="en-US" sz="1400" b="0" i="0" u="none" strike="noStrike" cap="none" noProof="0" dirty="0">
                          <a:latin typeface="+mj-lt"/>
                        </a:rPr>
                        <a:t>, Maja </a:t>
                      </a:r>
                      <a:r>
                        <a:rPr lang="en-US" sz="1400" b="0" i="0" u="none" strike="noStrike" cap="none" noProof="0" dirty="0" err="1">
                          <a:latin typeface="+mj-lt"/>
                        </a:rPr>
                        <a:t>Đurinović</a:t>
                      </a:r>
                      <a:r>
                        <a:rPr lang="en-US" sz="1400" b="0" i="0" u="none" strike="noStrike" cap="none" noProof="0" dirty="0">
                          <a:latin typeface="+mj-lt"/>
                        </a:rPr>
                        <a:t> </a:t>
                      </a:r>
                      <a:r>
                        <a:rPr lang="en-US" sz="1400" b="0" i="0" u="none" strike="noStrike" cap="none" noProof="0" dirty="0" err="1">
                          <a:latin typeface="+mj-lt"/>
                        </a:rPr>
                        <a:t>Tišljarec</a:t>
                      </a:r>
                      <a:r>
                        <a:rPr lang="en-US" sz="1400" b="0" i="0" u="none" strike="noStrike" cap="none" noProof="0" dirty="0">
                          <a:latin typeface="+mj-lt"/>
                        </a:rPr>
                        <a:t>, </a:t>
                      </a:r>
                      <a:r>
                        <a:rPr lang="en-US" sz="1400" b="0" i="0" u="none" strike="noStrike" cap="none" noProof="0" dirty="0" err="1">
                          <a:latin typeface="+mj-lt"/>
                        </a:rPr>
                        <a:t>Jasmina</a:t>
                      </a:r>
                      <a:r>
                        <a:rPr lang="en-US" sz="1400" b="0" i="0" u="none" strike="noStrike" cap="none" noProof="0" dirty="0">
                          <a:latin typeface="+mj-lt"/>
                        </a:rPr>
                        <a:t> Kostelac </a:t>
                      </a:r>
                      <a:r>
                        <a:rPr lang="en-US" sz="1400" b="0" i="0" u="none" strike="noStrike" cap="none" noProof="0" dirty="0" err="1">
                          <a:latin typeface="+mj-lt"/>
                        </a:rPr>
                        <a:t>Pervan</a:t>
                      </a:r>
                      <a:r>
                        <a:rPr lang="en-US" sz="1400" b="0" i="0" u="none" strike="noStrike" cap="none" noProof="0" dirty="0">
                          <a:latin typeface="+mj-lt"/>
                        </a:rPr>
                        <a:t>, Iva </a:t>
                      </a:r>
                      <a:r>
                        <a:rPr lang="en-US" sz="1400" b="0" i="0" u="none" strike="noStrike" cap="none" noProof="0" dirty="0" err="1">
                          <a:latin typeface="+mj-lt"/>
                        </a:rPr>
                        <a:t>Penava</a:t>
                      </a:r>
                      <a:endParaRPr lang="en-US" sz="1400" b="0" i="0" u="none" strike="noStrike" cap="none" noProof="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9130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cs typeface="Times New Roman"/>
                        </a:rPr>
                        <a:t>Izletište Mlađan</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366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rPr>
                        <a:t>travanj 2023</a:t>
                      </a:r>
                      <a:r>
                        <a:rPr lang="en" sz="1400" u="none" strike="noStrike" cap="none" dirty="0">
                          <a:latin typeface="+mj-lt"/>
                          <a:ea typeface="Times New Roman"/>
                          <a:cs typeface="Times New Roman"/>
                          <a:sym typeface="Times New Roman"/>
                        </a:rPr>
                        <a:t>.</a:t>
                      </a:r>
                      <a:r>
                        <a:rPr lang="en" sz="1400" u="none" strike="noStrike" cap="none" dirty="0">
                          <a:latin typeface="+mj-lt"/>
                          <a:ea typeface="Times New Roman"/>
                          <a:cs typeface="Times New Roman"/>
                        </a:rPr>
                        <a:t> </a:t>
                      </a:r>
                      <a:endParaRPr lang="en-US"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9201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sr-Latn-RS" sz="1400" dirty="0">
                          <a:latin typeface="+mj-lt"/>
                        </a:rPr>
                        <a:t>Prema cjeniku uz suglasnost roditelja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482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Vrednovanje provesti u učionici.</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prikupljenih predmeta.</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graphicFrame>
        <p:nvGraphicFramePr>
          <p:cNvPr id="1249" name="Google Shape;1249;p162"/>
          <p:cNvGraphicFramePr/>
          <p:nvPr>
            <p:extLst>
              <p:ext uri="{D42A27DB-BD31-4B8C-83A1-F6EECF244321}">
                <p14:modId xmlns:p14="http://schemas.microsoft.com/office/powerpoint/2010/main" val="1244467026"/>
              </p:ext>
            </p:extLst>
          </p:nvPr>
        </p:nvGraphicFramePr>
        <p:xfrm>
          <a:off x="237300" y="264100"/>
          <a:ext cx="8706675" cy="6268020"/>
        </p:xfrm>
        <a:graphic>
          <a:graphicData uri="http://schemas.openxmlformats.org/drawingml/2006/table">
            <a:tbl>
              <a:tblPr>
                <a:noFill/>
                <a:tableStyleId>{A377A8D8-6398-4FAC-80BB-8EE4590E9BC9}</a:tableStyleId>
              </a:tblPr>
              <a:tblGrid>
                <a:gridCol w="2364775">
                  <a:extLst>
                    <a:ext uri="{9D8B030D-6E8A-4147-A177-3AD203B41FA5}">
                      <a16:colId xmlns:a16="http://schemas.microsoft.com/office/drawing/2014/main" val="20000"/>
                    </a:ext>
                  </a:extLst>
                </a:gridCol>
                <a:gridCol w="6341900">
                  <a:extLst>
                    <a:ext uri="{9D8B030D-6E8A-4147-A177-3AD203B41FA5}">
                      <a16:colId xmlns:a16="http://schemas.microsoft.com/office/drawing/2014/main" val="20001"/>
                    </a:ext>
                  </a:extLst>
                </a:gridCol>
              </a:tblGrid>
              <a:tr h="66432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tc>
                <a:tc>
                  <a:txBody>
                    <a:bodyPr/>
                    <a:lstStyle/>
                    <a:p>
                      <a:pPr marL="0" marR="0" lvl="0" indent="0" algn="ctr" rtl="0">
                        <a:lnSpc>
                          <a:spcPct val="100000"/>
                        </a:lnSpc>
                        <a:spcBef>
                          <a:spcPts val="0"/>
                        </a:spcBef>
                        <a:spcAft>
                          <a:spcPts val="0"/>
                        </a:spcAft>
                        <a:buFont typeface="Calibri"/>
                        <a:buNone/>
                      </a:pPr>
                      <a:r>
                        <a:rPr lang="en" sz="1600" b="1" u="none" strike="noStrike" cap="none" dirty="0">
                          <a:latin typeface="+mj-lt"/>
                          <a:ea typeface="Times New Roman"/>
                          <a:cs typeface="Times New Roman"/>
                        </a:rPr>
                        <a:t> </a:t>
                      </a:r>
                      <a:endParaRPr lang="hr-HR" sz="1600" b="1" u="none" strike="noStrike" cap="none" dirty="0" smtClean="0">
                        <a:latin typeface="+mj-lt"/>
                        <a:ea typeface="Times New Roman"/>
                        <a:cs typeface="Times New Roman"/>
                      </a:endParaRPr>
                    </a:p>
                    <a:p>
                      <a:pPr marL="0" marR="0" lvl="0" indent="0" algn="ctr" rtl="0">
                        <a:lnSpc>
                          <a:spcPct val="100000"/>
                        </a:lnSpc>
                        <a:spcBef>
                          <a:spcPts val="0"/>
                        </a:spcBef>
                        <a:spcAft>
                          <a:spcPts val="0"/>
                        </a:spcAft>
                        <a:buFont typeface="Calibri"/>
                        <a:buNone/>
                      </a:pPr>
                      <a:r>
                        <a:rPr lang="en" sz="1600" b="1" u="none" strike="noStrike" cap="none" dirty="0" smtClean="0">
                          <a:latin typeface="+mj-lt"/>
                          <a:cs typeface="Times New Roman"/>
                        </a:rPr>
                        <a:t>GRAD MLADIH</a:t>
                      </a:r>
                      <a:endParaRPr lang="hr-HR" sz="1600" b="1" u="none" strike="noStrike" cap="none" dirty="0" smtClean="0">
                        <a:latin typeface="+mj-lt"/>
                        <a:cs typeface="Times New Roman"/>
                      </a:endParaRPr>
                    </a:p>
                    <a:p>
                      <a:pPr marL="0" marR="0" lvl="0" indent="0" algn="ctr" rtl="0">
                        <a:lnSpc>
                          <a:spcPct val="100000"/>
                        </a:lnSpc>
                        <a:spcBef>
                          <a:spcPts val="0"/>
                        </a:spcBef>
                        <a:spcAft>
                          <a:spcPts val="0"/>
                        </a:spcAft>
                        <a:buFont typeface="Calibri"/>
                        <a:buNone/>
                      </a:pPr>
                      <a:r>
                        <a:rPr lang="hr-HR" sz="1600" b="1" u="none" strike="noStrike" cap="none" dirty="0" smtClean="0">
                          <a:latin typeface="+mj-lt"/>
                          <a:cs typeface="Times New Roman"/>
                        </a:rPr>
                        <a:t>završni izlet za učenike prvih razreda</a:t>
                      </a:r>
                    </a:p>
                    <a:p>
                      <a:pPr marL="0" marR="0" lvl="0" indent="0" algn="ctr" rtl="0">
                        <a:lnSpc>
                          <a:spcPct val="100000"/>
                        </a:lnSpc>
                        <a:spcBef>
                          <a:spcPts val="0"/>
                        </a:spcBef>
                        <a:spcAft>
                          <a:spcPts val="0"/>
                        </a:spcAft>
                        <a:buFont typeface="Calibri"/>
                        <a:buNone/>
                      </a:pPr>
                      <a:endParaRPr lang="en" sz="1600" b="1" u="none" strike="noStrike" cap="none" dirty="0">
                        <a:latin typeface="+mj-lt"/>
                        <a:cs typeface="Times New Roman"/>
                      </a:endParaRPr>
                    </a:p>
                  </a:txBody>
                  <a:tcPr anchor="ctr"/>
                </a:tc>
                <a:extLst>
                  <a:ext uri="{0D108BD9-81ED-4DB2-BD59-A6C34878D82A}">
                    <a16:rowId xmlns:a16="http://schemas.microsoft.com/office/drawing/2014/main" val="10000"/>
                  </a:ext>
                </a:extLst>
              </a:tr>
              <a:tr h="5280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latin typeface="+mj-lt"/>
                          <a:ea typeface="Times New Roman"/>
                          <a:cs typeface="Times New Roman"/>
                          <a:sym typeface="Times New Roman"/>
                        </a:rPr>
                        <a:t>Uočiti i pratiti promjene u neposrednoj okolini i njihov utjecaj na život ljudi.</a:t>
                      </a:r>
                      <a:endParaRPr sz="1400" u="none" strike="noStrike" cap="none" dirty="0">
                        <a:latin typeface="+mj-lt"/>
                      </a:endParaRPr>
                    </a:p>
                  </a:txBody>
                  <a:tcPr anchor="ctr"/>
                </a:tc>
                <a:extLst>
                  <a:ext uri="{0D108BD9-81ED-4DB2-BD59-A6C34878D82A}">
                    <a16:rowId xmlns:a16="http://schemas.microsoft.com/office/drawing/2014/main" val="10001"/>
                  </a:ext>
                </a:extLst>
              </a:tr>
              <a:tr h="189502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tc>
                <a:tc>
                  <a:txBody>
                    <a:bodyPr/>
                    <a:lstStyle/>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omogućiti usvajanje znanja iz neposredne stvarnosti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prepoznati obilježja ljetnog vremena u neposrednoj okolini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nabrojati i opisati vremenske prilike ljeti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nabrojati i opisati promjene na biljkama i u životu životinja</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povezati vremenske prilike s izborom odjeće i obuće</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njegovati kulturne navike tijekom boravka na izvanučioničkoj nastavi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poticati učenike na igru, zabavu i druženje</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usvajati vještine promatranja i opisivanja, bilježenje opažanja</a:t>
                      </a:r>
                      <a:endParaRPr sz="1400" u="none" strike="noStrike" cap="none" dirty="0">
                        <a:latin typeface="+mj-lt"/>
                      </a:endParaRPr>
                    </a:p>
                  </a:txBody>
                  <a:tcPr anchor="ctr"/>
                </a:tc>
                <a:extLst>
                  <a:ext uri="{0D108BD9-81ED-4DB2-BD59-A6C34878D82A}">
                    <a16:rowId xmlns:a16="http://schemas.microsoft.com/office/drawing/2014/main" val="10002"/>
                  </a:ext>
                </a:extLst>
              </a:tr>
              <a:tr h="50130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NOSITELJI</a:t>
                      </a:r>
                      <a:endParaRPr sz="1600" u="none" strike="noStrike" cap="none">
                        <a:latin typeface="+mj-lt"/>
                      </a:endParaRPr>
                    </a:p>
                  </a:txBody>
                  <a:tcPr anchor="ctr"/>
                </a:tc>
                <a:tc>
                  <a:txBody>
                    <a:bodyPr/>
                    <a:lstStyle/>
                    <a:p>
                      <a:pPr lvl="0" algn="l">
                        <a:lnSpc>
                          <a:spcPct val="100000"/>
                        </a:lnSpc>
                        <a:spcBef>
                          <a:spcPts val="0"/>
                        </a:spcBef>
                        <a:spcAft>
                          <a:spcPts val="0"/>
                        </a:spcAft>
                        <a:buNone/>
                      </a:pPr>
                      <a:r>
                        <a:rPr lang="en-US" sz="1400" b="0" i="0" u="none" strike="noStrike" cap="none" noProof="0" dirty="0" err="1">
                          <a:latin typeface="+mj-lt"/>
                        </a:rPr>
                        <a:t>Anamarija</a:t>
                      </a:r>
                      <a:r>
                        <a:rPr lang="en-US" sz="1400" b="0" i="0" u="none" strike="noStrike" cap="none" noProof="0" dirty="0">
                          <a:latin typeface="+mj-lt"/>
                        </a:rPr>
                        <a:t> </a:t>
                      </a:r>
                      <a:r>
                        <a:rPr lang="en-US" sz="1400" b="0" i="0" u="none" strike="noStrike" cap="none" noProof="0" dirty="0" err="1">
                          <a:latin typeface="+mj-lt"/>
                        </a:rPr>
                        <a:t>Dumenčić</a:t>
                      </a:r>
                      <a:r>
                        <a:rPr lang="en-US" sz="1400" b="0" i="0" u="none" strike="noStrike" cap="none" noProof="0" dirty="0">
                          <a:latin typeface="+mj-lt"/>
                        </a:rPr>
                        <a:t>, Maja </a:t>
                      </a:r>
                      <a:r>
                        <a:rPr lang="en-US" sz="1400" b="0" i="0" u="none" strike="noStrike" cap="none" noProof="0" dirty="0" err="1">
                          <a:latin typeface="+mj-lt"/>
                        </a:rPr>
                        <a:t>Đurinović</a:t>
                      </a:r>
                      <a:r>
                        <a:rPr lang="en-US" sz="1400" b="0" i="0" u="none" strike="noStrike" cap="none" noProof="0" dirty="0">
                          <a:latin typeface="+mj-lt"/>
                        </a:rPr>
                        <a:t> </a:t>
                      </a:r>
                      <a:r>
                        <a:rPr lang="en-US" sz="1400" b="0" i="0" u="none" strike="noStrike" cap="none" noProof="0" dirty="0" err="1">
                          <a:latin typeface="+mj-lt"/>
                        </a:rPr>
                        <a:t>Tišljarec</a:t>
                      </a:r>
                      <a:r>
                        <a:rPr lang="en-US" sz="1400" b="0" i="0" u="none" strike="noStrike" cap="none" noProof="0" dirty="0">
                          <a:latin typeface="+mj-lt"/>
                        </a:rPr>
                        <a:t>, </a:t>
                      </a:r>
                      <a:r>
                        <a:rPr lang="en-US" sz="1400" b="0" i="0" u="none" strike="noStrike" cap="none" noProof="0" dirty="0" err="1">
                          <a:latin typeface="+mj-lt"/>
                        </a:rPr>
                        <a:t>Jasmina</a:t>
                      </a:r>
                      <a:r>
                        <a:rPr lang="en-US" sz="1400" b="0" i="0" u="none" strike="noStrike" cap="none" noProof="0" dirty="0">
                          <a:latin typeface="+mj-lt"/>
                        </a:rPr>
                        <a:t> Kostelac </a:t>
                      </a:r>
                      <a:r>
                        <a:rPr lang="en-US" sz="1400" b="0" i="0" u="none" strike="noStrike" cap="none" noProof="0" dirty="0" err="1">
                          <a:latin typeface="+mj-lt"/>
                        </a:rPr>
                        <a:t>Pervan</a:t>
                      </a:r>
                      <a:r>
                        <a:rPr lang="en-US" sz="1400" b="0" i="0" u="none" strike="noStrike" cap="none" noProof="0" dirty="0">
                          <a:latin typeface="+mj-lt"/>
                        </a:rPr>
                        <a:t>, Iva </a:t>
                      </a:r>
                      <a:r>
                        <a:rPr lang="en-US" sz="1400" b="0" i="0" u="none" strike="noStrike" cap="none" noProof="0" dirty="0" err="1">
                          <a:latin typeface="+mj-lt"/>
                        </a:rPr>
                        <a:t>Penava</a:t>
                      </a:r>
                      <a:endParaRPr lang="en-US" sz="1400" b="0" i="0" u="none" strike="noStrike" cap="none" noProof="0" dirty="0">
                        <a:latin typeface="+mj-lt"/>
                      </a:endParaRPr>
                    </a:p>
                  </a:txBody>
                  <a:tcPr anchor="ctr"/>
                </a:tc>
                <a:extLst>
                  <a:ext uri="{0D108BD9-81ED-4DB2-BD59-A6C34878D82A}">
                    <a16:rowId xmlns:a16="http://schemas.microsoft.com/office/drawing/2014/main" val="10003"/>
                  </a:ext>
                </a:extLst>
              </a:tr>
              <a:tr h="4745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mj-lt"/>
                          <a:ea typeface="Times New Roman"/>
                          <a:cs typeface="Times New Roman"/>
                          <a:sym typeface="Times New Roman"/>
                        </a:rPr>
                        <a:t>Posjet</a:t>
                      </a:r>
                      <a:r>
                        <a:rPr lang="en" sz="1400" u="none" strike="noStrike" cap="none" dirty="0">
                          <a:latin typeface="+mj-lt"/>
                          <a:ea typeface="Times New Roman"/>
                          <a:cs typeface="Times New Roman"/>
                        </a:rPr>
                        <a:t> Gradu mladih organiziranim</a:t>
                      </a:r>
                      <a:r>
                        <a:rPr lang="en" sz="1400" u="none" strike="noStrike" cap="none" dirty="0">
                          <a:latin typeface="+mj-lt"/>
                          <a:ea typeface="Times New Roman"/>
                          <a:cs typeface="Times New Roman"/>
                          <a:sym typeface="Times New Roman"/>
                        </a:rPr>
                        <a:t> prijevozom.</a:t>
                      </a:r>
                      <a:endParaRPr sz="1400" u="none" strike="noStrike" cap="none" dirty="0">
                        <a:latin typeface="+mj-lt"/>
                      </a:endParaRPr>
                    </a:p>
                  </a:txBody>
                  <a:tcPr anchor="ctr"/>
                </a:tc>
                <a:extLst>
                  <a:ext uri="{0D108BD9-81ED-4DB2-BD59-A6C34878D82A}">
                    <a16:rowId xmlns:a16="http://schemas.microsoft.com/office/drawing/2014/main" val="10004"/>
                  </a:ext>
                </a:extLst>
              </a:tr>
              <a:tr h="4745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mj-lt"/>
                          <a:ea typeface="Times New Roman"/>
                          <a:cs typeface="Times New Roman"/>
                          <a:sym typeface="Times New Roman"/>
                        </a:rPr>
                        <a:t>lipanj </a:t>
                      </a:r>
                      <a:r>
                        <a:rPr lang="en" sz="1400" u="none" strike="noStrike" cap="none" dirty="0">
                          <a:latin typeface="+mj-lt"/>
                          <a:ea typeface="Times New Roman"/>
                          <a:cs typeface="Times New Roman"/>
                        </a:rPr>
                        <a:t>2023.</a:t>
                      </a:r>
                      <a:endParaRPr lang="en" sz="1400" u="none" strike="noStrike" cap="none" dirty="0">
                        <a:latin typeface="+mj-lt"/>
                        <a:cs typeface="Times New Roman"/>
                      </a:endParaRPr>
                    </a:p>
                  </a:txBody>
                  <a:tcPr anchor="ctr"/>
                </a:tc>
                <a:extLst>
                  <a:ext uri="{0D108BD9-81ED-4DB2-BD59-A6C34878D82A}">
                    <a16:rowId xmlns:a16="http://schemas.microsoft.com/office/drawing/2014/main" val="10005"/>
                  </a:ext>
                </a:extLst>
              </a:tr>
              <a:tr h="48792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latin typeface="+mj-lt"/>
                          <a:ea typeface="Times New Roman"/>
                          <a:cs typeface="Times New Roman"/>
                          <a:sym typeface="Times New Roman"/>
                        </a:rPr>
                        <a:t>prema cjeniku izletišta uz pisanu suglasnost roditelja</a:t>
                      </a:r>
                      <a:endParaRPr sz="1400" u="none" strike="noStrike" cap="none" dirty="0">
                        <a:latin typeface="+mj-lt"/>
                      </a:endParaRPr>
                    </a:p>
                  </a:txBody>
                  <a:tcPr anchor="ctr"/>
                </a:tc>
                <a:extLst>
                  <a:ext uri="{0D108BD9-81ED-4DB2-BD59-A6C34878D82A}">
                    <a16:rowId xmlns:a16="http://schemas.microsoft.com/office/drawing/2014/main" val="10006"/>
                  </a:ext>
                </a:extLst>
              </a:tr>
              <a:tr h="76867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tc>
                <a:tc>
                  <a:txBody>
                    <a:bodyPr/>
                    <a:lstStyle/>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provesti vrednovanje rada nakon povratka</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rezultate rada prikazati izložbom u učionici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graphicFrame>
        <p:nvGraphicFramePr>
          <p:cNvPr id="1219" name="Google Shape;1219;p157"/>
          <p:cNvGraphicFramePr/>
          <p:nvPr>
            <p:extLst>
              <p:ext uri="{D42A27DB-BD31-4B8C-83A1-F6EECF244321}">
                <p14:modId xmlns:p14="http://schemas.microsoft.com/office/powerpoint/2010/main" val="1902193873"/>
              </p:ext>
            </p:extLst>
          </p:nvPr>
        </p:nvGraphicFramePr>
        <p:xfrm>
          <a:off x="251503" y="367755"/>
          <a:ext cx="8640975" cy="6374281"/>
        </p:xfrm>
        <a:graphic>
          <a:graphicData uri="http://schemas.openxmlformats.org/drawingml/2006/table">
            <a:tbl>
              <a:tblPr>
                <a:noFill/>
                <a:tableStyleId>{B2E6745A-B9C5-42E0-A17B-FDAA3278ED7C}</a:tableStyleId>
              </a:tblPr>
              <a:tblGrid>
                <a:gridCol w="2258432">
                  <a:extLst>
                    <a:ext uri="{9D8B030D-6E8A-4147-A177-3AD203B41FA5}">
                      <a16:colId xmlns:a16="http://schemas.microsoft.com/office/drawing/2014/main" val="20000"/>
                    </a:ext>
                  </a:extLst>
                </a:gridCol>
                <a:gridCol w="6382543">
                  <a:extLst>
                    <a:ext uri="{9D8B030D-6E8A-4147-A177-3AD203B41FA5}">
                      <a16:colId xmlns:a16="http://schemas.microsoft.com/office/drawing/2014/main" val="20001"/>
                    </a:ext>
                  </a:extLst>
                </a:gridCol>
              </a:tblGrid>
              <a:tr h="71197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cs typeface="Times New Roman"/>
                        </a:rPr>
                        <a:t>NAZIV AKTIVNOSTI</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en" sz="1600" b="1" u="none" strike="noStrike" cap="none" dirty="0">
                          <a:latin typeface="Times New Roman"/>
                          <a:cs typeface="Times New Roman"/>
                        </a:rPr>
                        <a:t>JESEN OKO NAS</a:t>
                      </a:r>
                      <a:endParaRPr lang="sr-Latn-RS" sz="1600" u="none" strike="noStrike" cap="none" dirty="0">
                        <a:latin typeface="Times New Roman"/>
                        <a:cs typeface="Times New Roman"/>
                      </a:endParaRPr>
                    </a:p>
                    <a:p>
                      <a:pPr marL="0" marR="0" lvl="0" indent="0" algn="ctr">
                        <a:lnSpc>
                          <a:spcPct val="114999"/>
                        </a:lnSpc>
                        <a:spcBef>
                          <a:spcPts val="0"/>
                        </a:spcBef>
                        <a:spcAft>
                          <a:spcPts val="0"/>
                        </a:spcAft>
                        <a:buFont typeface="Verdana"/>
                        <a:buNone/>
                      </a:pPr>
                      <a:r>
                        <a:rPr lang="en" sz="1600" b="1" u="none" strike="noStrike" cap="none" dirty="0" smtClean="0">
                          <a:latin typeface="Times New Roman"/>
                          <a:cs typeface="Times New Roman"/>
                        </a:rPr>
                        <a:t> </a:t>
                      </a:r>
                      <a:r>
                        <a:rPr lang="en" sz="1600" b="1" u="none" strike="noStrike" cap="none" dirty="0">
                          <a:latin typeface="Times New Roman"/>
                          <a:cs typeface="Times New Roman"/>
                        </a:rPr>
                        <a:t>terenska nastava za učenike drugih razreda</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7112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cs typeface="Times New Roman"/>
                        </a:rPr>
                        <a:t>CILJ AKTIVNOSTI</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Integracija nastavnih sadržaja iz </a:t>
                      </a:r>
                      <a:r>
                        <a:rPr lang="en" sz="1400" u="none" strike="noStrike" cap="none">
                          <a:latin typeface="Times New Roman"/>
                          <a:ea typeface="Times New Roman"/>
                          <a:cs typeface="Times New Roman"/>
                          <a:sym typeface="Times New Roman"/>
                        </a:rPr>
                        <a:t>nastavnih </a:t>
                      </a:r>
                      <a:r>
                        <a:rPr lang="hr-HR" sz="1400" u="none" strike="noStrike" cap="none" smtClean="0">
                          <a:latin typeface="Times New Roman"/>
                          <a:ea typeface="Times New Roman"/>
                          <a:cs typeface="Times New Roman"/>
                          <a:sym typeface="Times New Roman"/>
                        </a:rPr>
                        <a:t>kurikulum</a:t>
                      </a:r>
                      <a:r>
                        <a:rPr lang="en" sz="1400" u="none" strike="noStrike" cap="none" smtClean="0">
                          <a:latin typeface="Times New Roman"/>
                          <a:ea typeface="Times New Roman"/>
                          <a:cs typeface="Times New Roman"/>
                          <a:sym typeface="Times New Roman"/>
                        </a:rPr>
                        <a:t>uma</a:t>
                      </a:r>
                      <a:r>
                        <a:rPr lang="en" sz="1400" u="none" strike="noStrike" cap="none" dirty="0">
                          <a:latin typeface="Times New Roman"/>
                          <a:ea typeface="Times New Roman"/>
                          <a:cs typeface="Times New Roman"/>
                          <a:sym typeface="Times New Roman"/>
                        </a:rPr>
                        <a:t>: hrvatski jezik, priroda i društvo, tjelesna i zdravstvena kultura, likovna i glazbena kultura i sat razrednika na temu Jesen.</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9012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cs typeface="Times New Roman"/>
                        </a:rPr>
                        <a:t>NAMJENA</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prepoznati</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promjene u jesen</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u izvornoj stvarnosti</a:t>
                      </a:r>
                      <a:endParaRPr sz="1400" u="none" strike="noStrike" cap="none" dirty="0">
                        <a:latin typeface="Times New Roman"/>
                        <a:cs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opisati vremenske prilike u jesen</a:t>
                      </a:r>
                      <a:endParaRPr sz="1400" u="none" strike="noStrike" cap="none" dirty="0">
                        <a:latin typeface="Times New Roman"/>
                        <a:cs typeface="Times New Roman"/>
                      </a:endParaRPr>
                    </a:p>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 utvrditi</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promjene na biljkama i u životu životinja</a:t>
                      </a:r>
                      <a:r>
                        <a:rPr lang="en" sz="1400" u="none" strike="noStrike" cap="none" dirty="0">
                          <a:latin typeface="Times New Roman"/>
                          <a:ea typeface="Times New Roman"/>
                          <a:cs typeface="Times New Roman"/>
                        </a:rPr>
                        <a:t> </a:t>
                      </a:r>
                      <a:endParaRPr sz="1400" u="none" strike="noStrike" cap="none" dirty="0">
                        <a:latin typeface="Times New Roman"/>
                        <a:cs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promatrati i povezivati vremenske promjene s promjenama na biljkama i životinjama</a:t>
                      </a:r>
                      <a:endParaRPr sz="1400" u="none" strike="noStrike" cap="none" dirty="0">
                        <a:latin typeface="Times New Roman"/>
                        <a:cs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povezati vremenske prilike s izborom odjeće i obuće</a:t>
                      </a:r>
                      <a:endParaRPr sz="1400" u="none" strike="noStrike" cap="none" dirty="0">
                        <a:latin typeface="Times New Roman"/>
                        <a:cs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poticati učenike na zabavu, igru i druženje</a:t>
                      </a:r>
                      <a:endParaRPr sz="1400" u="none" strike="noStrike" cap="none" dirty="0">
                        <a:latin typeface="Times New Roman"/>
                        <a:cs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usvajati vještine promatranja, opisivanja i bilježenja opažanja</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4567">
                <a:tc>
                  <a:txBody>
                    <a:bodyPr/>
                    <a:lstStyle/>
                    <a:p>
                      <a:pPr marL="0" marR="0" lvl="0" indent="0" algn="l" rtl="0">
                        <a:lnSpc>
                          <a:spcPct val="115000"/>
                        </a:lnSpc>
                        <a:spcBef>
                          <a:spcPts val="0"/>
                        </a:spcBef>
                        <a:spcAft>
                          <a:spcPts val="0"/>
                        </a:spcAft>
                        <a:buFont typeface="Verdana"/>
                        <a:buNone/>
                      </a:pPr>
                      <a:r>
                        <a:rPr lang="en" sz="1600" b="1" u="none" strike="noStrike" cap="none">
                          <a:latin typeface="Times New Roman"/>
                          <a:cs typeface="Times New Roman"/>
                        </a:rPr>
                        <a:t>NOSITELJI </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solidFill>
                            <a:schemeClr val="dk1"/>
                          </a:solidFill>
                          <a:latin typeface="Times New Roman"/>
                        </a:rPr>
                        <a:t>Danijela</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Divna</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Dujić</a:t>
                      </a:r>
                      <a:r>
                        <a:rPr lang="en-US" sz="1400" b="0" i="0" u="none" strike="noStrike" cap="none" noProof="0" dirty="0">
                          <a:solidFill>
                            <a:schemeClr val="dk1"/>
                          </a:solidFill>
                          <a:latin typeface="Times New Roman"/>
                        </a:rPr>
                        <a:t>, Martina </a:t>
                      </a:r>
                      <a:r>
                        <a:rPr lang="en-US" sz="1400" b="0" i="0" u="none" strike="noStrike" cap="none" noProof="0" dirty="0" err="1">
                          <a:solidFill>
                            <a:schemeClr val="dk1"/>
                          </a:solidFill>
                          <a:latin typeface="Times New Roman"/>
                        </a:rPr>
                        <a:t>Delišimunović</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Čmigović</a:t>
                      </a:r>
                      <a:r>
                        <a:rPr lang="en-US" sz="1400" b="0" i="0" u="none" strike="noStrike" cap="none" noProof="0" dirty="0">
                          <a:solidFill>
                            <a:schemeClr val="dk1"/>
                          </a:solidFill>
                          <a:latin typeface="Times New Roman"/>
                        </a:rPr>
                        <a:t>, Ivana </a:t>
                      </a:r>
                      <a:r>
                        <a:rPr lang="en-US" sz="1400" b="0" i="0" u="none" strike="noStrike" cap="none" noProof="0" dirty="0" err="1">
                          <a:solidFill>
                            <a:schemeClr val="dk1"/>
                          </a:solidFill>
                          <a:latin typeface="Times New Roman"/>
                        </a:rPr>
                        <a:t>Vlajčić</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Natalija</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Kovač</a:t>
                      </a:r>
                      <a:endParaRPr lang="en-US" sz="1400" b="0" i="0" u="none" strike="noStrike" cap="none" noProof="0" dirty="0">
                        <a:solidFill>
                          <a:schemeClr val="dk1"/>
                        </a:solidFill>
                        <a:latin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2257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cs typeface="Times New Roman"/>
                        </a:rPr>
                        <a:t>NAČIN REALIZACIJE</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cs typeface="Times New Roman"/>
                        </a:rPr>
                        <a:t>Seoski turizam Šimanović</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492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cs typeface="Times New Roman"/>
                        </a:rPr>
                        <a:t>VREMENIK</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cs typeface="Times New Roman"/>
                        </a:rPr>
                        <a:t>Rujan 2022.</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589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cs typeface="Times New Roman"/>
                        </a:rPr>
                        <a:t>TROŠKOVNIK</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cs typeface="Times New Roman"/>
                        </a:rPr>
                        <a:t>Prema cjeniku uz suglasnost roditelja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3647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cs typeface="Times New Roman"/>
                        </a:rPr>
                        <a:t>VREDNOVANJE I KORIŠTENJE REZULTATA RADA</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Vrednovanje provesti u učionici.</a:t>
                      </a:r>
                      <a:endParaRPr sz="1400" u="none" strike="noStrike" cap="none" dirty="0">
                        <a:latin typeface="Times New Roman"/>
                        <a:cs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Izložba likovnih radova na panoima.</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aphicFrame>
        <p:nvGraphicFramePr>
          <p:cNvPr id="1261" name="Google Shape;1261;p164"/>
          <p:cNvGraphicFramePr/>
          <p:nvPr>
            <p:extLst>
              <p:ext uri="{D42A27DB-BD31-4B8C-83A1-F6EECF244321}">
                <p14:modId xmlns:p14="http://schemas.microsoft.com/office/powerpoint/2010/main" val="2996406124"/>
              </p:ext>
            </p:extLst>
          </p:nvPr>
        </p:nvGraphicFramePr>
        <p:xfrm>
          <a:off x="192628" y="243493"/>
          <a:ext cx="8758725" cy="6410434"/>
        </p:xfrm>
        <a:graphic>
          <a:graphicData uri="http://schemas.openxmlformats.org/drawingml/2006/table">
            <a:tbl>
              <a:tblPr>
                <a:noFill/>
                <a:tableStyleId>{B2E6745A-B9C5-42E0-A17B-FDAA3278ED7C}</a:tableStyleId>
              </a:tblPr>
              <a:tblGrid>
                <a:gridCol w="2186678">
                  <a:extLst>
                    <a:ext uri="{9D8B030D-6E8A-4147-A177-3AD203B41FA5}">
                      <a16:colId xmlns:a16="http://schemas.microsoft.com/office/drawing/2014/main" val="20000"/>
                    </a:ext>
                  </a:extLst>
                </a:gridCol>
                <a:gridCol w="6572047">
                  <a:extLst>
                    <a:ext uri="{9D8B030D-6E8A-4147-A177-3AD203B41FA5}">
                      <a16:colId xmlns:a16="http://schemas.microsoft.com/office/drawing/2014/main" val="20001"/>
                    </a:ext>
                  </a:extLst>
                </a:gridCol>
              </a:tblGrid>
              <a:tr h="74270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mj-lt"/>
                        </a:rPr>
                        <a:t>ZIMA</a:t>
                      </a:r>
                      <a:endParaRPr lang="hr-HR" sz="1600" b="1" u="none" strike="noStrike" cap="none" dirty="0" smtClean="0">
                        <a:latin typeface="+mj-lt"/>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mj-lt"/>
                        </a:rPr>
                        <a:t>  </a:t>
                      </a:r>
                      <a:r>
                        <a:rPr lang="en" sz="1600" b="1" u="none" strike="noStrike" cap="none" dirty="0">
                          <a:latin typeface="+mj-lt"/>
                        </a:rPr>
                        <a:t>terenska nastava za učenike </a:t>
                      </a:r>
                      <a:r>
                        <a:rPr lang="en" sz="1600" b="1" u="none" strike="noStrike" cap="none" dirty="0" smtClean="0">
                          <a:latin typeface="+mj-lt"/>
                        </a:rPr>
                        <a:t>drug</a:t>
                      </a:r>
                      <a:r>
                        <a:rPr lang="hr-HR" sz="1600" b="1" u="none" strike="noStrike" cap="none" dirty="0" smtClean="0">
                          <a:latin typeface="+mj-lt"/>
                        </a:rPr>
                        <a:t>ih</a:t>
                      </a:r>
                      <a:r>
                        <a:rPr lang="en" sz="1600" b="1" u="none" strike="noStrike" cap="none" dirty="0" smtClean="0">
                          <a:latin typeface="+mj-lt"/>
                        </a:rPr>
                        <a:t> </a:t>
                      </a:r>
                      <a:r>
                        <a:rPr lang="en" sz="1600" b="1" u="none" strike="noStrike" cap="none" dirty="0">
                          <a:latin typeface="+mj-lt"/>
                        </a:rPr>
                        <a:t>razreda</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0219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rPr>
                        <a:t>CILJ AKTIVNOSTI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Integracija nastavnih sadržaja iz nastavnih predmeta: hrvatski jezik, priroda i društvo, tjelesna i zdravstvena kultura, likovna i glazbena kultura.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7142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mj-lt"/>
                          <a:ea typeface="Times New Roman"/>
                          <a:cs typeface="Times New Roman"/>
                          <a:sym typeface="Times New Roman"/>
                        </a:rPr>
                        <a:t>- prepoznati i opisati vremenske</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promjene zimi</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u neposrednoj stvarnosti</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uočiti glavna obilježja zime u mjestu u kojem živimo</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povezati vremenske promjene i njihov utjecaj na biljni i životinjski svijet i rad ljudi (selo/grad)</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razlikovati zimu od ostalih godišnjih doba</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poticati učenike na zabavu, igru i druženje</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 usvajati vještine promatranja, opisivanja i bilježenja opažanja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7210">
                <a:tc>
                  <a:txBody>
                    <a:bodyPr/>
                    <a:lstStyle/>
                    <a:p>
                      <a:pPr marL="0" marR="0" lvl="0" indent="0" algn="l" rtl="0">
                        <a:lnSpc>
                          <a:spcPct val="115000"/>
                        </a:lnSpc>
                        <a:spcBef>
                          <a:spcPts val="0"/>
                        </a:spcBef>
                        <a:spcAft>
                          <a:spcPts val="0"/>
                        </a:spcAft>
                        <a:buFont typeface="Verdana"/>
                        <a:buNone/>
                      </a:pPr>
                      <a:r>
                        <a:rPr lang="en" sz="1600" b="1" u="none" strike="noStrike" cap="none">
                          <a:latin typeface="+mj-lt"/>
                        </a:rPr>
                        <a:t>NOSITELJI </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Divna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Dujić</a:t>
                      </a:r>
                      <a:r>
                        <a:rPr lang="en-US" sz="1400" b="0" i="0" u="none" strike="noStrike" cap="none" noProof="0" dirty="0">
                          <a:solidFill>
                            <a:schemeClr val="dk1"/>
                          </a:solidFill>
                          <a:latin typeface="+mj-lt"/>
                        </a:rPr>
                        <a:t>, Martina </a:t>
                      </a:r>
                      <a:r>
                        <a:rPr lang="en-US" sz="1400" b="0" i="0" u="none" strike="noStrike" cap="none" noProof="0" dirty="0" err="1">
                          <a:solidFill>
                            <a:schemeClr val="dk1"/>
                          </a:solidFill>
                          <a:latin typeface="+mj-lt"/>
                        </a:rPr>
                        <a:t>Delišimunović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Čmigović</a:t>
                      </a:r>
                      <a:r>
                        <a:rPr lang="en-US" sz="1400" b="0" i="0" u="none" strike="noStrike" cap="none" noProof="0" dirty="0">
                          <a:solidFill>
                            <a:schemeClr val="dk1"/>
                          </a:solidFill>
                          <a:latin typeface="+mj-lt"/>
                        </a:rPr>
                        <a:t>, Ivana </a:t>
                      </a:r>
                      <a:r>
                        <a:rPr lang="en-US" sz="1400" b="0" i="0" u="none" strike="noStrike" cap="none" noProof="0" dirty="0" err="1">
                          <a:solidFill>
                            <a:schemeClr val="dk1"/>
                          </a:solidFill>
                          <a:latin typeface="+mj-lt"/>
                        </a:rPr>
                        <a:t>Vlajčić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Natalija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Kovač</a:t>
                      </a:r>
                      <a:endParaRPr lang="en-U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532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Šetnja oko škole: naselje, šuma, livada.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563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rPr>
                        <a:t>prosinac</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2022</a:t>
                      </a:r>
                      <a:r>
                        <a:rPr lang="en" sz="1400" u="none" strike="noStrike" cap="none" dirty="0">
                          <a:latin typeface="+mj-lt"/>
                          <a:ea typeface="Times New Roman"/>
                          <a:cs typeface="Times New Roman"/>
                          <a:sym typeface="Times New Roman"/>
                        </a:rPr>
                        <a:t>. g.</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601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hr-HR" sz="1400" u="none" strike="noStrike" cap="none" dirty="0" smtClean="0">
                          <a:latin typeface="+mj-lt"/>
                          <a:ea typeface="Times New Roman"/>
                          <a:cs typeface="Times New Roman"/>
                          <a:sym typeface="Times New Roman"/>
                        </a:rPr>
                        <a:t>Nema materijalnih troškova.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4676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Vrednovanje provesti u učionici.</a:t>
                      </a:r>
                      <a:endParaRPr sz="1400" u="none" strike="noStrike" cap="none" dirty="0">
                        <a:latin typeface="+mj-lt"/>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aphicFrame>
        <p:nvGraphicFramePr>
          <p:cNvPr id="1267" name="Google Shape;1267;p165"/>
          <p:cNvGraphicFramePr/>
          <p:nvPr>
            <p:extLst>
              <p:ext uri="{D42A27DB-BD31-4B8C-83A1-F6EECF244321}">
                <p14:modId xmlns:p14="http://schemas.microsoft.com/office/powerpoint/2010/main" val="1208811944"/>
              </p:ext>
            </p:extLst>
          </p:nvPr>
        </p:nvGraphicFramePr>
        <p:xfrm>
          <a:off x="125757" y="114928"/>
          <a:ext cx="8892475" cy="6574090"/>
        </p:xfrm>
        <a:graphic>
          <a:graphicData uri="http://schemas.openxmlformats.org/drawingml/2006/table">
            <a:tbl>
              <a:tblPr>
                <a:noFill/>
                <a:tableStyleId>{B2E6745A-B9C5-42E0-A17B-FDAA3278ED7C}</a:tableStyleId>
              </a:tblPr>
              <a:tblGrid>
                <a:gridCol w="2356175">
                  <a:extLst>
                    <a:ext uri="{9D8B030D-6E8A-4147-A177-3AD203B41FA5}">
                      <a16:colId xmlns:a16="http://schemas.microsoft.com/office/drawing/2014/main" val="20000"/>
                    </a:ext>
                  </a:extLst>
                </a:gridCol>
                <a:gridCol w="6536300">
                  <a:extLst>
                    <a:ext uri="{9D8B030D-6E8A-4147-A177-3AD203B41FA5}">
                      <a16:colId xmlns:a16="http://schemas.microsoft.com/office/drawing/2014/main" val="20001"/>
                    </a:ext>
                  </a:extLst>
                </a:gridCol>
              </a:tblGrid>
              <a:tr h="59310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rPr>
                        <a:t>NAŠE MJESTO</a:t>
                      </a:r>
                      <a:r>
                        <a:rPr lang="en" sz="1600" b="1" u="none" strike="noStrike" cap="none" dirty="0">
                          <a:latin typeface="+mj-lt"/>
                          <a:ea typeface="Times New Roman"/>
                          <a:cs typeface="Times New Roman"/>
                          <a:sym typeface="Times New Roman"/>
                        </a:rPr>
                        <a:t> </a:t>
                      </a:r>
                      <a:endParaRPr lang="hr-HR" sz="1600" b="1" u="none" strike="noStrike" cap="none" dirty="0" smtClean="0">
                        <a:latin typeface="+mj-lt"/>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mj-lt"/>
                          <a:ea typeface="Times New Roman"/>
                          <a:cs typeface="Times New Roman"/>
                          <a:sym typeface="Times New Roman"/>
                        </a:rPr>
                        <a:t> </a:t>
                      </a:r>
                      <a:r>
                        <a:rPr lang="en" sz="1600" b="1" u="none" strike="noStrike" cap="none" dirty="0">
                          <a:latin typeface="+mj-lt"/>
                          <a:ea typeface="Times New Roman"/>
                          <a:cs typeface="Times New Roman"/>
                          <a:sym typeface="Times New Roman"/>
                        </a:rPr>
                        <a:t>terenska nastava za učenike </a:t>
                      </a:r>
                      <a:r>
                        <a:rPr lang="en" sz="1600" b="1" u="none" strike="noStrike" cap="none" dirty="0" smtClean="0">
                          <a:latin typeface="+mj-lt"/>
                          <a:ea typeface="Times New Roman"/>
                          <a:cs typeface="Times New Roman"/>
                          <a:sym typeface="Times New Roman"/>
                        </a:rPr>
                        <a:t>drug</a:t>
                      </a:r>
                      <a:r>
                        <a:rPr lang="hr-HR" sz="1600" b="1" u="none" strike="noStrike" cap="none" dirty="0" smtClean="0">
                          <a:latin typeface="+mj-lt"/>
                          <a:ea typeface="Times New Roman"/>
                          <a:cs typeface="Times New Roman"/>
                          <a:sym typeface="Times New Roman"/>
                        </a:rPr>
                        <a:t>ih</a:t>
                      </a:r>
                      <a:r>
                        <a:rPr lang="en" sz="1600" b="1" u="none" strike="noStrike" cap="none" dirty="0" smtClean="0">
                          <a:latin typeface="+mj-lt"/>
                          <a:ea typeface="Times New Roman"/>
                          <a:cs typeface="Times New Roman"/>
                          <a:sym typeface="Times New Roman"/>
                        </a:rPr>
                        <a:t> </a:t>
                      </a:r>
                      <a:r>
                        <a:rPr lang="en" sz="1600" b="1" u="none" strike="noStrike" cap="none" dirty="0">
                          <a:latin typeface="+mj-lt"/>
                          <a:ea typeface="Times New Roman"/>
                          <a:cs typeface="Times New Roman"/>
                          <a:sym typeface="Times New Roman"/>
                        </a:rPr>
                        <a:t>razreda</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428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Integracija nastavnih sadržaja iz nastavnih predmeta: </a:t>
                      </a:r>
                      <a:r>
                        <a:rPr lang="en" sz="1400" u="none" strike="noStrike" cap="none" dirty="0">
                          <a:latin typeface="+mj-lt"/>
                          <a:ea typeface="Times New Roman"/>
                          <a:cs typeface="Times New Roman"/>
                        </a:rPr>
                        <a:t>priroda</a:t>
                      </a:r>
                      <a:r>
                        <a:rPr lang="en" sz="1400" u="none" strike="noStrike" cap="none" dirty="0">
                          <a:latin typeface="+mj-lt"/>
                          <a:ea typeface="Times New Roman"/>
                          <a:cs typeface="Times New Roman"/>
                          <a:sym typeface="Times New Roman"/>
                        </a:rPr>
                        <a:t> i društvo, </a:t>
                      </a:r>
                      <a:r>
                        <a:rPr lang="en" sz="1400" u="none" strike="noStrike" cap="none" dirty="0">
                          <a:latin typeface="+mj-lt"/>
                          <a:ea typeface="Times New Roman"/>
                          <a:cs typeface="Times New Roman"/>
                        </a:rPr>
                        <a:t>hrvatski jezik, tjelesna</a:t>
                      </a:r>
                      <a:r>
                        <a:rPr lang="en" sz="1400" u="none" strike="noStrike" cap="none" dirty="0">
                          <a:latin typeface="+mj-lt"/>
                          <a:ea typeface="Times New Roman"/>
                          <a:cs typeface="Times New Roman"/>
                          <a:sym typeface="Times New Roman"/>
                        </a:rPr>
                        <a:t> i zdravstvena kultura, likovna i glazbena kultura.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68220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učenik upoznaje i opisuje mjesto u kojem živi, te ustanove u mjestu</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opisuje zanimanja ljudi u mjestu u kojem živi, te  prepoznaje  važnost   različitih zanimanja i djelatnosti u mjestu</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prepoznaje važnost i vrijednost svakog zanimanja i rada</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upoznaje i opisuje povijesnu, kulturnu i prirodnu baštinu svoga mjesta</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snalazi se u neposrednom okružju prema objektima i dijelovima prirode</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opisuje i prikazuje objekte u neposrednom okružju</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 opisuje važnost organizacije prometa u svom okružju</a:t>
                      </a:r>
                      <a:endParaRPr lang="en-US" sz="1400" u="none" strike="noStrike" cap="none" dirty="0">
                        <a:solidFill>
                          <a:schemeClr val="dk1"/>
                        </a:solidFill>
                        <a:latin typeface="+mj-lt"/>
                      </a:endParaRPr>
                    </a:p>
                    <a:p>
                      <a:pPr marL="0" marR="0" lvl="0" indent="0" algn="l">
                        <a:lnSpc>
                          <a:spcPct val="114999"/>
                        </a:lnSpc>
                        <a:spcBef>
                          <a:spcPts val="0"/>
                        </a:spcBef>
                        <a:spcAft>
                          <a:spcPts val="0"/>
                        </a:spcAft>
                        <a:buFont typeface="Verdana"/>
                        <a:buNone/>
                      </a:pPr>
                      <a:r>
                        <a:rPr lang="en" sz="1400" u="none" strike="noStrike" cap="none" dirty="0">
                          <a:solidFill>
                            <a:schemeClr val="dk1"/>
                          </a:solidFill>
                          <a:latin typeface="+mj-lt"/>
                          <a:ea typeface="Times New Roman"/>
                          <a:cs typeface="Times New Roman"/>
                        </a:rPr>
                        <a:t>-poticati</a:t>
                      </a:r>
                      <a:r>
                        <a:rPr lang="en" sz="1400" u="none" strike="noStrike" cap="none" dirty="0">
                          <a:solidFill>
                            <a:schemeClr val="dk1"/>
                          </a:solidFill>
                          <a:latin typeface="+mj-lt"/>
                          <a:ea typeface="Times New Roman"/>
                          <a:cs typeface="Times New Roman"/>
                          <a:sym typeface="Times New Roman"/>
                        </a:rPr>
                        <a:t> učenike na zabavu, igru i druženje</a:t>
                      </a:r>
                      <a:endParaRPr lang="en-US" sz="1400" u="none" strike="noStrike" cap="none" dirty="0">
                        <a:solidFill>
                          <a:schemeClr val="dk1"/>
                        </a:solidFill>
                        <a:latin typeface="+mj-lt"/>
                      </a:endParaRPr>
                    </a:p>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 usvajati vještine promatranja, opisivanja i bilježenja opažanja</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9008">
                <a:tc>
                  <a:txBody>
                    <a:bodyPr/>
                    <a:lstStyle/>
                    <a:p>
                      <a:pPr marL="0" marR="0" lvl="0" indent="0" algn="l" rtl="0">
                        <a:lnSpc>
                          <a:spcPct val="115000"/>
                        </a:lnSpc>
                        <a:spcBef>
                          <a:spcPts val="0"/>
                        </a:spcBef>
                        <a:spcAft>
                          <a:spcPts val="0"/>
                        </a:spcAft>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Divna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Dujić</a:t>
                      </a:r>
                      <a:r>
                        <a:rPr lang="en-US" sz="1400" b="0" i="0" u="none" strike="noStrike" cap="none" noProof="0" dirty="0">
                          <a:solidFill>
                            <a:schemeClr val="dk1"/>
                          </a:solidFill>
                          <a:latin typeface="+mj-lt"/>
                        </a:rPr>
                        <a:t>, Martina </a:t>
                      </a:r>
                      <a:r>
                        <a:rPr lang="en-US" sz="1400" b="0" i="0" u="none" strike="noStrike" cap="none" noProof="0" dirty="0" err="1">
                          <a:solidFill>
                            <a:schemeClr val="dk1"/>
                          </a:solidFill>
                          <a:latin typeface="+mj-lt"/>
                        </a:rPr>
                        <a:t>Delišimunović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Čmigović</a:t>
                      </a:r>
                      <a:r>
                        <a:rPr lang="en-US" sz="1400" b="0" i="0" u="none" strike="noStrike" cap="none" noProof="0" dirty="0">
                          <a:solidFill>
                            <a:schemeClr val="dk1"/>
                          </a:solidFill>
                          <a:latin typeface="+mj-lt"/>
                        </a:rPr>
                        <a:t>, Ivana </a:t>
                      </a:r>
                      <a:r>
                        <a:rPr lang="en-US" sz="1400" b="0" i="0" u="none" strike="noStrike" cap="none" noProof="0" dirty="0" err="1">
                          <a:solidFill>
                            <a:schemeClr val="dk1"/>
                          </a:solidFill>
                          <a:latin typeface="+mj-lt"/>
                        </a:rPr>
                        <a:t>Vlajčić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Natalija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Kovač</a:t>
                      </a:r>
                      <a:endParaRPr lang="en-U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914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cs typeface="Times New Roman"/>
                        </a:rPr>
                        <a:t>Šetnja Sesvetama, posjet Gradskoj knjižnici, Muzeju Prigorja, Dobrovoljnoj vatrogasnoj postaji Sesveta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676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rPr>
                        <a:t> ožujak 2023</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godine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831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hr-HR" sz="1400" u="none" strike="noStrike" cap="none" dirty="0" smtClean="0">
                          <a:latin typeface="+mj-lt"/>
                          <a:ea typeface="Times New Roman"/>
                          <a:cs typeface="Times New Roman"/>
                        </a:rPr>
                        <a:t>Nema materijalnih troškova.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2702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Vrednovanje provesti u učionici.</a:t>
                      </a:r>
                      <a:endParaRPr sz="1400" u="none" strike="noStrike" cap="none" dirty="0">
                        <a:latin typeface="+mj-lt"/>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prikupljenih predmeta.</a:t>
                      </a:r>
                      <a:endParaRPr sz="1400" u="none" strike="noStrike" cap="none" dirty="0">
                        <a:latin typeface="+mj-lt"/>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aphicFrame>
        <p:nvGraphicFramePr>
          <p:cNvPr id="1267" name="Google Shape;1267;p165"/>
          <p:cNvGraphicFramePr/>
          <p:nvPr>
            <p:extLst>
              <p:ext uri="{D42A27DB-BD31-4B8C-83A1-F6EECF244321}">
                <p14:modId xmlns:p14="http://schemas.microsoft.com/office/powerpoint/2010/main" val="21667747"/>
              </p:ext>
            </p:extLst>
          </p:nvPr>
        </p:nvGraphicFramePr>
        <p:xfrm>
          <a:off x="202988" y="291909"/>
          <a:ext cx="8738024" cy="6352144"/>
        </p:xfrm>
        <a:graphic>
          <a:graphicData uri="http://schemas.openxmlformats.org/drawingml/2006/table">
            <a:tbl>
              <a:tblPr>
                <a:noFill/>
                <a:tableStyleId>{B2E6745A-B9C5-42E0-A17B-FDAA3278ED7C}</a:tableStyleId>
              </a:tblPr>
              <a:tblGrid>
                <a:gridCol w="2269624">
                  <a:extLst>
                    <a:ext uri="{9D8B030D-6E8A-4147-A177-3AD203B41FA5}">
                      <a16:colId xmlns:a16="http://schemas.microsoft.com/office/drawing/2014/main" val="20000"/>
                    </a:ext>
                  </a:extLst>
                </a:gridCol>
                <a:gridCol w="6468400">
                  <a:extLst>
                    <a:ext uri="{9D8B030D-6E8A-4147-A177-3AD203B41FA5}">
                      <a16:colId xmlns:a16="http://schemas.microsoft.com/office/drawing/2014/main" val="20001"/>
                    </a:ext>
                  </a:extLst>
                </a:gridCol>
              </a:tblGrid>
              <a:tr h="65163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rPr>
                        <a:t>PROMET</a:t>
                      </a:r>
                      <a:r>
                        <a:rPr lang="en" sz="1600" b="1" u="none" strike="noStrike" cap="none" dirty="0">
                          <a:latin typeface="Times New Roman"/>
                          <a:ea typeface="Times New Roman"/>
                          <a:cs typeface="Times New Roman"/>
                          <a:sym typeface="Times New Roman"/>
                        </a:rPr>
                        <a:t>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Times New Roman"/>
                          <a:ea typeface="Times New Roman"/>
                          <a:cs typeface="Times New Roman"/>
                          <a:sym typeface="Times New Roman"/>
                        </a:rPr>
                        <a:t> </a:t>
                      </a:r>
                      <a:r>
                        <a:rPr lang="en" sz="1600" b="1" u="none" strike="noStrike" cap="none" dirty="0">
                          <a:latin typeface="Times New Roman"/>
                          <a:ea typeface="Times New Roman"/>
                          <a:cs typeface="Times New Roman"/>
                          <a:sym typeface="Times New Roman"/>
                        </a:rPr>
                        <a:t>terenska nastava za učenike drugih razreda</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1607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Integracija nastavnih sadržaja iz nastavnih predmeta: </a:t>
                      </a:r>
                      <a:r>
                        <a:rPr lang="en" sz="1400" u="none" strike="noStrike" cap="none" dirty="0">
                          <a:latin typeface="+mj-lt"/>
                          <a:ea typeface="Times New Roman"/>
                          <a:cs typeface="Times New Roman"/>
                        </a:rPr>
                        <a:t>priroda</a:t>
                      </a:r>
                      <a:r>
                        <a:rPr lang="en" sz="1400" u="none" strike="noStrike" cap="none" dirty="0">
                          <a:latin typeface="+mj-lt"/>
                          <a:ea typeface="Times New Roman"/>
                          <a:cs typeface="Times New Roman"/>
                          <a:sym typeface="Times New Roman"/>
                        </a:rPr>
                        <a:t> i društvo, </a:t>
                      </a:r>
                      <a:r>
                        <a:rPr lang="en" sz="1400" u="none" strike="noStrike" cap="none" dirty="0">
                          <a:latin typeface="+mj-lt"/>
                          <a:ea typeface="Times New Roman"/>
                          <a:cs typeface="Times New Roman"/>
                        </a:rPr>
                        <a:t>hrvatski jezik, tjelesna</a:t>
                      </a:r>
                      <a:r>
                        <a:rPr lang="en" sz="1400" u="none" strike="noStrike" cap="none" dirty="0">
                          <a:latin typeface="+mj-lt"/>
                          <a:ea typeface="Times New Roman"/>
                          <a:cs typeface="Times New Roman"/>
                          <a:sym typeface="Times New Roman"/>
                        </a:rPr>
                        <a:t> i zdravstvena kultura, likovna i glazbena kultura.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3481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hr" sz="1400" b="0" i="0" u="none" strike="noStrike" cap="none" noProof="0" dirty="0">
                          <a:latin typeface="+mj-lt"/>
                        </a:rPr>
                        <a:t>-</a:t>
                      </a:r>
                      <a:r>
                        <a:rPr lang="hr" sz="1400" b="0" i="0" u="none" strike="noStrike" cap="none" noProof="0" dirty="0">
                          <a:solidFill>
                            <a:srgbClr val="000000"/>
                          </a:solidFill>
                          <a:latin typeface="+mj-lt"/>
                          <a:cs typeface="Times New Roman"/>
                          <a:sym typeface="Arial"/>
                        </a:rPr>
                        <a:t> učenik razlikuje vrste prometa</a:t>
                      </a:r>
                      <a:r>
                        <a:rPr lang="en" sz="1400" b="0" i="0" u="none" strike="noStrike" cap="none" noProof="0" dirty="0">
                          <a:solidFill>
                            <a:srgbClr val="000000"/>
                          </a:solidFill>
                          <a:latin typeface="+mj-lt"/>
                          <a:cs typeface="Times New Roman"/>
                        </a:rPr>
                        <a:t> </a:t>
                      </a:r>
                      <a:endParaRPr lang="en-US" sz="1400" b="0" i="0" u="none" strike="noStrike" cap="none" dirty="0">
                        <a:solidFill>
                          <a:srgbClr val="000000"/>
                        </a:solidFill>
                        <a:latin typeface="+mj-lt"/>
                        <a:cs typeface="Times New Roman"/>
                        <a:sym typeface="Arial"/>
                      </a:endParaRPr>
                    </a:p>
                    <a:p>
                      <a:pPr lvl="0" algn="l">
                        <a:lnSpc>
                          <a:spcPct val="100000"/>
                        </a:lnSpc>
                        <a:spcBef>
                          <a:spcPts val="0"/>
                        </a:spcBef>
                        <a:spcAft>
                          <a:spcPts val="0"/>
                        </a:spcAft>
                        <a:buNone/>
                      </a:pPr>
                      <a:r>
                        <a:rPr lang="hr" sz="1400" b="0" i="0" u="none" strike="noStrike" cap="none" noProof="0" dirty="0">
                          <a:solidFill>
                            <a:srgbClr val="000000"/>
                          </a:solidFill>
                          <a:latin typeface="+mj-lt"/>
                          <a:cs typeface="Times New Roman"/>
                          <a:sym typeface="Arial"/>
                        </a:rPr>
                        <a:t>- imenuje prometna sredstva</a:t>
                      </a:r>
                      <a:r>
                        <a:rPr lang="en" sz="1400" b="0" i="0" u="none" strike="noStrike" cap="none" noProof="0" dirty="0">
                          <a:solidFill>
                            <a:srgbClr val="000000"/>
                          </a:solidFill>
                          <a:latin typeface="+mj-lt"/>
                          <a:cs typeface="Times New Roman"/>
                        </a:rPr>
                        <a:t> </a:t>
                      </a:r>
                      <a:endParaRPr lang="en" sz="1400" b="0" i="0" u="none" strike="noStrike" cap="none" dirty="0">
                        <a:solidFill>
                          <a:srgbClr val="000000"/>
                        </a:solidFill>
                        <a:latin typeface="+mj-lt"/>
                        <a:cs typeface="Times New Roman"/>
                        <a:sym typeface="Arial"/>
                      </a:endParaRPr>
                    </a:p>
                    <a:p>
                      <a:pPr lvl="0" algn="l">
                        <a:lnSpc>
                          <a:spcPct val="100000"/>
                        </a:lnSpc>
                        <a:spcBef>
                          <a:spcPts val="0"/>
                        </a:spcBef>
                        <a:spcAft>
                          <a:spcPts val="0"/>
                        </a:spcAft>
                        <a:buNone/>
                      </a:pPr>
                      <a:r>
                        <a:rPr lang="hr" sz="1400" b="0" i="0" u="none" strike="noStrike" cap="none" noProof="0" dirty="0">
                          <a:solidFill>
                            <a:srgbClr val="000000"/>
                          </a:solidFill>
                          <a:latin typeface="+mj-lt"/>
                          <a:cs typeface="Times New Roman"/>
                          <a:sym typeface="Arial"/>
                        </a:rPr>
                        <a:t>- uspoređuje prometnice s obzirom na sigurnost i brzinu</a:t>
                      </a:r>
                      <a:r>
                        <a:rPr lang="en" sz="1400" b="0" i="0" u="none" strike="noStrike" cap="none" noProof="0" dirty="0">
                          <a:solidFill>
                            <a:srgbClr val="000000"/>
                          </a:solidFill>
                          <a:latin typeface="+mj-lt"/>
                          <a:cs typeface="Times New Roman"/>
                        </a:rPr>
                        <a:t> i način prometovanja</a:t>
                      </a:r>
                      <a:endParaRPr lang="en" sz="1400" b="0" i="0" u="none" strike="noStrike" cap="none" dirty="0">
                        <a:solidFill>
                          <a:srgbClr val="000000"/>
                        </a:solidFill>
                        <a:latin typeface="+mj-lt"/>
                        <a:cs typeface="Times New Roman"/>
                        <a:sym typeface="Arial"/>
                      </a:endParaRPr>
                    </a:p>
                    <a:p>
                      <a:pPr lvl="0" algn="l">
                        <a:lnSpc>
                          <a:spcPct val="100000"/>
                        </a:lnSpc>
                        <a:spcBef>
                          <a:spcPts val="0"/>
                        </a:spcBef>
                        <a:spcAft>
                          <a:spcPts val="0"/>
                        </a:spcAft>
                        <a:buNone/>
                      </a:pPr>
                      <a:r>
                        <a:rPr lang="hr" sz="1400" b="0" i="0" u="none" strike="noStrike" cap="none" noProof="0" dirty="0">
                          <a:solidFill>
                            <a:srgbClr val="000000"/>
                          </a:solidFill>
                          <a:latin typeface="+mj-lt"/>
                          <a:cs typeface="Times New Roman"/>
                          <a:sym typeface="Arial"/>
                        </a:rPr>
                        <a:t>- opisuje radnje koje putnik treba učiniti da bi putovao</a:t>
                      </a:r>
                      <a:r>
                        <a:rPr lang="en" sz="1400" b="0" i="0" u="none" strike="noStrike" cap="none" noProof="0" dirty="0">
                          <a:solidFill>
                            <a:srgbClr val="000000"/>
                          </a:solidFill>
                          <a:latin typeface="+mj-lt"/>
                          <a:cs typeface="Times New Roman"/>
                        </a:rPr>
                        <a:t> </a:t>
                      </a:r>
                      <a:endParaRPr lang="en" sz="1400" b="0" i="0" u="none" strike="noStrike" cap="none" dirty="0">
                        <a:solidFill>
                          <a:srgbClr val="000000"/>
                        </a:solidFill>
                        <a:latin typeface="+mj-lt"/>
                        <a:cs typeface="Times New Roman"/>
                        <a:sym typeface="Arial"/>
                      </a:endParaRPr>
                    </a:p>
                    <a:p>
                      <a:pPr lvl="0" algn="l">
                        <a:lnSpc>
                          <a:spcPct val="100000"/>
                        </a:lnSpc>
                        <a:spcBef>
                          <a:spcPts val="0"/>
                        </a:spcBef>
                        <a:spcAft>
                          <a:spcPts val="0"/>
                        </a:spcAft>
                        <a:buNone/>
                      </a:pPr>
                      <a:r>
                        <a:rPr lang="hr" sz="1400" b="0" i="0" u="none" strike="noStrike" cap="none" noProof="0" dirty="0">
                          <a:solidFill>
                            <a:srgbClr val="000000"/>
                          </a:solidFill>
                          <a:latin typeface="+mj-lt"/>
                          <a:cs typeface="Times New Roman"/>
                          <a:sym typeface="Arial"/>
                        </a:rPr>
                        <a:t>- opisuje glavne dijelove kolodvora (autobusnog i željezničkog)</a:t>
                      </a:r>
                      <a:r>
                        <a:rPr lang="en" sz="1400" b="0" i="0" u="none" strike="noStrike" cap="none" noProof="0" dirty="0">
                          <a:solidFill>
                            <a:srgbClr val="000000"/>
                          </a:solidFill>
                          <a:latin typeface="+mj-lt"/>
                          <a:cs typeface="Times New Roman"/>
                        </a:rPr>
                        <a:t> </a:t>
                      </a:r>
                      <a:endParaRPr lang="en" sz="1400" b="0" i="0" u="none" strike="noStrike" cap="none" dirty="0">
                        <a:solidFill>
                          <a:srgbClr val="000000"/>
                        </a:solidFill>
                        <a:latin typeface="+mj-lt"/>
                        <a:cs typeface="Times New Roman"/>
                        <a:sym typeface="Arial"/>
                      </a:endParaRPr>
                    </a:p>
                    <a:p>
                      <a:pPr lvl="0" algn="l">
                        <a:lnSpc>
                          <a:spcPct val="100000"/>
                        </a:lnSpc>
                        <a:spcBef>
                          <a:spcPts val="0"/>
                        </a:spcBef>
                        <a:spcAft>
                          <a:spcPts val="0"/>
                        </a:spcAft>
                        <a:buNone/>
                      </a:pPr>
                      <a:r>
                        <a:rPr lang="hr" sz="1400" b="0" i="0" u="none" strike="noStrike" cap="none" noProof="0" dirty="0">
                          <a:solidFill>
                            <a:srgbClr val="000000"/>
                          </a:solidFill>
                          <a:latin typeface="+mj-lt"/>
                          <a:cs typeface="Times New Roman"/>
                          <a:sym typeface="Arial"/>
                        </a:rPr>
                        <a:t>-imenuje glavne dijelove zračne luka</a:t>
                      </a:r>
                      <a:r>
                        <a:rPr lang="en" sz="1400" b="0" i="0" u="none" strike="noStrike" cap="none" noProof="0" dirty="0">
                          <a:solidFill>
                            <a:srgbClr val="000000"/>
                          </a:solidFill>
                          <a:latin typeface="+mj-lt"/>
                          <a:cs typeface="Times New Roman"/>
                        </a:rPr>
                        <a:t> </a:t>
                      </a:r>
                      <a:endParaRPr lang="en" sz="1400" b="0" i="0" u="none" strike="noStrike" cap="none" dirty="0">
                        <a:solidFill>
                          <a:srgbClr val="000000"/>
                        </a:solidFill>
                        <a:latin typeface="+mj-lt"/>
                        <a:cs typeface="Times New Roman"/>
                        <a:sym typeface="Arial"/>
                      </a:endParaRPr>
                    </a:p>
                    <a:p>
                      <a:pPr marL="0" marR="0" lvl="0" indent="0" algn="l">
                        <a:lnSpc>
                          <a:spcPct val="114999"/>
                        </a:lnSpc>
                        <a:spcBef>
                          <a:spcPts val="0"/>
                        </a:spcBef>
                        <a:spcAft>
                          <a:spcPts val="0"/>
                        </a:spcAft>
                        <a:buNone/>
                      </a:pPr>
                      <a:r>
                        <a:rPr lang="hr" sz="1400" b="0" i="0" u="none" strike="noStrike" cap="none" noProof="0" dirty="0">
                          <a:solidFill>
                            <a:srgbClr val="000000"/>
                          </a:solidFill>
                          <a:latin typeface="+mj-lt"/>
                          <a:cs typeface="Times New Roman"/>
                          <a:sym typeface="Arial"/>
                        </a:rPr>
                        <a:t>- daje primjere kulturnog ponašanja u prometu</a:t>
                      </a:r>
                      <a:r>
                        <a:rPr lang="en" sz="1400" b="0" i="0" u="none" strike="noStrike" cap="none" noProof="0" dirty="0">
                          <a:solidFill>
                            <a:srgbClr val="000000"/>
                          </a:solidFill>
                          <a:latin typeface="+mj-lt"/>
                          <a:cs typeface="Times New Roman"/>
                        </a:rPr>
                        <a:t> </a:t>
                      </a:r>
                    </a:p>
                    <a:p>
                      <a:pPr marL="0" marR="0" lvl="0" indent="0" algn="l">
                        <a:lnSpc>
                          <a:spcPct val="114999"/>
                        </a:lnSpc>
                        <a:spcBef>
                          <a:spcPts val="0"/>
                        </a:spcBef>
                        <a:spcAft>
                          <a:spcPts val="0"/>
                        </a:spcAft>
                        <a:buNone/>
                      </a:pPr>
                      <a:r>
                        <a:rPr lang="en" sz="1400" b="0" i="0" u="none" strike="noStrike" cap="none" noProof="0" dirty="0">
                          <a:solidFill>
                            <a:schemeClr val="dk1"/>
                          </a:solidFill>
                          <a:latin typeface="+mj-lt"/>
                        </a:rPr>
                        <a:t>- usvajati vještine promatranja, opisivanja i bilježenja opažanj</a:t>
                      </a:r>
                      <a:endParaRPr lang="en"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5818">
                <a:tc>
                  <a:txBody>
                    <a:bodyPr/>
                    <a:lstStyle/>
                    <a:p>
                      <a:pPr marL="0" marR="0" lvl="0" indent="0" algn="l" rtl="0">
                        <a:lnSpc>
                          <a:spcPct val="115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Divna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Dujić</a:t>
                      </a:r>
                      <a:r>
                        <a:rPr lang="en-US" sz="1400" b="0" i="0" u="none" strike="noStrike" cap="none" noProof="0" dirty="0">
                          <a:solidFill>
                            <a:schemeClr val="dk1"/>
                          </a:solidFill>
                          <a:latin typeface="+mj-lt"/>
                        </a:rPr>
                        <a:t>, Martina </a:t>
                      </a:r>
                      <a:r>
                        <a:rPr lang="en-US" sz="1400" b="0" i="0" u="none" strike="noStrike" cap="none" noProof="0" dirty="0" err="1">
                          <a:solidFill>
                            <a:schemeClr val="dk1"/>
                          </a:solidFill>
                          <a:latin typeface="+mj-lt"/>
                        </a:rPr>
                        <a:t>Delišimunović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Čmigović</a:t>
                      </a:r>
                      <a:r>
                        <a:rPr lang="en-US" sz="1400" b="0" i="0" u="none" strike="noStrike" cap="none" noProof="0" dirty="0">
                          <a:solidFill>
                            <a:schemeClr val="dk1"/>
                          </a:solidFill>
                          <a:latin typeface="+mj-lt"/>
                        </a:rPr>
                        <a:t>, Ivana </a:t>
                      </a:r>
                      <a:r>
                        <a:rPr lang="en-US" sz="1400" b="0" i="0" u="none" strike="noStrike" cap="none" noProof="0" dirty="0" err="1">
                          <a:solidFill>
                            <a:schemeClr val="dk1"/>
                          </a:solidFill>
                          <a:latin typeface="+mj-lt"/>
                        </a:rPr>
                        <a:t>Vlajčić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Natalija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Kovač</a:t>
                      </a:r>
                      <a:endParaRPr lang="en-U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163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cs typeface="Times New Roman"/>
                        </a:rPr>
                        <a:t>Posjet zračnoj luci, autobusnom i željezničkom kolodvoru</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834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rPr>
                        <a:t> svibanj 2023</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godine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2905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TROŠKOVNIK</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cs typeface="Times New Roman"/>
                        </a:rPr>
                        <a:t>Prema cjeniku uz suglasnost roditelja.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7745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Vrednovanje provesti u učionici.</a:t>
                      </a:r>
                      <a:endParaRPr sz="1400" u="none" strike="noStrike" cap="none" dirty="0">
                        <a:latin typeface="+mj-lt"/>
                      </a:endParaRPr>
                    </a:p>
                    <a:p>
                      <a:pPr marL="0" marR="0" lvl="0" indent="0" algn="l">
                        <a:lnSpc>
                          <a:spcPct val="114999"/>
                        </a:lnSpc>
                        <a:spcBef>
                          <a:spcPts val="0"/>
                        </a:spcBef>
                        <a:spcAft>
                          <a:spcPts val="0"/>
                        </a:spcAft>
                        <a:buSzPts val="400"/>
                        <a:buFont typeface="Verdana"/>
                        <a:buNone/>
                      </a:pPr>
                      <a:r>
                        <a:rPr lang="en" sz="1400" u="none" strike="noStrike" cap="none" dirty="0">
                          <a:latin typeface="+mj-lt"/>
                          <a:ea typeface="Times New Roman"/>
                          <a:cs typeface="Times New Roman"/>
                        </a:rPr>
                        <a:t>Nastavni listići za utvrđivanje gradiva.</a:t>
                      </a: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686369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aphicFrame>
        <p:nvGraphicFramePr>
          <p:cNvPr id="1267" name="Google Shape;1267;p165"/>
          <p:cNvGraphicFramePr/>
          <p:nvPr>
            <p:extLst>
              <p:ext uri="{D42A27DB-BD31-4B8C-83A1-F6EECF244321}">
                <p14:modId xmlns:p14="http://schemas.microsoft.com/office/powerpoint/2010/main" val="1240634718"/>
              </p:ext>
            </p:extLst>
          </p:nvPr>
        </p:nvGraphicFramePr>
        <p:xfrm>
          <a:off x="125757" y="114928"/>
          <a:ext cx="8892475" cy="6418102"/>
        </p:xfrm>
        <a:graphic>
          <a:graphicData uri="http://schemas.openxmlformats.org/drawingml/2006/table">
            <a:tbl>
              <a:tblPr>
                <a:noFill/>
                <a:tableStyleId>{B2E6745A-B9C5-42E0-A17B-FDAA3278ED7C}</a:tableStyleId>
              </a:tblPr>
              <a:tblGrid>
                <a:gridCol w="2337525">
                  <a:extLst>
                    <a:ext uri="{9D8B030D-6E8A-4147-A177-3AD203B41FA5}">
                      <a16:colId xmlns:a16="http://schemas.microsoft.com/office/drawing/2014/main" val="20000"/>
                    </a:ext>
                  </a:extLst>
                </a:gridCol>
                <a:gridCol w="6554950">
                  <a:extLst>
                    <a:ext uri="{9D8B030D-6E8A-4147-A177-3AD203B41FA5}">
                      <a16:colId xmlns:a16="http://schemas.microsoft.com/office/drawing/2014/main" val="20001"/>
                    </a:ext>
                  </a:extLst>
                </a:gridCol>
              </a:tblGrid>
              <a:tr h="66586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PROLJEĆE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Times New Roman"/>
                          <a:ea typeface="Times New Roman"/>
                          <a:cs typeface="Times New Roman"/>
                          <a:sym typeface="Times New Roman"/>
                        </a:rPr>
                        <a:t> </a:t>
                      </a:r>
                      <a:r>
                        <a:rPr lang="en" sz="1600" b="1" u="none" strike="noStrike" cap="none" dirty="0">
                          <a:latin typeface="Times New Roman"/>
                          <a:ea typeface="Times New Roman"/>
                          <a:cs typeface="Times New Roman"/>
                          <a:sym typeface="Times New Roman"/>
                        </a:rPr>
                        <a:t>terenska nastava za učenike drugih razreda</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952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Integracija nastavnih sadržaja iz nastavnih predmeta: hrvatski jezik, priroda i društvo, tjelesna i zdravstvena kultura, likovna i glazbena kultura.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1591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 prepoznati i opisati vremenske</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promjene u proljeće</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u neposrednoj stvarnosti</a:t>
                      </a:r>
                      <a:endParaRPr sz="1400" u="none" strike="noStrike" cap="none" dirty="0">
                        <a:solidFill>
                          <a:schemeClr val="dk1"/>
                        </a:solidFill>
                        <a:latin typeface="+mj-lt"/>
                      </a:endParaRPr>
                    </a:p>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 uočiti glavna obilježja proljeća u mjestu u kojem živimo</a:t>
                      </a:r>
                      <a:endParaRPr sz="1400" u="none" strike="noStrike" cap="none" dirty="0">
                        <a:solidFill>
                          <a:schemeClr val="dk1"/>
                        </a:solidFill>
                        <a:latin typeface="+mj-lt"/>
                        <a:ea typeface="Times New Roman"/>
                        <a:cs typeface="Times New Roman"/>
                        <a:sym typeface="Times New Roman"/>
                      </a:endParaRPr>
                    </a:p>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 povezati vremenske promjene i njihov utjecaj na biljni i životinjski svijet i rad ljudi (selo/grad)</a:t>
                      </a:r>
                      <a:endParaRPr sz="1400" u="none" strike="noStrike" cap="none" dirty="0">
                        <a:solidFill>
                          <a:schemeClr val="dk1"/>
                        </a:solidFill>
                        <a:latin typeface="+mj-lt"/>
                        <a:ea typeface="Times New Roman"/>
                        <a:cs typeface="Times New Roman"/>
                        <a:sym typeface="Times New Roman"/>
                      </a:endParaRPr>
                    </a:p>
                    <a:p>
                      <a:pPr marL="0" marR="0" lvl="0" indent="0" algn="l" rtl="0">
                        <a:lnSpc>
                          <a:spcPct val="115000"/>
                        </a:lnSpc>
                        <a:spcBef>
                          <a:spcPts val="0"/>
                        </a:spcBef>
                        <a:spcAft>
                          <a:spcPts val="0"/>
                        </a:spcAft>
                        <a:buFont typeface="Verdana"/>
                        <a:buNone/>
                      </a:pPr>
                      <a:r>
                        <a:rPr lang="en" sz="1400" u="none" strike="noStrike" cap="none" dirty="0">
                          <a:solidFill>
                            <a:schemeClr val="dk1"/>
                          </a:solidFill>
                          <a:latin typeface="+mj-lt"/>
                          <a:ea typeface="Times New Roman"/>
                          <a:cs typeface="Times New Roman"/>
                          <a:sym typeface="Times New Roman"/>
                        </a:rPr>
                        <a:t>- razlikovati proljeće </a:t>
                      </a:r>
                      <a:r>
                        <a:rPr lang="en" sz="1400" u="none" strike="noStrike" cap="none" dirty="0">
                          <a:solidFill>
                            <a:schemeClr val="dk1"/>
                          </a:solidFill>
                          <a:latin typeface="+mj-lt"/>
                          <a:ea typeface="Times New Roman"/>
                          <a:cs typeface="Times New Roman"/>
                        </a:rPr>
                        <a:t>u odnosu na ostala</a:t>
                      </a:r>
                      <a:r>
                        <a:rPr lang="en" sz="1400" u="none" strike="noStrike" cap="none" dirty="0">
                          <a:solidFill>
                            <a:schemeClr val="dk1"/>
                          </a:solidFill>
                          <a:latin typeface="+mj-lt"/>
                          <a:ea typeface="Times New Roman"/>
                          <a:cs typeface="Times New Roman"/>
                          <a:sym typeface="Times New Roman"/>
                        </a:rPr>
                        <a:t> godišnjih doba</a:t>
                      </a:r>
                      <a:endParaRPr sz="1400" u="none" strike="noStrike" cap="none" dirty="0">
                        <a:solidFill>
                          <a:schemeClr val="dk1"/>
                        </a:solidFill>
                        <a:latin typeface="+mj-lt"/>
                        <a:ea typeface="Times New Roman"/>
                        <a:cs typeface="Times New Roman"/>
                        <a:sym typeface="Times New Roman"/>
                      </a:endParaRPr>
                    </a:p>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 poticati učenike na zabavu, igru i druženje</a:t>
                      </a:r>
                      <a:endParaRPr sz="1400" u="none" strike="noStrike" cap="none" dirty="0">
                        <a:solidFill>
                          <a:schemeClr val="dk1"/>
                        </a:solidFill>
                        <a:latin typeface="+mj-lt"/>
                      </a:endParaRPr>
                    </a:p>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 usvajati vještine promatranja, opisivanja i bilježenja opažanja</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2933">
                <a:tc>
                  <a:txBody>
                    <a:bodyPr/>
                    <a:lstStyle/>
                    <a:p>
                      <a:pPr marL="0" marR="0" lvl="0" indent="0" algn="l" rtl="0">
                        <a:lnSpc>
                          <a:spcPct val="115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Divna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Dujić</a:t>
                      </a:r>
                      <a:r>
                        <a:rPr lang="en-US" sz="1400" b="0" i="0" u="none" strike="noStrike" cap="none" noProof="0" dirty="0">
                          <a:solidFill>
                            <a:schemeClr val="dk1"/>
                          </a:solidFill>
                          <a:latin typeface="+mj-lt"/>
                        </a:rPr>
                        <a:t>, Martina </a:t>
                      </a:r>
                      <a:r>
                        <a:rPr lang="en-US" sz="1400" b="0" i="0" u="none" strike="noStrike" cap="none" noProof="0" dirty="0" err="1">
                          <a:solidFill>
                            <a:schemeClr val="dk1"/>
                          </a:solidFill>
                          <a:latin typeface="+mj-lt"/>
                        </a:rPr>
                        <a:t>Delišimunović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Čmigović</a:t>
                      </a:r>
                      <a:r>
                        <a:rPr lang="en-US" sz="1400" b="0" i="0" u="none" strike="noStrike" cap="none" noProof="0" dirty="0">
                          <a:solidFill>
                            <a:schemeClr val="dk1"/>
                          </a:solidFill>
                          <a:latin typeface="+mj-lt"/>
                        </a:rPr>
                        <a:t>, Ivana </a:t>
                      </a:r>
                      <a:r>
                        <a:rPr lang="en-US" sz="1400" b="0" i="0" u="none" strike="noStrike" cap="none" noProof="0" dirty="0" err="1">
                          <a:solidFill>
                            <a:schemeClr val="dk1"/>
                          </a:solidFill>
                          <a:latin typeface="+mj-lt"/>
                        </a:rPr>
                        <a:t>Vlajčić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Natalija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Kovač</a:t>
                      </a:r>
                      <a:endParaRPr lang="en-U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586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cs typeface="Times New Roman"/>
                        </a:rPr>
                        <a:t>Šetnja</a:t>
                      </a:r>
                      <a:r>
                        <a:rPr lang="en" sz="1400" u="none" strike="noStrike" cap="none" dirty="0">
                          <a:latin typeface="+mj-lt"/>
                          <a:ea typeface="Times New Roman"/>
                          <a:cs typeface="Times New Roman"/>
                          <a:sym typeface="Times New Roman"/>
                        </a:rPr>
                        <a:t> oko škole: naselje, šuma, livada.</a:t>
                      </a:r>
                      <a:endParaRPr lang="en-US"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748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rPr>
                        <a:t>travanj 2023</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godine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279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TROŠKOVNIK</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hr-HR" sz="1400" u="none" strike="noStrike" cap="none" dirty="0" smtClean="0">
                          <a:latin typeface="+mj-lt"/>
                          <a:ea typeface="Times New Roman"/>
                          <a:cs typeface="Times New Roman"/>
                          <a:sym typeface="Times New Roman"/>
                        </a:rPr>
                        <a:t>Nema materijalnih troškova.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9879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Vrednovanje provesti u učionici.</a:t>
                      </a:r>
                      <a:endParaRPr sz="1400" u="none" strike="noStrike" cap="none" dirty="0">
                        <a:latin typeface="+mj-lt"/>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prikupljenih predmeta.</a:t>
                      </a:r>
                      <a:endParaRPr sz="1400" u="none" strike="noStrike" cap="none" dirty="0">
                        <a:latin typeface="+mj-lt"/>
                      </a:endParaRPr>
                    </a:p>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3199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txBox="1"/>
          <p:nvPr/>
        </p:nvSpPr>
        <p:spPr>
          <a:xfrm>
            <a:off x="7078800" y="0"/>
            <a:ext cx="20652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86" name="Google Shape;286;p11"/>
          <p:cNvSpPr/>
          <p:nvPr/>
        </p:nvSpPr>
        <p:spPr>
          <a:xfrm>
            <a:off x="1212900" y="2679971"/>
            <a:ext cx="6718200" cy="15582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 sz="4800" b="1" i="0" u="none" strike="noStrike" cap="none">
                <a:solidFill>
                  <a:schemeClr val="dk1"/>
                </a:solidFill>
                <a:latin typeface="Times New Roman"/>
                <a:ea typeface="Times New Roman"/>
                <a:cs typeface="Times New Roman"/>
                <a:sym typeface="Times New Roman"/>
              </a:rPr>
              <a:t>IZBORNA NASTAVA</a:t>
            </a:r>
            <a:endParaRPr sz="4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graphicFrame>
        <p:nvGraphicFramePr>
          <p:cNvPr id="1249" name="Google Shape;1249;p162"/>
          <p:cNvGraphicFramePr/>
          <p:nvPr>
            <p:extLst>
              <p:ext uri="{D42A27DB-BD31-4B8C-83A1-F6EECF244321}">
                <p14:modId xmlns:p14="http://schemas.microsoft.com/office/powerpoint/2010/main" val="1047817938"/>
              </p:ext>
            </p:extLst>
          </p:nvPr>
        </p:nvGraphicFramePr>
        <p:xfrm>
          <a:off x="237300" y="264100"/>
          <a:ext cx="8706675" cy="6164693"/>
        </p:xfrm>
        <a:graphic>
          <a:graphicData uri="http://schemas.openxmlformats.org/drawingml/2006/table">
            <a:tbl>
              <a:tblPr>
                <a:noFill/>
                <a:tableStyleId>{A377A8D8-6398-4FAC-80BB-8EE4590E9BC9}</a:tableStyleId>
              </a:tblPr>
              <a:tblGrid>
                <a:gridCol w="2364775">
                  <a:extLst>
                    <a:ext uri="{9D8B030D-6E8A-4147-A177-3AD203B41FA5}">
                      <a16:colId xmlns:a16="http://schemas.microsoft.com/office/drawing/2014/main" val="20000"/>
                    </a:ext>
                  </a:extLst>
                </a:gridCol>
                <a:gridCol w="6341900">
                  <a:extLst>
                    <a:ext uri="{9D8B030D-6E8A-4147-A177-3AD203B41FA5}">
                      <a16:colId xmlns:a16="http://schemas.microsoft.com/office/drawing/2014/main" val="20001"/>
                    </a:ext>
                  </a:extLst>
                </a:gridCol>
              </a:tblGrid>
              <a:tr h="71129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tc>
                <a:tc>
                  <a:txBody>
                    <a:bodyPr/>
                    <a:lstStyle/>
                    <a:p>
                      <a:pPr marL="0" marR="0" lvl="0" indent="0" algn="ctr" rtl="0">
                        <a:lnSpc>
                          <a:spcPct val="100000"/>
                        </a:lnSpc>
                        <a:spcBef>
                          <a:spcPts val="0"/>
                        </a:spcBef>
                        <a:spcAft>
                          <a:spcPts val="0"/>
                        </a:spcAft>
                        <a:buFont typeface="Calibri"/>
                        <a:buNone/>
                      </a:pPr>
                      <a:r>
                        <a:rPr lang="en" sz="1600" b="1" u="none" strike="noStrike" cap="none" dirty="0">
                          <a:latin typeface="Times New Roman"/>
                          <a:ea typeface="Times New Roman"/>
                          <a:cs typeface="Times New Roman"/>
                        </a:rPr>
                        <a:t> </a:t>
                      </a:r>
                      <a:r>
                        <a:rPr lang="en" sz="1600" b="1" u="none" strike="noStrike" cap="none" dirty="0" smtClean="0">
                          <a:latin typeface="Times New Roman"/>
                          <a:cs typeface="Times New Roman"/>
                        </a:rPr>
                        <a:t>POSJED CONTESSA</a:t>
                      </a:r>
                      <a:endParaRPr lang="hr-HR" sz="1600" b="1" u="none" strike="noStrike" cap="none" dirty="0" smtClean="0">
                        <a:latin typeface="Times New Roman"/>
                        <a:cs typeface="Times New Roman"/>
                      </a:endParaRPr>
                    </a:p>
                    <a:p>
                      <a:pPr marL="0" marR="0" lvl="0" indent="0" algn="ctr" rtl="0">
                        <a:lnSpc>
                          <a:spcPct val="100000"/>
                        </a:lnSpc>
                        <a:spcBef>
                          <a:spcPts val="0"/>
                        </a:spcBef>
                        <a:spcAft>
                          <a:spcPts val="0"/>
                        </a:spcAft>
                        <a:buFont typeface="Calibri"/>
                        <a:buNone/>
                      </a:pPr>
                      <a:r>
                        <a:rPr lang="hr-HR" sz="1600" b="1" u="none" strike="noStrike" cap="none" dirty="0" smtClean="0">
                          <a:latin typeface="Times New Roman"/>
                          <a:cs typeface="Times New Roman"/>
                        </a:rPr>
                        <a:t>završni izlet za učenike drugih razreda</a:t>
                      </a:r>
                      <a:endParaRPr lang="en" sz="1600" b="1" u="none" strike="noStrike" cap="none" dirty="0">
                        <a:latin typeface="Times New Roman"/>
                        <a:cs typeface="Times New Roman"/>
                      </a:endParaRPr>
                    </a:p>
                  </a:txBody>
                  <a:tcPr anchor="ctr"/>
                </a:tc>
                <a:extLst>
                  <a:ext uri="{0D108BD9-81ED-4DB2-BD59-A6C34878D82A}">
                    <a16:rowId xmlns:a16="http://schemas.microsoft.com/office/drawing/2014/main" val="10000"/>
                  </a:ext>
                </a:extLst>
              </a:tr>
              <a:tr h="56538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latin typeface="+mj-lt"/>
                          <a:ea typeface="Times New Roman"/>
                          <a:cs typeface="Times New Roman"/>
                          <a:sym typeface="Times New Roman"/>
                        </a:rPr>
                        <a:t>Uočiti i pratiti promjene u neposrednoj okolini i njihov utjecaj na život ljudi.</a:t>
                      </a:r>
                      <a:endParaRPr sz="1400" u="none" strike="noStrike" cap="none" dirty="0">
                        <a:latin typeface="+mj-lt"/>
                      </a:endParaRPr>
                    </a:p>
                  </a:txBody>
                  <a:tcPr anchor="ctr"/>
                </a:tc>
                <a:extLst>
                  <a:ext uri="{0D108BD9-81ED-4DB2-BD59-A6C34878D82A}">
                    <a16:rowId xmlns:a16="http://schemas.microsoft.com/office/drawing/2014/main" val="10001"/>
                  </a:ext>
                </a:extLst>
              </a:tr>
              <a:tr h="2029009">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tc>
                <a:tc>
                  <a:txBody>
                    <a:bodyPr/>
                    <a:lstStyle/>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omogućiti usvajanje znanja iz neposredne stvarnosti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prepoznati obilježja ljetnog vremena u neposrednoj okolini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nabrojati i opisati vremenske prilike ljeti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nabrojati i opisati promjene na biljkama i u životu životinja</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povezati vremenske prilike s izborom odjeće i obuće</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njegovati kulturne navike tijekom boravka na izvanučioničkoj nastavi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poticati učenike na igru, zabavu i druženje</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usvajati vještine promatranja i opisivanja, bilježenje opažanja</a:t>
                      </a:r>
                      <a:endParaRPr sz="1400" u="none" strike="noStrike" cap="none" dirty="0">
                        <a:latin typeface="+mj-lt"/>
                      </a:endParaRPr>
                    </a:p>
                  </a:txBody>
                  <a:tcPr anchor="ctr"/>
                </a:tc>
                <a:extLst>
                  <a:ext uri="{0D108BD9-81ED-4DB2-BD59-A6C34878D82A}">
                    <a16:rowId xmlns:a16="http://schemas.microsoft.com/office/drawing/2014/main" val="10002"/>
                  </a:ext>
                </a:extLst>
              </a:tr>
              <a:tr h="554796">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NOSITELJI</a:t>
                      </a:r>
                      <a:endParaRPr sz="1350" u="none" strike="noStrike" cap="none"/>
                    </a:p>
                  </a:txBody>
                  <a:tcPr anchor="ct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Divna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Dujić</a:t>
                      </a:r>
                      <a:r>
                        <a:rPr lang="en-US" sz="1400" b="0" i="0" u="none" strike="noStrike" cap="none" noProof="0" dirty="0">
                          <a:solidFill>
                            <a:schemeClr val="dk1"/>
                          </a:solidFill>
                          <a:latin typeface="+mj-lt"/>
                        </a:rPr>
                        <a:t>, Martina </a:t>
                      </a:r>
                      <a:r>
                        <a:rPr lang="en-US" sz="1400" b="0" i="0" u="none" strike="noStrike" cap="none" noProof="0" dirty="0" err="1">
                          <a:solidFill>
                            <a:schemeClr val="dk1"/>
                          </a:solidFill>
                          <a:latin typeface="+mj-lt"/>
                        </a:rPr>
                        <a:t>Delišimunović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Čmigović</a:t>
                      </a:r>
                      <a:r>
                        <a:rPr lang="en-US" sz="1400" b="0" i="0" u="none" strike="noStrike" cap="none" noProof="0" dirty="0">
                          <a:solidFill>
                            <a:schemeClr val="dk1"/>
                          </a:solidFill>
                          <a:latin typeface="+mj-lt"/>
                        </a:rPr>
                        <a:t>, Ivana </a:t>
                      </a:r>
                      <a:r>
                        <a:rPr lang="en-US" sz="1400" b="0" i="0" u="none" strike="noStrike" cap="none" noProof="0" dirty="0" err="1">
                          <a:solidFill>
                            <a:schemeClr val="dk1"/>
                          </a:solidFill>
                          <a:latin typeface="+mj-lt"/>
                        </a:rPr>
                        <a:t>Vlajčić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Natalija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Kovač</a:t>
                      </a:r>
                      <a:endParaRPr lang="en-US" sz="1400" dirty="0">
                        <a:latin typeface="+mj-lt"/>
                      </a:endParaRPr>
                    </a:p>
                  </a:txBody>
                  <a:tcPr anchor="ctr"/>
                </a:tc>
                <a:extLst>
                  <a:ext uri="{0D108BD9-81ED-4DB2-BD59-A6C34878D82A}">
                    <a16:rowId xmlns:a16="http://schemas.microsoft.com/office/drawing/2014/main" val="10003"/>
                  </a:ext>
                </a:extLst>
              </a:tr>
              <a:tr h="508102">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mj-lt"/>
                          <a:ea typeface="Times New Roman"/>
                          <a:cs typeface="Times New Roman"/>
                          <a:sym typeface="Times New Roman"/>
                        </a:rPr>
                        <a:t>Posjet</a:t>
                      </a:r>
                      <a:r>
                        <a:rPr lang="en" sz="1400" u="none" strike="noStrike" cap="none" dirty="0">
                          <a:latin typeface="+mj-lt"/>
                          <a:ea typeface="Times New Roman"/>
                          <a:cs typeface="Times New Roman"/>
                        </a:rPr>
                        <a:t> Posjedu Contessa organiziram prijevozom</a:t>
                      </a:r>
                      <a:endParaRPr lang="en" sz="1400" u="none" strike="noStrike" cap="none" dirty="0">
                        <a:latin typeface="+mj-lt"/>
                        <a:cs typeface="Times New Roman"/>
                      </a:endParaRPr>
                    </a:p>
                  </a:txBody>
                  <a:tcPr anchor="ctr"/>
                </a:tc>
                <a:extLst>
                  <a:ext uri="{0D108BD9-81ED-4DB2-BD59-A6C34878D82A}">
                    <a16:rowId xmlns:a16="http://schemas.microsoft.com/office/drawing/2014/main" val="10004"/>
                  </a:ext>
                </a:extLst>
              </a:tr>
              <a:tr h="392537">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mj-lt"/>
                          <a:ea typeface="Times New Roman"/>
                          <a:cs typeface="Times New Roman"/>
                          <a:sym typeface="Times New Roman"/>
                        </a:rPr>
                        <a:t>lipanj </a:t>
                      </a:r>
                      <a:r>
                        <a:rPr lang="en" sz="1400" u="none" strike="noStrike" cap="none" dirty="0">
                          <a:latin typeface="+mj-lt"/>
                          <a:ea typeface="Times New Roman"/>
                          <a:cs typeface="Times New Roman"/>
                        </a:rPr>
                        <a:t>2023</a:t>
                      </a:r>
                      <a:r>
                        <a:rPr lang="en" sz="1400" u="none" strike="noStrike" cap="none" dirty="0">
                          <a:latin typeface="+mj-lt"/>
                          <a:ea typeface="Times New Roman"/>
                          <a:cs typeface="Times New Roman"/>
                          <a:sym typeface="Times New Roman"/>
                        </a:rPr>
                        <a:t>.</a:t>
                      </a:r>
                      <a:r>
                        <a:rPr lang="en" sz="1400" u="none" strike="noStrike" cap="none" dirty="0">
                          <a:latin typeface="+mj-lt"/>
                          <a:ea typeface="Times New Roman"/>
                          <a:cs typeface="Times New Roman"/>
                        </a:rPr>
                        <a:t> </a:t>
                      </a:r>
                      <a:endParaRPr lang="en" sz="1400" u="none" strike="noStrike" cap="none" dirty="0">
                        <a:latin typeface="+mj-lt"/>
                        <a:cs typeface="Times New Roman"/>
                      </a:endParaRPr>
                    </a:p>
                  </a:txBody>
                  <a:tcPr anchor="ctr"/>
                </a:tc>
                <a:extLst>
                  <a:ext uri="{0D108BD9-81ED-4DB2-BD59-A6C34878D82A}">
                    <a16:rowId xmlns:a16="http://schemas.microsoft.com/office/drawing/2014/main" val="10005"/>
                  </a:ext>
                </a:extLst>
              </a:tr>
              <a:tr h="522423">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TROŠKOVNIK</a:t>
                      </a:r>
                      <a:endParaRPr sz="1350" u="none" strike="noStrike" cap="none"/>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latin typeface="+mj-lt"/>
                          <a:ea typeface="Times New Roman"/>
                          <a:cs typeface="Times New Roman"/>
                          <a:sym typeface="Times New Roman"/>
                        </a:rPr>
                        <a:t>prema cjeniku </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uz pisanu suglasnost roditelja</a:t>
                      </a:r>
                      <a:endParaRPr sz="1400" u="none" strike="noStrike" cap="none" dirty="0">
                        <a:latin typeface="+mj-lt"/>
                      </a:endParaRPr>
                    </a:p>
                  </a:txBody>
                  <a:tcPr anchor="ctr"/>
                </a:tc>
                <a:extLst>
                  <a:ext uri="{0D108BD9-81ED-4DB2-BD59-A6C34878D82A}">
                    <a16:rowId xmlns:a16="http://schemas.microsoft.com/office/drawing/2014/main" val="10006"/>
                  </a:ext>
                </a:extLst>
              </a:tr>
              <a:tr h="881146">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VREDNOVANJE I KORIŠTENJE REZULTATA RADA</a:t>
                      </a:r>
                      <a:endParaRPr sz="1350" u="none" strike="noStrike" cap="none"/>
                    </a:p>
                  </a:txBody>
                  <a:tcPr anchor="ctr"/>
                </a:tc>
                <a:tc>
                  <a:txBody>
                    <a:bodyPr/>
                    <a:lstStyle/>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provesti vrednovanje rada nakon povratka</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rezultate rada prikazati izložbom u učionici</a:t>
                      </a:r>
                      <a:endParaRPr sz="1400" u="none" strike="noStrike" cap="none" dirty="0">
                        <a:latin typeface="+mj-lt"/>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mj-lt"/>
                          <a:ea typeface="Times New Roman"/>
                          <a:cs typeface="Times New Roman"/>
                          <a:sym typeface="Times New Roman"/>
                        </a:rPr>
                        <a:t>izložba likovnih radova na panoima</a:t>
                      </a:r>
                      <a:endParaRPr sz="1400" u="none" strike="noStrike" cap="none" dirty="0">
                        <a:latin typeface="+mj-lt"/>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2166573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1285" name="Google Shape;1285;g61a6709b69_0_0"/>
          <p:cNvGraphicFramePr/>
          <p:nvPr>
            <p:extLst>
              <p:ext uri="{D42A27DB-BD31-4B8C-83A1-F6EECF244321}">
                <p14:modId xmlns:p14="http://schemas.microsoft.com/office/powerpoint/2010/main" val="1237160242"/>
              </p:ext>
            </p:extLst>
          </p:nvPr>
        </p:nvGraphicFramePr>
        <p:xfrm>
          <a:off x="158188" y="223388"/>
          <a:ext cx="8827625" cy="5955710"/>
        </p:xfrm>
        <a:graphic>
          <a:graphicData uri="http://schemas.openxmlformats.org/drawingml/2006/table">
            <a:tbl>
              <a:tblPr>
                <a:noFill/>
                <a:tableStyleId>{A377A8D8-6398-4FAC-80BB-8EE4590E9BC9}</a:tableStyleId>
              </a:tblPr>
              <a:tblGrid>
                <a:gridCol w="2594343">
                  <a:extLst>
                    <a:ext uri="{9D8B030D-6E8A-4147-A177-3AD203B41FA5}">
                      <a16:colId xmlns:a16="http://schemas.microsoft.com/office/drawing/2014/main" val="20000"/>
                    </a:ext>
                  </a:extLst>
                </a:gridCol>
                <a:gridCol w="6233282">
                  <a:extLst>
                    <a:ext uri="{9D8B030D-6E8A-4147-A177-3AD203B41FA5}">
                      <a16:colId xmlns:a16="http://schemas.microsoft.com/office/drawing/2014/main" val="20001"/>
                    </a:ext>
                  </a:extLst>
                </a:gridCol>
              </a:tblGrid>
              <a:tr h="4137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tc>
                <a:tc>
                  <a:txBody>
                    <a:bodyPr/>
                    <a:lstStyle/>
                    <a:p>
                      <a:pPr marL="0" marR="0" lvl="0" indent="0" algn="ctr" rtl="0">
                        <a:lnSpc>
                          <a:spcPct val="100000"/>
                        </a:lnSpc>
                        <a:spcBef>
                          <a:spcPts val="0"/>
                        </a:spcBef>
                        <a:spcAft>
                          <a:spcPts val="0"/>
                        </a:spcAft>
                        <a:buFont typeface="Calibri"/>
                        <a:buNone/>
                      </a:pPr>
                      <a:r>
                        <a:rPr lang="en" sz="1600" b="1" u="none" strike="noStrike" cap="none" dirty="0">
                          <a:latin typeface="Times New Roman"/>
                          <a:ea typeface="Times New Roman"/>
                          <a:cs typeface="Times New Roman"/>
                        </a:rPr>
                        <a:t> </a:t>
                      </a:r>
                      <a:endParaRPr lang="hr-HR" sz="1600" b="1" u="none" strike="noStrike" cap="none" dirty="0" smtClean="0">
                        <a:latin typeface="Times New Roman"/>
                        <a:ea typeface="Times New Roman"/>
                        <a:cs typeface="Times New Roman"/>
                      </a:endParaRPr>
                    </a:p>
                    <a:p>
                      <a:pPr marL="0" marR="0" lvl="0" indent="0" algn="ctr" rtl="0">
                        <a:lnSpc>
                          <a:spcPct val="100000"/>
                        </a:lnSpc>
                        <a:spcBef>
                          <a:spcPts val="0"/>
                        </a:spcBef>
                        <a:spcAft>
                          <a:spcPts val="0"/>
                        </a:spcAft>
                        <a:buFont typeface="Calibri"/>
                        <a:buNone/>
                      </a:pPr>
                      <a:r>
                        <a:rPr lang="en" sz="1600" b="1" u="none" strike="noStrike" cap="none" dirty="0" smtClean="0">
                          <a:latin typeface="Times New Roman"/>
                          <a:ea typeface="Times New Roman"/>
                          <a:cs typeface="Times New Roman"/>
                          <a:sym typeface="Times New Roman"/>
                        </a:rPr>
                        <a:t>PLIVANJE</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Calibri"/>
                        <a:buNone/>
                      </a:pPr>
                      <a:endParaRPr sz="1350" u="none" strike="noStrike" cap="none" dirty="0"/>
                    </a:p>
                  </a:txBody>
                  <a:tcPr anchor="ctr"/>
                </a:tc>
                <a:extLst>
                  <a:ext uri="{0D108BD9-81ED-4DB2-BD59-A6C34878D82A}">
                    <a16:rowId xmlns:a16="http://schemas.microsoft.com/office/drawing/2014/main" val="10000"/>
                  </a:ext>
                </a:extLst>
              </a:tr>
              <a:tr h="5280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tc>
                <a:tc>
                  <a:txBody>
                    <a:bodyPr/>
                    <a:lstStyle/>
                    <a:p>
                      <a:pPr marL="0" marR="0" lvl="0" indent="0" algn="just" rtl="0">
                        <a:lnSpc>
                          <a:spcPct val="100000"/>
                        </a:lnSpc>
                        <a:spcBef>
                          <a:spcPts val="0"/>
                        </a:spcBef>
                        <a:spcAft>
                          <a:spcPts val="0"/>
                        </a:spcAft>
                        <a:buClr>
                          <a:schemeClr val="dk1"/>
                        </a:buClr>
                        <a:buSzPts val="400"/>
                        <a:buFont typeface="Calibri"/>
                        <a:buNone/>
                      </a:pPr>
                      <a:r>
                        <a:rPr lang="en" sz="1400" u="none" strike="noStrike" cap="none" dirty="0">
                          <a:latin typeface="+mj-lt"/>
                          <a:ea typeface="Times New Roman"/>
                          <a:cs typeface="Times New Roman"/>
                          <a:sym typeface="Times New Roman"/>
                        </a:rPr>
                        <a:t>Usvojiti osnovne elemente plivanja te osposobiti dijete za plivanje u dubokoj vodi.</a:t>
                      </a:r>
                      <a:endParaRPr sz="14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1"/>
                  </a:ext>
                </a:extLst>
              </a:tr>
              <a:tr h="189502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tc>
                <a:tc>
                  <a:txBody>
                    <a:bodyPr/>
                    <a:lstStyle/>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Različitim igrama smanjiti eventualni strah od vode.</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mj-lt"/>
                          <a:ea typeface="Times New Roman"/>
                          <a:cs typeface="Times New Roman"/>
                          <a:sym typeface="Times New Roman"/>
                        </a:rPr>
                        <a:t>Jačanje osjećaja sigurnosti</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u vodi bazena.</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Razvijanje sposobnosti snalaženja u vodenom okruženju.</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Razvijanje samopouzdanja.</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Procjena vlastitih mogućnosti .</a:t>
                      </a:r>
                      <a:endParaRPr sz="1400" u="none" strike="noStrike" cap="none" dirty="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Njegovanje kulturnog ponašanja tijekom boravka na bazenu.</a:t>
                      </a:r>
                      <a:endParaRPr sz="1400" u="none" strike="noStrike" cap="none" dirty="0">
                        <a:solidFill>
                          <a:schemeClr val="dk1"/>
                        </a:solidFill>
                        <a:latin typeface="+mj-lt"/>
                      </a:endParaRPr>
                    </a:p>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Razvijanje zanimanja za bavljenje plivačkim sportovima.</a:t>
                      </a:r>
                      <a:endParaRPr sz="1400" u="none" strike="noStrike" cap="none" dirty="0">
                        <a:solidFill>
                          <a:schemeClr val="dk1"/>
                        </a:solidFill>
                        <a:latin typeface="+mj-lt"/>
                      </a:endParaRPr>
                    </a:p>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Upotreba usvojenog znanja plivanja u svakodnevnom životu.</a:t>
                      </a:r>
                      <a:endParaRPr sz="1400" u="none" strike="noStrike" cap="none" dirty="0">
                        <a:solidFill>
                          <a:schemeClr val="dk1"/>
                        </a:solidFill>
                        <a:latin typeface="+mj-lt"/>
                        <a:ea typeface="Times New Roman"/>
                        <a:cs typeface="Times New Roman"/>
                        <a:sym typeface="Times New Roman"/>
                      </a:endParaRPr>
                    </a:p>
                  </a:txBody>
                  <a:tcPr anchor="ctr"/>
                </a:tc>
                <a:extLst>
                  <a:ext uri="{0D108BD9-81ED-4DB2-BD59-A6C34878D82A}">
                    <a16:rowId xmlns:a16="http://schemas.microsoft.com/office/drawing/2014/main" val="10002"/>
                  </a:ext>
                </a:extLst>
              </a:tr>
              <a:tr h="50130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NOSITELJI</a:t>
                      </a:r>
                      <a:endParaRPr sz="1350" u="none" strike="noStrike" cap="none"/>
                    </a:p>
                  </a:txBody>
                  <a:tcPr anchor="ctr"/>
                </a:tc>
                <a:tc>
                  <a:txBody>
                    <a:bodyPr/>
                    <a:lstStyle/>
                    <a:p>
                      <a:pPr marL="0" marR="0" lvl="0" indent="0" algn="just">
                        <a:lnSpc>
                          <a:spcPct val="114999"/>
                        </a:lnSpc>
                        <a:spcBef>
                          <a:spcPts val="0"/>
                        </a:spcBef>
                        <a:spcAft>
                          <a:spcPts val="0"/>
                        </a:spcAft>
                        <a:buNone/>
                      </a:pP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Divna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Dujić</a:t>
                      </a:r>
                      <a:r>
                        <a:rPr lang="en-US" sz="1400" b="0" i="0" u="none" strike="noStrike" cap="none" noProof="0" dirty="0">
                          <a:solidFill>
                            <a:schemeClr val="dk1"/>
                          </a:solidFill>
                          <a:latin typeface="+mj-lt"/>
                        </a:rPr>
                        <a:t>, Martina </a:t>
                      </a:r>
                      <a:r>
                        <a:rPr lang="en-US" sz="1400" b="0" i="0" u="none" strike="noStrike" cap="none" noProof="0" dirty="0" err="1">
                          <a:solidFill>
                            <a:schemeClr val="dk1"/>
                          </a:solidFill>
                          <a:latin typeface="+mj-lt"/>
                        </a:rPr>
                        <a:t>Delišimunović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Čmigović</a:t>
                      </a:r>
                      <a:r>
                        <a:rPr lang="en-US" sz="1400" b="0" i="0" u="none" strike="noStrike" cap="none" noProof="0" dirty="0">
                          <a:solidFill>
                            <a:schemeClr val="dk1"/>
                          </a:solidFill>
                          <a:latin typeface="+mj-lt"/>
                        </a:rPr>
                        <a:t>, Ivana </a:t>
                      </a:r>
                      <a:r>
                        <a:rPr lang="en-US" sz="1400" b="0" i="0" u="none" strike="noStrike" cap="none" noProof="0" dirty="0" err="1">
                          <a:solidFill>
                            <a:schemeClr val="dk1"/>
                          </a:solidFill>
                          <a:latin typeface="+mj-lt"/>
                        </a:rPr>
                        <a:t>Vlajčić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Natalija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Kovač</a:t>
                      </a:r>
                      <a:endParaRPr sz="1400" dirty="0">
                        <a:latin typeface="+mj-lt"/>
                        <a:sym typeface="Times New Roman"/>
                      </a:endParaRPr>
                    </a:p>
                  </a:txBody>
                  <a:tcPr anchor="ctr"/>
                </a:tc>
                <a:extLst>
                  <a:ext uri="{0D108BD9-81ED-4DB2-BD59-A6C34878D82A}">
                    <a16:rowId xmlns:a16="http://schemas.microsoft.com/office/drawing/2014/main" val="10003"/>
                  </a:ext>
                </a:extLst>
              </a:tr>
              <a:tr h="4745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tc>
                <a:tc>
                  <a:txBody>
                    <a:bodyPr/>
                    <a:lstStyle/>
                    <a:p>
                      <a:pPr marL="0" marR="0" lvl="0" indent="0" algn="just" rtl="0">
                        <a:lnSpc>
                          <a:spcPct val="100000"/>
                        </a:lnSpc>
                        <a:spcBef>
                          <a:spcPts val="0"/>
                        </a:spcBef>
                        <a:spcAft>
                          <a:spcPts val="0"/>
                        </a:spcAft>
                        <a:buFont typeface="Calibri"/>
                        <a:buNone/>
                      </a:pPr>
                      <a:r>
                        <a:rPr lang="en" sz="1400" u="none" strike="noStrike" cap="none" dirty="0">
                          <a:latin typeface="+mj-lt"/>
                          <a:ea typeface="Times New Roman"/>
                          <a:cs typeface="Times New Roman"/>
                          <a:sym typeface="Times New Roman"/>
                        </a:rPr>
                        <a:t>Organizirani prijevoz autobusom na bazen</a:t>
                      </a:r>
                      <a:r>
                        <a:rPr lang="en" sz="1400" u="none" strike="noStrike" cap="none" dirty="0">
                          <a:latin typeface="+mj-lt"/>
                          <a:ea typeface="Times New Roman"/>
                          <a:cs typeface="Times New Roman"/>
                        </a:rPr>
                        <a:t>.</a:t>
                      </a:r>
                      <a:endParaRPr sz="14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4"/>
                  </a:ext>
                </a:extLst>
              </a:tr>
              <a:tr h="47455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tc>
                <a:tc>
                  <a:txBody>
                    <a:bodyPr/>
                    <a:lstStyle/>
                    <a:p>
                      <a:pPr marL="0" marR="0" lvl="0" indent="0" algn="just" rtl="0">
                        <a:lnSpc>
                          <a:spcPct val="100000"/>
                        </a:lnSpc>
                        <a:spcBef>
                          <a:spcPts val="0"/>
                        </a:spcBef>
                        <a:spcAft>
                          <a:spcPts val="0"/>
                        </a:spcAft>
                        <a:buClr>
                          <a:schemeClr val="dk1"/>
                        </a:buClr>
                        <a:buSzPts val="400"/>
                        <a:buFont typeface="Calibri"/>
                        <a:buNone/>
                      </a:pPr>
                      <a:r>
                        <a:rPr lang="en" sz="1400" u="none" strike="noStrike" cap="none" dirty="0">
                          <a:latin typeface="+mj-lt"/>
                          <a:ea typeface="Times New Roman"/>
                          <a:cs typeface="Times New Roman"/>
                          <a:sym typeface="Times New Roman"/>
                        </a:rPr>
                        <a:t>Tri tjedna po jedan školski sat (termin će biti naknadno poznat nakon inicijalne provjere plivanja).</a:t>
                      </a:r>
                      <a:endParaRPr sz="14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5"/>
                  </a:ext>
                </a:extLst>
              </a:tr>
              <a:tr h="349937">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TROŠKOVNIK</a:t>
                      </a:r>
                      <a:endParaRPr sz="1350" u="none" strike="noStrike" cap="none"/>
                    </a:p>
                  </a:txBody>
                  <a:tcPr anchor="ctr"/>
                </a:tc>
                <a:tc>
                  <a:txBody>
                    <a:bodyPr/>
                    <a:lstStyle/>
                    <a:p>
                      <a:pPr marL="0" marR="0" lvl="0" indent="0" algn="just" rtl="0">
                        <a:lnSpc>
                          <a:spcPct val="100000"/>
                        </a:lnSpc>
                        <a:spcBef>
                          <a:spcPts val="0"/>
                        </a:spcBef>
                        <a:spcAft>
                          <a:spcPts val="0"/>
                        </a:spcAft>
                        <a:buClr>
                          <a:schemeClr val="dk1"/>
                        </a:buClr>
                        <a:buSzPts val="400"/>
                        <a:buFont typeface="Calibri"/>
                        <a:buNone/>
                      </a:pPr>
                      <a:r>
                        <a:rPr lang="hr-HR" sz="1400" u="none" strike="noStrike" cap="none" dirty="0" smtClean="0">
                          <a:latin typeface="+mj-lt"/>
                          <a:ea typeface="Times New Roman"/>
                          <a:cs typeface="Times New Roman"/>
                          <a:sym typeface="Times New Roman"/>
                        </a:rPr>
                        <a:t>Nema materijalnih troškova.</a:t>
                      </a:r>
                    </a:p>
                  </a:txBody>
                  <a:tcPr anchor="ctr"/>
                </a:tc>
                <a:extLst>
                  <a:ext uri="{0D108BD9-81ED-4DB2-BD59-A6C34878D82A}">
                    <a16:rowId xmlns:a16="http://schemas.microsoft.com/office/drawing/2014/main" val="10006"/>
                  </a:ext>
                </a:extLst>
              </a:tr>
              <a:tr h="76867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VREDNOVANJE I KORIŠTENJE REZULTATA RADA</a:t>
                      </a:r>
                      <a:endParaRPr sz="1350" u="none" strike="noStrike" cap="none"/>
                    </a:p>
                  </a:txBody>
                  <a:tcPr anchor="ctr"/>
                </a:tc>
                <a:tc>
                  <a:txBody>
                    <a:bodyPr/>
                    <a:lstStyle/>
                    <a:p>
                      <a:pPr marL="0" marR="0" lvl="0" indent="0" algn="just" rtl="0">
                        <a:lnSpc>
                          <a:spcPct val="100000"/>
                        </a:lnSpc>
                        <a:spcBef>
                          <a:spcPts val="0"/>
                        </a:spcBef>
                        <a:spcAft>
                          <a:spcPts val="0"/>
                        </a:spcAft>
                        <a:buClr>
                          <a:srgbClr val="000000"/>
                        </a:buClr>
                        <a:buSzPts val="1600"/>
                        <a:buFont typeface="Arial"/>
                        <a:buNone/>
                      </a:pPr>
                      <a:r>
                        <a:rPr lang="en" sz="1400" u="none" strike="noStrike" cap="none" dirty="0">
                          <a:latin typeface="+mj-lt"/>
                          <a:ea typeface="Times New Roman"/>
                          <a:cs typeface="Times New Roman"/>
                          <a:sym typeface="Times New Roman"/>
                        </a:rPr>
                        <a:t>Povratna informacija o broju plivača/neplivača.</a:t>
                      </a:r>
                      <a:endParaRPr sz="1400" u="none" strike="noStrike" cap="none" dirty="0">
                        <a:latin typeface="+mj-lt"/>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600"/>
                        <a:buFont typeface="Arial"/>
                        <a:buNone/>
                      </a:pPr>
                      <a:endParaRPr sz="14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graphicFrame>
        <p:nvGraphicFramePr>
          <p:cNvPr id="1279" name="Google Shape;1279;p168"/>
          <p:cNvGraphicFramePr/>
          <p:nvPr>
            <p:extLst>
              <p:ext uri="{D42A27DB-BD31-4B8C-83A1-F6EECF244321}">
                <p14:modId xmlns:p14="http://schemas.microsoft.com/office/powerpoint/2010/main" val="1856247843"/>
              </p:ext>
            </p:extLst>
          </p:nvPr>
        </p:nvGraphicFramePr>
        <p:xfrm>
          <a:off x="139527" y="108246"/>
          <a:ext cx="8827625" cy="6476265"/>
        </p:xfrm>
        <a:graphic>
          <a:graphicData uri="http://schemas.openxmlformats.org/drawingml/2006/table">
            <a:tbl>
              <a:tblPr>
                <a:noFill/>
                <a:tableStyleId>{A377A8D8-6398-4FAC-80BB-8EE4590E9BC9}</a:tableStyleId>
              </a:tblPr>
              <a:tblGrid>
                <a:gridCol w="2231051">
                  <a:extLst>
                    <a:ext uri="{9D8B030D-6E8A-4147-A177-3AD203B41FA5}">
                      <a16:colId xmlns:a16="http://schemas.microsoft.com/office/drawing/2014/main" val="20000"/>
                    </a:ext>
                  </a:extLst>
                </a:gridCol>
                <a:gridCol w="6596574">
                  <a:extLst>
                    <a:ext uri="{9D8B030D-6E8A-4147-A177-3AD203B41FA5}">
                      <a16:colId xmlns:a16="http://schemas.microsoft.com/office/drawing/2014/main" val="20001"/>
                    </a:ext>
                  </a:extLst>
                </a:gridCol>
              </a:tblGrid>
              <a:tr h="1024023">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tc>
                <a:tc>
                  <a:txBody>
                    <a:bodyPr/>
                    <a:lstStyle/>
                    <a:p>
                      <a:pPr marL="0" marR="0" lvl="0" indent="0" algn="ctr" rtl="0">
                        <a:lnSpc>
                          <a:spcPct val="100000"/>
                        </a:lnSpc>
                        <a:spcBef>
                          <a:spcPts val="0"/>
                        </a:spcBef>
                        <a:spcAft>
                          <a:spcPts val="0"/>
                        </a:spcAft>
                        <a:buFont typeface="Calibri"/>
                        <a:buNone/>
                      </a:pPr>
                      <a:r>
                        <a:rPr lang="en" sz="1600" b="1" u="none" strike="noStrike" cap="none" dirty="0" smtClean="0">
                          <a:latin typeface="Times New Roman"/>
                          <a:ea typeface="Times New Roman"/>
                          <a:cs typeface="Times New Roman"/>
                        </a:rPr>
                        <a:t> </a:t>
                      </a:r>
                      <a:endParaRPr lang="hr-HR" sz="1600" b="1" u="none" strike="noStrike" cap="none" dirty="0" smtClean="0">
                        <a:latin typeface="Times New Roman"/>
                        <a:ea typeface="Times New Roman"/>
                        <a:cs typeface="Times New Roman"/>
                      </a:endParaRPr>
                    </a:p>
                    <a:p>
                      <a:pPr marL="0" marR="0" lvl="0" indent="0" algn="ctr" rtl="0">
                        <a:lnSpc>
                          <a:spcPct val="100000"/>
                        </a:lnSpc>
                        <a:spcBef>
                          <a:spcPts val="0"/>
                        </a:spcBef>
                        <a:spcAft>
                          <a:spcPts val="0"/>
                        </a:spcAft>
                        <a:buFont typeface="Calibri"/>
                        <a:buNone/>
                      </a:pPr>
                      <a:r>
                        <a:rPr lang="hr-HR" sz="1600" b="1" u="none" strike="noStrike" cap="none" dirty="0" smtClean="0">
                          <a:latin typeface="Times New Roman"/>
                          <a:ea typeface="Times New Roman"/>
                          <a:cs typeface="Times New Roman"/>
                        </a:rPr>
                        <a:t>KRAŠOGRAD  </a:t>
                      </a:r>
                    </a:p>
                    <a:p>
                      <a:pPr marL="0" marR="0" lvl="0" indent="0" algn="ctr" rtl="0">
                        <a:lnSpc>
                          <a:spcPct val="100000"/>
                        </a:lnSpc>
                        <a:spcBef>
                          <a:spcPts val="0"/>
                        </a:spcBef>
                        <a:spcAft>
                          <a:spcPts val="0"/>
                        </a:spcAft>
                        <a:buFont typeface="Calibri"/>
                        <a:buNone/>
                      </a:pPr>
                      <a:r>
                        <a:rPr lang="en" sz="1600" b="1" u="none" strike="noStrike" cap="none" dirty="0" smtClean="0">
                          <a:latin typeface="Times New Roman"/>
                          <a:ea typeface="Times New Roman"/>
                          <a:cs typeface="Times New Roman"/>
                        </a:rPr>
                        <a:t>terenska nastava</a:t>
                      </a:r>
                      <a:r>
                        <a:rPr lang="hr-HR" sz="1600" b="1" u="none" strike="noStrike" cap="none" dirty="0" smtClean="0">
                          <a:latin typeface="Times New Roman"/>
                          <a:ea typeface="Times New Roman"/>
                          <a:cs typeface="Times New Roman"/>
                        </a:rPr>
                        <a:t>za učenike trećih razreda</a:t>
                      </a:r>
                    </a:p>
                    <a:p>
                      <a:pPr marL="0" marR="0" lvl="0" indent="0" algn="ctr" rtl="0">
                        <a:lnSpc>
                          <a:spcPct val="100000"/>
                        </a:lnSpc>
                        <a:spcBef>
                          <a:spcPts val="0"/>
                        </a:spcBef>
                        <a:spcAft>
                          <a:spcPts val="0"/>
                        </a:spcAft>
                        <a:buFont typeface="Calibri"/>
                        <a:buNone/>
                      </a:pPr>
                      <a:endParaRPr lang="en" sz="1600" b="1" u="none" strike="noStrike" cap="none" dirty="0">
                        <a:latin typeface="Times New Roman"/>
                        <a:cs typeface="Times New Roman"/>
                      </a:endParaRPr>
                    </a:p>
                  </a:txBody>
                  <a:tcPr anchor="ctr"/>
                </a:tc>
                <a:extLst>
                  <a:ext uri="{0D108BD9-81ED-4DB2-BD59-A6C34878D82A}">
                    <a16:rowId xmlns:a16="http://schemas.microsoft.com/office/drawing/2014/main" val="10000"/>
                  </a:ext>
                </a:extLst>
              </a:tr>
              <a:tr h="906992">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latin typeface="Times New Roman"/>
                          <a:ea typeface="Times New Roman"/>
                          <a:cs typeface="Times New Roman"/>
                        </a:rPr>
                        <a:t>Upoznati sve korake rada i truda ljudi kako bi naučili put žitarica od polja do stola – uz Dane zahvalnosti za plodove zemlje. Mijesiti kruh, oblikovati razna peciva  </a:t>
                      </a:r>
                      <a:endParaRPr lang="en-US" sz="1400" u="none" strike="noStrike" cap="none" dirty="0">
                        <a:latin typeface="Times New Roman"/>
                        <a:ea typeface="Times New Roman"/>
                        <a:cs typeface="Times New Roman"/>
                      </a:endParaRPr>
                    </a:p>
                    <a:p>
                      <a:pPr marL="0" marR="0" lvl="0" indent="0" algn="l">
                        <a:lnSpc>
                          <a:spcPct val="100000"/>
                        </a:lnSpc>
                        <a:spcBef>
                          <a:spcPts val="0"/>
                        </a:spcBef>
                        <a:spcAft>
                          <a:spcPts val="0"/>
                        </a:spcAft>
                        <a:buSzPts val="400"/>
                        <a:buFont typeface="Calibri"/>
                        <a:buNone/>
                      </a:pPr>
                      <a:r>
                        <a:rPr lang="en" sz="1400" u="none" strike="noStrike" cap="none" dirty="0">
                          <a:latin typeface="Times New Roman"/>
                          <a:ea typeface="Times New Roman"/>
                          <a:cs typeface="Times New Roman"/>
                        </a:rPr>
                        <a:t>Uočiti</a:t>
                      </a:r>
                      <a:r>
                        <a:rPr lang="en" sz="1400" u="none" strike="noStrike" cap="none" dirty="0">
                          <a:latin typeface="Times New Roman"/>
                          <a:ea typeface="Times New Roman"/>
                          <a:cs typeface="Times New Roman"/>
                          <a:sym typeface="Times New Roman"/>
                        </a:rPr>
                        <a:t> i pratiti vremenske promjene u neposrednoj okolini i njihov utjecaj na život biljaka, životinja i rad ljudi.</a:t>
                      </a:r>
                      <a:endParaRPr sz="1400" u="none" strike="noStrike" cap="none" dirty="0">
                        <a:latin typeface="Times New Roman"/>
                        <a:ea typeface="Times New Roman"/>
                        <a:cs typeface="Times New Roman"/>
                        <a:sym typeface="Times New Roman"/>
                      </a:endParaRPr>
                    </a:p>
                  </a:txBody>
                  <a:tcPr anchor="ctr"/>
                </a:tc>
                <a:extLst>
                  <a:ext uri="{0D108BD9-81ED-4DB2-BD59-A6C34878D82A}">
                    <a16:rowId xmlns:a16="http://schemas.microsoft.com/office/drawing/2014/main" val="10001"/>
                  </a:ext>
                </a:extLst>
              </a:tr>
              <a:tr h="1726211">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tc>
                <a:tc>
                  <a:txBody>
                    <a:bodyPr/>
                    <a:lstStyle/>
                    <a:p>
                      <a:pPr marL="0" marR="0" lvl="0" indent="0" algn="l"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učenici prepoznaju i opisuju važnost rada i povezanost sa zadovoljenjem osnovnih životnih potreba</a:t>
                      </a:r>
                      <a:endParaRPr lang="en-US" sz="1400" u="none" strike="noStrike" cap="none" dirty="0">
                        <a:solidFill>
                          <a:schemeClr val="dk1"/>
                        </a:solidFill>
                        <a:latin typeface="Times New Roman"/>
                        <a:ea typeface="Times New Roman"/>
                        <a:cs typeface="Times New Roman"/>
                      </a:endParaRPr>
                    </a:p>
                    <a:p>
                      <a:pPr marL="0" marR="0" lvl="0" indent="0" algn="l">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rPr>
                        <a:t>- prepoznati</a:t>
                      </a:r>
                      <a:r>
                        <a:rPr lang="en" sz="1400" u="none" strike="noStrike" cap="none" dirty="0">
                          <a:solidFill>
                            <a:schemeClr val="dk1"/>
                          </a:solidFill>
                          <a:latin typeface="Times New Roman"/>
                          <a:ea typeface="Times New Roman"/>
                          <a:cs typeface="Times New Roman"/>
                          <a:sym typeface="Times New Roman"/>
                        </a:rPr>
                        <a:t> i opisati vremenske</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promjene</a:t>
                      </a:r>
                      <a:r>
                        <a:rPr lang="en" sz="1400" u="none" strike="noStrike" cap="none" dirty="0">
                          <a:solidFill>
                            <a:schemeClr val="dk1"/>
                          </a:solidFill>
                          <a:latin typeface="Times New Roman"/>
                          <a:ea typeface="Times New Roman"/>
                          <a:cs typeface="Times New Roman"/>
                        </a:rPr>
                        <a:t> u jesen </a:t>
                      </a:r>
                      <a:r>
                        <a:rPr lang="en" sz="1400" u="none" strike="noStrike" cap="none" dirty="0">
                          <a:solidFill>
                            <a:schemeClr val="dk1"/>
                          </a:solidFill>
                          <a:latin typeface="Times New Roman"/>
                          <a:ea typeface="Times New Roman"/>
                          <a:cs typeface="Times New Roman"/>
                          <a:sym typeface="Times New Roman"/>
                        </a:rPr>
                        <a:t> u neposrednoj stvarnosti</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Times New Roman"/>
                          <a:ea typeface="Times New Roman"/>
                          <a:cs typeface="Times New Roman"/>
                          <a:sym typeface="Times New Roman"/>
                        </a:rPr>
                        <a:t>- povezati vremenske promjene i njihov utjecaj na biljni i životinjski svijet i rad ljudi (selo/grad)</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 razlikovati </a:t>
                      </a:r>
                      <a:r>
                        <a:rPr lang="en" sz="1400" u="none" strike="noStrike" cap="none" dirty="0">
                          <a:solidFill>
                            <a:schemeClr val="dk1"/>
                          </a:solidFill>
                          <a:latin typeface="Times New Roman"/>
                          <a:ea typeface="Times New Roman"/>
                          <a:cs typeface="Times New Roman"/>
                        </a:rPr>
                        <a:t>karakteristke jeseni u odnosu na druga godišnja doba</a:t>
                      </a:r>
                      <a:endParaRPr lang="en"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Times New Roman"/>
                          <a:ea typeface="Times New Roman"/>
                          <a:cs typeface="Times New Roman"/>
                          <a:sym typeface="Times New Roman"/>
                        </a:rPr>
                        <a:t>- poticati učenike na zabavu, igru i druženje</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 sz="1400" u="none" strike="noStrike" cap="none" dirty="0">
                          <a:solidFill>
                            <a:schemeClr val="dk1"/>
                          </a:solidFill>
                          <a:latin typeface="Times New Roman"/>
                          <a:ea typeface="Times New Roman"/>
                          <a:cs typeface="Times New Roman"/>
                          <a:sym typeface="Times New Roman"/>
                        </a:rPr>
                        <a:t>- usvajati vještine promatranja, </a:t>
                      </a:r>
                      <a:r>
                        <a:rPr lang="en" sz="1400" u="none" strike="noStrike" cap="none" dirty="0">
                          <a:solidFill>
                            <a:schemeClr val="dk1"/>
                          </a:solidFill>
                          <a:latin typeface="Times New Roman"/>
                          <a:ea typeface="Times New Roman"/>
                          <a:cs typeface="Times New Roman"/>
                        </a:rPr>
                        <a:t>uoćavanja i opisivanja </a:t>
                      </a:r>
                      <a:endParaRPr lang="en" sz="1400" u="none" strike="noStrike" cap="none" dirty="0">
                        <a:solidFill>
                          <a:schemeClr val="dk1"/>
                        </a:solidFill>
                        <a:latin typeface="Times New Roman"/>
                        <a:ea typeface="Times New Roman"/>
                        <a:cs typeface="Times New Roman"/>
                        <a:sym typeface="Times New Roman"/>
                      </a:endParaRPr>
                    </a:p>
                  </a:txBody>
                  <a:tcPr anchor="ctr"/>
                </a:tc>
                <a:extLst>
                  <a:ext uri="{0D108BD9-81ED-4DB2-BD59-A6C34878D82A}">
                    <a16:rowId xmlns:a16="http://schemas.microsoft.com/office/drawing/2014/main" val="10002"/>
                  </a:ext>
                </a:extLst>
              </a:tr>
              <a:tr h="432946">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NOSITELJI</a:t>
                      </a:r>
                      <a:endParaRPr sz="1350" u="none" strike="noStrike" cap="none"/>
                    </a:p>
                  </a:txBody>
                  <a:tcPr anchor="ctr"/>
                </a:tc>
                <a:tc>
                  <a:txBody>
                    <a:bodyPr/>
                    <a:lstStyle/>
                    <a:p>
                      <a:pPr marL="0" marR="0" lvl="0" indent="0" algn="l"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Mirta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Grgić-Mešić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Zorka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Brekalo</a:t>
                      </a:r>
                      <a:r>
                        <a:rPr lang="en-US" sz="1400" u="none" strike="noStrike" cap="none" dirty="0">
                          <a:solidFill>
                            <a:schemeClr val="dk1"/>
                          </a:solidFill>
                          <a:latin typeface="Times New Roman"/>
                          <a:ea typeface="Times New Roman"/>
                          <a:cs typeface="Times New Roman"/>
                        </a:rPr>
                        <a:t>, Irena </a:t>
                      </a:r>
                      <a:r>
                        <a:rPr lang="en-US" sz="1400" u="none" strike="noStrike" cap="none" dirty="0" err="1">
                          <a:solidFill>
                            <a:schemeClr val="dk1"/>
                          </a:solidFill>
                          <a:latin typeface="Times New Roman"/>
                          <a:ea typeface="Times New Roman"/>
                          <a:cs typeface="Times New Roman"/>
                        </a:rPr>
                        <a:t>Koružnjak</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Danijela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Crnjac</a:t>
                      </a:r>
                      <a:endParaRPr sz="1400" u="none" strike="noStrike" cap="none" dirty="0">
                        <a:solidFill>
                          <a:schemeClr val="dk1"/>
                        </a:solidFill>
                        <a:latin typeface="Times New Roman"/>
                        <a:ea typeface="Times New Roman"/>
                        <a:cs typeface="Times New Roman"/>
                        <a:sym typeface="Times New Roman"/>
                      </a:endParaRPr>
                    </a:p>
                  </a:txBody>
                  <a:tcPr anchor="ctr"/>
                </a:tc>
                <a:extLst>
                  <a:ext uri="{0D108BD9-81ED-4DB2-BD59-A6C34878D82A}">
                    <a16:rowId xmlns:a16="http://schemas.microsoft.com/office/drawing/2014/main" val="10003"/>
                  </a:ext>
                </a:extLst>
              </a:tr>
              <a:tr h="555898">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Times New Roman"/>
                          <a:ea typeface="Times New Roman"/>
                          <a:cs typeface="Times New Roman"/>
                          <a:sym typeface="Times New Roman"/>
                        </a:rPr>
                        <a:t>Posjet Krašogradu organiziranim prijevozom</a:t>
                      </a:r>
                      <a:r>
                        <a:rPr lang="en" sz="1400" u="none" strike="noStrike" cap="none" dirty="0">
                          <a:latin typeface="Times New Roman"/>
                          <a:ea typeface="Times New Roman"/>
                          <a:cs typeface="Times New Roman"/>
                        </a:rPr>
                        <a:t> ( organizacija izleta ovisit će o epidemološkoj situaciji).</a:t>
                      </a:r>
                      <a:endParaRPr sz="1400" u="none" strike="noStrike" cap="none" dirty="0">
                        <a:latin typeface="Times New Roman"/>
                        <a:ea typeface="Times New Roman"/>
                        <a:cs typeface="Times New Roman"/>
                        <a:sym typeface="Times New Roman"/>
                      </a:endParaRPr>
                    </a:p>
                  </a:txBody>
                  <a:tcPr anchor="ctr"/>
                </a:tc>
                <a:extLst>
                  <a:ext uri="{0D108BD9-81ED-4DB2-BD59-A6C34878D82A}">
                    <a16:rowId xmlns:a16="http://schemas.microsoft.com/office/drawing/2014/main" val="10004"/>
                  </a:ext>
                </a:extLst>
              </a:tr>
              <a:tr h="409844">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Times New Roman"/>
                          <a:ea typeface="Times New Roman"/>
                          <a:cs typeface="Times New Roman"/>
                        </a:rPr>
                        <a:t> rujan</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2022</a:t>
                      </a:r>
                      <a:r>
                        <a:rPr lang="en" sz="1400" u="none" strike="noStrike" cap="none" dirty="0">
                          <a:latin typeface="Times New Roman"/>
                          <a:ea typeface="Times New Roman"/>
                          <a:cs typeface="Times New Roman"/>
                          <a:sym typeface="Times New Roman"/>
                        </a:rPr>
                        <a:t>. godine</a:t>
                      </a:r>
                      <a:endParaRPr sz="1400" u="none" strike="noStrike" cap="none" dirty="0">
                        <a:latin typeface="Times New Roman"/>
                        <a:ea typeface="Times New Roman"/>
                        <a:cs typeface="Times New Roman"/>
                        <a:sym typeface="Times New Roman"/>
                      </a:endParaRPr>
                    </a:p>
                  </a:txBody>
                  <a:tcPr anchor="ctr"/>
                </a:tc>
                <a:extLst>
                  <a:ext uri="{0D108BD9-81ED-4DB2-BD59-A6C34878D82A}">
                    <a16:rowId xmlns:a16="http://schemas.microsoft.com/office/drawing/2014/main" val="10005"/>
                  </a:ext>
                </a:extLst>
              </a:tr>
              <a:tr h="421395">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TROŠKOVNIK</a:t>
                      </a:r>
                      <a:endParaRPr sz="1350" u="none" strike="noStrike" cap="none"/>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latin typeface="Times New Roman"/>
                          <a:ea typeface="Times New Roman"/>
                          <a:cs typeface="Times New Roman"/>
                          <a:sym typeface="Times New Roman"/>
                        </a:rPr>
                        <a:t>prema cjeniku izletišta Krašograd uz pisanu suglasnost roditelja</a:t>
                      </a:r>
                      <a:endParaRPr sz="1400" u="none" strike="noStrike" cap="none" dirty="0">
                        <a:latin typeface="Times New Roman"/>
                        <a:ea typeface="Times New Roman"/>
                        <a:cs typeface="Times New Roman"/>
                        <a:sym typeface="Times New Roman"/>
                      </a:endParaRPr>
                    </a:p>
                  </a:txBody>
                  <a:tcPr anchor="ctr"/>
                </a:tc>
                <a:extLst>
                  <a:ext uri="{0D108BD9-81ED-4DB2-BD59-A6C34878D82A}">
                    <a16:rowId xmlns:a16="http://schemas.microsoft.com/office/drawing/2014/main" val="10006"/>
                  </a:ext>
                </a:extLst>
              </a:tr>
              <a:tr h="789961">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Times New Roman"/>
                          <a:ea typeface="Times New Roman"/>
                          <a:cs typeface="Times New Roman"/>
                          <a:sym typeface="Times New Roman"/>
                        </a:rPr>
                        <a:t>VREDNOVANJE I KORIŠTENJE REZULTATA RADA</a:t>
                      </a:r>
                      <a:endParaRPr sz="1350" u="none" strike="noStrike" cap="none"/>
                    </a:p>
                  </a:txBody>
                  <a:tcPr anchor="ctr"/>
                </a:tc>
                <a:tc>
                  <a:txBody>
                    <a:bodyPr/>
                    <a:lstStyle/>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Times New Roman"/>
                          <a:ea typeface="Times New Roman"/>
                          <a:cs typeface="Times New Roman"/>
                          <a:sym typeface="Times New Roman"/>
                        </a:rPr>
                        <a:t>provesti vrednovanje rada nakon povratka</a:t>
                      </a:r>
                      <a:endParaRPr sz="1400" u="none" strike="noStrike" cap="none" dirty="0">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Times New Roman"/>
                          <a:ea typeface="Times New Roman"/>
                          <a:cs typeface="Times New Roman"/>
                          <a:sym typeface="Times New Roman"/>
                        </a:rPr>
                        <a:t>rezultate rada prikazati izložbom u učionici</a:t>
                      </a:r>
                      <a:endParaRPr sz="1400" u="none" strike="noStrike" cap="none" dirty="0">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chemeClr val="dk1"/>
                        </a:buClr>
                        <a:buSzPts val="1600"/>
                        <a:buFont typeface="Times New Roman"/>
                        <a:buChar char="●"/>
                      </a:pPr>
                      <a:r>
                        <a:rPr lang="en" sz="1400" u="none" strike="noStrike" cap="none" dirty="0">
                          <a:latin typeface="Times New Roman"/>
                          <a:ea typeface="Times New Roman"/>
                          <a:cs typeface="Times New Roman"/>
                          <a:sym typeface="Times New Roman"/>
                        </a:rPr>
                        <a:t>izložba likovnih radova na panoima</a:t>
                      </a:r>
                      <a:endParaRPr sz="1400" u="none" strike="noStrike" cap="none" dirty="0">
                        <a:latin typeface="Times New Roman"/>
                        <a:ea typeface="Times New Roman"/>
                        <a:cs typeface="Times New Roman"/>
                        <a:sym typeface="Times New Roman"/>
                      </a:endParaRPr>
                    </a:p>
                  </a:txBody>
                  <a:tcPr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71"/>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04" name="Google Shape;1304;p171"/>
          <p:cNvGraphicFramePr/>
          <p:nvPr>
            <p:extLst>
              <p:ext uri="{D42A27DB-BD31-4B8C-83A1-F6EECF244321}">
                <p14:modId xmlns:p14="http://schemas.microsoft.com/office/powerpoint/2010/main" val="3883770823"/>
              </p:ext>
            </p:extLst>
          </p:nvPr>
        </p:nvGraphicFramePr>
        <p:xfrm>
          <a:off x="431812" y="356197"/>
          <a:ext cx="8280400" cy="5857989"/>
        </p:xfrm>
        <a:graphic>
          <a:graphicData uri="http://schemas.openxmlformats.org/drawingml/2006/table">
            <a:tbl>
              <a:tblPr>
                <a:noFill/>
                <a:tableStyleId>{B2E6745A-B9C5-42E0-A17B-FDAA3278ED7C}</a:tableStyleId>
              </a:tblPr>
              <a:tblGrid>
                <a:gridCol w="2822950">
                  <a:extLst>
                    <a:ext uri="{9D8B030D-6E8A-4147-A177-3AD203B41FA5}">
                      <a16:colId xmlns:a16="http://schemas.microsoft.com/office/drawing/2014/main" val="20000"/>
                    </a:ext>
                  </a:extLst>
                </a:gridCol>
                <a:gridCol w="5457450">
                  <a:extLst>
                    <a:ext uri="{9D8B030D-6E8A-4147-A177-3AD203B41FA5}">
                      <a16:colId xmlns:a16="http://schemas.microsoft.com/office/drawing/2014/main" val="20001"/>
                    </a:ext>
                  </a:extLst>
                </a:gridCol>
              </a:tblGrid>
              <a:tr h="62919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Comic Sans MS"/>
                        <a:buNone/>
                      </a:pPr>
                      <a:r>
                        <a:rPr lang="en" sz="1600" b="1" u="none" strike="noStrike" cap="none" dirty="0">
                          <a:solidFill>
                            <a:schemeClr val="dk1"/>
                          </a:solidFill>
                          <a:latin typeface="+mj-lt"/>
                          <a:ea typeface="Times New Roman"/>
                          <a:cs typeface="Times New Roman"/>
                          <a:sym typeface="Times New Roman"/>
                        </a:rPr>
                        <a:t>PLAN MJESTA </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Comic Sans MS"/>
                        <a:buNone/>
                      </a:pPr>
                      <a:r>
                        <a:rPr lang="en" sz="1600" b="1" u="none" strike="noStrike" cap="none" dirty="0" smtClean="0">
                          <a:solidFill>
                            <a:schemeClr val="dk1"/>
                          </a:solidFill>
                          <a:latin typeface="+mj-lt"/>
                          <a:ea typeface="Times New Roman"/>
                          <a:cs typeface="Times New Roman"/>
                          <a:sym typeface="Times New Roman"/>
                        </a:rPr>
                        <a:t>t</a:t>
                      </a:r>
                      <a:r>
                        <a:rPr lang="hr-HR" sz="1600" b="1" u="none" strike="noStrike" cap="none" dirty="0" smtClean="0">
                          <a:solidFill>
                            <a:schemeClr val="dk1"/>
                          </a:solidFill>
                          <a:latin typeface="+mj-lt"/>
                          <a:ea typeface="Times New Roman"/>
                          <a:cs typeface="Times New Roman"/>
                          <a:sym typeface="Times New Roman"/>
                        </a:rPr>
                        <a:t>ere</a:t>
                      </a:r>
                      <a:r>
                        <a:rPr lang="en" sz="1600" b="1" u="none" strike="noStrike" cap="none" dirty="0" smtClean="0">
                          <a:solidFill>
                            <a:schemeClr val="dk1"/>
                          </a:solidFill>
                          <a:latin typeface="+mj-lt"/>
                          <a:ea typeface="Times New Roman"/>
                          <a:cs typeface="Times New Roman"/>
                          <a:sym typeface="Times New Roman"/>
                        </a:rPr>
                        <a:t>n</a:t>
                      </a:r>
                      <a:r>
                        <a:rPr lang="hr-HR" sz="1600" b="1" u="none" strike="noStrike" cap="none" dirty="0" err="1" smtClean="0">
                          <a:solidFill>
                            <a:schemeClr val="dk1"/>
                          </a:solidFill>
                          <a:latin typeface="+mj-lt"/>
                          <a:ea typeface="Times New Roman"/>
                          <a:cs typeface="Times New Roman"/>
                          <a:sym typeface="Times New Roman"/>
                        </a:rPr>
                        <a:t>ska</a:t>
                      </a:r>
                      <a:r>
                        <a:rPr lang="hr-HR" sz="1600" b="1" u="none" strike="noStrike" cap="none" dirty="0" smtClean="0">
                          <a:solidFill>
                            <a:schemeClr val="dk1"/>
                          </a:solidFill>
                          <a:latin typeface="+mj-lt"/>
                          <a:ea typeface="Times New Roman"/>
                          <a:cs typeface="Times New Roman"/>
                          <a:sym typeface="Times New Roman"/>
                        </a:rPr>
                        <a:t> nastava za učenike trećih razreda</a:t>
                      </a:r>
                      <a:endParaRPr sz="16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0938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Comic Sans MS"/>
                        <a:buNone/>
                      </a:pPr>
                      <a:r>
                        <a:rPr lang="en" sz="1400" u="none" strike="noStrike" cap="none" dirty="0">
                          <a:solidFill>
                            <a:schemeClr val="dk1"/>
                          </a:solidFill>
                          <a:latin typeface="+mj-lt"/>
                          <a:ea typeface="Times New Roman"/>
                          <a:cs typeface="Times New Roman"/>
                          <a:sym typeface="Times New Roman"/>
                        </a:rPr>
                        <a:t>Naučiti se služiti planom mjesta.</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99812">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Comic Sans MS"/>
                        <a:buNone/>
                      </a:pPr>
                      <a:r>
                        <a:rPr lang="en" sz="1400" u="none" strike="noStrike" cap="none" dirty="0">
                          <a:solidFill>
                            <a:schemeClr val="dk1"/>
                          </a:solidFill>
                          <a:latin typeface="+mj-lt"/>
                          <a:ea typeface="Times New Roman"/>
                          <a:cs typeface="Times New Roman"/>
                          <a:sym typeface="Times New Roman"/>
                        </a:rPr>
                        <a:t>Koristiti se planom mjesta za pronalaženje željene adrese, objekte iz okoliša uočiti</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i prepoznati na planu mjesta i obratno.</a:t>
                      </a:r>
                      <a:endParaRPr sz="1400" u="none" strike="noStrike" cap="none" dirty="0">
                        <a:latin typeface="+mj-lt"/>
                        <a:cs typeface="Times New Roman"/>
                      </a:endParaRPr>
                    </a:p>
                    <a:p>
                      <a:pPr marL="0" marR="0" lvl="0" indent="0" algn="l" rtl="0">
                        <a:lnSpc>
                          <a:spcPct val="100000"/>
                        </a:lnSpc>
                        <a:spcBef>
                          <a:spcPts val="0"/>
                        </a:spcBef>
                        <a:spcAft>
                          <a:spcPts val="0"/>
                        </a:spcAft>
                        <a:buClr>
                          <a:srgbClr val="000000"/>
                        </a:buClr>
                        <a:buSzPts val="450"/>
                        <a:buFont typeface="Comic Sans MS"/>
                        <a:buNone/>
                      </a:pPr>
                      <a:r>
                        <a:rPr lang="en" sz="1400" u="none" strike="noStrike" cap="none" dirty="0">
                          <a:solidFill>
                            <a:schemeClr val="dk1"/>
                          </a:solidFill>
                          <a:latin typeface="+mj-lt"/>
                          <a:ea typeface="Times New Roman"/>
                          <a:cs typeface="Times New Roman"/>
                          <a:sym typeface="Times New Roman"/>
                        </a:rPr>
                        <a:t>Koristiti se tumačem znakova, razvijati sposobnost promatranja, opisivanja, bilježenja i logičkog zaključivanja.</a:t>
                      </a:r>
                      <a:endParaRPr sz="1400" u="none" strike="noStrike" cap="none" dirty="0">
                        <a:latin typeface="+mj-lt"/>
                        <a:cs typeface="Times New Roman"/>
                      </a:endParaRPr>
                    </a:p>
                    <a:p>
                      <a:pPr marL="0" marR="0" lvl="0" indent="0" algn="l" rtl="0">
                        <a:lnSpc>
                          <a:spcPct val="100000"/>
                        </a:lnSpc>
                        <a:spcBef>
                          <a:spcPts val="0"/>
                        </a:spcBef>
                        <a:spcAft>
                          <a:spcPts val="0"/>
                        </a:spcAft>
                        <a:buClr>
                          <a:srgbClr val="000000"/>
                        </a:buClr>
                        <a:buSzPts val="450"/>
                        <a:buFont typeface="Comic Sans MS"/>
                        <a:buNone/>
                      </a:pPr>
                      <a:r>
                        <a:rPr lang="en" sz="1400" u="none" strike="noStrike" cap="none" dirty="0">
                          <a:solidFill>
                            <a:schemeClr val="dk1"/>
                          </a:solidFill>
                          <a:latin typeface="+mj-lt"/>
                          <a:ea typeface="Times New Roman"/>
                          <a:cs typeface="Times New Roman"/>
                          <a:sym typeface="Times New Roman"/>
                        </a:rPr>
                        <a:t>Shvatiti vrijednost poznavanja snalaženja na planu za svakodnevni život.</a:t>
                      </a:r>
                      <a:r>
                        <a:rPr lang="en" sz="1400" u="none" strike="noStrike" cap="none" dirty="0">
                          <a:solidFill>
                            <a:schemeClr val="dk1"/>
                          </a:solidFill>
                          <a:latin typeface="+mj-lt"/>
                          <a:ea typeface="Times New Roman"/>
                          <a:cs typeface="Times New Roman"/>
                        </a:rPr>
                        <a:t> </a:t>
                      </a:r>
                      <a:endParaRPr sz="1400" u="none" strike="noStrike" cap="none" dirty="0">
                        <a:latin typeface="+mj-lt"/>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7502">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Mirta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Grgić-Mešić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Zorka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Brekalo</a:t>
                      </a:r>
                      <a:r>
                        <a:rPr lang="en-US" sz="1400" b="0" i="0" u="none" strike="noStrike" cap="none" noProof="0" dirty="0">
                          <a:solidFill>
                            <a:schemeClr val="dk1"/>
                          </a:solidFill>
                          <a:latin typeface="+mj-lt"/>
                        </a:rPr>
                        <a:t>, Irena </a:t>
                      </a:r>
                      <a:r>
                        <a:rPr lang="en-US" sz="1400" b="0" i="0" u="none" strike="noStrike" cap="none" noProof="0" dirty="0" err="1">
                          <a:solidFill>
                            <a:schemeClr val="dk1"/>
                          </a:solidFill>
                          <a:latin typeface="+mj-lt"/>
                        </a:rPr>
                        <a:t>Koružnjak</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Crnjac</a:t>
                      </a:r>
                      <a:endParaRPr lang="hr-HR" sz="14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94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Comic Sans MS"/>
                        <a:buNone/>
                      </a:pPr>
                      <a:r>
                        <a:rPr lang="en" sz="1400" u="none" strike="noStrike" cap="none" dirty="0">
                          <a:solidFill>
                            <a:schemeClr val="dk1"/>
                          </a:solidFill>
                          <a:latin typeface="+mj-lt"/>
                          <a:ea typeface="Times New Roman"/>
                          <a:cs typeface="Times New Roman"/>
                          <a:sym typeface="Times New Roman"/>
                        </a:rPr>
                        <a:t>Šetnja po dvorištu i okolici škole – naselju</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426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Comic Sans MS"/>
                        <a:buNone/>
                      </a:pPr>
                      <a:r>
                        <a:rPr lang="en-US" sz="1400" u="none" strike="noStrike" cap="none" dirty="0" err="1">
                          <a:latin typeface="+mj-lt"/>
                          <a:cs typeface="Times New Roman"/>
                        </a:rPr>
                        <a:t>Listopad</a:t>
                      </a:r>
                      <a:r>
                        <a:rPr lang="en-US" sz="1400" u="none" strike="noStrike" cap="none" dirty="0">
                          <a:latin typeface="+mj-lt"/>
                          <a:cs typeface="Times New Roman"/>
                        </a:rPr>
                        <a:t>, </a:t>
                      </a:r>
                      <a:r>
                        <a:rPr lang="en-US" sz="1400" u="none" strike="noStrike" cap="none" dirty="0" err="1">
                          <a:latin typeface="+mj-lt"/>
                          <a:cs typeface="Times New Roman"/>
                        </a:rPr>
                        <a:t>studeni</a:t>
                      </a:r>
                      <a:r>
                        <a:rPr lang="en-US" sz="1400" u="none" strike="noStrike" cap="none" dirty="0">
                          <a:latin typeface="+mj-lt"/>
                          <a:cs typeface="Times New Roman"/>
                        </a:rPr>
                        <a:t> 2022.</a:t>
                      </a:r>
                      <a:endParaRPr sz="1400" u="none" strike="noStrike" cap="none" dirty="0">
                        <a:latin typeface="+mj-lt"/>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426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Comic Sans MS"/>
                        <a:buNone/>
                      </a:pPr>
                      <a:r>
                        <a:rPr lang="hr-HR" sz="1400" u="none" strike="noStrike" cap="none" dirty="0" smtClean="0">
                          <a:solidFill>
                            <a:schemeClr val="dk1"/>
                          </a:solidFill>
                          <a:latin typeface="+mj-lt"/>
                          <a:ea typeface="Times New Roman"/>
                          <a:cs typeface="Times New Roman"/>
                          <a:sym typeface="Times New Roman"/>
                        </a:rPr>
                        <a:t>Nema materijalnih troškova.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94113">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Comic Sans MS"/>
                        <a:buNone/>
                      </a:pPr>
                      <a:r>
                        <a:rPr lang="en" sz="1400" u="none" strike="noStrike" cap="none" dirty="0">
                          <a:solidFill>
                            <a:schemeClr val="dk1"/>
                          </a:solidFill>
                          <a:latin typeface="+mj-lt"/>
                          <a:ea typeface="Times New Roman"/>
                          <a:cs typeface="Times New Roman"/>
                          <a:sym typeface="Times New Roman"/>
                        </a:rPr>
                        <a:t>Provesti vrednovanje rada nakon povratka. Rezultate rada i fotografije s terena prikazati izložbom u učionici.</a:t>
                      </a:r>
                      <a:r>
                        <a:rPr lang="en" sz="1400" u="none" strike="noStrike" cap="none" dirty="0">
                          <a:solidFill>
                            <a:schemeClr val="dk1"/>
                          </a:solidFill>
                          <a:latin typeface="+mj-lt"/>
                          <a:ea typeface="Times New Roman"/>
                          <a:cs typeface="Times New Roman"/>
                        </a:rPr>
                        <a:t> </a:t>
                      </a:r>
                      <a:endParaRPr sz="1400" u="none" strike="noStrike" cap="none" dirty="0">
                        <a:latin typeface="+mj-lt"/>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graphicFrame>
        <p:nvGraphicFramePr>
          <p:cNvPr id="1297" name="Google Shape;1297;p170"/>
          <p:cNvGraphicFramePr/>
          <p:nvPr>
            <p:extLst>
              <p:ext uri="{D42A27DB-BD31-4B8C-83A1-F6EECF244321}">
                <p14:modId xmlns:p14="http://schemas.microsoft.com/office/powerpoint/2010/main" val="40627356"/>
              </p:ext>
            </p:extLst>
          </p:nvPr>
        </p:nvGraphicFramePr>
        <p:xfrm>
          <a:off x="395287" y="223938"/>
          <a:ext cx="8280400" cy="6039979"/>
        </p:xfrm>
        <a:graphic>
          <a:graphicData uri="http://schemas.openxmlformats.org/drawingml/2006/table">
            <a:tbl>
              <a:tblPr>
                <a:noFill/>
                <a:tableStyleId>{B2E6745A-B9C5-42E0-A17B-FDAA3278ED7C}</a:tableStyleId>
              </a:tblPr>
              <a:tblGrid>
                <a:gridCol w="2701874">
                  <a:extLst>
                    <a:ext uri="{9D8B030D-6E8A-4147-A177-3AD203B41FA5}">
                      <a16:colId xmlns:a16="http://schemas.microsoft.com/office/drawing/2014/main" val="20000"/>
                    </a:ext>
                  </a:extLst>
                </a:gridCol>
                <a:gridCol w="5578526">
                  <a:extLst>
                    <a:ext uri="{9D8B030D-6E8A-4147-A177-3AD203B41FA5}">
                      <a16:colId xmlns:a16="http://schemas.microsoft.com/office/drawing/2014/main" val="20001"/>
                    </a:ext>
                  </a:extLst>
                </a:gridCol>
              </a:tblGrid>
              <a:tr h="62331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Comic Sans MS"/>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Comic Sans MS"/>
                        <a:buNone/>
                      </a:pPr>
                      <a:r>
                        <a:rPr lang="en" sz="1600" b="1" u="none" strike="noStrike" cap="none" dirty="0" smtClean="0">
                          <a:solidFill>
                            <a:schemeClr val="dk1"/>
                          </a:solidFill>
                          <a:latin typeface="+mj-lt"/>
                          <a:ea typeface="Times New Roman"/>
                          <a:cs typeface="Times New Roman"/>
                          <a:sym typeface="Times New Roman"/>
                        </a:rPr>
                        <a:t>SNALAŽENJE </a:t>
                      </a:r>
                      <a:r>
                        <a:rPr lang="en" sz="1600" b="1" u="none" strike="noStrike" cap="none" dirty="0">
                          <a:solidFill>
                            <a:schemeClr val="dk1"/>
                          </a:solidFill>
                          <a:latin typeface="+mj-lt"/>
                          <a:ea typeface="Times New Roman"/>
                          <a:cs typeface="Times New Roman"/>
                          <a:sym typeface="Times New Roman"/>
                        </a:rPr>
                        <a:t>U PROSTORU </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Comic Sans MS"/>
                        <a:buNone/>
                      </a:pPr>
                      <a:r>
                        <a:rPr lang="hr-HR" sz="1600" b="1" u="none" strike="noStrike" cap="none" dirty="0" smtClean="0">
                          <a:solidFill>
                            <a:schemeClr val="dk1"/>
                          </a:solidFill>
                          <a:latin typeface="+mj-lt"/>
                          <a:ea typeface="Times New Roman"/>
                          <a:cs typeface="Times New Roman"/>
                          <a:sym typeface="Times New Roman"/>
                        </a:rPr>
                        <a:t>terenska nastava za učenike trećih razreda</a:t>
                      </a:r>
                    </a:p>
                    <a:p>
                      <a:pPr marL="0" marR="0" lvl="0" indent="0" algn="ctr" rtl="0">
                        <a:lnSpc>
                          <a:spcPct val="100000"/>
                        </a:lnSpc>
                        <a:spcBef>
                          <a:spcPts val="0"/>
                        </a:spcBef>
                        <a:spcAft>
                          <a:spcPts val="0"/>
                        </a:spcAft>
                        <a:buClr>
                          <a:srgbClr val="000000"/>
                        </a:buClr>
                        <a:buSzPts val="450"/>
                        <a:buFont typeface="Comic Sans MS"/>
                        <a:buNone/>
                      </a:pPr>
                      <a:endParaRPr sz="16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963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Comic Sans MS"/>
                        <a:buNone/>
                      </a:pPr>
                      <a:r>
                        <a:rPr lang="en" sz="1400" u="none" strike="noStrike" cap="none" dirty="0">
                          <a:solidFill>
                            <a:schemeClr val="dk1"/>
                          </a:solidFill>
                          <a:latin typeface="+mj-lt"/>
                          <a:ea typeface="Times New Roman"/>
                          <a:cs typeface="Times New Roman"/>
                          <a:sym typeface="Times New Roman"/>
                        </a:rPr>
                        <a:t>Orijentirati se u prostoru prema Suncu; pomoću kompasa ili drugih znakova na zemlji</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6029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254000" algn="l" rtl="0">
                        <a:lnSpc>
                          <a:spcPct val="100000"/>
                        </a:lnSpc>
                        <a:spcBef>
                          <a:spcPts val="0"/>
                        </a:spcBef>
                        <a:spcAft>
                          <a:spcPts val="0"/>
                        </a:spcAft>
                        <a:buClrTx/>
                        <a:buSzPts val="1400"/>
                        <a:buFont typeface="Arial" panose="020B0604020202020204" pitchFamily="34" charset="0"/>
                        <a:buChar char="•"/>
                      </a:pPr>
                      <a:r>
                        <a:rPr lang="en" sz="1400" u="none" strike="noStrike" cap="none" dirty="0">
                          <a:solidFill>
                            <a:schemeClr val="dk1"/>
                          </a:solidFill>
                          <a:latin typeface="+mj-lt"/>
                          <a:ea typeface="Times New Roman"/>
                          <a:cs typeface="Times New Roman"/>
                          <a:sym typeface="Times New Roman"/>
                        </a:rPr>
                        <a:t>usvojiti nazive stajalište i obzor, imenovati i u prostoru utvrditi glavne i sporedne strane svijeta</a:t>
                      </a:r>
                      <a:endParaRPr sz="1400" u="none" strike="noStrike" cap="none" dirty="0">
                        <a:latin typeface="+mj-lt"/>
                        <a:cs typeface="Times New Roman"/>
                      </a:endParaRPr>
                    </a:p>
                    <a:p>
                      <a:pPr marL="342900" marR="0" lvl="0" indent="-254000" algn="l" rtl="0">
                        <a:lnSpc>
                          <a:spcPct val="100000"/>
                        </a:lnSpc>
                        <a:spcBef>
                          <a:spcPts val="0"/>
                        </a:spcBef>
                        <a:spcAft>
                          <a:spcPts val="0"/>
                        </a:spcAft>
                        <a:buClrTx/>
                        <a:buFont typeface="Arial" panose="020B0604020202020204" pitchFamily="34" charset="0"/>
                        <a:buChar char="•"/>
                      </a:pPr>
                      <a:r>
                        <a:rPr lang="en" sz="1400" u="none" strike="noStrike" cap="none" dirty="0">
                          <a:solidFill>
                            <a:schemeClr val="dk1"/>
                          </a:solidFill>
                          <a:latin typeface="+mj-lt"/>
                          <a:ea typeface="Times New Roman"/>
                          <a:cs typeface="Times New Roman"/>
                          <a:sym typeface="Times New Roman"/>
                        </a:rPr>
                        <a:t>razvijati interes za sadržaje iz Prirode i društva, uočiti svrhu poznavanja orijentacije</a:t>
                      </a:r>
                      <a:r>
                        <a:rPr lang="en" sz="1400" u="none" strike="noStrike" cap="none" dirty="0">
                          <a:solidFill>
                            <a:schemeClr val="dk1"/>
                          </a:solidFill>
                          <a:latin typeface="+mj-lt"/>
                          <a:ea typeface="Times New Roman"/>
                          <a:cs typeface="Times New Roman"/>
                        </a:rPr>
                        <a:t> </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0330">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Mirta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Grgić-Mešić</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Zorka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Brekalo</a:t>
                      </a:r>
                      <a:r>
                        <a:rPr lang="en-US" sz="1400" b="0" i="0" u="none" strike="noStrike" cap="none" noProof="0" dirty="0">
                          <a:solidFill>
                            <a:schemeClr val="dk1"/>
                          </a:solidFill>
                          <a:latin typeface="+mj-lt"/>
                        </a:rPr>
                        <a:t>, Irena </a:t>
                      </a:r>
                      <a:r>
                        <a:rPr lang="en-US" sz="1400" b="0" i="0" u="none" strike="noStrike" cap="none" noProof="0" dirty="0" err="1">
                          <a:solidFill>
                            <a:schemeClr val="dk1"/>
                          </a:solidFill>
                          <a:latin typeface="+mj-lt"/>
                        </a:rPr>
                        <a:t>Koružnjak</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Danijela</a:t>
                      </a:r>
                      <a:r>
                        <a:rPr lang="en-US" sz="1400" b="0" i="0" u="none" strike="noStrike" cap="none" noProof="0" dirty="0">
                          <a:solidFill>
                            <a:schemeClr val="dk1"/>
                          </a:solidFill>
                          <a:latin typeface="+mj-lt"/>
                        </a:rPr>
                        <a:t> </a:t>
                      </a:r>
                      <a:r>
                        <a:rPr lang="en-US" sz="1400" b="0" i="0" u="none" strike="noStrike" cap="none" noProof="0" dirty="0" err="1">
                          <a:solidFill>
                            <a:schemeClr val="dk1"/>
                          </a:solidFill>
                          <a:latin typeface="+mj-lt"/>
                        </a:rPr>
                        <a:t>Crnjac</a:t>
                      </a:r>
                      <a:endParaRPr lang="hr-HR" sz="14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543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Comic Sans MS"/>
                        <a:buNone/>
                      </a:pPr>
                      <a:r>
                        <a:rPr lang="hr-HR" sz="1400" u="none" strike="noStrike" cap="none" dirty="0">
                          <a:solidFill>
                            <a:schemeClr val="dk1"/>
                          </a:solidFill>
                          <a:latin typeface="+mj-lt"/>
                          <a:ea typeface="Times New Roman"/>
                          <a:cs typeface="Times New Roman"/>
                          <a:sym typeface="Times New Roman"/>
                        </a:rPr>
                        <a:t>Šetnja po dvorištu i okolici škole – naselju</a:t>
                      </a:r>
                      <a:endParaRPr lang="hr-H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086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Verdana"/>
                        <a:buNone/>
                      </a:pPr>
                      <a:r>
                        <a:rPr lang="hr-HR" sz="1400" u="none" strike="noStrike" cap="none" dirty="0">
                          <a:latin typeface="+mj-lt"/>
                          <a:ea typeface="Times New Roman"/>
                          <a:cs typeface="Times New Roman"/>
                        </a:rPr>
                        <a:t>Listopad, studeni 2022.</a:t>
                      </a:r>
                      <a:endParaRPr lang="hr-HR" sz="1400" u="none" strike="noStrike" cap="none" dirty="0">
                        <a:latin typeface="+mj-lt"/>
                        <a:ea typeface="Times New Roman"/>
                        <a:cs typeface="Times New Roman" panose="02020603050405020304" pitchFamily="18" charset="0"/>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086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Comic Sans MS"/>
                        <a:buNone/>
                      </a:pPr>
                      <a:r>
                        <a:rPr lang="hr-HR" sz="1400" u="none" strike="noStrike" cap="none" dirty="0" smtClean="0">
                          <a:solidFill>
                            <a:schemeClr val="dk1"/>
                          </a:solidFill>
                          <a:latin typeface="+mj-lt"/>
                          <a:cs typeface="Times New Roman"/>
                        </a:rPr>
                        <a:t>Nema materijalnih troškova.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8575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Comic Sans MS"/>
                        <a:buNone/>
                      </a:pPr>
                      <a:r>
                        <a:rPr lang="en" sz="1400" u="none" strike="noStrike" cap="none" dirty="0">
                          <a:solidFill>
                            <a:schemeClr val="dk1"/>
                          </a:solidFill>
                          <a:latin typeface="+mj-lt"/>
                          <a:ea typeface="Times New Roman"/>
                          <a:cs typeface="Times New Roman"/>
                          <a:sym typeface="Times New Roman"/>
                        </a:rPr>
                        <a:t>Provesti vrednovanje rada nakon povratka. Rezultate rada i fotografije s terena prikazati izložbom u učionici.</a:t>
                      </a:r>
                      <a:r>
                        <a:rPr lang="en" sz="1400" u="none" strike="noStrike" cap="none" dirty="0">
                          <a:solidFill>
                            <a:schemeClr val="dk1"/>
                          </a:solidFill>
                          <a:latin typeface="+mj-lt"/>
                          <a:ea typeface="Times New Roman"/>
                          <a:cs typeface="Times New Roman"/>
                        </a:rPr>
                        <a:t> </a:t>
                      </a:r>
                      <a:endParaRPr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graphicFrame>
        <p:nvGraphicFramePr>
          <p:cNvPr id="1243" name="Google Shape;1243;p161"/>
          <p:cNvGraphicFramePr/>
          <p:nvPr>
            <p:extLst>
              <p:ext uri="{D42A27DB-BD31-4B8C-83A1-F6EECF244321}">
                <p14:modId xmlns:p14="http://schemas.microsoft.com/office/powerpoint/2010/main" val="3987852884"/>
              </p:ext>
            </p:extLst>
          </p:nvPr>
        </p:nvGraphicFramePr>
        <p:xfrm>
          <a:off x="165136" y="233701"/>
          <a:ext cx="8757743" cy="6228441"/>
        </p:xfrm>
        <a:graphic>
          <a:graphicData uri="http://schemas.openxmlformats.org/drawingml/2006/table">
            <a:tbl>
              <a:tblPr>
                <a:noFill/>
                <a:tableStyleId>{B2E6745A-B9C5-42E0-A17B-FDAA3278ED7C}</a:tableStyleId>
              </a:tblPr>
              <a:tblGrid>
                <a:gridCol w="2645531">
                  <a:extLst>
                    <a:ext uri="{9D8B030D-6E8A-4147-A177-3AD203B41FA5}">
                      <a16:colId xmlns:a16="http://schemas.microsoft.com/office/drawing/2014/main" val="20000"/>
                    </a:ext>
                  </a:extLst>
                </a:gridCol>
                <a:gridCol w="6112212">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NAZIV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endParaRPr lang="hr-HR" sz="1600" b="1" u="none" strike="noStrike" cap="none" dirty="0" smtClean="0">
                        <a:latin typeface="+mj-lt"/>
                      </a:endParaRPr>
                    </a:p>
                    <a:p>
                      <a:pPr marL="0" marR="0" lvl="0" indent="0" algn="ctr" rtl="0">
                        <a:lnSpc>
                          <a:spcPct val="100000"/>
                        </a:lnSpc>
                        <a:spcBef>
                          <a:spcPts val="0"/>
                        </a:spcBef>
                        <a:spcAft>
                          <a:spcPts val="0"/>
                        </a:spcAft>
                        <a:buFont typeface="Verdana"/>
                        <a:buNone/>
                      </a:pPr>
                      <a:r>
                        <a:rPr lang="en" sz="1600" b="1" u="none" strike="noStrike" cap="none" dirty="0" smtClean="0">
                          <a:latin typeface="+mj-lt"/>
                        </a:rPr>
                        <a:t>PROŠLOST </a:t>
                      </a:r>
                      <a:r>
                        <a:rPr lang="en" sz="1600" b="1" u="none" strike="noStrike" cap="none" dirty="0">
                          <a:latin typeface="+mj-lt"/>
                        </a:rPr>
                        <a:t>GRADA ZAGREBA</a:t>
                      </a:r>
                      <a:br>
                        <a:rPr lang="en" sz="1600" b="1" u="none" strike="noStrike" cap="none" dirty="0">
                          <a:latin typeface="+mj-lt"/>
                        </a:rPr>
                      </a:br>
                      <a:r>
                        <a:rPr lang="hr-HR" sz="1600" b="1" u="none" strike="noStrike" cap="none" dirty="0" smtClean="0">
                          <a:latin typeface="+mj-lt"/>
                        </a:rPr>
                        <a:t>t</a:t>
                      </a:r>
                      <a:r>
                        <a:rPr lang="en" sz="1600" b="1" u="none" strike="noStrike" cap="none" dirty="0" smtClean="0">
                          <a:latin typeface="+mj-lt"/>
                        </a:rPr>
                        <a:t>erenska </a:t>
                      </a:r>
                      <a:r>
                        <a:rPr lang="en" sz="1600" b="1" u="none" strike="noStrike" cap="none" dirty="0">
                          <a:latin typeface="+mj-lt"/>
                        </a:rPr>
                        <a:t>nastava za učenike trećih razreda </a:t>
                      </a:r>
                      <a:endParaRPr lang="hr-HR" sz="1600" b="1" u="none" strike="noStrike" cap="none" dirty="0" smtClean="0">
                        <a:latin typeface="+mj-lt"/>
                      </a:endParaRPr>
                    </a:p>
                    <a:p>
                      <a:pPr marL="0" marR="0" lvl="0" indent="0" algn="ctr" rtl="0">
                        <a:lnSpc>
                          <a:spcPct val="100000"/>
                        </a:lnSpc>
                        <a:spcBef>
                          <a:spcPts val="0"/>
                        </a:spcBef>
                        <a:spcAft>
                          <a:spcPts val="0"/>
                        </a:spcAft>
                        <a:buFont typeface="Verdana"/>
                        <a:buNone/>
                      </a:pPr>
                      <a:endParaRPr lang="en" sz="1600" b="1"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6815">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CILJ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Upoznati i razlikovati pojmove</a:t>
                      </a:r>
                      <a:r>
                        <a:rPr lang="en" sz="1400" u="none" strike="noStrike" cap="none" dirty="0">
                          <a:latin typeface="+mj-lt"/>
                          <a:ea typeface="Times New Roman"/>
                          <a:cs typeface="Times New Roman"/>
                        </a:rPr>
                        <a:t> Zlatna bula, Gradec i Kaptol, ujedinjenje dijelova grada.</a:t>
                      </a:r>
                      <a:br>
                        <a:rPr lang="en" sz="1400" u="none" strike="noStrike" cap="none" dirty="0">
                          <a:latin typeface="+mj-lt"/>
                          <a:ea typeface="Times New Roman"/>
                          <a:cs typeface="Times New Roman"/>
                        </a:rPr>
                      </a:br>
                      <a:r>
                        <a:rPr lang="en" sz="1400" u="none" strike="noStrike" cap="none" dirty="0">
                          <a:latin typeface="+mj-lt"/>
                          <a:ea typeface="Times New Roman"/>
                          <a:cs typeface="Times New Roman"/>
                          <a:sym typeface="Times New Roman"/>
                        </a:rPr>
                        <a:t>Integracija nastavnih sadržaja hrvatskog jezika, glazbene i tjelesne kulture te matematike.</a:t>
                      </a:r>
                      <a:endParaRPr lang="sr-Latn-RS"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1927">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dirty="0">
                          <a:latin typeface="+mj-lt"/>
                        </a:rPr>
                        <a:t>NAMJENA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opisati</a:t>
                      </a:r>
                      <a:r>
                        <a:rPr lang="en" sz="1400" u="none" strike="noStrike" cap="none" dirty="0">
                          <a:latin typeface="+mj-lt"/>
                          <a:ea typeface="Times New Roman"/>
                          <a:cs typeface="Times New Roman"/>
                        </a:rPr>
                        <a:t> i usporediti izgled grada u prošlosti i sadašnjosti</a:t>
                      </a:r>
                      <a:endParaRPr lang="en" sz="1400" u="none" strike="noStrike" cap="none" dirty="0">
                        <a:latin typeface="+mj-lt"/>
                        <a:cs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razlikovati</a:t>
                      </a:r>
                      <a:r>
                        <a:rPr lang="en" sz="1400" u="none" strike="noStrike" cap="none" dirty="0">
                          <a:latin typeface="+mj-lt"/>
                          <a:ea typeface="Times New Roman"/>
                          <a:cs typeface="Times New Roman"/>
                        </a:rPr>
                        <a:t> pojmove Zlatna bula, kula Lotršćak, cehovi</a:t>
                      </a:r>
                      <a:endParaRPr lang="en" sz="1400" u="none" strike="noStrike" cap="none" dirty="0">
                        <a:latin typeface="+mj-lt"/>
                        <a:cs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razlikovati</a:t>
                      </a:r>
                      <a:r>
                        <a:rPr lang="en" sz="1400" u="none" strike="noStrike" cap="none" dirty="0">
                          <a:latin typeface="+mj-lt"/>
                          <a:ea typeface="Times New Roman"/>
                          <a:cs typeface="Times New Roman"/>
                        </a:rPr>
                        <a:t> dijelove grada u prošlosti</a:t>
                      </a:r>
                      <a:endParaRPr lang="en" sz="1400" u="none" strike="noStrike" cap="none" dirty="0">
                        <a:latin typeface="+mj-lt"/>
                        <a:cs typeface="Times New Roman"/>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rPr>
                        <a:t>-</a:t>
                      </a:r>
                      <a:r>
                        <a:rPr lang="en" sz="1400" u="none" strike="noStrike" cap="none" dirty="0">
                          <a:latin typeface="+mj-lt"/>
                          <a:ea typeface="Times New Roman"/>
                          <a:cs typeface="Times New Roman"/>
                          <a:sym typeface="Times New Roman"/>
                        </a:rPr>
                        <a:t> naučiti sigurno kretanje u prometu</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procjenjivati i uočavati</a:t>
                      </a:r>
                      <a:r>
                        <a:rPr lang="en" sz="1400" u="none" strike="noStrike" cap="none" dirty="0">
                          <a:latin typeface="+mj-lt"/>
                          <a:ea typeface="Times New Roman"/>
                          <a:cs typeface="Times New Roman"/>
                        </a:rPr>
                        <a:t> različite </a:t>
                      </a:r>
                      <a:r>
                        <a:rPr lang="en" sz="1400" u="none" strike="noStrike" cap="none" dirty="0">
                          <a:latin typeface="+mj-lt"/>
                          <a:ea typeface="Times New Roman"/>
                          <a:cs typeface="Times New Roman"/>
                          <a:sym typeface="Times New Roman"/>
                        </a:rPr>
                        <a:t>situacije</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usvajati vještine promatranja i opisivanja</a:t>
                      </a:r>
                      <a:endParaRPr sz="1400" u="none" strike="noStrike" cap="none" dirty="0">
                        <a:latin typeface="+mj-lt"/>
                      </a:endParaRPr>
                    </a:p>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 ponašanje u </a:t>
                      </a:r>
                      <a:r>
                        <a:rPr lang="en" sz="1400" u="none" strike="noStrike" cap="none" dirty="0">
                          <a:latin typeface="+mj-lt"/>
                          <a:ea typeface="Times New Roman"/>
                          <a:cs typeface="Times New Roman"/>
                        </a:rPr>
                        <a:t>kulturnim ustanovama,  razvoj suradnje</a:t>
                      </a:r>
                      <a:endParaRPr lang="en" sz="1400" u="none" strike="noStrike" cap="none"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7241">
                <a:tc>
                  <a:txBody>
                    <a:bodyPr/>
                    <a:lstStyle/>
                    <a:p>
                      <a:pPr marL="0" marR="0" lvl="0" indent="0" algn="l" rtl="0">
                        <a:lnSpc>
                          <a:spcPct val="115000"/>
                        </a:lnSpc>
                        <a:spcBef>
                          <a:spcPts val="0"/>
                        </a:spcBef>
                        <a:spcAft>
                          <a:spcPts val="0"/>
                        </a:spcAft>
                        <a:buFont typeface="Verdana"/>
                        <a:buNone/>
                      </a:pPr>
                      <a:r>
                        <a:rPr lang="en" sz="1600" b="1" u="none" strike="noStrike" cap="none">
                          <a:latin typeface="+mj-lt"/>
                        </a:rPr>
                        <a:t>NOSITELJI </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Mirta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Grgić-Mešić</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Zorka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Brekalo</a:t>
                      </a:r>
                      <a:r>
                        <a:rPr lang="en-US" sz="1400" u="none" strike="noStrike" cap="none" dirty="0">
                          <a:solidFill>
                            <a:schemeClr val="dk1"/>
                          </a:solidFill>
                          <a:latin typeface="+mj-lt"/>
                          <a:ea typeface="Times New Roman"/>
                          <a:cs typeface="Times New Roman"/>
                        </a:rPr>
                        <a:t>, Irena </a:t>
                      </a:r>
                      <a:r>
                        <a:rPr lang="en-US" sz="1400" u="none" strike="noStrike" cap="none" dirty="0" err="1">
                          <a:solidFill>
                            <a:schemeClr val="dk1"/>
                          </a:solidFill>
                          <a:latin typeface="+mj-lt"/>
                          <a:ea typeface="Times New Roman"/>
                          <a:cs typeface="Times New Roman"/>
                        </a:rPr>
                        <a:t>Koružnjak</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Danijela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Crnjac</a:t>
                      </a:r>
                      <a:endParaRPr sz="1400" u="none" strike="noStrike" cap="none" dirty="0">
                        <a:solidFill>
                          <a:schemeClr val="dk1"/>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a:latin typeface="+mj-lt"/>
                        </a:rPr>
                        <a:t>NAČIN REALIZACIJE</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stručno predavanje</a:t>
                      </a:r>
                      <a:r>
                        <a:rPr lang="en" sz="1400" u="none" strike="noStrike" cap="none" dirty="0">
                          <a:latin typeface="+mj-lt"/>
                          <a:ea typeface="Times New Roman"/>
                          <a:cs typeface="Times New Roman"/>
                        </a:rPr>
                        <a:t>, zorna nastava</a:t>
                      </a:r>
                      <a:endParaRPr lang="en" sz="1400" u="none" strike="noStrike" cap="none"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a:latin typeface="+mj-lt"/>
                        </a:rPr>
                        <a:t>VREMENIK</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latin typeface="+mj-lt"/>
                          <a:ea typeface="Times New Roman"/>
                          <a:cs typeface="Times New Roman"/>
                        </a:rPr>
                        <a:t>travanj</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2022.</a:t>
                      </a:r>
                      <a:r>
                        <a:rPr lang="en" sz="1400" u="none" strike="noStrike" cap="none" dirty="0">
                          <a:latin typeface="+mj-lt"/>
                          <a:ea typeface="Times New Roman"/>
                          <a:cs typeface="Times New Roman"/>
                          <a:sym typeface="Times New Roman"/>
                        </a:rPr>
                        <a:t>g.</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a:latin typeface="+mj-lt"/>
                        </a:rPr>
                        <a:t>TROŠKOVNIK</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endParaRPr lang="en" sz="1400" u="none" strike="noStrike" cap="none" dirty="0">
                        <a:latin typeface="+mj-lt"/>
                        <a:ea typeface="Times New Roman"/>
                        <a:cs typeface="Times New Roman"/>
                      </a:endParaRPr>
                    </a:p>
                    <a:p>
                      <a:pPr marL="0" marR="0" lvl="0" indent="0" algn="l">
                        <a:lnSpc>
                          <a:spcPct val="100000"/>
                        </a:lnSpc>
                        <a:spcBef>
                          <a:spcPts val="0"/>
                        </a:spcBef>
                        <a:spcAft>
                          <a:spcPts val="0"/>
                        </a:spcAft>
                        <a:buFont typeface="Verdana"/>
                        <a:buNone/>
                      </a:pPr>
                      <a:r>
                        <a:rPr lang="en" sz="1400" u="none" strike="noStrike" cap="none" dirty="0">
                          <a:latin typeface="+mj-lt"/>
                          <a:cs typeface="Times New Roman"/>
                        </a:rPr>
                        <a:t>Obilazak prometa Grada Zagreba prema troškovniku Putničke agencije za izlete.</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350"/>
                        <a:buFont typeface="Verdana"/>
                        <a:buNone/>
                      </a:pPr>
                      <a:r>
                        <a:rPr lang="en" sz="1600" b="1" u="none" strike="noStrike" cap="none">
                          <a:latin typeface="+mj-lt"/>
                        </a:rPr>
                        <a:t>VREDNOVANJE I KORIŠTENJE REZULTATA RADA</a:t>
                      </a:r>
                      <a:endParaRPr sz="1600" u="none" strike="noStrike" cap="none">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Svakodnevna primjena stečenih znanja </a:t>
                      </a:r>
                      <a:r>
                        <a:rPr lang="en" sz="1400" u="none" strike="noStrike" cap="none" dirty="0">
                          <a:latin typeface="+mj-lt"/>
                          <a:ea typeface="Times New Roman"/>
                          <a:cs typeface="Times New Roman"/>
                        </a:rPr>
                        <a:t>,</a:t>
                      </a:r>
                      <a:endParaRPr lang="en" sz="1400" u="none" strike="noStrike" cap="none"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588106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graphicFrame>
        <p:nvGraphicFramePr>
          <p:cNvPr id="1291" name="Google Shape;1291;p169"/>
          <p:cNvGraphicFramePr/>
          <p:nvPr>
            <p:extLst>
              <p:ext uri="{D42A27DB-BD31-4B8C-83A1-F6EECF244321}">
                <p14:modId xmlns:p14="http://schemas.microsoft.com/office/powerpoint/2010/main" val="154484867"/>
              </p:ext>
            </p:extLst>
          </p:nvPr>
        </p:nvGraphicFramePr>
        <p:xfrm>
          <a:off x="222625" y="171375"/>
          <a:ext cx="8649925" cy="6245460"/>
        </p:xfrm>
        <a:graphic>
          <a:graphicData uri="http://schemas.openxmlformats.org/drawingml/2006/table">
            <a:tbl>
              <a:tblPr>
                <a:noFill/>
                <a:tableStyleId>{B5C96C21-4EE6-4BEF-822F-EDBACECFD9C8}</a:tableStyleId>
              </a:tblPr>
              <a:tblGrid>
                <a:gridCol w="2352624">
                  <a:extLst>
                    <a:ext uri="{9D8B030D-6E8A-4147-A177-3AD203B41FA5}">
                      <a16:colId xmlns:a16="http://schemas.microsoft.com/office/drawing/2014/main" val="20000"/>
                    </a:ext>
                  </a:extLst>
                </a:gridCol>
                <a:gridCol w="6297301">
                  <a:extLst>
                    <a:ext uri="{9D8B030D-6E8A-4147-A177-3AD203B41FA5}">
                      <a16:colId xmlns:a16="http://schemas.microsoft.com/office/drawing/2014/main" val="20001"/>
                    </a:ext>
                  </a:extLst>
                </a:gridCol>
              </a:tblGrid>
              <a:tr h="38350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Comic Sans MS"/>
                        <a:buNone/>
                      </a:pPr>
                      <a:r>
                        <a:rPr lang="hr-HR" sz="1600" b="1" u="none" strike="noStrike" cap="none" dirty="0" smtClean="0">
                          <a:latin typeface="+mj-lt"/>
                          <a:cs typeface="Times New Roman"/>
                        </a:rPr>
                        <a:t>DOM </a:t>
                      </a:r>
                      <a:r>
                        <a:rPr lang="hr-HR" sz="1600" b="1" u="none" strike="noStrike" cap="none" dirty="0">
                          <a:latin typeface="+mj-lt"/>
                          <a:cs typeface="Times New Roman"/>
                        </a:rPr>
                        <a:t>STOIMENA, </a:t>
                      </a:r>
                      <a:r>
                        <a:rPr lang="hr-HR" sz="1600" b="1" u="none" strike="noStrike" cap="none" dirty="0" smtClean="0">
                          <a:latin typeface="+mj-lt"/>
                          <a:cs typeface="Times New Roman"/>
                        </a:rPr>
                        <a:t>CRIKVENICA</a:t>
                      </a:r>
                    </a:p>
                    <a:p>
                      <a:pPr marL="0" marR="0" lvl="0" indent="0" algn="ctr" rtl="0">
                        <a:lnSpc>
                          <a:spcPct val="100000"/>
                        </a:lnSpc>
                        <a:spcBef>
                          <a:spcPts val="0"/>
                        </a:spcBef>
                        <a:spcAft>
                          <a:spcPts val="0"/>
                        </a:spcAft>
                        <a:buClr>
                          <a:srgbClr val="000000"/>
                        </a:buClr>
                        <a:buSzPts val="450"/>
                        <a:buFont typeface="Comic Sans MS"/>
                        <a:buNone/>
                      </a:pPr>
                      <a:r>
                        <a:rPr lang="hr-HR" sz="1600" b="1" u="none" strike="noStrike" cap="none" dirty="0" smtClean="0">
                          <a:latin typeface="+mj-lt"/>
                          <a:cs typeface="Times New Roman"/>
                        </a:rPr>
                        <a:t>škola u prirodi za učenike trećih razreda</a:t>
                      </a:r>
                      <a:endParaRPr lang="hr-HR" sz="1600" b="1"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5315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CILJ AKTIVNOSTI</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chemeClr val="dk1"/>
                        </a:buClr>
                        <a:buSzPts val="1350"/>
                        <a:buFont typeface="Times New Roman"/>
                        <a:buChar char="●"/>
                      </a:pPr>
                      <a:r>
                        <a:rPr lang="hr-HR" sz="1400" u="none" strike="noStrike" cap="none" dirty="0">
                          <a:latin typeface="+mj-lt"/>
                          <a:ea typeface="Times New Roman"/>
                          <a:cs typeface="Times New Roman"/>
                          <a:sym typeface="Times New Roman"/>
                        </a:rPr>
                        <a:t>Upoznat</a:t>
                      </a:r>
                      <a:r>
                        <a:rPr lang="en" sz="1400" u="none" strike="noStrike" cap="none" dirty="0">
                          <a:latin typeface="+mj-lt"/>
                          <a:ea typeface="Times New Roman"/>
                          <a:cs typeface="Times New Roman"/>
                        </a:rPr>
                        <a:t>i  PRIMORSKI</a:t>
                      </a:r>
                      <a:r>
                        <a:rPr lang="en" sz="1400" u="none" strike="noStrike" cap="none" dirty="0">
                          <a:latin typeface="+mj-lt"/>
                          <a:ea typeface="Times New Roman"/>
                          <a:cs typeface="Times New Roman"/>
                          <a:sym typeface="Times New Roman"/>
                        </a:rPr>
                        <a:t> zavičaj</a:t>
                      </a:r>
                      <a:endParaRPr sz="1400" u="none" strike="noStrike" cap="none" dirty="0">
                        <a:latin typeface="+mj-lt"/>
                        <a:ea typeface="Times New Roman"/>
                        <a:cs typeface="Times New Roman"/>
                        <a:sym typeface="Times New Roman"/>
                      </a:endParaRPr>
                    </a:p>
                    <a:p>
                      <a:pPr marL="228600" marR="0" lvl="0" indent="-228600" algn="l" rtl="0">
                        <a:lnSpc>
                          <a:spcPct val="100000"/>
                        </a:lnSpc>
                        <a:spcBef>
                          <a:spcPts val="0"/>
                        </a:spcBef>
                        <a:spcAft>
                          <a:spcPts val="0"/>
                        </a:spcAft>
                        <a:buClr>
                          <a:schemeClr val="dk1"/>
                        </a:buClr>
                        <a:buSzPts val="1350"/>
                        <a:buFont typeface="Times New Roman"/>
                        <a:buChar char="●"/>
                      </a:pPr>
                      <a:r>
                        <a:rPr lang="en" sz="1400" u="none" strike="noStrike" cap="none" dirty="0">
                          <a:latin typeface="+mj-lt"/>
                          <a:ea typeface="Times New Roman"/>
                          <a:cs typeface="Times New Roman"/>
                          <a:sym typeface="Times New Roman"/>
                        </a:rPr>
                        <a:t>Jačati osjećaj pripadnosti široj društvenoj zajednici uz veselo raspoloženje i bogate doživljaje</a:t>
                      </a:r>
                      <a:endParaRPr sz="1400" u="none" strike="noStrike" cap="none" dirty="0">
                        <a:latin typeface="+mj-lt"/>
                        <a:ea typeface="Times New Roman"/>
                        <a:cs typeface="Times New Roman"/>
                        <a:sym typeface="Times New Roman"/>
                      </a:endParaRPr>
                    </a:p>
                    <a:p>
                      <a:pPr marL="228600" marR="0" lvl="0" indent="-228600" algn="l" rtl="0">
                        <a:lnSpc>
                          <a:spcPct val="100000"/>
                        </a:lnSpc>
                        <a:spcBef>
                          <a:spcPts val="0"/>
                        </a:spcBef>
                        <a:spcAft>
                          <a:spcPts val="0"/>
                        </a:spcAft>
                        <a:buClr>
                          <a:schemeClr val="dk1"/>
                        </a:buClr>
                        <a:buSzPts val="1350"/>
                        <a:buFont typeface="Times New Roman"/>
                        <a:buChar char="●"/>
                      </a:pPr>
                      <a:r>
                        <a:rPr lang="en" sz="1400" u="none" strike="noStrike" cap="none" dirty="0">
                          <a:latin typeface="+mj-lt"/>
                          <a:ea typeface="Times New Roman"/>
                          <a:cs typeface="Times New Roman"/>
                          <a:sym typeface="Times New Roman"/>
                        </a:rPr>
                        <a:t>Razvijati uljudno ponašanje, brigu prema svojoj i tuđoj imovini</a:t>
                      </a:r>
                      <a:endParaRPr sz="1400" u="none" strike="noStrike" cap="none" dirty="0">
                        <a:latin typeface="+mj-lt"/>
                        <a:ea typeface="Times New Roman"/>
                        <a:cs typeface="Times New Roman"/>
                        <a:sym typeface="Times New Roman"/>
                      </a:endParaRPr>
                    </a:p>
                    <a:p>
                      <a:pPr marL="228600" marR="0" lvl="0" indent="-228600" algn="l" rtl="0">
                        <a:lnSpc>
                          <a:spcPct val="100000"/>
                        </a:lnSpc>
                        <a:spcBef>
                          <a:spcPts val="0"/>
                        </a:spcBef>
                        <a:spcAft>
                          <a:spcPts val="0"/>
                        </a:spcAft>
                        <a:buFont typeface="Times New Roman"/>
                        <a:buChar char="●"/>
                      </a:pPr>
                      <a:r>
                        <a:rPr lang="en" sz="1400" u="none" strike="noStrike" cap="none" dirty="0">
                          <a:latin typeface="+mj-lt"/>
                          <a:ea typeface="Times New Roman"/>
                          <a:cs typeface="Times New Roman"/>
                          <a:sym typeface="Times New Roman"/>
                        </a:rPr>
                        <a:t>Razvijati socijalne vještine</a:t>
                      </a:r>
                      <a:r>
                        <a:rPr lang="en" sz="1400" u="none" strike="noStrike" cap="none" dirty="0">
                          <a:latin typeface="+mj-lt"/>
                          <a:ea typeface="Times New Roman"/>
                          <a:cs typeface="Times New Roman"/>
                        </a:rPr>
                        <a:t> </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81075">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NAMJENA</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razvijati sposobnosti promatranja, zapažanja i opisivanja</a:t>
                      </a:r>
                      <a:endParaRPr sz="1400" u="none" strike="noStrike" cap="none" dirty="0">
                        <a:latin typeface="+mj-lt"/>
                        <a:cs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omogućiti usvajanje znanja u neposrednoj stvarnosti</a:t>
                      </a:r>
                      <a:endParaRPr sz="1400" b="0" i="0" u="none" strike="noStrike" cap="none" dirty="0">
                        <a:solidFill>
                          <a:srgbClr val="000000"/>
                        </a:solidFill>
                        <a:latin typeface="+mj-lt"/>
                        <a:ea typeface="Times New Roman"/>
                        <a:cs typeface="Times New Roman"/>
                        <a:sym typeface="Times New Roman"/>
                      </a:endParaRPr>
                    </a:p>
                    <a:p>
                      <a:pPr marL="228600" marR="0" lvl="0" indent="-228600" algn="l" rtl="0">
                        <a:lnSpc>
                          <a:spcPct val="100000"/>
                        </a:lnSpc>
                        <a:spcBef>
                          <a:spcPts val="0"/>
                        </a:spcBef>
                        <a:spcAft>
                          <a:spcPts val="0"/>
                        </a:spcAft>
                        <a:buClr>
                          <a:schemeClr val="dk1"/>
                        </a:buClr>
                        <a:buSzPts val="1400"/>
                        <a:buFont typeface="Times New Roman"/>
                        <a:buChar char="●"/>
                      </a:pPr>
                      <a:r>
                        <a:rPr lang="en" sz="1400" u="none" strike="noStrike" cap="none" dirty="0">
                          <a:latin typeface="+mj-lt"/>
                          <a:ea typeface="Times New Roman"/>
                          <a:cs typeface="Times New Roman"/>
                          <a:sym typeface="Times New Roman"/>
                        </a:rPr>
                        <a:t>Poticanje interesa i brige za prirodu, okoliš i kulturu</a:t>
                      </a:r>
                      <a:endParaRPr sz="1400" u="none" strike="noStrike" cap="none" dirty="0">
                        <a:latin typeface="+mj-lt"/>
                        <a:ea typeface="Times New Roman"/>
                        <a:cs typeface="Times New Roman"/>
                        <a:sym typeface="Times New Roman"/>
                      </a:endParaRPr>
                    </a:p>
                    <a:p>
                      <a:pPr marL="228600" marR="0" lvl="0" indent="-228600" algn="l" rtl="0">
                        <a:lnSpc>
                          <a:spcPct val="100000"/>
                        </a:lnSpc>
                        <a:spcBef>
                          <a:spcPts val="0"/>
                        </a:spcBef>
                        <a:spcAft>
                          <a:spcPts val="0"/>
                        </a:spcAft>
                        <a:buClr>
                          <a:schemeClr val="dk1"/>
                        </a:buClr>
                        <a:buSzPts val="1400"/>
                        <a:buFont typeface="Times New Roman"/>
                        <a:buChar char="●"/>
                      </a:pPr>
                      <a:r>
                        <a:rPr lang="en" sz="1400" u="none" strike="noStrike" cap="none" dirty="0">
                          <a:latin typeface="+mj-lt"/>
                          <a:ea typeface="Times New Roman"/>
                          <a:cs typeface="Times New Roman"/>
                          <a:sym typeface="Times New Roman"/>
                        </a:rPr>
                        <a:t>Jačanje osjećaja sigurnosti i samopouzdanja u vlastite mogućnosti</a:t>
                      </a:r>
                      <a:endParaRPr sz="1400" u="none" strike="noStrike" cap="none" dirty="0">
                        <a:latin typeface="+mj-lt"/>
                        <a:ea typeface="Times New Roman"/>
                        <a:cs typeface="Times New Roman"/>
                        <a:sym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njegovati kulturno ponašanje tijekom boravka na izvanučioničkoj nastavi</a:t>
                      </a:r>
                      <a:endParaRPr sz="1400" u="none" strike="noStrike" cap="none" dirty="0">
                        <a:latin typeface="+mj-lt"/>
                        <a:cs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razvijati zanimanje za boravak u prirodi</a:t>
                      </a:r>
                      <a:endParaRPr sz="1400" u="none" strike="noStrike" cap="none" dirty="0">
                        <a:latin typeface="+mj-lt"/>
                        <a:cs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poticati djecu na igru, zabavu i druženje</a:t>
                      </a:r>
                      <a:endParaRPr sz="14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330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NOSITELJI</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omic Sans MS"/>
                        <a:buNone/>
                      </a:pPr>
                      <a:r>
                        <a:rPr lang="hr-HR" sz="1400" u="none" strike="noStrike" cap="none" dirty="0">
                          <a:latin typeface="+mj-lt"/>
                          <a:cs typeface="Times New Roman"/>
                        </a:rPr>
                        <a:t>Mirta Grgić- </a:t>
                      </a:r>
                      <a:r>
                        <a:rPr lang="hr-HR" sz="1400" u="none" strike="noStrike" cap="none" dirty="0" err="1">
                          <a:latin typeface="+mj-lt"/>
                          <a:cs typeface="Times New Roman"/>
                        </a:rPr>
                        <a:t>Mešić</a:t>
                      </a:r>
                      <a:r>
                        <a:rPr lang="hr-HR" sz="1400" u="none" strike="noStrike" cap="none" dirty="0">
                          <a:latin typeface="+mj-lt"/>
                          <a:cs typeface="Times New Roman"/>
                        </a:rPr>
                        <a:t>, Zorka Brekalo, Irena </a:t>
                      </a:r>
                      <a:r>
                        <a:rPr lang="hr-HR" sz="1400" u="none" strike="noStrike" cap="none" dirty="0" err="1">
                          <a:latin typeface="+mj-lt"/>
                          <a:cs typeface="Times New Roman"/>
                        </a:rPr>
                        <a:t>Koružnjak</a:t>
                      </a:r>
                      <a:r>
                        <a:rPr lang="hr-HR" sz="1400" u="none" strike="noStrike" cap="none" dirty="0">
                          <a:latin typeface="+mj-lt"/>
                          <a:cs typeface="Times New Roman"/>
                        </a:rPr>
                        <a:t>, Danijela </a:t>
                      </a:r>
                      <a:r>
                        <a:rPr lang="hr-HR" sz="1400" u="none" strike="noStrike" cap="none" dirty="0" err="1">
                          <a:latin typeface="+mj-lt"/>
                          <a:cs typeface="Times New Roman"/>
                        </a:rPr>
                        <a:t>Crnjac</a:t>
                      </a:r>
                      <a:endParaRPr lang="hr-HR" sz="14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095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NAČIN REALIZACIJE</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Times New Roman"/>
                        <a:buNone/>
                      </a:pPr>
                      <a:r>
                        <a:rPr lang="en" sz="1400" u="none" strike="noStrike" cap="none" dirty="0">
                          <a:latin typeface="+mj-lt"/>
                          <a:cs typeface="Times New Roman"/>
                        </a:rPr>
                        <a:t>Kroz organizaciju Gradskog ureda za obrazovanje, kulturu i sport učenicima je omogućen boravak u Domu Stoimena u Crikvenici</a:t>
                      </a:r>
                      <a:r>
                        <a:rPr lang="hr-HR" sz="1400" u="none" strike="noStrike" cap="none" dirty="0">
                          <a:latin typeface="+mj-lt"/>
                          <a:cs typeface="Times New Roman"/>
                        </a:rPr>
                        <a:t> . </a:t>
                      </a:r>
                      <a:r>
                        <a:rPr lang="en" sz="1400" u="none" strike="noStrike" cap="none" dirty="0">
                          <a:latin typeface="+mj-lt"/>
                          <a:cs typeface="Times New Roman"/>
                        </a:rPr>
                        <a:t>Program traje pet dana.</a:t>
                      </a:r>
                      <a:endParaRPr sz="14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3325">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VREMENIK</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latin typeface="+mj-lt"/>
                          <a:ea typeface="Times New Roman"/>
                          <a:cs typeface="Times New Roman"/>
                        </a:rPr>
                        <a:t>05.06.- 09.06.2023</a:t>
                      </a:r>
                      <a:r>
                        <a:rPr lang="hr-HR" sz="1400" u="none" strike="noStrike" cap="none" dirty="0" smtClean="0">
                          <a:latin typeface="+mj-lt"/>
                          <a:ea typeface="Times New Roman"/>
                          <a:cs typeface="Times New Roman"/>
                          <a:sym typeface="Times New Roman"/>
                        </a:rPr>
                        <a:t>. godine</a:t>
                      </a:r>
                      <a:r>
                        <a:rPr lang="hr-HR" sz="1400" u="none" strike="noStrike" cap="none" dirty="0">
                          <a:latin typeface="+mj-lt"/>
                          <a:ea typeface="Times New Roman"/>
                          <a:cs typeface="Times New Roman"/>
                        </a:rPr>
                        <a:t> </a:t>
                      </a:r>
                      <a:endParaRPr sz="14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0475">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TROŠKOVNIK</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prema </a:t>
                      </a:r>
                      <a:r>
                        <a:rPr lang="en" sz="1400" b="0" i="0" u="none" strike="noStrike" cap="none" dirty="0">
                          <a:solidFill>
                            <a:srgbClr val="000000"/>
                          </a:solidFill>
                          <a:latin typeface="+mj-lt"/>
                          <a:ea typeface="Times New Roman"/>
                          <a:cs typeface="Times New Roman"/>
                        </a:rPr>
                        <a:t>cjeniku, u</a:t>
                      </a:r>
                      <a:r>
                        <a:rPr lang="en" sz="1400" b="0" i="0" u="none" strike="noStrike" cap="none" dirty="0">
                          <a:solidFill>
                            <a:srgbClr val="000000"/>
                          </a:solidFill>
                          <a:latin typeface="+mj-lt"/>
                          <a:ea typeface="Times New Roman"/>
                          <a:cs typeface="Times New Roman"/>
                          <a:sym typeface="Times New Roman"/>
                        </a:rPr>
                        <a:t> suglasnosti s roditeljima</a:t>
                      </a:r>
                      <a:r>
                        <a:rPr lang="en" sz="1400" b="0" i="0" u="none" strike="noStrike" cap="none" dirty="0">
                          <a:solidFill>
                            <a:srgbClr val="000000"/>
                          </a:solidFill>
                          <a:latin typeface="+mj-lt"/>
                          <a:ea typeface="Times New Roman"/>
                          <a:cs typeface="Times New Roman"/>
                        </a:rPr>
                        <a:t>; 360,00 kn (4 pansiona ), te cijena organiziranih izleta prema ponudi </a:t>
                      </a:r>
                      <a:endParaRPr lang="en" sz="1400" b="0" i="0" u="none" strike="noStrike" cap="none" dirty="0">
                        <a:solidFill>
                          <a:srgbClr val="000000"/>
                        </a:solidFill>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91825">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mj-lt"/>
                          <a:ea typeface="Times New Roman"/>
                          <a:cs typeface="Times New Roman"/>
                          <a:sym typeface="Times New Roman"/>
                        </a:rPr>
                        <a:t>VREDNOVANJE I KORIŠTENJE REZULTATA</a:t>
                      </a:r>
                      <a:endParaRPr sz="1600" u="none" strike="noStrike" cap="none">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400"/>
                        <a:buFont typeface="Times New Roman"/>
                        <a:buChar char="●"/>
                      </a:pPr>
                      <a:r>
                        <a:rPr lang="en" sz="1400" u="none" strike="noStrike" cap="none" dirty="0">
                          <a:latin typeface="+mj-lt"/>
                          <a:ea typeface="Times New Roman"/>
                          <a:cs typeface="Times New Roman"/>
                          <a:sym typeface="Times New Roman"/>
                        </a:rPr>
                        <a:t>Primjena naučenih spoznaja u izvornoj stvarnosti u svakodnevnom životu i nastavi</a:t>
                      </a:r>
                      <a:endParaRPr sz="1400" u="none" strike="noStrike" cap="none" dirty="0">
                        <a:latin typeface="+mj-lt"/>
                        <a:ea typeface="Times New Roman"/>
                        <a:cs typeface="Times New Roman"/>
                        <a:sym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osvrt na izvanučioničku nastavu provesti </a:t>
                      </a:r>
                      <a:r>
                        <a:rPr lang="en" sz="1400" u="none" strike="noStrike" cap="none" dirty="0">
                          <a:latin typeface="+mj-lt"/>
                          <a:ea typeface="Times New Roman"/>
                          <a:cs typeface="Times New Roman"/>
                          <a:sym typeface="Times New Roman"/>
                        </a:rPr>
                        <a:t>kroz literarno i likovno izražavanje te provjeri usvojenih znanja</a:t>
                      </a:r>
                      <a:endParaRPr sz="1400" u="none" strike="noStrike" cap="none" dirty="0">
                        <a:latin typeface="+mj-lt"/>
                        <a:cs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mj-lt"/>
                          <a:ea typeface="Times New Roman"/>
                          <a:cs typeface="Times New Roman"/>
                          <a:sym typeface="Times New Roman"/>
                        </a:rPr>
                        <a:t>izložba likovnih radova</a:t>
                      </a:r>
                      <a:endParaRPr sz="14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 name="TekstniOkvir 5">
            <a:extLst>
              <a:ext uri="{FF2B5EF4-FFF2-40B4-BE49-F238E27FC236}">
                <a16:creationId xmlns:a16="http://schemas.microsoft.com/office/drawing/2014/main" id="{AFA4DCE6-CB97-DC4E-B134-8C0D52F0F848}"/>
              </a:ext>
            </a:extLst>
          </p:cNvPr>
          <p:cNvSpPr txBox="1"/>
          <p:nvPr/>
        </p:nvSpPr>
        <p:spPr>
          <a:xfrm flipV="1">
            <a:off x="1452113" y="2447078"/>
            <a:ext cx="4572000" cy="885543"/>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450"/>
              <a:buFont typeface="Verdana"/>
              <a:buNone/>
            </a:pPr>
            <a:endParaRPr lang="hr-HR" sz="140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106707398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74"/>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35" name="Google Shape;1335;p174"/>
          <p:cNvGraphicFramePr/>
          <p:nvPr>
            <p:extLst>
              <p:ext uri="{D42A27DB-BD31-4B8C-83A1-F6EECF244321}">
                <p14:modId xmlns:p14="http://schemas.microsoft.com/office/powerpoint/2010/main" val="4144396740"/>
              </p:ext>
            </p:extLst>
          </p:nvPr>
        </p:nvGraphicFramePr>
        <p:xfrm>
          <a:off x="254831" y="161231"/>
          <a:ext cx="8535208" cy="6202248"/>
        </p:xfrm>
        <a:graphic>
          <a:graphicData uri="http://schemas.openxmlformats.org/drawingml/2006/table">
            <a:tbl>
              <a:tblPr>
                <a:noFill/>
                <a:tableStyleId>{B2E6745A-B9C5-42E0-A17B-FDAA3278ED7C}</a:tableStyleId>
              </a:tblPr>
              <a:tblGrid>
                <a:gridCol w="2581675">
                  <a:extLst>
                    <a:ext uri="{9D8B030D-6E8A-4147-A177-3AD203B41FA5}">
                      <a16:colId xmlns:a16="http://schemas.microsoft.com/office/drawing/2014/main" val="20000"/>
                    </a:ext>
                  </a:extLst>
                </a:gridCol>
                <a:gridCol w="5953533">
                  <a:extLst>
                    <a:ext uri="{9D8B030D-6E8A-4147-A177-3AD203B41FA5}">
                      <a16:colId xmlns:a16="http://schemas.microsoft.com/office/drawing/2014/main" val="20001"/>
                    </a:ext>
                  </a:extLst>
                </a:gridCol>
              </a:tblGrid>
              <a:tr h="66067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Comic Sans MS"/>
                        <a:buNone/>
                      </a:pPr>
                      <a:r>
                        <a:rPr lang="en" sz="1600" b="1" u="none" strike="noStrike" cap="none" dirty="0">
                          <a:solidFill>
                            <a:schemeClr val="dk1"/>
                          </a:solidFill>
                          <a:latin typeface="+mj-lt"/>
                          <a:ea typeface="Times New Roman"/>
                          <a:cs typeface="Times New Roman"/>
                        </a:rPr>
                        <a:t>ZOOLOŠKI VRT MAKSIMIR </a:t>
                      </a:r>
                      <a:endParaRPr lang="hr-HR" sz="1600" b="1" u="none" strike="noStrike" cap="none" dirty="0" smtClean="0">
                        <a:solidFill>
                          <a:schemeClr val="dk1"/>
                        </a:solidFill>
                        <a:latin typeface="+mj-lt"/>
                        <a:ea typeface="Times New Roman"/>
                        <a:cs typeface="Times New Roman"/>
                      </a:endParaRPr>
                    </a:p>
                    <a:p>
                      <a:pPr marL="0" marR="0" lvl="0" indent="0" algn="ctr" rtl="0">
                        <a:lnSpc>
                          <a:spcPct val="100000"/>
                        </a:lnSpc>
                        <a:spcBef>
                          <a:spcPts val="0"/>
                        </a:spcBef>
                        <a:spcAft>
                          <a:spcPts val="0"/>
                        </a:spcAft>
                        <a:buClr>
                          <a:srgbClr val="000000"/>
                        </a:buClr>
                        <a:buSzPts val="400"/>
                        <a:buFont typeface="Comic Sans MS"/>
                        <a:buNone/>
                      </a:pPr>
                      <a:r>
                        <a:rPr lang="hr-HR" sz="1600" b="1" u="none" strike="noStrike" cap="none" dirty="0" err="1" smtClean="0">
                          <a:solidFill>
                            <a:schemeClr val="dk1"/>
                          </a:solidFill>
                          <a:latin typeface="+mj-lt"/>
                          <a:ea typeface="Times New Roman"/>
                          <a:cs typeface="Times New Roman"/>
                          <a:sym typeface="Times New Roman"/>
                        </a:rPr>
                        <a:t>izvanučionička</a:t>
                      </a:r>
                      <a:r>
                        <a:rPr lang="hr-HR" sz="1600" b="1" u="none" strike="noStrike" cap="none" dirty="0" smtClean="0">
                          <a:solidFill>
                            <a:schemeClr val="dk1"/>
                          </a:solidFill>
                          <a:latin typeface="+mj-lt"/>
                          <a:ea typeface="Times New Roman"/>
                          <a:cs typeface="Times New Roman"/>
                          <a:sym typeface="Times New Roman"/>
                        </a:rPr>
                        <a:t> nastava za učenika četvrtih razreda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7039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Comic Sans MS"/>
                        <a:buNone/>
                      </a:pPr>
                      <a:r>
                        <a:rPr lang="hr-HR" sz="1400" b="0" i="0" u="none" strike="noStrike" cap="none" noProof="0" dirty="0" smtClean="0">
                          <a:latin typeface="+mj-lt"/>
                        </a:rPr>
                        <a:t>I</a:t>
                      </a:r>
                      <a:r>
                        <a:rPr lang="en" sz="1400" b="0" i="0" u="none" strike="noStrike" cap="none" noProof="0" dirty="0" smtClean="0">
                          <a:latin typeface="+mj-lt"/>
                        </a:rPr>
                        <a:t>stražiti</a:t>
                      </a:r>
                      <a:r>
                        <a:rPr lang="en" sz="1400" b="0" i="0" u="none" strike="noStrike" cap="none" noProof="0" dirty="0">
                          <a:latin typeface="+mj-lt"/>
                        </a:rPr>
                        <a:t>, upoznati i opisati međusobnu ovisnost živih bića i uvjeta života te razlikovati skupine životinja prema različitim kategorijama podjele</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9887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mj-lt"/>
                        </a:rPr>
                        <a:t>Usvojiti i pojasniti osnove  organiziranosti ljudskoga tijela i životnih zajednica. </a:t>
                      </a:r>
                      <a:endParaRPr lang="en-US" sz="1400" u="none" strike="noStrike" cap="none" dirty="0">
                        <a:latin typeface="+mj-lt"/>
                      </a:endParaRPr>
                    </a:p>
                    <a:p>
                      <a:pPr marL="0" marR="0" lvl="0" indent="0" algn="l">
                        <a:lnSpc>
                          <a:spcPct val="100000"/>
                        </a:lnSpc>
                        <a:spcBef>
                          <a:spcPts val="0"/>
                        </a:spcBef>
                        <a:spcAft>
                          <a:spcPts val="0"/>
                        </a:spcAft>
                        <a:buNone/>
                      </a:pPr>
                      <a:r>
                        <a:rPr lang="en" sz="1400" b="0" i="0" u="none" strike="noStrike" cap="none" noProof="0" dirty="0">
                          <a:latin typeface="+mj-lt"/>
                        </a:rPr>
                        <a:t>Razlikovati životne uvjete u životnoj zajednici i povezati ih s njezinom organiziranošću.</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Ekološki osvješćivati učenike.Njegovati kulturne navike tijekom boravka na izvanučioničkoj nastavi. Poticati učenike na igru, zabavu i druženje. Usvajati vještine promatranja, opisivanja i bilježenje opažanja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6522">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1400" dirty="0" err="1">
                          <a:latin typeface="+mj-lt"/>
                        </a:rPr>
                        <a:t>Aktiv</a:t>
                      </a:r>
                      <a:r>
                        <a:rPr lang="en-US" sz="1400" dirty="0">
                          <a:latin typeface="+mj-lt"/>
                        </a:rPr>
                        <a:t> 4. </a:t>
                      </a:r>
                      <a:r>
                        <a:rPr lang="en-US" sz="1400" dirty="0" err="1">
                          <a:latin typeface="+mj-lt"/>
                        </a:rPr>
                        <a:t>razreda</a:t>
                      </a:r>
                      <a:endParaRPr sz="1400" dirty="0">
                        <a:latin typeface="+mj-lt"/>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265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Comic Sans MS"/>
                        <a:buNone/>
                      </a:pPr>
                      <a:r>
                        <a:rPr lang="hr-HR" sz="1400" u="none" strike="noStrike" cap="none" dirty="0" smtClean="0">
                          <a:solidFill>
                            <a:schemeClr val="dk1"/>
                          </a:solidFill>
                          <a:latin typeface="+mj-lt"/>
                          <a:cs typeface="Times New Roman"/>
                        </a:rPr>
                        <a:t>P</a:t>
                      </a:r>
                      <a:r>
                        <a:rPr lang="en" sz="1400" u="none" strike="noStrike" cap="none" dirty="0" smtClean="0">
                          <a:solidFill>
                            <a:schemeClr val="dk1"/>
                          </a:solidFill>
                          <a:latin typeface="+mj-lt"/>
                          <a:cs typeface="Times New Roman"/>
                        </a:rPr>
                        <a:t>osjet </a:t>
                      </a:r>
                      <a:r>
                        <a:rPr lang="en" sz="1400" u="none" strike="noStrike" cap="none" dirty="0">
                          <a:solidFill>
                            <a:schemeClr val="dk1"/>
                          </a:solidFill>
                          <a:latin typeface="+mj-lt"/>
                          <a:cs typeface="Times New Roman"/>
                        </a:rPr>
                        <a:t>ZOO vrtu (edukacijski centar)</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717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mj-lt"/>
                        </a:rPr>
                        <a:t>Travanj</a:t>
                      </a:r>
                      <a:r>
                        <a:rPr lang="en-US" sz="1400" u="none" strike="noStrike" cap="none" dirty="0">
                          <a:latin typeface="+mj-lt"/>
                        </a:rPr>
                        <a:t>,  2023</a:t>
                      </a:r>
                      <a:r>
                        <a:rPr lang="en-US" sz="1400" u="none" strike="noStrike" cap="none" dirty="0" smtClean="0">
                          <a:latin typeface="+mj-lt"/>
                        </a:rPr>
                        <a:t>.</a:t>
                      </a:r>
                      <a:r>
                        <a:rPr lang="hr-HR" sz="1400" u="none" strike="noStrike" cap="none" dirty="0" smtClean="0">
                          <a:latin typeface="+mj-lt"/>
                        </a:rPr>
                        <a:t> godine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492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hr-HR" sz="1400" u="none" strike="noStrike" cap="none" dirty="0" smtClean="0">
                          <a:latin typeface="+mj-lt"/>
                          <a:cs typeface="Times New Roman"/>
                        </a:rPr>
                        <a:t>T</a:t>
                      </a:r>
                      <a:r>
                        <a:rPr lang="en" sz="1400" u="none" strike="noStrike" cap="none" dirty="0" smtClean="0">
                          <a:latin typeface="+mj-lt"/>
                          <a:cs typeface="Times New Roman"/>
                        </a:rPr>
                        <a:t>roskove </a:t>
                      </a:r>
                      <a:r>
                        <a:rPr lang="en" sz="1400" u="none" strike="noStrike" cap="none" dirty="0">
                          <a:latin typeface="+mj-lt"/>
                          <a:cs typeface="Times New Roman"/>
                        </a:rPr>
                        <a:t>izvanučioničke nastave snose roditelji uz pisanu suglasnost</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9101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Comic Sans MS"/>
                        <a:buNone/>
                      </a:pPr>
                      <a:r>
                        <a:rPr lang="en" sz="1400" u="none" strike="noStrike" cap="none" dirty="0">
                          <a:solidFill>
                            <a:schemeClr val="dk1"/>
                          </a:solidFill>
                          <a:latin typeface="+mj-lt"/>
                          <a:ea typeface="Times New Roman"/>
                          <a:cs typeface="Times New Roman"/>
                          <a:sym typeface="Times New Roman"/>
                        </a:rPr>
                        <a:t>Provesti vrednovanje rada nakon povratka. Rezultate rada i fotografije s terena prikazati izložbom u učionici. Izložba likovnih radova na panoima.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graphicFrame>
        <p:nvGraphicFramePr>
          <p:cNvPr id="1291" name="Google Shape;1291;p169"/>
          <p:cNvGraphicFramePr/>
          <p:nvPr>
            <p:extLst>
              <p:ext uri="{D42A27DB-BD31-4B8C-83A1-F6EECF244321}">
                <p14:modId xmlns:p14="http://schemas.microsoft.com/office/powerpoint/2010/main" val="1510387979"/>
              </p:ext>
            </p:extLst>
          </p:nvPr>
        </p:nvGraphicFramePr>
        <p:xfrm>
          <a:off x="222625" y="171375"/>
          <a:ext cx="8649925" cy="6528005"/>
        </p:xfrm>
        <a:graphic>
          <a:graphicData uri="http://schemas.openxmlformats.org/drawingml/2006/table">
            <a:tbl>
              <a:tblPr>
                <a:noFill/>
                <a:tableStyleId>{B5C96C21-4EE6-4BEF-822F-EDBACECFD9C8}</a:tableStyleId>
              </a:tblPr>
              <a:tblGrid>
                <a:gridCol w="2427269">
                  <a:extLst>
                    <a:ext uri="{9D8B030D-6E8A-4147-A177-3AD203B41FA5}">
                      <a16:colId xmlns:a16="http://schemas.microsoft.com/office/drawing/2014/main" val="20000"/>
                    </a:ext>
                  </a:extLst>
                </a:gridCol>
                <a:gridCol w="6222656">
                  <a:extLst>
                    <a:ext uri="{9D8B030D-6E8A-4147-A177-3AD203B41FA5}">
                      <a16:colId xmlns:a16="http://schemas.microsoft.com/office/drawing/2014/main" val="20001"/>
                    </a:ext>
                  </a:extLst>
                </a:gridCol>
              </a:tblGrid>
              <a:tr h="741168">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Comic Sans MS"/>
                        <a:buNone/>
                      </a:pPr>
                      <a:r>
                        <a:rPr lang="hr-HR" sz="1600" b="1" u="none" strike="noStrike" cap="none" dirty="0" smtClean="0">
                          <a:latin typeface="Times New Roman"/>
                          <a:cs typeface="Times New Roman"/>
                        </a:rPr>
                        <a:t>DOM </a:t>
                      </a:r>
                      <a:r>
                        <a:rPr lang="hr-HR" sz="1600" b="1" u="none" strike="noStrike" cap="none" dirty="0">
                          <a:latin typeface="Times New Roman"/>
                          <a:cs typeface="Times New Roman"/>
                        </a:rPr>
                        <a:t>STOIMENA, </a:t>
                      </a:r>
                      <a:r>
                        <a:rPr lang="hr-HR" sz="1600" b="1" u="none" strike="noStrike" cap="none" dirty="0" smtClean="0">
                          <a:latin typeface="Times New Roman"/>
                          <a:cs typeface="Times New Roman"/>
                        </a:rPr>
                        <a:t>CRIKVENICA</a:t>
                      </a:r>
                    </a:p>
                    <a:p>
                      <a:pPr marL="0" marR="0" lvl="0" indent="0" algn="ctr" rtl="0">
                        <a:lnSpc>
                          <a:spcPct val="100000"/>
                        </a:lnSpc>
                        <a:spcBef>
                          <a:spcPts val="0"/>
                        </a:spcBef>
                        <a:spcAft>
                          <a:spcPts val="0"/>
                        </a:spcAft>
                        <a:buClr>
                          <a:srgbClr val="000000"/>
                        </a:buClr>
                        <a:buSzPts val="450"/>
                        <a:buFont typeface="Comic Sans MS"/>
                        <a:buNone/>
                      </a:pPr>
                      <a:r>
                        <a:rPr lang="hr-HR" sz="1600" b="1" u="none" strike="noStrike" cap="none" dirty="0" smtClean="0">
                          <a:latin typeface="Times New Roman"/>
                          <a:cs typeface="Times New Roman"/>
                        </a:rPr>
                        <a:t>škola u prirodi za učenike četvrtih razreda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68782">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chemeClr val="dk1"/>
                        </a:buClr>
                        <a:buSzPts val="1350"/>
                        <a:buFont typeface="Times New Roman"/>
                        <a:buChar char="●"/>
                      </a:pPr>
                      <a:r>
                        <a:rPr lang="hr-HR" sz="1400" u="none" strike="noStrike" cap="none" dirty="0">
                          <a:latin typeface="Times New Roman"/>
                          <a:ea typeface="Times New Roman"/>
                          <a:cs typeface="Times New Roman"/>
                          <a:sym typeface="Times New Roman"/>
                        </a:rPr>
                        <a:t>Upoznat</a:t>
                      </a:r>
                      <a:r>
                        <a:rPr lang="en" sz="1400" u="none" strike="noStrike" cap="none" dirty="0">
                          <a:latin typeface="Times New Roman"/>
                          <a:ea typeface="Times New Roman"/>
                          <a:cs typeface="Times New Roman"/>
                          <a:sym typeface="Times New Roman"/>
                        </a:rPr>
                        <a:t>ti</a:t>
                      </a:r>
                      <a:r>
                        <a:rPr lang="en" sz="1400" u="none" strike="noStrike" cap="none" dirty="0">
                          <a:latin typeface="Times New Roman"/>
                          <a:ea typeface="Times New Roman"/>
                          <a:cs typeface="Times New Roman"/>
                        </a:rPr>
                        <a:t> PRIMORSKI</a:t>
                      </a:r>
                      <a:r>
                        <a:rPr lang="en" sz="1400" u="none" strike="noStrike" cap="none" dirty="0">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zavičaj</a:t>
                      </a:r>
                      <a:r>
                        <a:rPr lang="hr-HR" sz="1400" u="none" strike="noStrike" cap="none" dirty="0" smtClean="0">
                          <a:latin typeface="Times New Roman"/>
                          <a:ea typeface="Times New Roman"/>
                          <a:cs typeface="Times New Roman"/>
                          <a:sym typeface="Times New Roman"/>
                        </a:rPr>
                        <a:t>.</a:t>
                      </a:r>
                      <a:r>
                        <a:rPr lang="hr-HR" sz="1400" u="none" strike="noStrike" cap="none" baseline="0" dirty="0" smtClean="0">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Jačati </a:t>
                      </a:r>
                      <a:r>
                        <a:rPr lang="en" sz="1400" u="none" strike="noStrike" cap="none" dirty="0">
                          <a:latin typeface="Times New Roman"/>
                          <a:ea typeface="Times New Roman"/>
                          <a:cs typeface="Times New Roman"/>
                          <a:sym typeface="Times New Roman"/>
                        </a:rPr>
                        <a:t>osjećaj pripadnosti široj društvenoj zajednici uz veselo raspoloženje i bogate </a:t>
                      </a:r>
                      <a:r>
                        <a:rPr lang="en" sz="1400" u="none" strike="noStrike" cap="none" dirty="0" smtClean="0">
                          <a:latin typeface="Times New Roman"/>
                          <a:ea typeface="Times New Roman"/>
                          <a:cs typeface="Times New Roman"/>
                          <a:sym typeface="Times New Roman"/>
                        </a:rPr>
                        <a:t>doživljaje</a:t>
                      </a:r>
                      <a:r>
                        <a:rPr lang="hr-HR" sz="1400" u="none" strike="noStrike" cap="none" dirty="0" smtClean="0">
                          <a:latin typeface="Times New Roman"/>
                          <a:ea typeface="Times New Roman"/>
                          <a:cs typeface="Times New Roman"/>
                          <a:sym typeface="Times New Roman"/>
                        </a:rPr>
                        <a:t>.</a:t>
                      </a:r>
                      <a:r>
                        <a:rPr lang="hr-HR" sz="1400" u="none" strike="noStrike" cap="none" baseline="0" dirty="0" smtClean="0">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Razvijati </a:t>
                      </a:r>
                      <a:r>
                        <a:rPr lang="en" sz="1400" u="none" strike="noStrike" cap="none" dirty="0">
                          <a:latin typeface="Times New Roman"/>
                          <a:ea typeface="Times New Roman"/>
                          <a:cs typeface="Times New Roman"/>
                          <a:sym typeface="Times New Roman"/>
                        </a:rPr>
                        <a:t>uljudno ponašanje, brigu prema svojoj i tuđoj </a:t>
                      </a:r>
                      <a:r>
                        <a:rPr lang="en" sz="1400" u="none" strike="noStrike" cap="none" dirty="0" smtClean="0">
                          <a:latin typeface="Times New Roman"/>
                          <a:ea typeface="Times New Roman"/>
                          <a:cs typeface="Times New Roman"/>
                          <a:sym typeface="Times New Roman"/>
                        </a:rPr>
                        <a:t>imovini</a:t>
                      </a:r>
                      <a:r>
                        <a:rPr lang="hr-HR" sz="1400" u="none" strike="noStrike" cap="none" dirty="0" smtClean="0">
                          <a:latin typeface="Times New Roman"/>
                          <a:ea typeface="Times New Roman"/>
                          <a:cs typeface="Times New Roman"/>
                          <a:sym typeface="Times New Roman"/>
                        </a:rPr>
                        <a:t>.</a:t>
                      </a:r>
                      <a:r>
                        <a:rPr lang="hr-HR" sz="1400" u="none" strike="noStrike" cap="none" baseline="0" dirty="0" smtClean="0">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Razvijati </a:t>
                      </a:r>
                      <a:r>
                        <a:rPr lang="en" sz="1400" u="none" strike="noStrike" cap="none" dirty="0">
                          <a:latin typeface="Times New Roman"/>
                          <a:ea typeface="Times New Roman"/>
                          <a:cs typeface="Times New Roman"/>
                          <a:sym typeface="Times New Roman"/>
                        </a:rPr>
                        <a:t>socijalne vještine</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67887">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400"/>
                        <a:buFont typeface="Times New Roman"/>
                        <a:buChar char="●"/>
                      </a:pPr>
                      <a:r>
                        <a:rPr lang="hr-HR" sz="1400" b="0" i="0" u="none" strike="noStrike" cap="none" dirty="0" smtClean="0">
                          <a:solidFill>
                            <a:srgbClr val="000000"/>
                          </a:solidFill>
                          <a:latin typeface="Times New Roman"/>
                          <a:ea typeface="Times New Roman"/>
                          <a:cs typeface="Times New Roman"/>
                          <a:sym typeface="Times New Roman"/>
                        </a:rPr>
                        <a:t>R</a:t>
                      </a:r>
                      <a:r>
                        <a:rPr lang="en" sz="1400" b="0" i="0" u="none" strike="noStrike" cap="none" dirty="0" smtClean="0">
                          <a:solidFill>
                            <a:srgbClr val="000000"/>
                          </a:solidFill>
                          <a:latin typeface="Times New Roman"/>
                          <a:ea typeface="Times New Roman"/>
                          <a:cs typeface="Times New Roman"/>
                          <a:sym typeface="Times New Roman"/>
                        </a:rPr>
                        <a:t>azvijati </a:t>
                      </a:r>
                      <a:r>
                        <a:rPr lang="en" sz="1400" b="0" i="0" u="none" strike="noStrike" cap="none" dirty="0">
                          <a:solidFill>
                            <a:srgbClr val="000000"/>
                          </a:solidFill>
                          <a:latin typeface="Times New Roman"/>
                          <a:ea typeface="Times New Roman"/>
                          <a:cs typeface="Times New Roman"/>
                          <a:sym typeface="Times New Roman"/>
                        </a:rPr>
                        <a:t>sposobnosti promatranja, zapažanja i </a:t>
                      </a:r>
                      <a:r>
                        <a:rPr lang="en" sz="1400" b="0" i="0" u="none" strike="noStrike" cap="none" dirty="0" smtClean="0">
                          <a:solidFill>
                            <a:srgbClr val="000000"/>
                          </a:solidFill>
                          <a:latin typeface="Times New Roman"/>
                          <a:ea typeface="Times New Roman"/>
                          <a:cs typeface="Times New Roman"/>
                          <a:sym typeface="Times New Roman"/>
                        </a:rPr>
                        <a:t>opisivanja</a:t>
                      </a:r>
                      <a:r>
                        <a:rPr lang="hr-HR" sz="1400" b="0" i="0" u="none" strike="noStrike" cap="none" dirty="0" smtClean="0">
                          <a:solidFill>
                            <a:srgbClr val="000000"/>
                          </a:solidFill>
                          <a:latin typeface="Times New Roman"/>
                          <a:ea typeface="Times New Roman"/>
                          <a:cs typeface="Times New Roman"/>
                          <a:sym typeface="Times New Roman"/>
                        </a:rPr>
                        <a:t>. O</a:t>
                      </a:r>
                      <a:r>
                        <a:rPr lang="en" sz="1400" b="0" i="0" u="none" strike="noStrike" cap="none" dirty="0" smtClean="0">
                          <a:solidFill>
                            <a:srgbClr val="000000"/>
                          </a:solidFill>
                          <a:latin typeface="Times New Roman"/>
                          <a:ea typeface="Times New Roman"/>
                          <a:cs typeface="Times New Roman"/>
                          <a:sym typeface="Times New Roman"/>
                        </a:rPr>
                        <a:t>mogućiti </a:t>
                      </a:r>
                      <a:r>
                        <a:rPr lang="en" sz="1400" b="0" i="0" u="none" strike="noStrike" cap="none" dirty="0">
                          <a:solidFill>
                            <a:srgbClr val="000000"/>
                          </a:solidFill>
                          <a:latin typeface="Times New Roman"/>
                          <a:ea typeface="Times New Roman"/>
                          <a:cs typeface="Times New Roman"/>
                          <a:sym typeface="Times New Roman"/>
                        </a:rPr>
                        <a:t>usvajanje znanja u neposrednoj </a:t>
                      </a:r>
                      <a:r>
                        <a:rPr lang="en" sz="1400" b="0" i="0" u="none" strike="noStrike" cap="none" dirty="0" smtClean="0">
                          <a:solidFill>
                            <a:srgbClr val="000000"/>
                          </a:solidFill>
                          <a:latin typeface="Times New Roman"/>
                          <a:ea typeface="Times New Roman"/>
                          <a:cs typeface="Times New Roman"/>
                          <a:sym typeface="Times New Roman"/>
                        </a:rPr>
                        <a:t>stvarnosti</a:t>
                      </a:r>
                      <a:r>
                        <a:rPr lang="hr-HR" sz="1400" b="0" i="0" u="none" strike="noStrike" cap="none" dirty="0" smtClean="0">
                          <a:solidFill>
                            <a:srgbClr val="000000"/>
                          </a:solidFill>
                          <a:latin typeface="Times New Roman"/>
                          <a:ea typeface="Times New Roman"/>
                          <a:cs typeface="Times New Roman"/>
                          <a:sym typeface="Times New Roman"/>
                        </a:rPr>
                        <a:t>.</a:t>
                      </a:r>
                      <a:r>
                        <a:rPr lang="hr-HR" sz="1400" b="0" i="0" u="none" strike="noStrike" cap="none" baseline="0" dirty="0" smtClean="0">
                          <a:solidFill>
                            <a:srgbClr val="000000"/>
                          </a:solidFill>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Poticanje </a:t>
                      </a:r>
                      <a:r>
                        <a:rPr lang="en" sz="1400" u="none" strike="noStrike" cap="none" dirty="0">
                          <a:latin typeface="Times New Roman"/>
                          <a:ea typeface="Times New Roman"/>
                          <a:cs typeface="Times New Roman"/>
                          <a:sym typeface="Times New Roman"/>
                        </a:rPr>
                        <a:t>interesa i brige za prirodu, okoliš i </a:t>
                      </a:r>
                      <a:r>
                        <a:rPr lang="en" sz="1400" u="none" strike="noStrike" cap="none" dirty="0" smtClean="0">
                          <a:latin typeface="Times New Roman"/>
                          <a:ea typeface="Times New Roman"/>
                          <a:cs typeface="Times New Roman"/>
                          <a:sym typeface="Times New Roman"/>
                        </a:rPr>
                        <a:t>kulturu</a:t>
                      </a:r>
                      <a:r>
                        <a:rPr lang="hr-HR" sz="1400" u="none" strike="noStrike" cap="none" dirty="0" smtClean="0">
                          <a:latin typeface="Times New Roman"/>
                          <a:ea typeface="Times New Roman"/>
                          <a:cs typeface="Times New Roman"/>
                          <a:sym typeface="Times New Roman"/>
                        </a:rPr>
                        <a:t>.</a:t>
                      </a:r>
                      <a:r>
                        <a:rPr lang="hr-HR" sz="1400" u="none" strike="noStrike" cap="none" baseline="0" dirty="0" smtClean="0">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Jačanje </a:t>
                      </a:r>
                      <a:r>
                        <a:rPr lang="en" sz="1400" u="none" strike="noStrike" cap="none" dirty="0">
                          <a:latin typeface="Times New Roman"/>
                          <a:ea typeface="Times New Roman"/>
                          <a:cs typeface="Times New Roman"/>
                          <a:sym typeface="Times New Roman"/>
                        </a:rPr>
                        <a:t>osjećaja sigurnosti i samopouzdanja u vlastite </a:t>
                      </a:r>
                      <a:r>
                        <a:rPr lang="en" sz="1400" u="none" strike="noStrike" cap="none" dirty="0" smtClean="0">
                          <a:latin typeface="Times New Roman"/>
                          <a:ea typeface="Times New Roman"/>
                          <a:cs typeface="Times New Roman"/>
                          <a:sym typeface="Times New Roman"/>
                        </a:rPr>
                        <a:t>mogućnosti</a:t>
                      </a:r>
                      <a:r>
                        <a:rPr lang="hr-HR" sz="1400" u="none" strike="noStrike" cap="none" dirty="0" smtClean="0">
                          <a:latin typeface="Times New Roman"/>
                          <a:ea typeface="Times New Roman"/>
                          <a:cs typeface="Times New Roman"/>
                          <a:sym typeface="Times New Roman"/>
                        </a:rPr>
                        <a:t>.</a:t>
                      </a:r>
                      <a:r>
                        <a:rPr lang="hr-HR" sz="1400" u="none" strike="noStrike" cap="none" baseline="0" dirty="0" smtClean="0">
                          <a:latin typeface="Times New Roman"/>
                          <a:ea typeface="Times New Roman"/>
                          <a:cs typeface="Times New Roman"/>
                          <a:sym typeface="Times New Roman"/>
                        </a:rPr>
                        <a:t> N</a:t>
                      </a:r>
                      <a:r>
                        <a:rPr lang="en" sz="1400" b="0" i="0" u="none" strike="noStrike" cap="none" dirty="0" smtClean="0">
                          <a:solidFill>
                            <a:srgbClr val="000000"/>
                          </a:solidFill>
                          <a:latin typeface="Times New Roman"/>
                          <a:ea typeface="Times New Roman"/>
                          <a:cs typeface="Times New Roman"/>
                          <a:sym typeface="Times New Roman"/>
                        </a:rPr>
                        <a:t>jegovati </a:t>
                      </a:r>
                      <a:r>
                        <a:rPr lang="en" sz="1400" b="0" i="0" u="none" strike="noStrike" cap="none" dirty="0">
                          <a:solidFill>
                            <a:srgbClr val="000000"/>
                          </a:solidFill>
                          <a:latin typeface="Times New Roman"/>
                          <a:ea typeface="Times New Roman"/>
                          <a:cs typeface="Times New Roman"/>
                          <a:sym typeface="Times New Roman"/>
                        </a:rPr>
                        <a:t>kulturno ponašanje tijekom boravka na izvanučioničkoj </a:t>
                      </a:r>
                      <a:r>
                        <a:rPr lang="en" sz="1400" b="0" i="0" u="none" strike="noStrike" cap="none" dirty="0" smtClean="0">
                          <a:solidFill>
                            <a:srgbClr val="000000"/>
                          </a:solidFill>
                          <a:latin typeface="Times New Roman"/>
                          <a:ea typeface="Times New Roman"/>
                          <a:cs typeface="Times New Roman"/>
                          <a:sym typeface="Times New Roman"/>
                        </a:rPr>
                        <a:t>nastavi</a:t>
                      </a:r>
                      <a:r>
                        <a:rPr lang="hr-HR" sz="1400" b="0" i="0" u="none" strike="noStrike" cap="none" dirty="0" smtClean="0">
                          <a:solidFill>
                            <a:srgbClr val="000000"/>
                          </a:solidFill>
                          <a:latin typeface="Times New Roman"/>
                          <a:ea typeface="Times New Roman"/>
                          <a:cs typeface="Times New Roman"/>
                          <a:sym typeface="Arial"/>
                        </a:rPr>
                        <a:t>.</a:t>
                      </a:r>
                      <a:r>
                        <a:rPr lang="hr-HR" sz="1400" b="0" i="0" u="none" strike="noStrike" cap="none" baseline="0" dirty="0" smtClean="0">
                          <a:solidFill>
                            <a:srgbClr val="000000"/>
                          </a:solidFill>
                          <a:latin typeface="Times New Roman"/>
                          <a:ea typeface="Times New Roman"/>
                          <a:cs typeface="Times New Roman"/>
                          <a:sym typeface="Arial"/>
                        </a:rPr>
                        <a:t> R</a:t>
                      </a:r>
                      <a:r>
                        <a:rPr lang="en" sz="1400" b="0" i="0" u="none" strike="noStrike" cap="none" dirty="0" smtClean="0">
                          <a:solidFill>
                            <a:srgbClr val="000000"/>
                          </a:solidFill>
                          <a:latin typeface="Times New Roman"/>
                          <a:ea typeface="Times New Roman"/>
                          <a:cs typeface="Times New Roman"/>
                          <a:sym typeface="Times New Roman"/>
                        </a:rPr>
                        <a:t>azvijati </a:t>
                      </a:r>
                      <a:r>
                        <a:rPr lang="en" sz="1400" b="0" i="0" u="none" strike="noStrike" cap="none" dirty="0">
                          <a:solidFill>
                            <a:srgbClr val="000000"/>
                          </a:solidFill>
                          <a:latin typeface="Times New Roman"/>
                          <a:ea typeface="Times New Roman"/>
                          <a:cs typeface="Times New Roman"/>
                          <a:sym typeface="Times New Roman"/>
                        </a:rPr>
                        <a:t>zanimanje za boravak u </a:t>
                      </a:r>
                      <a:r>
                        <a:rPr lang="en" sz="1400" b="0" i="0" u="none" strike="noStrike" cap="none" dirty="0" smtClean="0">
                          <a:solidFill>
                            <a:srgbClr val="000000"/>
                          </a:solidFill>
                          <a:latin typeface="Times New Roman"/>
                          <a:ea typeface="Times New Roman"/>
                          <a:cs typeface="Times New Roman"/>
                          <a:sym typeface="Times New Roman"/>
                        </a:rPr>
                        <a:t>prirodi</a:t>
                      </a:r>
                      <a:r>
                        <a:rPr lang="hr-HR" sz="1400" b="0" i="0" u="none" strike="noStrike" cap="none" baseline="0" dirty="0" smtClean="0">
                          <a:solidFill>
                            <a:srgbClr val="000000"/>
                          </a:solidFill>
                          <a:latin typeface="Times New Roman"/>
                          <a:ea typeface="Times New Roman"/>
                          <a:cs typeface="Times New Roman"/>
                          <a:sym typeface="Arial"/>
                        </a:rPr>
                        <a:t>. P</a:t>
                      </a:r>
                      <a:r>
                        <a:rPr lang="en" sz="1400" b="0" i="0" u="none" strike="noStrike" cap="none" dirty="0" smtClean="0">
                          <a:solidFill>
                            <a:srgbClr val="000000"/>
                          </a:solidFill>
                          <a:latin typeface="Times New Roman"/>
                          <a:ea typeface="Times New Roman"/>
                          <a:cs typeface="Times New Roman"/>
                          <a:sym typeface="Times New Roman"/>
                        </a:rPr>
                        <a:t>oticati </a:t>
                      </a:r>
                      <a:r>
                        <a:rPr lang="en" sz="1400" b="0" i="0" u="none" strike="noStrike" cap="none" dirty="0">
                          <a:solidFill>
                            <a:srgbClr val="000000"/>
                          </a:solidFill>
                          <a:latin typeface="Times New Roman"/>
                          <a:ea typeface="Times New Roman"/>
                          <a:cs typeface="Times New Roman"/>
                          <a:sym typeface="Times New Roman"/>
                        </a:rPr>
                        <a:t>djecu na igru, zabavu i druženje</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057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NOSITELJI</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omic Sans MS"/>
                        <a:buNone/>
                      </a:pPr>
                      <a:r>
                        <a:rPr lang="hr-HR" sz="1400" u="none" strike="noStrike" cap="none" dirty="0">
                          <a:latin typeface="Times New Roman"/>
                          <a:cs typeface="Times New Roman"/>
                        </a:rPr>
                        <a:t>AKTIV 4. RAZREDA</a:t>
                      </a:r>
                      <a:endParaRPr lang="hr-HR" sz="1400" u="none" strike="noStrike" cap="none" dirty="0">
                        <a:latin typeface="Times New Roman" panose="02020603050405020304" pitchFamily="18" charset="0"/>
                        <a:cs typeface="Times New Roman" panose="02020603050405020304" pitchFamily="18" charset="0"/>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0123">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38"/>
                        <a:buFont typeface="Times New Roman"/>
                        <a:buNone/>
                      </a:pPr>
                      <a:r>
                        <a:rPr lang="en" sz="1400" u="none" strike="noStrike" cap="none" dirty="0">
                          <a:latin typeface="Times New Roman"/>
                          <a:cs typeface="Times New Roman"/>
                        </a:rPr>
                        <a:t>Kroz organizaciju Gradskog ureda za obrazovanje, kulturu i sport učenicima je omogućen boravak u Domu Stoimena u Crikvenici</a:t>
                      </a:r>
                      <a:r>
                        <a:rPr lang="hr-HR" sz="1400" u="none" strike="noStrike" cap="none" dirty="0">
                          <a:latin typeface="Times New Roman"/>
                          <a:cs typeface="Times New Roman"/>
                        </a:rPr>
                        <a:t> . </a:t>
                      </a:r>
                      <a:r>
                        <a:rPr lang="en" sz="1400" u="none" strike="noStrike" cap="none" dirty="0">
                          <a:latin typeface="Times New Roman"/>
                          <a:cs typeface="Times New Roman"/>
                        </a:rPr>
                        <a:t>Program traje pet dana.</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0570">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smtClean="0">
                          <a:latin typeface="Times New Roman"/>
                          <a:ea typeface="Times New Roman"/>
                          <a:cs typeface="Times New Roman"/>
                        </a:rPr>
                        <a:t>19.9.- </a:t>
                      </a:r>
                      <a:r>
                        <a:rPr lang="en" sz="1400" u="none" strike="noStrike" cap="none" dirty="0">
                          <a:latin typeface="Times New Roman"/>
                          <a:ea typeface="Times New Roman"/>
                          <a:cs typeface="Times New Roman"/>
                        </a:rPr>
                        <a:t>23.9.2022</a:t>
                      </a:r>
                      <a:r>
                        <a:rPr lang="hr-HR" sz="1400" u="none" strike="noStrike" cap="none" dirty="0">
                          <a:latin typeface="Times New Roman"/>
                          <a:ea typeface="Times New Roman"/>
                          <a:cs typeface="Times New Roman"/>
                          <a:sym typeface="Times New Roman"/>
                        </a:rPr>
                        <a:t>.</a:t>
                      </a:r>
                      <a:r>
                        <a:rPr lang="hr-HR" sz="1400" u="none" strike="noStrike" cap="none" dirty="0">
                          <a:latin typeface="Times New Roman"/>
                          <a:ea typeface="Times New Roman"/>
                          <a:cs typeface="Times New Roman"/>
                        </a:rPr>
                        <a:t> </a:t>
                      </a:r>
                      <a:r>
                        <a:rPr lang="hr-HR" sz="1400" u="none" strike="noStrike" cap="none" dirty="0" smtClean="0">
                          <a:latin typeface="Times New Roman"/>
                          <a:ea typeface="Times New Roman"/>
                          <a:cs typeface="Times New Roman"/>
                        </a:rPr>
                        <a:t>godine</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69676">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Times New Roman"/>
                          <a:ea typeface="Times New Roman"/>
                          <a:cs typeface="Times New Roman"/>
                          <a:sym typeface="Times New Roman"/>
                        </a:rPr>
                        <a:t>prema cjeniku u suglasnosti s roditeljima</a:t>
                      </a:r>
                      <a:r>
                        <a:rPr lang="en" sz="1400" b="0" i="0" u="none" strike="noStrike" cap="none" dirty="0">
                          <a:solidFill>
                            <a:srgbClr val="000000"/>
                          </a:solidFill>
                          <a:latin typeface="Times New Roman"/>
                          <a:ea typeface="Times New Roman"/>
                          <a:cs typeface="Times New Roman"/>
                        </a:rPr>
                        <a:t>; 360,00 kn (4 pansiona ),organizirani izleti u iznosu od 261,00 kunu(kula Nehaj,Akvarij Crikvenica, posjet Vrbniku i Biserujki, Astronomski centar Rijeka)</a:t>
                      </a:r>
                      <a:endParaRPr lang="en" sz="1400" b="0" i="0" u="none" strike="noStrike" cap="none" dirty="0">
                        <a:solidFill>
                          <a:srgbClr val="000000"/>
                        </a:solidFill>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9229">
                <a:tc>
                  <a:txBody>
                    <a:bodyPr/>
                    <a:lstStyle/>
                    <a:p>
                      <a:pPr marL="0" marR="0" lvl="0" indent="0" algn="l" rtl="0">
                        <a:lnSpc>
                          <a:spcPct val="100000"/>
                        </a:lnSpc>
                        <a:spcBef>
                          <a:spcPts val="0"/>
                        </a:spcBef>
                        <a:spcAft>
                          <a:spcPts val="0"/>
                        </a:spcAft>
                        <a:buClr>
                          <a:srgbClr val="000000"/>
                        </a:buClr>
                        <a:buSzPts val="338"/>
                        <a:buFont typeface="Arial"/>
                        <a:buNone/>
                      </a:pPr>
                      <a:r>
                        <a:rPr lang="en" sz="1600" b="1" u="none" strike="noStrike" cap="none">
                          <a:latin typeface="Times New Roman"/>
                          <a:ea typeface="Times New Roman"/>
                          <a:cs typeface="Times New Roman"/>
                          <a:sym typeface="Times New Roman"/>
                        </a:rPr>
                        <a:t>VREDNOVANJE I KORIŠTENJE REZULTATA</a:t>
                      </a:r>
                      <a:endParaRPr sz="1600" u="none" strike="noStrike" cap="none">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400"/>
                        <a:buFont typeface="Times New Roman"/>
                        <a:buChar char="●"/>
                      </a:pPr>
                      <a:r>
                        <a:rPr lang="en" sz="1400" u="none" strike="noStrike" cap="none" dirty="0">
                          <a:latin typeface="Times New Roman"/>
                          <a:ea typeface="Times New Roman"/>
                          <a:cs typeface="Times New Roman"/>
                          <a:sym typeface="Times New Roman"/>
                        </a:rPr>
                        <a:t>Primjena naučenih spoznaja u izvornoj stvarnosti u svakodnevnom životu i nastavi</a:t>
                      </a:r>
                      <a:endParaRPr sz="1400" u="none" strike="noStrike" cap="none" dirty="0">
                        <a:latin typeface="Times New Roman"/>
                        <a:ea typeface="Times New Roman"/>
                        <a:cs typeface="Times New Roman"/>
                        <a:sym typeface="Times New Roman"/>
                      </a:endParaRPr>
                    </a:p>
                    <a:p>
                      <a:pPr marL="228600" marR="0" lvl="0" indent="-228600" algn="l" rtl="0">
                        <a:lnSpc>
                          <a:spcPct val="100000"/>
                        </a:lnSpc>
                        <a:spcBef>
                          <a:spcPts val="0"/>
                        </a:spcBef>
                        <a:spcAft>
                          <a:spcPts val="0"/>
                        </a:spcAft>
                        <a:buClr>
                          <a:srgbClr val="000000"/>
                        </a:buClr>
                        <a:buSzPts val="1400"/>
                        <a:buFont typeface="Times New Roman"/>
                        <a:buChar char="●"/>
                      </a:pPr>
                      <a:r>
                        <a:rPr lang="en" sz="1400" b="0" i="0" u="none" strike="noStrike" cap="none" dirty="0">
                          <a:solidFill>
                            <a:srgbClr val="000000"/>
                          </a:solidFill>
                          <a:latin typeface="Times New Roman"/>
                          <a:ea typeface="Times New Roman"/>
                          <a:cs typeface="Times New Roman"/>
                          <a:sym typeface="Times New Roman"/>
                        </a:rPr>
                        <a:t>osvrt na izvanučioničku nastavu provesti </a:t>
                      </a:r>
                      <a:r>
                        <a:rPr lang="en" sz="1400" u="none" strike="noStrike" cap="none" dirty="0">
                          <a:latin typeface="Times New Roman"/>
                          <a:ea typeface="Times New Roman"/>
                          <a:cs typeface="Times New Roman"/>
                          <a:sym typeface="Times New Roman"/>
                        </a:rPr>
                        <a:t>kroz literarno i likovno izražavanje te provjeri usvojenih </a:t>
                      </a:r>
                      <a:r>
                        <a:rPr lang="en" sz="1400" u="none" strike="noStrike" cap="none" dirty="0" smtClean="0">
                          <a:latin typeface="Times New Roman"/>
                          <a:ea typeface="Times New Roman"/>
                          <a:cs typeface="Times New Roman"/>
                          <a:sym typeface="Times New Roman"/>
                        </a:rPr>
                        <a:t>znanja</a:t>
                      </a:r>
                      <a:r>
                        <a:rPr lang="hr-HR" sz="1400" u="none" strike="noStrike" cap="none" dirty="0" smtClean="0">
                          <a:latin typeface="Times New Roman"/>
                          <a:ea typeface="Times New Roman"/>
                          <a:cs typeface="Times New Roman"/>
                          <a:sym typeface="Arial"/>
                        </a:rPr>
                        <a:t>.</a:t>
                      </a:r>
                      <a:r>
                        <a:rPr lang="hr-HR" sz="1400" u="none" strike="noStrike" cap="none" baseline="0" dirty="0" smtClean="0">
                          <a:latin typeface="Times New Roman"/>
                          <a:ea typeface="Times New Roman"/>
                          <a:cs typeface="Times New Roman"/>
                          <a:sym typeface="Arial"/>
                        </a:rPr>
                        <a:t> I</a:t>
                      </a:r>
                      <a:r>
                        <a:rPr lang="en" sz="1400" b="0" i="0" u="none" strike="noStrike" cap="none" dirty="0" smtClean="0">
                          <a:solidFill>
                            <a:srgbClr val="000000"/>
                          </a:solidFill>
                          <a:latin typeface="Times New Roman"/>
                          <a:ea typeface="Times New Roman"/>
                          <a:cs typeface="Times New Roman"/>
                          <a:sym typeface="Times New Roman"/>
                        </a:rPr>
                        <a:t>zložba </a:t>
                      </a:r>
                      <a:r>
                        <a:rPr lang="en" sz="1400" b="0" i="0" u="none" strike="noStrike" cap="none" dirty="0">
                          <a:solidFill>
                            <a:srgbClr val="000000"/>
                          </a:solidFill>
                          <a:latin typeface="Times New Roman"/>
                          <a:ea typeface="Times New Roman"/>
                          <a:cs typeface="Times New Roman"/>
                          <a:sym typeface="Times New Roman"/>
                        </a:rPr>
                        <a:t>likovnih radova</a:t>
                      </a:r>
                      <a:endParaRPr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463106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aphicFrame>
        <p:nvGraphicFramePr>
          <p:cNvPr id="1348" name="Google Shape;1348;p175"/>
          <p:cNvGraphicFramePr/>
          <p:nvPr>
            <p:extLst>
              <p:ext uri="{D42A27DB-BD31-4B8C-83A1-F6EECF244321}">
                <p14:modId xmlns:p14="http://schemas.microsoft.com/office/powerpoint/2010/main" val="3043697328"/>
              </p:ext>
            </p:extLst>
          </p:nvPr>
        </p:nvGraphicFramePr>
        <p:xfrm>
          <a:off x="247237" y="323094"/>
          <a:ext cx="8649525" cy="6087036"/>
        </p:xfrm>
        <a:graphic>
          <a:graphicData uri="http://schemas.openxmlformats.org/drawingml/2006/table">
            <a:tbl>
              <a:tblPr>
                <a:noFill/>
                <a:tableStyleId>{A377A8D8-6398-4FAC-80BB-8EE4590E9BC9}</a:tableStyleId>
              </a:tblPr>
              <a:tblGrid>
                <a:gridCol w="2564894">
                  <a:extLst>
                    <a:ext uri="{9D8B030D-6E8A-4147-A177-3AD203B41FA5}">
                      <a16:colId xmlns:a16="http://schemas.microsoft.com/office/drawing/2014/main" val="20000"/>
                    </a:ext>
                  </a:extLst>
                </a:gridCol>
                <a:gridCol w="6084631">
                  <a:extLst>
                    <a:ext uri="{9D8B030D-6E8A-4147-A177-3AD203B41FA5}">
                      <a16:colId xmlns:a16="http://schemas.microsoft.com/office/drawing/2014/main" val="20001"/>
                    </a:ext>
                  </a:extLst>
                </a:gridCol>
              </a:tblGrid>
              <a:tr h="814070">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600" b="1" u="none" strike="noStrike" cap="none" dirty="0" smtClean="0">
                          <a:latin typeface="+mj-lt"/>
                          <a:ea typeface="Times New Roman"/>
                          <a:cs typeface="Times New Roman"/>
                        </a:rPr>
                        <a:t>PLITVIČKA JEZERA</a:t>
                      </a:r>
                      <a:r>
                        <a:rPr lang="hr-HR" sz="1600" b="1" u="none" strike="noStrike" cap="none" dirty="0" smtClean="0">
                          <a:latin typeface="+mj-lt"/>
                          <a:ea typeface="Times New Roman"/>
                          <a:cs typeface="Times New Roman"/>
                        </a:rPr>
                        <a:t>, GORSKI ZAVIČAJ</a:t>
                      </a:r>
                    </a:p>
                    <a:p>
                      <a:pPr marL="0" marR="0" lvl="0" indent="0" algn="ctr" rtl="0">
                        <a:lnSpc>
                          <a:spcPct val="100000"/>
                        </a:lnSpc>
                        <a:spcBef>
                          <a:spcPts val="0"/>
                        </a:spcBef>
                        <a:spcAft>
                          <a:spcPts val="0"/>
                        </a:spcAft>
                        <a:buClr>
                          <a:srgbClr val="000000"/>
                        </a:buClr>
                        <a:buSzPts val="1400"/>
                        <a:buFont typeface="Arial"/>
                        <a:buNone/>
                      </a:pPr>
                      <a:r>
                        <a:rPr lang="en" sz="1600" b="1" u="none" strike="noStrike" cap="none" dirty="0">
                          <a:latin typeface="+mj-lt"/>
                          <a:ea typeface="Times New Roman"/>
                          <a:cs typeface="Times New Roman"/>
                        </a:rPr>
                        <a:t> </a:t>
                      </a:r>
                      <a:r>
                        <a:rPr lang="en" sz="1600" b="1" u="none" strike="noStrike" cap="none" dirty="0">
                          <a:latin typeface="+mj-lt"/>
                          <a:ea typeface="Times New Roman"/>
                          <a:cs typeface="Times New Roman"/>
                          <a:sym typeface="Times New Roman"/>
                        </a:rPr>
                        <a:t>za učenike </a:t>
                      </a:r>
                      <a:r>
                        <a:rPr lang="hr-HR" sz="1600" b="1" u="none" strike="noStrike" cap="none" dirty="0" smtClean="0">
                          <a:latin typeface="+mj-lt"/>
                          <a:ea typeface="Times New Roman"/>
                          <a:cs typeface="Times New Roman"/>
                          <a:sym typeface="Times New Roman"/>
                        </a:rPr>
                        <a:t>četvrtog</a:t>
                      </a:r>
                      <a:r>
                        <a:rPr lang="en" sz="1600" b="1" u="none" strike="noStrike" cap="none" dirty="0" smtClean="0">
                          <a:latin typeface="+mj-lt"/>
                          <a:ea typeface="Times New Roman"/>
                          <a:cs typeface="Times New Roman"/>
                          <a:sym typeface="Times New Roman"/>
                        </a:rPr>
                        <a:t> </a:t>
                      </a:r>
                      <a:r>
                        <a:rPr lang="en" sz="1600" b="1" u="none" strike="noStrike" cap="none" dirty="0">
                          <a:latin typeface="+mj-lt"/>
                          <a:ea typeface="Times New Roman"/>
                          <a:cs typeface="Times New Roman"/>
                          <a:sym typeface="Times New Roman"/>
                        </a:rPr>
                        <a:t>razreda</a:t>
                      </a:r>
                      <a:endParaRPr sz="1600" b="1"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0"/>
                  </a:ext>
                </a:extLst>
              </a:tr>
              <a:tr h="678386">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600" u="none" strike="noStrike" cap="none" dirty="0">
                          <a:latin typeface="+mj-lt"/>
                          <a:ea typeface="Times New Roman"/>
                          <a:cs typeface="Times New Roman"/>
                          <a:sym typeface="Times New Roman"/>
                        </a:rPr>
                        <a:t>Doživjeti</a:t>
                      </a:r>
                      <a:r>
                        <a:rPr lang="en" sz="1600" u="none" strike="noStrike" cap="none" dirty="0">
                          <a:latin typeface="+mj-lt"/>
                          <a:ea typeface="Times New Roman"/>
                          <a:cs typeface="Times New Roman"/>
                        </a:rPr>
                        <a:t> gorski </a:t>
                      </a:r>
                      <a:r>
                        <a:rPr lang="en" sz="1600" u="none" strike="noStrike" cap="none" dirty="0">
                          <a:latin typeface="+mj-lt"/>
                          <a:ea typeface="Times New Roman"/>
                          <a:cs typeface="Times New Roman"/>
                          <a:sym typeface="Times New Roman"/>
                        </a:rPr>
                        <a:t>zavičaj u neposrednoj </a:t>
                      </a:r>
                      <a:r>
                        <a:rPr lang="en" sz="1600" u="none" strike="noStrike" cap="none" dirty="0" smtClean="0">
                          <a:latin typeface="+mj-lt"/>
                          <a:ea typeface="Times New Roman"/>
                          <a:cs typeface="Times New Roman"/>
                        </a:rPr>
                        <a:t>stvarnosti.</a:t>
                      </a:r>
                      <a:endParaRPr lang="en"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 sz="1600" u="none" strike="noStrike" cap="none" dirty="0">
                          <a:latin typeface="+mj-lt"/>
                          <a:ea typeface="Times New Roman"/>
                          <a:cs typeface="Times New Roman"/>
                          <a:sym typeface="Times New Roman"/>
                        </a:rPr>
                        <a:t>Približiti učenicima znanost na zanimljiv način.</a:t>
                      </a:r>
                      <a:endParaRPr sz="16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1"/>
                  </a:ext>
                </a:extLst>
              </a:tr>
              <a:tr h="1367186">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600" u="none" strike="noStrike" cap="none" dirty="0">
                          <a:latin typeface="+mj-lt"/>
                          <a:ea typeface="Times New Roman"/>
                          <a:cs typeface="Times New Roman"/>
                          <a:sym typeface="Times New Roman"/>
                        </a:rPr>
                        <a:t>Omogućiti stjecanje znanja iz neposredne stvarnosti.</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 sz="1600" u="none" strike="noStrike" cap="none" dirty="0">
                          <a:latin typeface="+mj-lt"/>
                          <a:ea typeface="Times New Roman"/>
                          <a:cs typeface="Times New Roman"/>
                          <a:sym typeface="Times New Roman"/>
                        </a:rPr>
                        <a:t>Prepoznati obilježja</a:t>
                      </a:r>
                      <a:r>
                        <a:rPr lang="en" sz="1600" u="none" strike="noStrike" cap="none" dirty="0">
                          <a:latin typeface="+mj-lt"/>
                          <a:ea typeface="Times New Roman"/>
                          <a:cs typeface="Times New Roman"/>
                        </a:rPr>
                        <a:t> gorskog </a:t>
                      </a:r>
                      <a:r>
                        <a:rPr lang="en" sz="1600" u="none" strike="noStrike" cap="none" dirty="0">
                          <a:latin typeface="+mj-lt"/>
                          <a:ea typeface="Times New Roman"/>
                          <a:cs typeface="Times New Roman"/>
                          <a:sym typeface="Times New Roman"/>
                        </a:rPr>
                        <a:t>zavičaja.</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 sz="1600" u="none" strike="noStrike" cap="none" dirty="0">
                          <a:latin typeface="+mj-lt"/>
                          <a:ea typeface="Times New Roman"/>
                          <a:cs typeface="Times New Roman"/>
                          <a:sym typeface="Times New Roman"/>
                        </a:rPr>
                        <a:t>Uočiti, nabrajati i opisivati znakove proljeća u prirodi.</a:t>
                      </a:r>
                      <a:endParaRPr sz="16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Font typeface="Arial"/>
                        <a:buNone/>
                      </a:pPr>
                      <a:r>
                        <a:rPr lang="en" sz="1600" u="none" strike="noStrike" cap="none" dirty="0">
                          <a:latin typeface="+mj-lt"/>
                          <a:ea typeface="Times New Roman"/>
                          <a:cs typeface="Times New Roman"/>
                          <a:sym typeface="Times New Roman"/>
                        </a:rPr>
                        <a:t>Doživjeti i spoznati zanimljive </a:t>
                      </a:r>
                      <a:r>
                        <a:rPr lang="en" sz="1600" u="none" strike="noStrike" cap="none" dirty="0">
                          <a:latin typeface="+mj-lt"/>
                          <a:ea typeface="Times New Roman"/>
                          <a:cs typeface="Times New Roman"/>
                        </a:rPr>
                        <a:t>događaje iz prošlosti naše domovine</a:t>
                      </a:r>
                      <a:r>
                        <a:rPr lang="en" sz="1600" u="none" strike="noStrike" cap="none" dirty="0">
                          <a:latin typeface="+mj-lt"/>
                          <a:ea typeface="Times New Roman"/>
                          <a:cs typeface="Times New Roman"/>
                          <a:sym typeface="Times New Roman"/>
                        </a:rPr>
                        <a:t>.</a:t>
                      </a:r>
                      <a:endParaRPr sz="16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2"/>
                  </a:ext>
                </a:extLst>
              </a:tr>
              <a:tr h="508781">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NOSITELJI</a:t>
                      </a:r>
                      <a:endParaRPr sz="1600" u="none" strike="noStrike" cap="none">
                        <a:latin typeface="+mj-lt"/>
                      </a:endParaRPr>
                    </a:p>
                  </a:txBody>
                  <a:tcPr anchor="ctr"/>
                </a:tc>
                <a:tc>
                  <a:txBody>
                    <a:bodyPr/>
                    <a:lstStyle/>
                    <a:p>
                      <a:pPr lvl="0" algn="just">
                        <a:lnSpc>
                          <a:spcPct val="100000"/>
                        </a:lnSpc>
                        <a:spcBef>
                          <a:spcPts val="0"/>
                        </a:spcBef>
                        <a:spcAft>
                          <a:spcPts val="0"/>
                        </a:spcAft>
                        <a:buNone/>
                      </a:pPr>
                      <a:r>
                        <a:rPr lang="en-US" sz="1600" dirty="0" err="1">
                          <a:latin typeface="+mj-lt"/>
                        </a:rPr>
                        <a:t>Aktiv</a:t>
                      </a:r>
                      <a:r>
                        <a:rPr lang="en-US" sz="1600" dirty="0">
                          <a:latin typeface="+mj-lt"/>
                        </a:rPr>
                        <a:t> 4. </a:t>
                      </a:r>
                      <a:r>
                        <a:rPr lang="en-US" sz="1600" dirty="0" err="1">
                          <a:latin typeface="+mj-lt"/>
                        </a:rPr>
                        <a:t>razreda</a:t>
                      </a:r>
                      <a:endParaRPr lang="en-US" sz="1600" dirty="0">
                        <a:latin typeface="+mj-lt"/>
                      </a:endParaRPr>
                    </a:p>
                  </a:txBody>
                  <a:tcPr anchor="ctr"/>
                </a:tc>
                <a:extLst>
                  <a:ext uri="{0D108BD9-81ED-4DB2-BD59-A6C34878D82A}">
                    <a16:rowId xmlns:a16="http://schemas.microsoft.com/office/drawing/2014/main" val="10003"/>
                  </a:ext>
                </a:extLst>
              </a:tr>
              <a:tr h="528123">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Font typeface="Arial"/>
                        <a:buNone/>
                      </a:pPr>
                      <a:r>
                        <a:rPr lang="en" sz="1600" u="none" strike="noStrike" cap="none" dirty="0">
                          <a:latin typeface="+mj-lt"/>
                          <a:ea typeface="Times New Roman"/>
                          <a:cs typeface="Times New Roman"/>
                        </a:rPr>
                        <a:t>Terenska nastava</a:t>
                      </a:r>
                      <a:endParaRPr lang="en" sz="16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4"/>
                  </a:ext>
                </a:extLst>
              </a:tr>
              <a:tr h="528123">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err="1">
                          <a:latin typeface="+mj-lt"/>
                          <a:ea typeface="Times New Roman"/>
                          <a:cs typeface="Times New Roman"/>
                        </a:rPr>
                        <a:t>Svibanj</a:t>
                      </a:r>
                      <a:r>
                        <a:rPr lang="en-US" sz="1600" u="none" strike="noStrike" cap="none" dirty="0">
                          <a:latin typeface="+mj-lt"/>
                          <a:ea typeface="Times New Roman"/>
                          <a:cs typeface="Times New Roman"/>
                        </a:rPr>
                        <a:t> 2023.</a:t>
                      </a:r>
                      <a:endParaRPr sz="16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5"/>
                  </a:ext>
                </a:extLst>
              </a:tr>
              <a:tr h="543008">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tc>
                <a:tc>
                  <a:txBody>
                    <a:bodyPr/>
                    <a:lstStyle/>
                    <a:p>
                      <a:pPr marL="0" marR="0" lvl="0" indent="0" algn="l" rtl="0">
                        <a:lnSpc>
                          <a:spcPct val="100000"/>
                        </a:lnSpc>
                        <a:spcBef>
                          <a:spcPts val="0"/>
                        </a:spcBef>
                        <a:spcAft>
                          <a:spcPts val="0"/>
                        </a:spcAft>
                        <a:buClr>
                          <a:schemeClr val="dk1"/>
                        </a:buClr>
                        <a:buSzPts val="400"/>
                        <a:buFont typeface="Calibri"/>
                        <a:buNone/>
                      </a:pPr>
                      <a:r>
                        <a:rPr lang="en" sz="1600" u="none" strike="noStrike" cap="none" dirty="0">
                          <a:latin typeface="+mj-lt"/>
                          <a:ea typeface="Times New Roman"/>
                          <a:cs typeface="Times New Roman"/>
                          <a:sym typeface="Times New Roman"/>
                        </a:rPr>
                        <a:t>prema cjeniku agencije uz pisanu suglasnost roditelja</a:t>
                      </a:r>
                      <a:endParaRPr sz="16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6"/>
                  </a:ext>
                </a:extLst>
              </a:tr>
              <a:tr h="1119359">
                <a:tc>
                  <a:txBody>
                    <a:bodyPr/>
                    <a:lstStyle/>
                    <a:p>
                      <a:pPr marL="0" marR="0" lvl="0" indent="0" algn="l" rtl="0">
                        <a:lnSpc>
                          <a:spcPct val="100000"/>
                        </a:lnSpc>
                        <a:spcBef>
                          <a:spcPts val="0"/>
                        </a:spcBef>
                        <a:spcAft>
                          <a:spcPts val="0"/>
                        </a:spcAft>
                        <a:buClr>
                          <a:schemeClr val="dk1"/>
                        </a:buClr>
                        <a:buSzPts val="400"/>
                        <a:buFont typeface="Calibri"/>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tc>
                <a:tc>
                  <a:txBody>
                    <a:bodyPr/>
                    <a:lstStyle/>
                    <a:p>
                      <a:pPr marL="457200" marR="0" lvl="0" indent="-317500" algn="l" rtl="0">
                        <a:lnSpc>
                          <a:spcPct val="100000"/>
                        </a:lnSpc>
                        <a:spcBef>
                          <a:spcPts val="0"/>
                        </a:spcBef>
                        <a:spcAft>
                          <a:spcPts val="0"/>
                        </a:spcAft>
                        <a:buClr>
                          <a:schemeClr val="dk1"/>
                        </a:buClr>
                        <a:buSzPts val="1400"/>
                        <a:buFont typeface="Times New Roman"/>
                        <a:buChar char="●"/>
                      </a:pPr>
                      <a:r>
                        <a:rPr lang="en" sz="1600" u="none" strike="noStrike" cap="none" dirty="0">
                          <a:latin typeface="+mj-lt"/>
                          <a:ea typeface="Times New Roman"/>
                          <a:cs typeface="Times New Roman"/>
                          <a:sym typeface="Times New Roman"/>
                        </a:rPr>
                        <a:t>provesti vrednovanje rada nakon povratka</a:t>
                      </a:r>
                      <a:endParaRPr sz="1600" u="none" strike="noStrike" cap="none" dirty="0">
                        <a:latin typeface="+mj-lt"/>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 sz="1600" u="none" strike="noStrike" cap="none" dirty="0">
                          <a:latin typeface="+mj-lt"/>
                          <a:ea typeface="Times New Roman"/>
                          <a:cs typeface="Times New Roman"/>
                          <a:sym typeface="Times New Roman"/>
                        </a:rPr>
                        <a:t>rezultate rada prikazati izložbom u učionici</a:t>
                      </a:r>
                      <a:endParaRPr sz="1600" u="none" strike="noStrike" cap="none" dirty="0">
                        <a:latin typeface="+mj-lt"/>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 sz="1600" u="none" strike="noStrike" cap="none" dirty="0">
                          <a:latin typeface="+mj-lt"/>
                          <a:ea typeface="Times New Roman"/>
                          <a:cs typeface="Times New Roman"/>
                          <a:sym typeface="Times New Roman"/>
                        </a:rPr>
                        <a:t>izložba likovnih radova na panoima</a:t>
                      </a:r>
                      <a:endParaRPr sz="1600" u="none" strike="noStrike" cap="none" dirty="0">
                        <a:latin typeface="+mj-lt"/>
                        <a:ea typeface="Times New Roman"/>
                        <a:cs typeface="Times New Roman"/>
                        <a:sym typeface="Times New Roman"/>
                      </a:endParaRPr>
                    </a:p>
                  </a:txBody>
                  <a:tcPr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2"/>
          <p:cNvSpPr txBox="1"/>
          <p:nvPr/>
        </p:nvSpPr>
        <p:spPr>
          <a:xfrm>
            <a:off x="933061" y="1966908"/>
            <a:ext cx="7044639" cy="4030662"/>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dk1"/>
              </a:buClr>
              <a:buSzPts val="550"/>
              <a:buFont typeface="Arial"/>
              <a:buNone/>
            </a:pPr>
            <a:r>
              <a:rPr lang="en" sz="2400" b="0" i="0" u="none" strike="noStrike" cap="none" dirty="0">
                <a:solidFill>
                  <a:schemeClr val="dk1"/>
                </a:solidFill>
                <a:latin typeface="Times New Roman"/>
                <a:ea typeface="Times New Roman"/>
                <a:cs typeface="Times New Roman"/>
                <a:sym typeface="Times New Roman"/>
              </a:rPr>
              <a:t>U izbornu nastavu učenici se, uz roditeljsku suglasnost u skladu s vlastitim sposobnostima, dobrovoljno mogu uključiti na početku svake školske godine, koju su dužni pohađati do kraja te školske godine.</a:t>
            </a:r>
            <a:endParaRPr sz="2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200"/>
              <a:buFont typeface="Arial"/>
              <a:buNone/>
            </a:pPr>
            <a:endParaRPr sz="2400" b="0" i="0" u="none" strike="noStrike" cap="none" dirty="0">
              <a:solidFill>
                <a:schemeClr val="dk1"/>
              </a:solidFill>
              <a:latin typeface="Times New Roman"/>
              <a:ea typeface="Times New Roman"/>
              <a:cs typeface="Times New Roman"/>
              <a:sym typeface="Times New Roman"/>
            </a:endParaRPr>
          </a:p>
          <a:p>
            <a:pPr algn="just">
              <a:lnSpc>
                <a:spcPct val="80000"/>
              </a:lnSpc>
              <a:buClr>
                <a:schemeClr val="dk1"/>
              </a:buClr>
              <a:buSzPts val="550"/>
            </a:pPr>
            <a:r>
              <a:rPr lang="en" sz="2400" b="0" i="0" u="none" strike="noStrike" cap="none" dirty="0">
                <a:solidFill>
                  <a:schemeClr val="dk1"/>
                </a:solidFill>
                <a:latin typeface="Times New Roman"/>
                <a:ea typeface="Times New Roman"/>
                <a:cs typeface="Times New Roman"/>
                <a:sym typeface="Times New Roman"/>
              </a:rPr>
              <a:t>Plan i program rada svake izborne nastave ima zadaću</a:t>
            </a:r>
            <a:r>
              <a:rPr lang="en" sz="2400" dirty="0">
                <a:solidFill>
                  <a:schemeClr val="dk1"/>
                </a:solidFill>
                <a:latin typeface="Times New Roman"/>
                <a:ea typeface="Times New Roman"/>
                <a:cs typeface="Times New Roman"/>
                <a:sym typeface="Times New Roman"/>
              </a:rPr>
              <a:t> </a:t>
            </a:r>
            <a:r>
              <a:rPr lang="en" sz="2400" b="0" i="0" u="none" strike="noStrike" cap="none" dirty="0">
                <a:solidFill>
                  <a:schemeClr val="dk1"/>
                </a:solidFill>
                <a:latin typeface="Times New Roman"/>
                <a:ea typeface="Times New Roman"/>
                <a:cs typeface="Times New Roman"/>
                <a:sym typeface="Times New Roman"/>
              </a:rPr>
              <a:t> proširiti znanje te potaknuti daljnji razvoj</a:t>
            </a:r>
            <a:r>
              <a:rPr lang="en" sz="2400" dirty="0">
                <a:solidFill>
                  <a:schemeClr val="dk1"/>
                </a:solidFill>
                <a:latin typeface="Times New Roman"/>
                <a:ea typeface="Times New Roman"/>
                <a:cs typeface="Times New Roman"/>
                <a:sym typeface="Times New Roman"/>
              </a:rPr>
              <a:t> </a:t>
            </a:r>
            <a:r>
              <a:rPr lang="en" sz="2400" b="0" i="0" u="none" strike="noStrike" cap="none" dirty="0">
                <a:solidFill>
                  <a:schemeClr val="dk1"/>
                </a:solidFill>
                <a:latin typeface="Times New Roman"/>
                <a:ea typeface="Times New Roman"/>
                <a:cs typeface="Times New Roman"/>
                <a:sym typeface="Times New Roman"/>
              </a:rPr>
              <a:t> urođenih sposobnosti i </a:t>
            </a:r>
            <a:r>
              <a:rPr lang="en" sz="2400" dirty="0">
                <a:solidFill>
                  <a:schemeClr val="dk1"/>
                </a:solidFill>
                <a:latin typeface="Times New Roman"/>
                <a:ea typeface="Times New Roman"/>
                <a:cs typeface="Times New Roman"/>
                <a:sym typeface="Times New Roman"/>
              </a:rPr>
              <a:t>talenata</a:t>
            </a:r>
            <a:r>
              <a:rPr lang="en" sz="2400" b="0" i="0" u="none" strike="noStrike" cap="none" dirty="0">
                <a:solidFill>
                  <a:schemeClr val="dk1"/>
                </a:solidFill>
                <a:latin typeface="Times New Roman"/>
                <a:ea typeface="Times New Roman"/>
                <a:cs typeface="Times New Roman"/>
                <a:sym typeface="Times New Roman"/>
              </a:rPr>
              <a:t> kod učenika.</a:t>
            </a:r>
            <a:endParaRPr sz="2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200"/>
              <a:buFont typeface="Arial"/>
              <a:buNone/>
            </a:pPr>
            <a:endParaRPr sz="2400" b="0" i="0" u="none" strike="noStrike" cap="none" dirty="0">
              <a:solidFill>
                <a:schemeClr val="dk1"/>
              </a:solidFill>
              <a:latin typeface="Times New Roman"/>
              <a:ea typeface="Times New Roman"/>
              <a:cs typeface="Times New Roman"/>
              <a:sym typeface="Times New Roman"/>
            </a:endParaRPr>
          </a:p>
          <a:p>
            <a:pPr algn="just">
              <a:lnSpc>
                <a:spcPct val="80000"/>
              </a:lnSpc>
              <a:buClr>
                <a:schemeClr val="dk1"/>
              </a:buClr>
              <a:buSzPts val="550"/>
            </a:pPr>
            <a:r>
              <a:rPr lang="en" sz="2400" b="0" i="0" u="none" strike="noStrike" cap="none" dirty="0">
                <a:solidFill>
                  <a:schemeClr val="dk1"/>
                </a:solidFill>
                <a:latin typeface="Times New Roman"/>
                <a:ea typeface="Times New Roman"/>
                <a:cs typeface="Times New Roman"/>
                <a:sym typeface="Times New Roman"/>
              </a:rPr>
              <a:t>Svakoj školi bi trebao biti interes osigurati što veći broj </a:t>
            </a:r>
            <a:r>
              <a:rPr lang="en" sz="2400" dirty="0">
                <a:solidFill>
                  <a:schemeClr val="dk1"/>
                </a:solidFill>
                <a:latin typeface="Times New Roman"/>
                <a:ea typeface="Times New Roman"/>
                <a:cs typeface="Times New Roman"/>
                <a:sym typeface="Times New Roman"/>
              </a:rPr>
              <a:t>izbornih </a:t>
            </a:r>
            <a:r>
              <a:rPr lang="en" sz="2400" b="0" i="0" u="none" strike="noStrike" cap="none" dirty="0">
                <a:solidFill>
                  <a:schemeClr val="dk1"/>
                </a:solidFill>
                <a:latin typeface="Times New Roman"/>
                <a:ea typeface="Times New Roman"/>
                <a:cs typeface="Times New Roman"/>
                <a:sym typeface="Times New Roman"/>
              </a:rPr>
              <a:t>programa, kako bi svi učenici podjednako imali mogućnost odabira, jer pravi pokazatelji</a:t>
            </a:r>
            <a:r>
              <a:rPr lang="en" sz="2400" dirty="0">
                <a:solidFill>
                  <a:schemeClr val="dk1"/>
                </a:solidFill>
                <a:latin typeface="Times New Roman"/>
                <a:ea typeface="Times New Roman"/>
                <a:cs typeface="Times New Roman"/>
                <a:sym typeface="Times New Roman"/>
              </a:rPr>
              <a:t> </a:t>
            </a:r>
            <a:r>
              <a:rPr lang="en" sz="2400" b="0" i="0" u="none" strike="noStrike" cap="none" dirty="0">
                <a:solidFill>
                  <a:schemeClr val="dk1"/>
                </a:solidFill>
                <a:latin typeface="Times New Roman"/>
                <a:ea typeface="Times New Roman"/>
                <a:cs typeface="Times New Roman"/>
                <a:sym typeface="Times New Roman"/>
              </a:rPr>
              <a:t> rada s učenicima kroz izbornu nastavu vide se na svim natjecanjima i smotrama.</a:t>
            </a:r>
            <a:endParaRPr sz="2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sp>
        <p:nvSpPr>
          <p:cNvPr id="294" name="Google Shape;294;p12"/>
          <p:cNvSpPr/>
          <p:nvPr/>
        </p:nvSpPr>
        <p:spPr>
          <a:xfrm>
            <a:off x="1399600" y="332650"/>
            <a:ext cx="6578100" cy="1008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en" sz="3600" b="1" i="0" u="none" strike="noStrike" cap="none">
                <a:solidFill>
                  <a:schemeClr val="dk1"/>
                </a:solidFill>
                <a:latin typeface="Times New Roman"/>
                <a:ea typeface="Times New Roman"/>
                <a:cs typeface="Times New Roman"/>
                <a:sym typeface="Times New Roman"/>
              </a:rPr>
              <a:t>IZBORNA NASTAVA</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aphicFrame>
        <p:nvGraphicFramePr>
          <p:cNvPr id="1393" name="Google Shape;1393;p184"/>
          <p:cNvGraphicFramePr/>
          <p:nvPr>
            <p:extLst>
              <p:ext uri="{D42A27DB-BD31-4B8C-83A1-F6EECF244321}">
                <p14:modId xmlns:p14="http://schemas.microsoft.com/office/powerpoint/2010/main" val="2878353217"/>
              </p:ext>
            </p:extLst>
          </p:nvPr>
        </p:nvGraphicFramePr>
        <p:xfrm>
          <a:off x="251515" y="263287"/>
          <a:ext cx="8640950" cy="5988023"/>
        </p:xfrm>
        <a:graphic>
          <a:graphicData uri="http://schemas.openxmlformats.org/drawingml/2006/table">
            <a:tbl>
              <a:tblPr>
                <a:noFill/>
                <a:tableStyleId>{B2E6745A-B9C5-42E0-A17B-FDAA3278ED7C}</a:tableStyleId>
              </a:tblPr>
              <a:tblGrid>
                <a:gridCol w="2665300">
                  <a:extLst>
                    <a:ext uri="{9D8B030D-6E8A-4147-A177-3AD203B41FA5}">
                      <a16:colId xmlns:a16="http://schemas.microsoft.com/office/drawing/2014/main" val="20000"/>
                    </a:ext>
                  </a:extLst>
                </a:gridCol>
                <a:gridCol w="5975650">
                  <a:extLst>
                    <a:ext uri="{9D8B030D-6E8A-4147-A177-3AD203B41FA5}">
                      <a16:colId xmlns:a16="http://schemas.microsoft.com/office/drawing/2014/main" val="20001"/>
                    </a:ext>
                  </a:extLst>
                </a:gridCol>
              </a:tblGrid>
              <a:tr h="477000">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ea typeface="Times New Roman"/>
                          <a:cs typeface="Times New Roman"/>
                        </a:rPr>
                        <a:t>POSJET NP </a:t>
                      </a:r>
                      <a:r>
                        <a:rPr lang="en" sz="1600" b="1" u="none" strike="noStrike" cap="none" dirty="0" smtClean="0">
                          <a:solidFill>
                            <a:schemeClr val="dk1"/>
                          </a:solidFill>
                          <a:latin typeface="Times New Roman"/>
                          <a:ea typeface="Times New Roman"/>
                          <a:cs typeface="Times New Roman"/>
                        </a:rPr>
                        <a:t>PLITVIČKA JEZERA</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Font typeface="Times New Roman"/>
                        <a:buNone/>
                      </a:pPr>
                      <a:r>
                        <a:rPr lang="hr-HR" sz="1600" b="1" u="none" strike="noStrike" cap="none" dirty="0" err="1" smtClean="0">
                          <a:solidFill>
                            <a:schemeClr val="dk1"/>
                          </a:solidFill>
                          <a:latin typeface="Times New Roman"/>
                          <a:cs typeface="Times New Roman"/>
                        </a:rPr>
                        <a:t>izvanučionička</a:t>
                      </a:r>
                      <a:r>
                        <a:rPr lang="hr-HR" sz="1600" b="1" u="none" strike="noStrike" cap="none" dirty="0" smtClean="0">
                          <a:solidFill>
                            <a:schemeClr val="dk1"/>
                          </a:solidFill>
                          <a:latin typeface="Times New Roman"/>
                          <a:cs typeface="Times New Roman"/>
                        </a:rPr>
                        <a:t> nastava  petog razreda</a:t>
                      </a:r>
                    </a:p>
                    <a:p>
                      <a:pPr marL="0" marR="0" lvl="0" indent="0" algn="ctr" rtl="0">
                        <a:lnSpc>
                          <a:spcPct val="100000"/>
                        </a:lnSpc>
                        <a:spcBef>
                          <a:spcPts val="0"/>
                        </a:spcBef>
                        <a:spcAft>
                          <a:spcPts val="0"/>
                        </a:spcAft>
                        <a:buFont typeface="Times New Roman"/>
                        <a:buNone/>
                      </a:pPr>
                      <a:endParaRPr lang="hr-HR" sz="1600" b="1" u="none" strike="noStrike" cap="none" dirty="0">
                        <a:solidFill>
                          <a:schemeClr val="dk1"/>
                        </a:solidFill>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5275">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 sz="1400" u="none" strike="noStrike" cap="none" dirty="0">
                          <a:latin typeface="Times New Roman"/>
                          <a:ea typeface="Times New Roman"/>
                          <a:cs typeface="Times New Roman"/>
                          <a:sym typeface="Times New Roman"/>
                        </a:rPr>
                        <a:t>Upoznavanje</a:t>
                      </a:r>
                      <a:r>
                        <a:rPr lang="en" sz="1400" u="none" strike="noStrike" cap="none" dirty="0">
                          <a:latin typeface="Times New Roman"/>
                          <a:ea typeface="Times New Roman"/>
                          <a:cs typeface="Times New Roman"/>
                        </a:rPr>
                        <a:t> prirodnih </a:t>
                      </a:r>
                      <a:r>
                        <a:rPr lang="en" sz="1400" u="none" strike="noStrike" cap="none" dirty="0">
                          <a:latin typeface="Times New Roman"/>
                          <a:ea typeface="Times New Roman"/>
                          <a:cs typeface="Times New Roman"/>
                          <a:sym typeface="Times New Roman"/>
                        </a:rPr>
                        <a:t>znamenitosti </a:t>
                      </a:r>
                      <a:r>
                        <a:rPr lang="en" sz="1400" u="none" strike="noStrike" cap="none" dirty="0">
                          <a:latin typeface="Times New Roman"/>
                          <a:ea typeface="Times New Roman"/>
                          <a:cs typeface="Times New Roman"/>
                        </a:rPr>
                        <a:t>RH.</a:t>
                      </a:r>
                      <a:endParaRPr lang="en"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04025">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14999"/>
                        </a:lnSpc>
                        <a:spcBef>
                          <a:spcPts val="0"/>
                        </a:spcBef>
                        <a:spcAft>
                          <a:spcPts val="0"/>
                        </a:spcAft>
                        <a:buNone/>
                      </a:pPr>
                      <a:r>
                        <a:rPr lang="en" sz="1400" u="none" strike="noStrike" cap="none" dirty="0">
                          <a:latin typeface="Times New Roman"/>
                          <a:cs typeface="Times New Roman"/>
                        </a:rPr>
                        <a:t>Međupredmeta korelacija, razvijanje timskog rada, socijalnih vještina, znatiželje za upoznavanjem i istraživanjem prirode i kulture. </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3550">
                <a:tc>
                  <a:txBody>
                    <a:bodyPr/>
                    <a:lstStyle/>
                    <a:p>
                      <a:pPr marL="0" marR="0" lvl="0" indent="0" algn="l" rtl="0">
                        <a:lnSpc>
                          <a:spcPct val="115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a:solidFill>
                            <a:schemeClr val="dk1"/>
                          </a:solidFill>
                          <a:latin typeface="Times New Roman"/>
                          <a:ea typeface="Times New Roman"/>
                          <a:cs typeface="Times New Roman"/>
                        </a:rPr>
                        <a:t>Aktiv 5. razreda</a:t>
                      </a:r>
                      <a:endParaRPr sz="1400" u="none" strike="noStrike" cap="none" dirty="0">
                        <a:solidFill>
                          <a:schemeClr val="dk1"/>
                        </a:solidFill>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4825">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Organizirani prijevoz autobusom</a:t>
                      </a:r>
                      <a:r>
                        <a:rPr lang="en" sz="1400" u="none" strike="noStrike" cap="none" dirty="0">
                          <a:latin typeface="Times New Roman"/>
                          <a:ea typeface="Times New Roman"/>
                          <a:cs typeface="Times New Roman"/>
                        </a:rPr>
                        <a:t> </a:t>
                      </a:r>
                      <a:endParaRPr lang="en" sz="1400"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39575">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u="none" strike="noStrike" cap="none" baseline="0" dirty="0">
                          <a:latin typeface="Times New Roman"/>
                          <a:cs typeface="Times New Roman"/>
                        </a:rPr>
                        <a:t>Svibanj ili lipanj </a:t>
                      </a:r>
                      <a:r>
                        <a:rPr lang="hr-HR" sz="1400" u="none" strike="noStrike" cap="none" baseline="0" dirty="0" smtClean="0">
                          <a:latin typeface="Times New Roman"/>
                          <a:cs typeface="Times New Roman"/>
                        </a:rPr>
                        <a:t>2023.godine</a:t>
                      </a:r>
                      <a:endParaRPr lang="hr-HR" sz="1400" u="none" strike="noStrike" cap="none" baseline="0"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15125">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 sz="1400" u="none" strike="noStrike" cap="none" dirty="0">
                          <a:latin typeface="Times New Roman"/>
                          <a:ea typeface="Times New Roman"/>
                          <a:cs typeface="Times New Roman"/>
                          <a:sym typeface="Times New Roman"/>
                        </a:rPr>
                        <a:t>Sve troškove snose roditelji učenika. Cijenu određuje izabrana turistička agencija.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94100">
                <a:tc>
                  <a:txBody>
                    <a:bodyPr/>
                    <a:lstStyle/>
                    <a:p>
                      <a:pPr marL="0" marR="0" lvl="0" indent="0" algn="l" rtl="0">
                        <a:lnSpc>
                          <a:spcPct val="115000"/>
                        </a:lnSpc>
                        <a:spcBef>
                          <a:spcPts val="0"/>
                        </a:spcBef>
                        <a:spcAft>
                          <a:spcPts val="0"/>
                        </a:spcAft>
                        <a:buClr>
                          <a:srgbClr val="000000"/>
                        </a:buClr>
                        <a:buSzPts val="45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 sz="1400" u="none" strike="noStrike" cap="none" dirty="0">
                          <a:latin typeface="Times New Roman"/>
                          <a:ea typeface="Times New Roman"/>
                          <a:cs typeface="Times New Roman"/>
                          <a:sym typeface="Times New Roman"/>
                        </a:rPr>
                        <a:t>Izrada plakata/postera, pisanje dojmova i doživljaja, izložba fotografija.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484029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180"/>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74" name="Google Shape;1374;p180"/>
          <p:cNvGraphicFramePr/>
          <p:nvPr>
            <p:extLst>
              <p:ext uri="{D42A27DB-BD31-4B8C-83A1-F6EECF244321}">
                <p14:modId xmlns:p14="http://schemas.microsoft.com/office/powerpoint/2010/main" val="3905123303"/>
              </p:ext>
            </p:extLst>
          </p:nvPr>
        </p:nvGraphicFramePr>
        <p:xfrm>
          <a:off x="130628" y="291142"/>
          <a:ext cx="8839198" cy="6137276"/>
        </p:xfrm>
        <a:graphic>
          <a:graphicData uri="http://schemas.openxmlformats.org/drawingml/2006/table">
            <a:tbl>
              <a:tblPr>
                <a:noFill/>
                <a:tableStyleId>{B2E6745A-B9C5-42E0-A17B-FDAA3278ED7C}</a:tableStyleId>
              </a:tblPr>
              <a:tblGrid>
                <a:gridCol w="2425960">
                  <a:extLst>
                    <a:ext uri="{9D8B030D-6E8A-4147-A177-3AD203B41FA5}">
                      <a16:colId xmlns:a16="http://schemas.microsoft.com/office/drawing/2014/main" val="20000"/>
                    </a:ext>
                  </a:extLst>
                </a:gridCol>
                <a:gridCol w="6413238">
                  <a:extLst>
                    <a:ext uri="{9D8B030D-6E8A-4147-A177-3AD203B41FA5}">
                      <a16:colId xmlns:a16="http://schemas.microsoft.com/office/drawing/2014/main" val="20001"/>
                    </a:ext>
                  </a:extLst>
                </a:gridCol>
              </a:tblGrid>
              <a:tr h="72903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hr-HR" sz="1600" b="1" u="none" strike="noStrike" cap="none" dirty="0" smtClean="0">
                          <a:latin typeface="+mj-lt"/>
                          <a:ea typeface="Times New Roman"/>
                          <a:cs typeface="Times New Roman"/>
                        </a:rPr>
                        <a:t>HRVATSKO PRIMORJE – KRK – JURANDVOR </a:t>
                      </a:r>
                    </a:p>
                    <a:p>
                      <a:pPr marL="0" marR="0" lvl="0" indent="0" algn="ctr" rtl="0">
                        <a:lnSpc>
                          <a:spcPct val="115000"/>
                        </a:lnSpc>
                        <a:spcBef>
                          <a:spcPts val="0"/>
                        </a:spcBef>
                        <a:spcAft>
                          <a:spcPts val="0"/>
                        </a:spcAft>
                        <a:buFont typeface="Verdana"/>
                        <a:buNone/>
                      </a:pPr>
                      <a:r>
                        <a:rPr lang="en" sz="1600" b="1" u="none" strike="noStrike" cap="none" dirty="0" smtClean="0">
                          <a:latin typeface="+mj-lt"/>
                          <a:ea typeface="Times New Roman"/>
                          <a:cs typeface="Times New Roman"/>
                        </a:rPr>
                        <a:t>dvodnevna terenska nastava</a:t>
                      </a:r>
                      <a:r>
                        <a:rPr lang="hr-HR" sz="1600" b="1" u="none" strike="noStrike" cap="none" dirty="0" smtClean="0">
                          <a:latin typeface="+mj-lt"/>
                          <a:ea typeface="Times New Roman"/>
                          <a:cs typeface="Times New Roman"/>
                        </a:rPr>
                        <a:t> za učenike</a:t>
                      </a:r>
                      <a:r>
                        <a:rPr lang="hr-HR" sz="1600" b="1" u="none" strike="noStrike" cap="none" baseline="0" dirty="0">
                          <a:latin typeface="+mj-lt"/>
                          <a:ea typeface="Times New Roman"/>
                          <a:cs typeface="Times New Roman"/>
                          <a:sym typeface="Times New Roman"/>
                        </a:rPr>
                        <a:t> </a:t>
                      </a:r>
                      <a:r>
                        <a:rPr lang="hr-HR" sz="1600" b="1" u="none" strike="noStrike" cap="none" dirty="0" smtClean="0">
                          <a:latin typeface="+mj-lt"/>
                          <a:ea typeface="Times New Roman"/>
                          <a:cs typeface="Times New Roman"/>
                          <a:sym typeface="Arial"/>
                        </a:rPr>
                        <a:t>šestih</a:t>
                      </a:r>
                      <a:r>
                        <a:rPr lang="en" sz="1600" b="1" u="none" strike="noStrike" cap="none" dirty="0" smtClean="0">
                          <a:latin typeface="+mj-lt"/>
                          <a:ea typeface="Times New Roman"/>
                          <a:cs typeface="Times New Roman"/>
                          <a:sym typeface="Times New Roman"/>
                        </a:rPr>
                        <a:t> razred</a:t>
                      </a:r>
                      <a:r>
                        <a:rPr lang="hr-HR" sz="1600" b="1" u="none" strike="noStrike" cap="none" dirty="0" smtClean="0">
                          <a:latin typeface="+mj-lt"/>
                          <a:ea typeface="Times New Roman"/>
                          <a:cs typeface="Times New Roman"/>
                          <a:sym typeface="Times New Roman"/>
                        </a:rPr>
                        <a:t>a</a:t>
                      </a:r>
                      <a:endParaRPr lang="en" sz="1600" b="1"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3667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mj-lt"/>
                        </a:rPr>
                        <a:t>Povezati viđeno s nastavnim sadržajima šestog razreda (geografije, povijesti, prirode, tjelesne i zdravstvene kulture, hrvatskoga jezika, sata razrednika…)</a:t>
                      </a:r>
                      <a:endParaRPr lang="en-US" sz="140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95223">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Calibri"/>
                        <a:buNone/>
                      </a:pPr>
                      <a:r>
                        <a:rPr lang="en" sz="1400" u="none" strike="noStrike" cap="none" dirty="0">
                          <a:solidFill>
                            <a:schemeClr val="dk1"/>
                          </a:solidFill>
                          <a:latin typeface="+mj-lt"/>
                          <a:ea typeface="Times New Roman"/>
                          <a:cs typeface="Times New Roman"/>
                          <a:sym typeface="Times New Roman"/>
                        </a:rPr>
                        <a:t>Međupredmetna korelacija, razvijanje timskog rada, socijalnih vještina (kulturno ophođenje i odgovorno ponašanje, njegovanje zajedništva), znatiželje za upoznavanjem i istraživanjem prirodnih</a:t>
                      </a:r>
                      <a:r>
                        <a:rPr lang="en" sz="1400" u="none" strike="noStrike" cap="none" dirty="0">
                          <a:solidFill>
                            <a:schemeClr val="dk1"/>
                          </a:solidFill>
                          <a:latin typeface="+mj-lt"/>
                          <a:ea typeface="Times New Roman"/>
                          <a:cs typeface="Times New Roman"/>
                        </a:rPr>
                        <a:t>,</a:t>
                      </a:r>
                      <a:r>
                        <a:rPr lang="en" sz="1400" u="none" strike="noStrike" cap="none" dirty="0">
                          <a:solidFill>
                            <a:schemeClr val="dk1"/>
                          </a:solidFill>
                          <a:latin typeface="+mj-lt"/>
                          <a:ea typeface="Times New Roman"/>
                          <a:cs typeface="Times New Roman"/>
                          <a:sym typeface="Times New Roman"/>
                        </a:rPr>
                        <a:t> društvenih</a:t>
                      </a:r>
                      <a:r>
                        <a:rPr lang="en" sz="1400" u="none" strike="noStrike" cap="none" dirty="0">
                          <a:solidFill>
                            <a:schemeClr val="dk1"/>
                          </a:solidFill>
                          <a:latin typeface="+mj-lt"/>
                          <a:ea typeface="Times New Roman"/>
                          <a:cs typeface="Times New Roman"/>
                        </a:rPr>
                        <a:t> i povijesnih</a:t>
                      </a:r>
                      <a:r>
                        <a:rPr lang="en" sz="1400" u="none" strike="noStrike" cap="none" dirty="0">
                          <a:solidFill>
                            <a:schemeClr val="dk1"/>
                          </a:solidFill>
                          <a:latin typeface="+mj-lt"/>
                          <a:ea typeface="Times New Roman"/>
                          <a:cs typeface="Times New Roman"/>
                          <a:sym typeface="Times New Roman"/>
                        </a:rPr>
                        <a:t> ljepota domovine</a:t>
                      </a:r>
                      <a:r>
                        <a:rPr lang="en" sz="1400" u="none" strike="noStrike" cap="none" dirty="0">
                          <a:solidFill>
                            <a:schemeClr val="dk1"/>
                          </a:solidFill>
                          <a:latin typeface="+mj-lt"/>
                          <a:ea typeface="Times New Roman"/>
                          <a:cs typeface="Times New Roman"/>
                        </a:rPr>
                        <a:t>.</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6089">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err="1">
                          <a:latin typeface="+mj-lt"/>
                          <a:ea typeface="Times New Roman"/>
                          <a:cs typeface="Times New Roman"/>
                        </a:rPr>
                        <a:t>Michaela</a:t>
                      </a:r>
                      <a:r>
                        <a:rPr lang="sr-Latn-RS" sz="1400" u="none" strike="noStrike" cap="none" dirty="0">
                          <a:latin typeface="+mj-lt"/>
                          <a:ea typeface="Times New Roman"/>
                          <a:cs typeface="Times New Roman"/>
                        </a:rPr>
                        <a:t> </a:t>
                      </a:r>
                      <a:r>
                        <a:rPr lang="sr-Latn-RS" sz="1400" u="none" strike="noStrike" cap="none" dirty="0" err="1">
                          <a:latin typeface="+mj-lt"/>
                          <a:ea typeface="Times New Roman"/>
                          <a:cs typeface="Times New Roman"/>
                        </a:rPr>
                        <a:t>Lulić</a:t>
                      </a:r>
                      <a:r>
                        <a:rPr lang="sr-Latn-RS" sz="1400" u="none" strike="noStrike" cap="none" dirty="0">
                          <a:latin typeface="+mj-lt"/>
                          <a:ea typeface="Times New Roman"/>
                          <a:cs typeface="Times New Roman"/>
                        </a:rPr>
                        <a:t>, Valentina Ćosić, Tomislav </a:t>
                      </a:r>
                      <a:r>
                        <a:rPr lang="sr-Latn-RS" sz="1400" u="none" strike="noStrike" cap="none" dirty="0" err="1">
                          <a:latin typeface="+mj-lt"/>
                          <a:ea typeface="Times New Roman"/>
                          <a:cs typeface="Times New Roman"/>
                        </a:rPr>
                        <a:t>Špančić</a:t>
                      </a:r>
                      <a:r>
                        <a:rPr lang="sr-Latn-RS" sz="1400" u="none" strike="noStrike" cap="none" dirty="0">
                          <a:latin typeface="+mj-lt"/>
                          <a:ea typeface="Times New Roman"/>
                          <a:cs typeface="Times New Roman"/>
                        </a:rPr>
                        <a:t>, Josip </a:t>
                      </a:r>
                      <a:r>
                        <a:rPr lang="sr-Latn-RS" sz="1400" u="none" strike="noStrike" cap="none" dirty="0" err="1">
                          <a:latin typeface="+mj-lt"/>
                          <a:ea typeface="Times New Roman"/>
                          <a:cs typeface="Times New Roman"/>
                        </a:rPr>
                        <a:t>Jularić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715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solidFill>
                            <a:schemeClr val="dk1"/>
                          </a:solidFill>
                          <a:latin typeface="+mj-lt"/>
                          <a:ea typeface="Times New Roman"/>
                          <a:cs typeface="Times New Roman"/>
                          <a:sym typeface="Times New Roman"/>
                        </a:rPr>
                        <a:t>Putovanje autobusom, obilazak, fotografiranje i prikupljanje podataka.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363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mj-lt"/>
                          <a:cs typeface="Times New Roman"/>
                        </a:rPr>
                        <a:t>Drugo polugodište (svibanj/lipanj 2023.)</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114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Troškove izvanučioničke nastave snose roditelji.</a:t>
                      </a:r>
                      <a:endParaRPr sz="1400" u="none" strike="noStrike" cap="none" dirty="0">
                        <a:latin typeface="+mj-lt"/>
                      </a:endParaRPr>
                    </a:p>
                    <a:p>
                      <a:pPr marL="0" marR="0" lvl="0" indent="0" algn="l"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Troškovi ovise o turističkoj agenciji čija će ponuda biti prihvaćena.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3667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Osvrt na izlet u obliku plakata, vrednovanje i samovrednovanje timskog rada.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725721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180"/>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74" name="Google Shape;1374;p180"/>
          <p:cNvGraphicFramePr/>
          <p:nvPr>
            <p:extLst>
              <p:ext uri="{D42A27DB-BD31-4B8C-83A1-F6EECF244321}">
                <p14:modId xmlns:p14="http://schemas.microsoft.com/office/powerpoint/2010/main" val="4070889074"/>
              </p:ext>
            </p:extLst>
          </p:nvPr>
        </p:nvGraphicFramePr>
        <p:xfrm>
          <a:off x="231058" y="274498"/>
          <a:ext cx="8681884" cy="5977643"/>
        </p:xfrm>
        <a:graphic>
          <a:graphicData uri="http://schemas.openxmlformats.org/drawingml/2006/table">
            <a:tbl>
              <a:tblPr>
                <a:noFill/>
                <a:tableStyleId>{B2E6745A-B9C5-42E0-A17B-FDAA3278ED7C}</a:tableStyleId>
              </a:tblPr>
              <a:tblGrid>
                <a:gridCol w="2138402">
                  <a:extLst>
                    <a:ext uri="{9D8B030D-6E8A-4147-A177-3AD203B41FA5}">
                      <a16:colId xmlns:a16="http://schemas.microsoft.com/office/drawing/2014/main" val="20000"/>
                    </a:ext>
                  </a:extLst>
                </a:gridCol>
                <a:gridCol w="6543482">
                  <a:extLst>
                    <a:ext uri="{9D8B030D-6E8A-4147-A177-3AD203B41FA5}">
                      <a16:colId xmlns:a16="http://schemas.microsoft.com/office/drawing/2014/main" val="20001"/>
                    </a:ext>
                  </a:extLst>
                </a:gridCol>
              </a:tblGrid>
              <a:tr h="539824">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NAZIV AKTIVNOSTI</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hr-HR" sz="1800" b="1" u="none" strike="noStrike" cap="none" dirty="0" smtClean="0">
                          <a:latin typeface="Times New Roman"/>
                          <a:ea typeface="Times New Roman"/>
                          <a:cs typeface="Times New Roman"/>
                        </a:rPr>
                        <a:t>ISTRA</a:t>
                      </a:r>
                    </a:p>
                    <a:p>
                      <a:pPr marL="0" marR="0" lvl="0" indent="0" algn="ctr" rtl="0">
                        <a:lnSpc>
                          <a:spcPct val="115000"/>
                        </a:lnSpc>
                        <a:spcBef>
                          <a:spcPts val="0"/>
                        </a:spcBef>
                        <a:spcAft>
                          <a:spcPts val="0"/>
                        </a:spcAft>
                        <a:buFont typeface="Verdana"/>
                        <a:buNone/>
                      </a:pPr>
                      <a:r>
                        <a:rPr lang="en" sz="1800" b="1" u="none" strike="noStrike" cap="none" dirty="0" smtClean="0">
                          <a:latin typeface="Times New Roman"/>
                          <a:ea typeface="Times New Roman"/>
                          <a:cs typeface="Times New Roman"/>
                        </a:rPr>
                        <a:t>četverodnevni </a:t>
                      </a:r>
                      <a:r>
                        <a:rPr lang="en" sz="1800" b="1" u="none" strike="noStrike" cap="none" dirty="0" smtClean="0">
                          <a:latin typeface="Times New Roman"/>
                          <a:ea typeface="Times New Roman"/>
                          <a:cs typeface="Times New Roman"/>
                          <a:sym typeface="Times New Roman"/>
                        </a:rPr>
                        <a:t>školski izlet</a:t>
                      </a:r>
                      <a:r>
                        <a:rPr lang="hr-HR" sz="1800" b="1" u="none" strike="noStrike" cap="none" baseline="0" dirty="0" smtClean="0">
                          <a:latin typeface="Times New Roman"/>
                          <a:ea typeface="Times New Roman"/>
                          <a:cs typeface="Times New Roman"/>
                          <a:sym typeface="Times New Roman"/>
                        </a:rPr>
                        <a:t> za učenike sedmih</a:t>
                      </a:r>
                      <a:r>
                        <a:rPr lang="en" sz="1800" b="1" u="none" strike="noStrike" cap="none" dirty="0" smtClean="0">
                          <a:latin typeface="Times New Roman"/>
                          <a:ea typeface="Times New Roman"/>
                          <a:cs typeface="Times New Roman"/>
                          <a:sym typeface="Times New Roman"/>
                        </a:rPr>
                        <a:t> razre</a:t>
                      </a:r>
                      <a:r>
                        <a:rPr lang="hr-HR" sz="1800" b="1" u="none" strike="noStrike" cap="none" dirty="0" smtClean="0">
                          <a:latin typeface="Times New Roman"/>
                          <a:ea typeface="Times New Roman"/>
                          <a:cs typeface="Times New Roman"/>
                          <a:sym typeface="Times New Roman"/>
                        </a:rPr>
                        <a:t>da</a:t>
                      </a:r>
                      <a:r>
                        <a:rPr lang="en" sz="1800" b="1" u="none" strike="noStrike" cap="none" dirty="0" smtClean="0">
                          <a:latin typeface="Times New Roman"/>
                          <a:ea typeface="Times New Roman"/>
                          <a:cs typeface="Times New Roman"/>
                          <a:sym typeface="Times New Roman"/>
                        </a:rPr>
                        <a:t> </a:t>
                      </a:r>
                      <a:endParaRPr lang="en" sz="1800" b="1" u="none" strike="noStrike" cap="none" dirty="0">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0"/>
                  </a:ext>
                </a:extLst>
              </a:tr>
              <a:tr h="1320223">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CILJ AKTIVNOSTI</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Calibri"/>
                        <a:buNone/>
                      </a:pPr>
                      <a:r>
                        <a:rPr lang="en" sz="1400" u="none" strike="noStrike" cap="none" dirty="0">
                          <a:latin typeface="Times New Roman"/>
                          <a:ea typeface="Times New Roman"/>
                          <a:cs typeface="Times New Roman"/>
                          <a:sym typeface="Times New Roman"/>
                        </a:rPr>
                        <a:t>Upoznavanje s povijesnim činjenicama i bogatom hrvatskom kulturnom </a:t>
                      </a:r>
                      <a:r>
                        <a:rPr lang="en" sz="1400" u="none" strike="noStrike" cap="none" dirty="0">
                          <a:latin typeface="Times New Roman"/>
                          <a:ea typeface="Times New Roman"/>
                          <a:cs typeface="Times New Roman"/>
                        </a:rPr>
                        <a:t>baštinom Istre. Upoznavanje</a:t>
                      </a:r>
                      <a:r>
                        <a:rPr lang="en" sz="1400" u="none" strike="noStrike" cap="none" dirty="0">
                          <a:latin typeface="Times New Roman"/>
                          <a:ea typeface="Times New Roman"/>
                          <a:cs typeface="Times New Roman"/>
                          <a:sym typeface="Times New Roman"/>
                        </a:rPr>
                        <a:t> s običajima i govorom stanovnika ovih </a:t>
                      </a:r>
                      <a:r>
                        <a:rPr lang="en" sz="1400" u="none" strike="noStrike" cap="none" dirty="0">
                          <a:latin typeface="Times New Roman"/>
                          <a:ea typeface="Times New Roman"/>
                          <a:cs typeface="Times New Roman"/>
                        </a:rPr>
                        <a:t>krajeva. Boravak</a:t>
                      </a:r>
                      <a:r>
                        <a:rPr lang="en" sz="1400" u="none" strike="noStrike" cap="none" dirty="0">
                          <a:latin typeface="Times New Roman"/>
                          <a:ea typeface="Times New Roman"/>
                          <a:cs typeface="Times New Roman"/>
                          <a:sym typeface="Times New Roman"/>
                        </a:rPr>
                        <a:t> na svježem zraku, razvijanje suradničkih odnosa, razvijanje motoričkih sposobnosti. Integracija nastavnih sadržaja iz ostalih nastavnih predmeta.</a:t>
                      </a:r>
                      <a:endParaRPr sz="1400" u="none" strike="noStrike" cap="none" dirty="0">
                        <a:latin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56178">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NAMJENA</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Calibri"/>
                        <a:buNone/>
                      </a:pPr>
                      <a:r>
                        <a:rPr lang="en" sz="1400" u="none" strike="noStrike" cap="none" dirty="0">
                          <a:solidFill>
                            <a:schemeClr val="dk1"/>
                          </a:solidFill>
                          <a:latin typeface="Times New Roman"/>
                          <a:ea typeface="Times New Roman"/>
                          <a:cs typeface="Times New Roman"/>
                          <a:sym typeface="Times New Roman"/>
                        </a:rPr>
                        <a:t>Međupredmetna korelacija, razvijanje timskog rada, socijalnih vještina (kulturno ophođenje i odgovorno ponašanje, njegovanje zajedništva), znatiželje za upoznavanjem i istraživanjem prirodnih i društvenih ljepota domovine te upoznavanje kulturno-povijesnih spomenika.</a:t>
                      </a:r>
                      <a:endParaRPr sz="1400" u="none" strike="noStrike" cap="none" dirty="0">
                        <a:latin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2147">
                <a:tc>
                  <a:txBody>
                    <a:bodyPr/>
                    <a:lstStyle/>
                    <a:p>
                      <a:pPr marL="0" marR="0" lvl="0" indent="0" algn="l" rtl="0">
                        <a:lnSpc>
                          <a:spcPct val="100000"/>
                        </a:lnSpc>
                        <a:spcBef>
                          <a:spcPts val="0"/>
                        </a:spcBef>
                        <a:spcAft>
                          <a:spcPts val="0"/>
                        </a:spcAft>
                        <a:buFont typeface="Arial"/>
                        <a:buNone/>
                      </a:pPr>
                      <a:r>
                        <a:rPr lang="en" sz="1800" b="1" u="none" strike="noStrike" cap="none">
                          <a:solidFill>
                            <a:schemeClr val="dk1"/>
                          </a:solidFill>
                          <a:latin typeface="Times New Roman"/>
                          <a:ea typeface="Times New Roman"/>
                          <a:cs typeface="Times New Roman"/>
                          <a:sym typeface="Times New Roman"/>
                        </a:rPr>
                        <a:t>NOSITELJI</a:t>
                      </a:r>
                      <a:r>
                        <a:rPr lang="en" sz="1800" b="1" u="none" strike="noStrike" cap="none">
                          <a:solidFill>
                            <a:schemeClr val="dk1"/>
                          </a:solidFill>
                          <a:latin typeface="Times New Roman"/>
                          <a:ea typeface="Times New Roman"/>
                          <a:cs typeface="Times New Roman"/>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latin typeface="Times New Roman"/>
                          <a:ea typeface="Times New Roman"/>
                          <a:cs typeface="Times New Roman"/>
                        </a:rPr>
                        <a:t>Tanja </a:t>
                      </a:r>
                      <a:r>
                        <a:rPr lang="en-US" sz="1400" u="none" strike="noStrike" cap="none" dirty="0" err="1">
                          <a:latin typeface="Times New Roman"/>
                          <a:ea typeface="Times New Roman"/>
                          <a:cs typeface="Times New Roman"/>
                        </a:rPr>
                        <a:t>Prigorec</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Aleksandar</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Čubra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Anđelko</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Fofić</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i</a:t>
                      </a:r>
                      <a:r>
                        <a:rPr lang="en-US" sz="1400" u="none" strike="noStrike" cap="none" dirty="0">
                          <a:latin typeface="Times New Roman"/>
                          <a:ea typeface="Times New Roman"/>
                          <a:cs typeface="Times New Roman"/>
                        </a:rPr>
                        <a:t> Paola </a:t>
                      </a:r>
                      <a:r>
                        <a:rPr lang="en-US" sz="1400" u="none" strike="noStrike" cap="none" dirty="0" err="1">
                          <a:latin typeface="Times New Roman"/>
                          <a:ea typeface="Times New Roman"/>
                          <a:cs typeface="Times New Roman"/>
                        </a:rPr>
                        <a:t>Čubra</a:t>
                      </a:r>
                      <a:endParaRPr sz="1400" u="none" strike="noStrike" cap="none" dirty="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9413">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Calibri"/>
                        <a:buNone/>
                      </a:pPr>
                      <a:r>
                        <a:rPr lang="en" sz="1400" b="0" i="0" u="none" strike="noStrike" cap="none" dirty="0">
                          <a:solidFill>
                            <a:schemeClr val="dk1"/>
                          </a:solidFill>
                          <a:latin typeface="Times New Roman"/>
                          <a:ea typeface="Times New Roman"/>
                          <a:cs typeface="Times New Roman"/>
                          <a:sym typeface="Times New Roman"/>
                        </a:rPr>
                        <a:t>Putovanje autobusom, obilazak, fotografiranje i prikupljanje podataka.</a:t>
                      </a:r>
                      <a:endParaRPr sz="1400" b="0" i="0" u="none" strike="noStrike" cap="none" dirty="0">
                        <a:solidFill>
                          <a:schemeClr val="dk1"/>
                        </a:solidFill>
                        <a:latin typeface="Times New Roman"/>
                        <a:cs typeface="Times New Roman"/>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8808">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VREMENIK</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Calibri"/>
                        <a:buNone/>
                      </a:pPr>
                      <a:r>
                        <a:rPr lang="en" sz="1400" b="0" i="0" u="none" strike="noStrike" cap="none" dirty="0">
                          <a:solidFill>
                            <a:schemeClr val="dk1"/>
                          </a:solidFill>
                          <a:latin typeface="Times New Roman"/>
                          <a:cs typeface="Times New Roman"/>
                          <a:sym typeface="Arial"/>
                        </a:rPr>
                        <a:t>Kraj </a:t>
                      </a:r>
                      <a:r>
                        <a:rPr lang="en" sz="1400" b="0" i="0" u="none" strike="noStrike" cap="none" dirty="0" smtClean="0">
                          <a:solidFill>
                            <a:schemeClr val="dk1"/>
                          </a:solidFill>
                          <a:latin typeface="Times New Roman"/>
                          <a:cs typeface="Times New Roman"/>
                        </a:rPr>
                        <a:t>kolovoza</a:t>
                      </a:r>
                      <a:r>
                        <a:rPr lang="hr-HR" sz="1400" b="0" i="0" u="none" strike="noStrike" cap="none" dirty="0" smtClean="0">
                          <a:solidFill>
                            <a:schemeClr val="dk1"/>
                          </a:solidFill>
                          <a:latin typeface="Times New Roman"/>
                          <a:cs typeface="Times New Roman"/>
                        </a:rPr>
                        <a:t>,</a:t>
                      </a:r>
                      <a:r>
                        <a:rPr lang="en" sz="1400" b="0" i="0" u="none" strike="noStrike" cap="none" dirty="0" smtClean="0">
                          <a:solidFill>
                            <a:schemeClr val="dk1"/>
                          </a:solidFill>
                          <a:latin typeface="Times New Roman"/>
                          <a:cs typeface="Times New Roman"/>
                        </a:rPr>
                        <a:t> </a:t>
                      </a:r>
                      <a:r>
                        <a:rPr lang="en" sz="1400" b="0" i="0" u="none" strike="noStrike" cap="none" dirty="0">
                          <a:solidFill>
                            <a:schemeClr val="dk1"/>
                          </a:solidFill>
                          <a:latin typeface="Times New Roman"/>
                          <a:cs typeface="Times New Roman"/>
                        </a:rPr>
                        <a:t>2023</a:t>
                      </a:r>
                      <a:r>
                        <a:rPr lang="en" sz="1400" b="0" i="0" u="none" strike="noStrike" cap="none" dirty="0">
                          <a:solidFill>
                            <a:schemeClr val="dk1"/>
                          </a:solidFill>
                          <a:latin typeface="Times New Roman"/>
                          <a:cs typeface="Times New Roman"/>
                          <a:sym typeface="Arial"/>
                        </a:rPr>
                        <a:t>. godine</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593431">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TROŠKOVNIK</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Troškove izvanučioničke nastave snose roditelji.</a:t>
                      </a:r>
                      <a:endParaRPr sz="1400" u="none" strike="noStrike" cap="none" dirty="0">
                        <a:latin typeface="Times New Roman"/>
                      </a:endParaRPr>
                    </a:p>
                    <a:p>
                      <a:pPr marL="0" marR="0" lvl="0" indent="0" algn="l"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Troškovi ovise o turističkoj agenciji čija će ponuda biti prihvaćena.</a:t>
                      </a:r>
                      <a:endParaRPr sz="1400" u="none" strike="noStrike" cap="none" dirty="0">
                        <a:latin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79104">
                <a:tc>
                  <a:txBody>
                    <a:bodyPr/>
                    <a:lstStyle/>
                    <a:p>
                      <a:pPr marL="0" marR="0" lvl="0" indent="0" algn="l" rtl="0">
                        <a:lnSpc>
                          <a:spcPct val="100000"/>
                        </a:lnSpc>
                        <a:spcBef>
                          <a:spcPts val="0"/>
                        </a:spcBef>
                        <a:spcAft>
                          <a:spcPts val="0"/>
                        </a:spcAft>
                        <a:buClr>
                          <a:srgbClr val="000000"/>
                        </a:buClr>
                        <a:buSzPts val="4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Osvrt na izlet u obliku plakata, vrednovanje i samovrednovanje timskog rada.</a:t>
                      </a:r>
                      <a:endParaRPr sz="1400" u="none" strike="noStrike" cap="none" dirty="0">
                        <a:latin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073469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374;p180">
            <a:extLst>
              <a:ext uri="{FF2B5EF4-FFF2-40B4-BE49-F238E27FC236}">
                <a16:creationId xmlns:a16="http://schemas.microsoft.com/office/drawing/2014/main" id="{9CC57037-6D6C-F465-2286-9412E3925DA7}"/>
              </a:ext>
            </a:extLst>
          </p:cNvPr>
          <p:cNvGraphicFramePr/>
          <p:nvPr>
            <p:extLst>
              <p:ext uri="{D42A27DB-BD31-4B8C-83A1-F6EECF244321}">
                <p14:modId xmlns:p14="http://schemas.microsoft.com/office/powerpoint/2010/main" val="1620757057"/>
              </p:ext>
            </p:extLst>
          </p:nvPr>
        </p:nvGraphicFramePr>
        <p:xfrm>
          <a:off x="130628" y="137249"/>
          <a:ext cx="8839200" cy="6574474"/>
        </p:xfrm>
        <a:graphic>
          <a:graphicData uri="http://schemas.openxmlformats.org/drawingml/2006/table">
            <a:tbl>
              <a:tblPr>
                <a:noFill/>
                <a:tableStyleId>{B2E6745A-B9C5-42E0-A17B-FDAA3278ED7C}</a:tableStyleId>
              </a:tblPr>
              <a:tblGrid>
                <a:gridCol w="2500605">
                  <a:extLst>
                    <a:ext uri="{9D8B030D-6E8A-4147-A177-3AD203B41FA5}">
                      <a16:colId xmlns:a16="http://schemas.microsoft.com/office/drawing/2014/main" val="20000"/>
                    </a:ext>
                  </a:extLst>
                </a:gridCol>
                <a:gridCol w="6338595">
                  <a:extLst>
                    <a:ext uri="{9D8B030D-6E8A-4147-A177-3AD203B41FA5}">
                      <a16:colId xmlns:a16="http://schemas.microsoft.com/office/drawing/2014/main" val="20001"/>
                    </a:ext>
                  </a:extLst>
                </a:gridCol>
              </a:tblGrid>
              <a:tr h="3481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1" indent="0" algn="ctr" rtl="0">
                        <a:lnSpc>
                          <a:spcPct val="115000"/>
                        </a:lnSpc>
                        <a:spcBef>
                          <a:spcPts val="0"/>
                        </a:spcBef>
                        <a:spcAft>
                          <a:spcPts val="0"/>
                        </a:spcAft>
                        <a:buFont typeface="Verdana"/>
                        <a:buNone/>
                      </a:pPr>
                      <a:r>
                        <a:rPr lang="en" sz="1600" b="1" u="none" strike="noStrike" cap="none" dirty="0">
                          <a:latin typeface="+mj-lt"/>
                          <a:ea typeface="Times New Roman"/>
                          <a:cs typeface="Times New Roman"/>
                        </a:rPr>
                        <a:t> </a:t>
                      </a:r>
                      <a:endParaRPr lang="hr-HR" sz="1600" b="1" u="none" strike="noStrike" cap="none" dirty="0" smtClean="0">
                        <a:latin typeface="+mj-lt"/>
                        <a:ea typeface="Times New Roman"/>
                        <a:cs typeface="Times New Roman"/>
                      </a:endParaRPr>
                    </a:p>
                    <a:p>
                      <a:pPr marL="0" marR="0" lvl="1" indent="0" algn="ctr" rtl="0">
                        <a:lnSpc>
                          <a:spcPct val="115000"/>
                        </a:lnSpc>
                        <a:spcBef>
                          <a:spcPts val="0"/>
                        </a:spcBef>
                        <a:spcAft>
                          <a:spcPts val="0"/>
                        </a:spcAft>
                        <a:buFont typeface="Verdana"/>
                        <a:buNone/>
                      </a:pPr>
                      <a:r>
                        <a:rPr lang="hr-HR" sz="1600" b="1" u="none" strike="noStrike" cap="none" dirty="0" smtClean="0">
                          <a:latin typeface="+mj-lt"/>
                          <a:cs typeface="Times New Roman"/>
                        </a:rPr>
                        <a:t>POSJET</a:t>
                      </a:r>
                      <a:r>
                        <a:rPr lang="en" sz="1600" b="1" i="0" u="none" strike="noStrike" cap="none" dirty="0" smtClean="0">
                          <a:latin typeface="+mj-lt"/>
                          <a:cs typeface="Times New Roman"/>
                        </a:rPr>
                        <a:t>PRIRODOSLOVNOM MUZEJU BEČ</a:t>
                      </a:r>
                      <a:r>
                        <a:rPr lang="hr-HR" sz="1600" b="1" i="1" u="none" strike="noStrike" cap="none" dirty="0" smtClean="0">
                          <a:latin typeface="+mj-lt"/>
                          <a:cs typeface="Times New Roman"/>
                        </a:rPr>
                        <a:t>, </a:t>
                      </a:r>
                      <a:r>
                        <a:rPr lang="hr-HR" sz="1600" b="1" i="0" u="none" strike="noStrike" cap="none" dirty="0" smtClean="0">
                          <a:latin typeface="+mj-lt"/>
                          <a:cs typeface="Times New Roman"/>
                        </a:rPr>
                        <a:t>BEČ</a:t>
                      </a:r>
                    </a:p>
                    <a:p>
                      <a:pPr marL="0" marR="0" lvl="1" indent="0" algn="ctr" rtl="0">
                        <a:lnSpc>
                          <a:spcPct val="115000"/>
                        </a:lnSpc>
                        <a:spcBef>
                          <a:spcPts val="0"/>
                        </a:spcBef>
                        <a:spcAft>
                          <a:spcPts val="0"/>
                        </a:spcAft>
                        <a:buFont typeface="Verdana"/>
                        <a:buNone/>
                      </a:pPr>
                      <a:r>
                        <a:rPr lang="pl-PL" sz="1600" b="1" u="none" strike="noStrike" cap="none" dirty="0" smtClean="0">
                          <a:latin typeface="+mj-lt"/>
                          <a:cs typeface="Times New Roman"/>
                        </a:rPr>
                        <a:t> jednodnevna terenska nastava za učenike osmih razreda</a:t>
                      </a:r>
                    </a:p>
                    <a:p>
                      <a:pPr marL="0" marR="0" lvl="1" indent="0" algn="ctr" rtl="0">
                        <a:lnSpc>
                          <a:spcPct val="115000"/>
                        </a:lnSpc>
                        <a:spcBef>
                          <a:spcPts val="0"/>
                        </a:spcBef>
                        <a:spcAft>
                          <a:spcPts val="0"/>
                        </a:spcAft>
                        <a:buFont typeface="Verdana"/>
                        <a:buNone/>
                      </a:pPr>
                      <a:endParaRPr lang="en" sz="1600" b="1"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930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alibri"/>
                        <a:buNone/>
                      </a:pPr>
                      <a:r>
                        <a:rPr lang="en" sz="1400" u="none" strike="noStrike" cap="none" dirty="0">
                          <a:latin typeface="+mj-lt"/>
                          <a:ea typeface="Times New Roman"/>
                          <a:cs typeface="Times New Roman"/>
                          <a:sym typeface="Times New Roman"/>
                        </a:rPr>
                        <a:t>Upoznavanje s povijesnim</a:t>
                      </a:r>
                      <a:r>
                        <a:rPr lang="en" sz="1400" u="none" strike="noStrike" cap="none" dirty="0">
                          <a:latin typeface="+mj-lt"/>
                          <a:ea typeface="Times New Roman"/>
                          <a:cs typeface="Times New Roman"/>
                        </a:rPr>
                        <a:t> i znanstevnim</a:t>
                      </a:r>
                      <a:r>
                        <a:rPr lang="en" sz="1400" u="none" strike="noStrike" cap="none" dirty="0">
                          <a:latin typeface="+mj-lt"/>
                          <a:ea typeface="Times New Roman"/>
                          <a:cs typeface="Times New Roman"/>
                          <a:sym typeface="Times New Roman"/>
                        </a:rPr>
                        <a:t> činjenicama</a:t>
                      </a:r>
                      <a:r>
                        <a:rPr lang="en" sz="1400" u="none" strike="noStrike" cap="none" dirty="0">
                          <a:latin typeface="+mj-lt"/>
                          <a:ea typeface="Times New Roman"/>
                          <a:cs typeface="Times New Roman"/>
                        </a:rPr>
                        <a:t> iz područja prirodoslovlja, evolucije Zemlje i čovječanstva. Odgojno – obrazovno povezivanje s usvojenim odgojno – obrazovnim postignućima iz 5., 6., 7., i dijelom 8. razreda OŠ u interdisciplinarnom pristupu i međupredmetnom korelacijom.</a:t>
                      </a:r>
                      <a:r>
                        <a:rPr lang="en" sz="1400" u="none" strike="noStrike" cap="none" dirty="0">
                          <a:latin typeface="+mj-lt"/>
                          <a:ea typeface="Times New Roman"/>
                          <a:cs typeface="Times New Roman"/>
                          <a:sym typeface="Times New Roman"/>
                        </a:rPr>
                        <a:t> Boravak na svježem zraku, razvijanje suradničkih odnosa, razvijanje motoričkih sposobnosti. Integracija nastavnih sadržaja iz ostalih nastavnih predmeta</a:t>
                      </a:r>
                      <a:r>
                        <a:rPr lang="en" sz="1400" u="none" strike="noStrike" cap="none" dirty="0" smtClean="0">
                          <a:latin typeface="+mj-lt"/>
                          <a:ea typeface="Times New Roman"/>
                          <a:cs typeface="Times New Roman"/>
                          <a:sym typeface="Times New Roman"/>
                        </a:rPr>
                        <a:t>.</a:t>
                      </a:r>
                      <a:endParaRPr lang="hr-HR" sz="1400" u="none" strike="noStrike" cap="none" dirty="0" smtClean="0">
                        <a:latin typeface="+mj-lt"/>
                        <a:ea typeface="Times New Roman"/>
                        <a:cs typeface="Times New Roman"/>
                        <a:sym typeface="Times New Roman"/>
                      </a:endParaRPr>
                    </a:p>
                    <a:p>
                      <a:pPr marL="0" marR="0" lvl="0" indent="0" algn="just" rtl="0">
                        <a:lnSpc>
                          <a:spcPct val="100000"/>
                        </a:lnSpc>
                        <a:spcBef>
                          <a:spcPts val="0"/>
                        </a:spcBef>
                        <a:spcAft>
                          <a:spcPts val="0"/>
                        </a:spcAft>
                        <a:buFont typeface="Calibri"/>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08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Calibri"/>
                        <a:buNone/>
                      </a:pPr>
                      <a:r>
                        <a:rPr lang="en" sz="1400" u="none" strike="noStrike" cap="none" dirty="0">
                          <a:solidFill>
                            <a:schemeClr val="dk1"/>
                          </a:solidFill>
                          <a:latin typeface="+mj-lt"/>
                          <a:ea typeface="Times New Roman"/>
                          <a:cs typeface="Times New Roman"/>
                          <a:sym typeface="Times New Roman"/>
                        </a:rPr>
                        <a:t>Međupredmetna korelacija, razvijanje timskog rada, socijalnih vještina (kulturno ophođenje i odgovorno ponašanje, njegovanje zajedništva), znatiželje za upoznavanjem i istraživanjem </a:t>
                      </a:r>
                      <a:r>
                        <a:rPr lang="en" sz="1400" u="none" strike="noStrike" cap="none" dirty="0">
                          <a:solidFill>
                            <a:schemeClr val="dk1"/>
                          </a:solidFill>
                          <a:latin typeface="+mj-lt"/>
                          <a:ea typeface="Times New Roman"/>
                          <a:cs typeface="Times New Roman"/>
                        </a:rPr>
                        <a:t>prirodnih ljepota </a:t>
                      </a:r>
                      <a:r>
                        <a:rPr lang="en" sz="1400" u="none" strike="noStrike" cap="none" dirty="0">
                          <a:solidFill>
                            <a:schemeClr val="dk1"/>
                          </a:solidFill>
                          <a:latin typeface="+mj-lt"/>
                          <a:ea typeface="Times New Roman"/>
                          <a:cs typeface="Times New Roman"/>
                          <a:sym typeface="Times New Roman"/>
                        </a:rPr>
                        <a:t>te upoznavanje kulturno-povijesnih spomenika.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8575">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mj-lt"/>
                          <a:ea typeface="Times New Roman"/>
                          <a:cs typeface="Times New Roman"/>
                        </a:rPr>
                        <a:t>Razrednici</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osmog</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razreda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i</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učiteljica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kemije</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81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Calibri"/>
                        <a:buNone/>
                      </a:pPr>
                      <a:r>
                        <a:rPr lang="en" sz="1400" u="none" strike="noStrike" cap="none" dirty="0">
                          <a:solidFill>
                            <a:schemeClr val="dk1"/>
                          </a:solidFill>
                          <a:latin typeface="+mj-lt"/>
                          <a:ea typeface="Times New Roman"/>
                          <a:cs typeface="Times New Roman"/>
                          <a:sym typeface="Times New Roman"/>
                        </a:rPr>
                        <a:t>Putovanje autobusom, obilazak, fotografiranje i prikupljanje podataka.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8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alibri"/>
                        <a:buNone/>
                      </a:pPr>
                      <a:r>
                        <a:rPr lang="en" sz="1400" u="none" strike="noStrike" cap="none" dirty="0" smtClean="0">
                          <a:latin typeface="+mj-lt"/>
                          <a:cs typeface="Times New Roman"/>
                        </a:rPr>
                        <a:t>Listopad</a:t>
                      </a:r>
                      <a:r>
                        <a:rPr lang="hr-HR" sz="1400" u="none" strike="noStrike" cap="none" dirty="0" smtClean="0">
                          <a:latin typeface="+mj-lt"/>
                          <a:cs typeface="Times New Roman"/>
                        </a:rPr>
                        <a:t>,</a:t>
                      </a:r>
                      <a:r>
                        <a:rPr lang="en" sz="1400" u="none" strike="noStrike" cap="none" dirty="0" smtClean="0">
                          <a:latin typeface="+mj-lt"/>
                          <a:cs typeface="Times New Roman"/>
                        </a:rPr>
                        <a:t> 202</a:t>
                      </a:r>
                      <a:r>
                        <a:rPr lang="hr-HR" sz="1400" u="none" strike="noStrike" cap="none" dirty="0" smtClean="0">
                          <a:latin typeface="+mj-lt"/>
                          <a:cs typeface="Times New Roman"/>
                        </a:rPr>
                        <a:t>2</a:t>
                      </a:r>
                      <a:r>
                        <a:rPr lang="en" sz="1400" u="none" strike="noStrike" cap="none" dirty="0" smtClean="0">
                          <a:latin typeface="+mj-lt"/>
                          <a:cs typeface="Times New Roman"/>
                        </a:rPr>
                        <a:t>. </a:t>
                      </a:r>
                      <a:r>
                        <a:rPr lang="en" sz="1400" u="none" strike="noStrike" cap="none" dirty="0">
                          <a:latin typeface="+mj-lt"/>
                          <a:cs typeface="Times New Roman"/>
                        </a:rPr>
                        <a:t>godine</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165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Troškove izvanučioničke nastave snose roditelji.</a:t>
                      </a:r>
                      <a:endParaRPr sz="1400" u="none" strike="noStrike" cap="none" dirty="0">
                        <a:latin typeface="+mj-lt"/>
                      </a:endParaRPr>
                    </a:p>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Troškovi ovise o turističkoj agenciji čija će ponuda biti prihvaćena.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930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Osvrt na izlet u obliku plakata, vrednovanje i samovrednovanje timskog rada.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1997040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a:extLst>
              <a:ext uri="{FF2B5EF4-FFF2-40B4-BE49-F238E27FC236}">
                <a16:creationId xmlns:a16="http://schemas.microsoft.com/office/drawing/2014/main" id="{145FCFDC-8B5C-A5EA-E934-FB71F15D6FB6}"/>
              </a:ext>
            </a:extLst>
          </p:cNvPr>
          <p:cNvGraphicFramePr>
            <a:graphicFrameLocks noGrp="1"/>
          </p:cNvGraphicFramePr>
          <p:nvPr>
            <p:extLst>
              <p:ext uri="{D42A27DB-BD31-4B8C-83A1-F6EECF244321}">
                <p14:modId xmlns:p14="http://schemas.microsoft.com/office/powerpoint/2010/main" val="835560967"/>
              </p:ext>
            </p:extLst>
          </p:nvPr>
        </p:nvGraphicFramePr>
        <p:xfrm>
          <a:off x="295858" y="297985"/>
          <a:ext cx="8496300" cy="5746115"/>
        </p:xfrm>
        <a:graphic>
          <a:graphicData uri="http://schemas.openxmlformats.org/drawingml/2006/table">
            <a:tbl>
              <a:tblPr firstRow="1" bandRow="1">
                <a:tableStyleId>{B2E6745A-B9C5-42E0-A17B-FDAA3278ED7C}</a:tableStyleId>
              </a:tblPr>
              <a:tblGrid>
                <a:gridCol w="2298052">
                  <a:extLst>
                    <a:ext uri="{9D8B030D-6E8A-4147-A177-3AD203B41FA5}">
                      <a16:colId xmlns:a16="http://schemas.microsoft.com/office/drawing/2014/main" val="523861201"/>
                    </a:ext>
                  </a:extLst>
                </a:gridCol>
                <a:gridCol w="6198248">
                  <a:extLst>
                    <a:ext uri="{9D8B030D-6E8A-4147-A177-3AD203B41FA5}">
                      <a16:colId xmlns:a16="http://schemas.microsoft.com/office/drawing/2014/main" val="3392776038"/>
                    </a:ext>
                  </a:extLst>
                </a:gridCol>
              </a:tblGrid>
              <a:tr h="573278">
                <a:tc>
                  <a:txBody>
                    <a:bodyPr/>
                    <a:lstStyle/>
                    <a:p>
                      <a:pPr marL="0" marR="0" indent="0" algn="l" rtl="0" eaLnBrk="1" latinLnBrk="0" hangingPunct="1">
                        <a:lnSpc>
                          <a:spcPct val="115000"/>
                        </a:lnSpc>
                        <a:spcBef>
                          <a:spcPts val="0"/>
                        </a:spcBef>
                        <a:spcAft>
                          <a:spcPts val="0"/>
                        </a:spcAft>
                      </a:pPr>
                      <a:r>
                        <a:rPr lang="en-US" sz="1600" b="1" kern="1200" dirty="0">
                          <a:effectLst/>
                          <a:latin typeface="+mj-lt"/>
                        </a:rPr>
                        <a:t>NAZIV AKTIVNOSTI</a:t>
                      </a:r>
                      <a:endParaRPr lang="en-US" sz="1600" b="1"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ctr" rtl="0" eaLnBrk="1" latinLnBrk="0" hangingPunct="1">
                        <a:spcBef>
                          <a:spcPts val="0"/>
                        </a:spcBef>
                        <a:spcAft>
                          <a:spcPts val="0"/>
                        </a:spcAft>
                      </a:pPr>
                      <a:endParaRPr lang="hr-HR" sz="1600" b="1" kern="1200" dirty="0" smtClean="0">
                        <a:effectLst/>
                        <a:latin typeface="+mj-lt"/>
                      </a:endParaRPr>
                    </a:p>
                    <a:p>
                      <a:pPr marL="0" marR="0" indent="0" algn="ctr" rtl="0" eaLnBrk="1" latinLnBrk="0" hangingPunct="1">
                        <a:spcBef>
                          <a:spcPts val="0"/>
                        </a:spcBef>
                        <a:spcAft>
                          <a:spcPts val="0"/>
                        </a:spcAft>
                      </a:pPr>
                      <a:r>
                        <a:rPr lang="en-US" sz="1600" b="1" kern="1200" dirty="0" smtClean="0">
                          <a:effectLst/>
                          <a:latin typeface="+mj-lt"/>
                        </a:rPr>
                        <a:t>HIŠ</a:t>
                      </a:r>
                      <a:r>
                        <a:rPr lang="hr-HR" sz="1600" b="1" kern="1200" dirty="0" smtClean="0">
                          <a:effectLst/>
                          <a:latin typeface="+mj-lt"/>
                        </a:rPr>
                        <a:t>A</a:t>
                      </a:r>
                      <a:r>
                        <a:rPr lang="en-US" sz="1600" b="1" kern="1200" dirty="0" smtClean="0">
                          <a:effectLst/>
                          <a:latin typeface="+mj-lt"/>
                        </a:rPr>
                        <a:t> EKSPERIMENTOV</a:t>
                      </a:r>
                      <a:r>
                        <a:rPr lang="hr-HR" sz="1600" b="1" kern="1200" dirty="0" smtClean="0">
                          <a:effectLst/>
                          <a:latin typeface="+mj-lt"/>
                        </a:rPr>
                        <a:t>, LJUBLJANA</a:t>
                      </a:r>
                      <a:endParaRPr lang="en-US" sz="1600" b="1" kern="1200" dirty="0" smtClean="0">
                        <a:effectLst/>
                        <a:latin typeface="+mj-lt"/>
                      </a:endParaRPr>
                    </a:p>
                    <a:p>
                      <a:pPr marL="0" marR="0" indent="0" algn="ctr" rtl="0" eaLnBrk="1" latinLnBrk="0" hangingPunct="1">
                        <a:spcBef>
                          <a:spcPts val="0"/>
                        </a:spcBef>
                        <a:spcAft>
                          <a:spcPts val="0"/>
                        </a:spcAft>
                      </a:pPr>
                      <a:r>
                        <a:rPr lang="en-US" sz="1600" b="1" kern="1200" dirty="0" err="1" smtClean="0">
                          <a:effectLst/>
                          <a:latin typeface="+mj-lt"/>
                        </a:rPr>
                        <a:t>jednodnevna</a:t>
                      </a:r>
                      <a:r>
                        <a:rPr lang="en-US" sz="1600" b="1" kern="1200" dirty="0" smtClean="0">
                          <a:effectLst/>
                          <a:latin typeface="+mj-lt"/>
                        </a:rPr>
                        <a:t> </a:t>
                      </a:r>
                      <a:r>
                        <a:rPr lang="en-US" sz="1600" b="1" kern="1200" dirty="0" err="1" smtClean="0">
                          <a:effectLst/>
                          <a:latin typeface="+mj-lt"/>
                        </a:rPr>
                        <a:t>izvanučionička</a:t>
                      </a:r>
                      <a:r>
                        <a:rPr lang="en-US" sz="1600" b="1" kern="1200" dirty="0" smtClean="0">
                          <a:effectLst/>
                          <a:latin typeface="+mj-lt"/>
                        </a:rPr>
                        <a:t> </a:t>
                      </a:r>
                      <a:r>
                        <a:rPr lang="en-US" sz="1600" b="1" kern="1200" dirty="0" err="1" smtClean="0">
                          <a:effectLst/>
                          <a:latin typeface="+mj-lt"/>
                        </a:rPr>
                        <a:t>terenska</a:t>
                      </a:r>
                      <a:r>
                        <a:rPr lang="en-US" sz="1600" b="1" kern="1200" dirty="0" smtClean="0">
                          <a:effectLst/>
                          <a:latin typeface="+mj-lt"/>
                        </a:rPr>
                        <a:t> </a:t>
                      </a:r>
                      <a:r>
                        <a:rPr lang="en-US" sz="1600" b="1" kern="1200" dirty="0" err="1" smtClean="0">
                          <a:effectLst/>
                          <a:latin typeface="+mj-lt"/>
                        </a:rPr>
                        <a:t>nastava</a:t>
                      </a:r>
                      <a:r>
                        <a:rPr lang="en-US" sz="1600" b="1" kern="1200" dirty="0" smtClean="0">
                          <a:effectLst/>
                          <a:latin typeface="+mj-lt"/>
                        </a:rPr>
                        <a:t> </a:t>
                      </a:r>
                      <a:r>
                        <a:rPr lang="hr-HR" sz="1600" b="1" kern="1200" dirty="0" smtClean="0">
                          <a:effectLst/>
                          <a:latin typeface="+mj-lt"/>
                        </a:rPr>
                        <a:t>osmih</a:t>
                      </a:r>
                      <a:r>
                        <a:rPr lang="en-US" sz="1600" b="1" kern="1200" dirty="0" smtClean="0">
                          <a:effectLst/>
                          <a:latin typeface="+mj-lt"/>
                        </a:rPr>
                        <a:t> </a:t>
                      </a:r>
                      <a:r>
                        <a:rPr lang="en-US" sz="1600" b="1" kern="1200" dirty="0" err="1" smtClean="0">
                          <a:effectLst/>
                          <a:latin typeface="+mj-lt"/>
                        </a:rPr>
                        <a:t>razred</a:t>
                      </a:r>
                      <a:r>
                        <a:rPr lang="hr-HR" sz="1600" b="1" kern="1200" dirty="0" smtClean="0">
                          <a:effectLst/>
                          <a:latin typeface="+mj-lt"/>
                        </a:rPr>
                        <a:t>a</a:t>
                      </a:r>
                    </a:p>
                    <a:p>
                      <a:pPr marL="0" marR="0" indent="0" algn="ctr" rtl="0" eaLnBrk="1" latinLnBrk="0" hangingPunct="1">
                        <a:spcBef>
                          <a:spcPts val="0"/>
                        </a:spcBef>
                        <a:spcAft>
                          <a:spcPts val="0"/>
                        </a:spcAft>
                      </a:pPr>
                      <a:endParaRPr lang="en-US" sz="1600" b="1"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36807303"/>
                  </a:ext>
                </a:extLst>
              </a:tr>
              <a:tr h="859917">
                <a:tc>
                  <a:txBody>
                    <a:bodyPr/>
                    <a:lstStyle/>
                    <a:p>
                      <a:pPr marL="0" marR="0" indent="0" algn="l" rtl="0" eaLnBrk="1" latinLnBrk="0" hangingPunct="1">
                        <a:lnSpc>
                          <a:spcPct val="115000"/>
                        </a:lnSpc>
                        <a:spcBef>
                          <a:spcPts val="0"/>
                        </a:spcBef>
                        <a:spcAft>
                          <a:spcPts val="0"/>
                        </a:spcAft>
                      </a:pPr>
                      <a:r>
                        <a:rPr lang="en-US" sz="1600" b="1" kern="1200">
                          <a:effectLst/>
                          <a:latin typeface="+mj-lt"/>
                        </a:rPr>
                        <a:t>CILJ AKTIVNOSTI</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Upoznavanje</a:t>
                      </a:r>
                      <a:r>
                        <a:rPr lang="en-US" sz="1400" kern="1200" dirty="0">
                          <a:effectLst/>
                          <a:latin typeface="+mj-lt"/>
                        </a:rPr>
                        <a:t> </a:t>
                      </a:r>
                      <a:r>
                        <a:rPr lang="en-US" sz="1400" kern="1200" dirty="0" err="1">
                          <a:effectLst/>
                          <a:latin typeface="+mj-lt"/>
                        </a:rPr>
                        <a:t>kulturne</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povijesne</a:t>
                      </a:r>
                      <a:r>
                        <a:rPr lang="en-US" sz="1400" kern="1200" dirty="0">
                          <a:effectLst/>
                          <a:latin typeface="+mj-lt"/>
                        </a:rPr>
                        <a:t> </a:t>
                      </a:r>
                      <a:r>
                        <a:rPr lang="en-US" sz="1400" kern="1200" dirty="0" err="1">
                          <a:effectLst/>
                          <a:latin typeface="+mj-lt"/>
                        </a:rPr>
                        <a:t>znamenitosti</a:t>
                      </a:r>
                      <a:r>
                        <a:rPr lang="en-US" sz="1400" kern="1200" dirty="0">
                          <a:effectLst/>
                          <a:latin typeface="+mj-lt"/>
                        </a:rPr>
                        <a:t> </a:t>
                      </a:r>
                      <a:r>
                        <a:rPr lang="en-US" sz="1400" kern="1200" dirty="0" err="1">
                          <a:effectLst/>
                          <a:latin typeface="+mj-lt"/>
                        </a:rPr>
                        <a:t>grada</a:t>
                      </a:r>
                      <a:r>
                        <a:rPr lang="en-US" sz="1400" kern="1200" dirty="0">
                          <a:effectLst/>
                          <a:latin typeface="+mj-lt"/>
                        </a:rPr>
                        <a:t> </a:t>
                      </a:r>
                      <a:r>
                        <a:rPr lang="en-US" sz="1400" kern="1200" dirty="0" err="1">
                          <a:effectLst/>
                          <a:latin typeface="+mj-lt"/>
                        </a:rPr>
                        <a:t>Ljubljane</a:t>
                      </a:r>
                      <a:r>
                        <a:rPr lang="en-US" sz="1400" kern="1200" dirty="0">
                          <a:effectLst/>
                          <a:latin typeface="+mj-lt"/>
                        </a:rPr>
                        <a:t>, </a:t>
                      </a:r>
                      <a:r>
                        <a:rPr lang="en-US" sz="1400" kern="1200" dirty="0" err="1">
                          <a:effectLst/>
                          <a:latin typeface="+mj-lt"/>
                        </a:rPr>
                        <a:t>obilazak</a:t>
                      </a:r>
                      <a:r>
                        <a:rPr lang="en-US" sz="1400" kern="1200" dirty="0">
                          <a:effectLst/>
                          <a:latin typeface="+mj-lt"/>
                        </a:rPr>
                        <a:t> </a:t>
                      </a:r>
                      <a:r>
                        <a:rPr lang="en-US" sz="1400" kern="1200" dirty="0" err="1">
                          <a:effectLst/>
                          <a:latin typeface="+mj-lt"/>
                        </a:rPr>
                        <a:t>ljubljanskog</a:t>
                      </a:r>
                      <a:r>
                        <a:rPr lang="en-US" sz="1400" kern="1200" dirty="0">
                          <a:effectLst/>
                          <a:latin typeface="+mj-lt"/>
                        </a:rPr>
                        <a:t> </a:t>
                      </a:r>
                      <a:r>
                        <a:rPr lang="en-US" sz="1400" kern="1200" dirty="0" err="1">
                          <a:effectLst/>
                          <a:latin typeface="+mj-lt"/>
                        </a:rPr>
                        <a:t>starog</a:t>
                      </a:r>
                      <a:r>
                        <a:rPr lang="en-US" sz="1400" kern="1200" dirty="0">
                          <a:effectLst/>
                          <a:latin typeface="+mj-lt"/>
                        </a:rPr>
                        <a:t> </a:t>
                      </a:r>
                      <a:r>
                        <a:rPr lang="en-US" sz="1400" kern="1200" dirty="0" err="1">
                          <a:effectLst/>
                          <a:latin typeface="+mj-lt"/>
                        </a:rPr>
                        <a:t>grada</a:t>
                      </a:r>
                      <a:r>
                        <a:rPr lang="en-US" sz="1400" kern="1200" dirty="0">
                          <a:effectLst/>
                          <a:latin typeface="+mj-lt"/>
                        </a:rPr>
                        <a:t>, </a:t>
                      </a:r>
                      <a:r>
                        <a:rPr lang="en-US" sz="1400" kern="1200" dirty="0" err="1">
                          <a:effectLst/>
                          <a:latin typeface="+mj-lt"/>
                        </a:rPr>
                        <a:t>posjet</a:t>
                      </a:r>
                      <a:r>
                        <a:rPr lang="en-US" sz="1400" kern="1200" dirty="0">
                          <a:effectLst/>
                          <a:latin typeface="+mj-lt"/>
                        </a:rPr>
                        <a:t> HIŠI EKSPERIMENTOV</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53704717"/>
                  </a:ext>
                </a:extLst>
              </a:tr>
              <a:tr h="629465">
                <a:tc>
                  <a:txBody>
                    <a:bodyPr/>
                    <a:lstStyle/>
                    <a:p>
                      <a:pPr marL="0" marR="0" indent="0" algn="l" rtl="0" eaLnBrk="1" latinLnBrk="0" hangingPunct="1">
                        <a:lnSpc>
                          <a:spcPct val="115000"/>
                        </a:lnSpc>
                        <a:spcBef>
                          <a:spcPts val="0"/>
                        </a:spcBef>
                        <a:spcAft>
                          <a:spcPts val="0"/>
                        </a:spcAft>
                      </a:pPr>
                      <a:r>
                        <a:rPr lang="en-US" sz="1600" b="1" kern="1200">
                          <a:effectLst/>
                          <a:latin typeface="+mj-lt"/>
                        </a:rPr>
                        <a:t>NAMJENA</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lnSpc>
                          <a:spcPct val="115000"/>
                        </a:lnSpc>
                        <a:spcBef>
                          <a:spcPts val="0"/>
                        </a:spcBef>
                        <a:spcAft>
                          <a:spcPts val="0"/>
                        </a:spcAft>
                      </a:pPr>
                      <a:r>
                        <a:rPr lang="en-US" sz="1400" kern="1200" dirty="0" err="1">
                          <a:effectLst/>
                          <a:latin typeface="+mj-lt"/>
                        </a:rPr>
                        <a:t>Učenici</a:t>
                      </a:r>
                      <a:r>
                        <a:rPr lang="en-US" sz="1400" kern="1200" dirty="0">
                          <a:effectLst/>
                          <a:latin typeface="+mj-lt"/>
                        </a:rPr>
                        <a:t> </a:t>
                      </a:r>
                      <a:r>
                        <a:rPr lang="en-US" sz="1400" kern="1200" dirty="0" err="1">
                          <a:effectLst/>
                          <a:latin typeface="+mj-lt"/>
                        </a:rPr>
                        <a:t>će</a:t>
                      </a:r>
                      <a:r>
                        <a:rPr lang="en-US" sz="1400" kern="1200" dirty="0">
                          <a:effectLst/>
                          <a:latin typeface="+mj-lt"/>
                        </a:rPr>
                        <a:t> </a:t>
                      </a:r>
                      <a:r>
                        <a:rPr lang="en-US" sz="1400" kern="1200" dirty="0" err="1">
                          <a:effectLst/>
                          <a:latin typeface="+mj-lt"/>
                        </a:rPr>
                        <a:t>imati</a:t>
                      </a:r>
                      <a:r>
                        <a:rPr lang="en-US" sz="1400" kern="1200" dirty="0">
                          <a:effectLst/>
                          <a:latin typeface="+mj-lt"/>
                        </a:rPr>
                        <a:t> </a:t>
                      </a:r>
                      <a:r>
                        <a:rPr lang="en-US" sz="1400" kern="1200" dirty="0" err="1">
                          <a:effectLst/>
                          <a:latin typeface="+mj-lt"/>
                        </a:rPr>
                        <a:t>priliku</a:t>
                      </a:r>
                      <a:r>
                        <a:rPr lang="en-US" sz="1400" kern="1200" dirty="0">
                          <a:effectLst/>
                          <a:latin typeface="+mj-lt"/>
                        </a:rPr>
                        <a:t> </a:t>
                      </a:r>
                      <a:r>
                        <a:rPr lang="en-US" sz="1400" kern="1200" dirty="0" err="1">
                          <a:effectLst/>
                          <a:latin typeface="+mj-lt"/>
                        </a:rPr>
                        <a:t>iskoristiti</a:t>
                      </a:r>
                      <a:r>
                        <a:rPr lang="en-US" sz="1400" kern="1200" dirty="0">
                          <a:effectLst/>
                          <a:latin typeface="+mj-lt"/>
                        </a:rPr>
                        <a:t> </a:t>
                      </a:r>
                      <a:r>
                        <a:rPr lang="en-US" sz="1400" kern="1200" dirty="0" err="1">
                          <a:effectLst/>
                          <a:latin typeface="+mj-lt"/>
                        </a:rPr>
                        <a:t>svoje</a:t>
                      </a:r>
                      <a:r>
                        <a:rPr lang="en-US" sz="1400" kern="1200" dirty="0">
                          <a:effectLst/>
                          <a:latin typeface="+mj-lt"/>
                        </a:rPr>
                        <a:t> </a:t>
                      </a:r>
                      <a:r>
                        <a:rPr lang="en-US" sz="1400" kern="1200" dirty="0" err="1">
                          <a:effectLst/>
                          <a:latin typeface="+mj-lt"/>
                        </a:rPr>
                        <a:t>znanje</a:t>
                      </a:r>
                      <a:r>
                        <a:rPr lang="en-US" sz="1400" kern="1200" dirty="0">
                          <a:effectLst/>
                          <a:latin typeface="+mj-lt"/>
                        </a:rPr>
                        <a:t> </a:t>
                      </a:r>
                      <a:r>
                        <a:rPr lang="en-US" sz="1400" kern="1200" dirty="0" err="1">
                          <a:effectLst/>
                          <a:latin typeface="+mj-lt"/>
                        </a:rPr>
                        <a:t>fizike</a:t>
                      </a:r>
                      <a:r>
                        <a:rPr lang="en-US" sz="1400" kern="1200" baseline="0" dirty="0">
                          <a:effectLst/>
                          <a:latin typeface="+mj-lt"/>
                        </a:rPr>
                        <a:t> </a:t>
                      </a:r>
                      <a:r>
                        <a:rPr lang="en-US" sz="1400" kern="1200" baseline="0" dirty="0" err="1">
                          <a:effectLst/>
                          <a:latin typeface="+mj-lt"/>
                        </a:rPr>
                        <a:t>i</a:t>
                      </a:r>
                      <a:r>
                        <a:rPr lang="en-US" sz="1400" kern="1200" dirty="0">
                          <a:effectLst/>
                          <a:latin typeface="+mj-lt"/>
                        </a:rPr>
                        <a:t> </a:t>
                      </a:r>
                      <a:r>
                        <a:rPr lang="en-US" sz="1400" kern="1200" dirty="0" err="1">
                          <a:effectLst/>
                          <a:latin typeface="+mj-lt"/>
                        </a:rPr>
                        <a:t>kemije</a:t>
                      </a:r>
                      <a:r>
                        <a:rPr lang="en-US" sz="1400" kern="1200" dirty="0">
                          <a:effectLst/>
                          <a:latin typeface="+mj-lt"/>
                        </a:rPr>
                        <a:t> </a:t>
                      </a:r>
                      <a:r>
                        <a:rPr lang="en-US" sz="1400" kern="1200" dirty="0" err="1">
                          <a:effectLst/>
                          <a:latin typeface="+mj-lt"/>
                        </a:rPr>
                        <a:t>na</a:t>
                      </a:r>
                      <a:r>
                        <a:rPr lang="en-US" sz="1400" kern="1200" dirty="0">
                          <a:effectLst/>
                          <a:latin typeface="+mj-lt"/>
                        </a:rPr>
                        <a:t> </a:t>
                      </a:r>
                      <a:r>
                        <a:rPr lang="en-US" sz="1400" kern="1200" dirty="0" err="1">
                          <a:effectLst/>
                          <a:latin typeface="+mj-lt"/>
                        </a:rPr>
                        <a:t>drugačiji</a:t>
                      </a:r>
                      <a:r>
                        <a:rPr lang="en-US" sz="1400" kern="1200" dirty="0">
                          <a:effectLst/>
                          <a:latin typeface="+mj-lt"/>
                        </a:rPr>
                        <a:t> </a:t>
                      </a:r>
                      <a:r>
                        <a:rPr lang="en-US" sz="1400" kern="1200" dirty="0" err="1">
                          <a:effectLst/>
                          <a:latin typeface="+mj-lt"/>
                        </a:rPr>
                        <a:t>način</a:t>
                      </a:r>
                      <a:r>
                        <a:rPr lang="en-US" sz="1400" kern="1200" dirty="0">
                          <a:effectLst/>
                          <a:latin typeface="+mj-lt"/>
                        </a:rPr>
                        <a:t>.</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86427288"/>
                  </a:ext>
                </a:extLst>
              </a:tr>
              <a:tr h="368710">
                <a:tc>
                  <a:txBody>
                    <a:bodyPr/>
                    <a:lstStyle/>
                    <a:p>
                      <a:pPr marL="0" marR="0" indent="0" algn="l" rtl="0" eaLnBrk="1" latinLnBrk="0" hangingPunct="1">
                        <a:lnSpc>
                          <a:spcPct val="115000"/>
                        </a:lnSpc>
                        <a:spcBef>
                          <a:spcPts val="0"/>
                        </a:spcBef>
                        <a:spcAft>
                          <a:spcPts val="0"/>
                        </a:spcAft>
                      </a:pPr>
                      <a:r>
                        <a:rPr lang="en-US" sz="1600" b="1" kern="1200">
                          <a:effectLst/>
                          <a:latin typeface="+mj-lt"/>
                        </a:rPr>
                        <a:t>NOSITELJI </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razrednici</a:t>
                      </a:r>
                      <a:r>
                        <a:rPr lang="en-US" sz="1400" kern="1200" dirty="0">
                          <a:effectLst/>
                          <a:latin typeface="+mj-lt"/>
                        </a:rPr>
                        <a:t> 8. </a:t>
                      </a:r>
                      <a:r>
                        <a:rPr lang="en-US" sz="1400" kern="1200" dirty="0" err="1">
                          <a:effectLst/>
                          <a:latin typeface="+mj-lt"/>
                        </a:rPr>
                        <a:t>razreda</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učiteljica</a:t>
                      </a:r>
                      <a:r>
                        <a:rPr lang="en-US" sz="1400" kern="1200" dirty="0">
                          <a:effectLst/>
                          <a:latin typeface="+mj-lt"/>
                        </a:rPr>
                        <a:t> </a:t>
                      </a:r>
                      <a:r>
                        <a:rPr lang="en-US" sz="1400" kern="1200" dirty="0" err="1">
                          <a:effectLst/>
                          <a:latin typeface="+mj-lt"/>
                        </a:rPr>
                        <a:t>kemije</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76373904"/>
                  </a:ext>
                </a:extLst>
              </a:tr>
              <a:tr h="740410">
                <a:tc>
                  <a:txBody>
                    <a:bodyPr/>
                    <a:lstStyle/>
                    <a:p>
                      <a:pPr marL="0" marR="0" indent="0" algn="l" rtl="0" eaLnBrk="1" latinLnBrk="0" hangingPunct="1">
                        <a:lnSpc>
                          <a:spcPct val="115000"/>
                        </a:lnSpc>
                        <a:spcBef>
                          <a:spcPts val="0"/>
                        </a:spcBef>
                        <a:spcAft>
                          <a:spcPts val="0"/>
                        </a:spcAft>
                      </a:pPr>
                      <a:r>
                        <a:rPr lang="en-US" sz="1600" b="1" kern="1200">
                          <a:effectLst/>
                          <a:latin typeface="+mj-lt"/>
                        </a:rPr>
                        <a:t>NAČIN REALIZACIJE</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Organizirani</a:t>
                      </a:r>
                      <a:r>
                        <a:rPr lang="en-US" sz="1400" kern="1200" dirty="0">
                          <a:effectLst/>
                          <a:latin typeface="+mj-lt"/>
                        </a:rPr>
                        <a:t> </a:t>
                      </a:r>
                      <a:r>
                        <a:rPr lang="en-US" sz="1400" kern="1200" dirty="0" err="1">
                          <a:effectLst/>
                          <a:latin typeface="+mj-lt"/>
                        </a:rPr>
                        <a:t>prijevoz</a:t>
                      </a:r>
                      <a:r>
                        <a:rPr lang="en-US" sz="1400" kern="1200" dirty="0">
                          <a:effectLst/>
                          <a:latin typeface="+mj-lt"/>
                        </a:rPr>
                        <a:t> </a:t>
                      </a:r>
                      <a:r>
                        <a:rPr lang="en-US" sz="1400" kern="1200" dirty="0" err="1">
                          <a:effectLst/>
                          <a:latin typeface="+mj-lt"/>
                        </a:rPr>
                        <a:t>autobusom</a:t>
                      </a:r>
                      <a:r>
                        <a:rPr lang="en-US" sz="1400" kern="1200" dirty="0">
                          <a:effectLst/>
                          <a:latin typeface="+mj-lt"/>
                        </a:rPr>
                        <a:t> </a:t>
                      </a:r>
                      <a:r>
                        <a:rPr lang="en-US" sz="1400" kern="1200" dirty="0" err="1">
                          <a:effectLst/>
                          <a:latin typeface="+mj-lt"/>
                        </a:rPr>
                        <a:t>te</a:t>
                      </a:r>
                      <a:r>
                        <a:rPr lang="en-US" sz="1400" kern="1200" dirty="0">
                          <a:effectLst/>
                          <a:latin typeface="+mj-lt"/>
                        </a:rPr>
                        <a:t> </a:t>
                      </a:r>
                      <a:r>
                        <a:rPr lang="en-US" sz="1400" kern="1200" dirty="0" err="1">
                          <a:effectLst/>
                          <a:latin typeface="+mj-lt"/>
                        </a:rPr>
                        <a:t>upoznavanje</a:t>
                      </a:r>
                      <a:r>
                        <a:rPr lang="en-US" sz="1400" kern="1200" dirty="0">
                          <a:effectLst/>
                          <a:latin typeface="+mj-lt"/>
                        </a:rPr>
                        <a:t> s </a:t>
                      </a:r>
                      <a:r>
                        <a:rPr lang="en-US" sz="1400" kern="1200" dirty="0" err="1">
                          <a:effectLst/>
                          <a:latin typeface="+mj-lt"/>
                        </a:rPr>
                        <a:t>kulturnim</a:t>
                      </a:r>
                      <a:r>
                        <a:rPr lang="en-US" sz="1400" kern="1200" dirty="0">
                          <a:effectLst/>
                          <a:latin typeface="+mj-lt"/>
                        </a:rPr>
                        <a:t> </a:t>
                      </a:r>
                      <a:r>
                        <a:rPr lang="en-US" sz="1400" kern="1200" dirty="0" err="1">
                          <a:effectLst/>
                          <a:latin typeface="+mj-lt"/>
                        </a:rPr>
                        <a:t>znamenitostima</a:t>
                      </a:r>
                      <a:r>
                        <a:rPr lang="en-US" sz="1400" kern="1200" dirty="0">
                          <a:effectLst/>
                          <a:latin typeface="+mj-lt"/>
                        </a:rPr>
                        <a:t> </a:t>
                      </a:r>
                      <a:r>
                        <a:rPr lang="en-US" sz="1400" kern="1200" dirty="0" err="1">
                          <a:effectLst/>
                          <a:latin typeface="+mj-lt"/>
                        </a:rPr>
                        <a:t>Ljubljane</a:t>
                      </a:r>
                      <a:r>
                        <a:rPr lang="en-US" sz="1400" kern="1200" dirty="0">
                          <a:effectLst/>
                          <a:latin typeface="+mj-lt"/>
                        </a:rPr>
                        <a:t>, </a:t>
                      </a:r>
                      <a:r>
                        <a:rPr lang="en-US" sz="1400" kern="1200" dirty="0" err="1">
                          <a:effectLst/>
                          <a:latin typeface="+mj-lt"/>
                        </a:rPr>
                        <a:t>posjet</a:t>
                      </a:r>
                      <a:r>
                        <a:rPr lang="en-US" sz="1400" kern="1200" dirty="0">
                          <a:effectLst/>
                          <a:latin typeface="+mj-lt"/>
                        </a:rPr>
                        <a:t> </a:t>
                      </a:r>
                      <a:r>
                        <a:rPr lang="en-US" sz="1400" kern="1200" dirty="0" err="1">
                          <a:effectLst/>
                          <a:latin typeface="+mj-lt"/>
                        </a:rPr>
                        <a:t>Hiši</a:t>
                      </a:r>
                      <a:r>
                        <a:rPr lang="en-US" sz="1400" kern="1200" dirty="0">
                          <a:effectLst/>
                          <a:latin typeface="+mj-lt"/>
                        </a:rPr>
                        <a:t> </a:t>
                      </a:r>
                      <a:r>
                        <a:rPr lang="en-US" sz="1400" kern="1200" dirty="0" err="1">
                          <a:effectLst/>
                          <a:latin typeface="+mj-lt"/>
                        </a:rPr>
                        <a:t>eksperimentov</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01073229"/>
                  </a:ext>
                </a:extLst>
              </a:tr>
              <a:tr h="468958">
                <a:tc>
                  <a:txBody>
                    <a:bodyPr/>
                    <a:lstStyle/>
                    <a:p>
                      <a:pPr marL="0" marR="0" indent="0" algn="l" rtl="0" eaLnBrk="1" latinLnBrk="0" hangingPunct="1">
                        <a:lnSpc>
                          <a:spcPct val="115000"/>
                        </a:lnSpc>
                        <a:spcBef>
                          <a:spcPts val="0"/>
                        </a:spcBef>
                        <a:spcAft>
                          <a:spcPts val="0"/>
                        </a:spcAft>
                      </a:pPr>
                      <a:r>
                        <a:rPr lang="en-US" sz="1600" b="1" kern="1200">
                          <a:effectLst/>
                          <a:latin typeface="+mj-lt"/>
                        </a:rPr>
                        <a:t>VREMENIK</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hr-HR" sz="1400" kern="1200" dirty="0">
                          <a:effectLst/>
                          <a:latin typeface="+mj-lt"/>
                        </a:rPr>
                        <a:t>Veljača/ožujak 2023.</a:t>
                      </a:r>
                      <a:endParaRPr lang="hr-HR"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53499214"/>
                  </a:ext>
                </a:extLst>
              </a:tr>
              <a:tr h="619760">
                <a:tc>
                  <a:txBody>
                    <a:bodyPr/>
                    <a:lstStyle/>
                    <a:p>
                      <a:pPr marL="0" marR="0" indent="0" algn="l" rtl="0" eaLnBrk="1" latinLnBrk="0" hangingPunct="1">
                        <a:lnSpc>
                          <a:spcPct val="115000"/>
                        </a:lnSpc>
                        <a:spcBef>
                          <a:spcPts val="0"/>
                        </a:spcBef>
                        <a:spcAft>
                          <a:spcPts val="0"/>
                        </a:spcAft>
                      </a:pPr>
                      <a:r>
                        <a:rPr lang="en-US" sz="1600" b="1" kern="1200">
                          <a:effectLst/>
                          <a:latin typeface="+mj-lt"/>
                        </a:rPr>
                        <a:t>TROŠKOVNIK</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Sve</a:t>
                      </a:r>
                      <a:r>
                        <a:rPr lang="en-US" sz="1400" kern="1200" dirty="0">
                          <a:effectLst/>
                          <a:latin typeface="+mj-lt"/>
                        </a:rPr>
                        <a:t> </a:t>
                      </a:r>
                      <a:r>
                        <a:rPr lang="en-US" sz="1400" kern="1200" dirty="0" err="1">
                          <a:effectLst/>
                          <a:latin typeface="+mj-lt"/>
                        </a:rPr>
                        <a:t>troškove</a:t>
                      </a:r>
                      <a:r>
                        <a:rPr lang="en-US" sz="1400" kern="1200" dirty="0">
                          <a:effectLst/>
                          <a:latin typeface="+mj-lt"/>
                        </a:rPr>
                        <a:t> </a:t>
                      </a:r>
                      <a:r>
                        <a:rPr lang="en-US" sz="1400" kern="1200" dirty="0" err="1">
                          <a:effectLst/>
                          <a:latin typeface="+mj-lt"/>
                        </a:rPr>
                        <a:t>snose</a:t>
                      </a:r>
                      <a:r>
                        <a:rPr lang="en-US" sz="1400" kern="1200" dirty="0">
                          <a:effectLst/>
                          <a:latin typeface="+mj-lt"/>
                        </a:rPr>
                        <a:t> </a:t>
                      </a:r>
                      <a:r>
                        <a:rPr lang="en-US" sz="1400" kern="1200" dirty="0" err="1">
                          <a:effectLst/>
                          <a:latin typeface="+mj-lt"/>
                        </a:rPr>
                        <a:t>roditelji</a:t>
                      </a:r>
                      <a:r>
                        <a:rPr lang="en-US" sz="1400" kern="1200" dirty="0">
                          <a:effectLst/>
                          <a:latin typeface="+mj-lt"/>
                        </a:rPr>
                        <a:t> </a:t>
                      </a:r>
                      <a:r>
                        <a:rPr lang="en-US" sz="1400" kern="1200" dirty="0" err="1">
                          <a:effectLst/>
                          <a:latin typeface="+mj-lt"/>
                        </a:rPr>
                        <a:t>učenika</a:t>
                      </a:r>
                      <a:r>
                        <a:rPr lang="en-US" sz="1400" kern="1200" dirty="0">
                          <a:effectLst/>
                          <a:latin typeface="+mj-lt"/>
                        </a:rPr>
                        <a:t>. </a:t>
                      </a:r>
                      <a:r>
                        <a:rPr lang="en-US" sz="1400" kern="1200" dirty="0" err="1">
                          <a:effectLst/>
                          <a:latin typeface="+mj-lt"/>
                        </a:rPr>
                        <a:t>Cijenu</a:t>
                      </a:r>
                      <a:r>
                        <a:rPr lang="en-US" sz="1400" kern="1200" dirty="0">
                          <a:effectLst/>
                          <a:latin typeface="+mj-lt"/>
                        </a:rPr>
                        <a:t> </a:t>
                      </a:r>
                      <a:r>
                        <a:rPr lang="en-US" sz="1400" kern="1200" dirty="0" err="1">
                          <a:effectLst/>
                          <a:latin typeface="+mj-lt"/>
                        </a:rPr>
                        <a:t>određuje</a:t>
                      </a:r>
                      <a:r>
                        <a:rPr lang="en-US" sz="1400" kern="1200" dirty="0">
                          <a:effectLst/>
                          <a:latin typeface="+mj-lt"/>
                        </a:rPr>
                        <a:t> </a:t>
                      </a:r>
                      <a:r>
                        <a:rPr lang="en-US" sz="1400" kern="1200" dirty="0" err="1">
                          <a:effectLst/>
                          <a:latin typeface="+mj-lt"/>
                        </a:rPr>
                        <a:t>izabrana</a:t>
                      </a:r>
                      <a:r>
                        <a:rPr lang="en-US" sz="1400" kern="1200" dirty="0">
                          <a:effectLst/>
                          <a:latin typeface="+mj-lt"/>
                        </a:rPr>
                        <a:t> </a:t>
                      </a:r>
                      <a:r>
                        <a:rPr lang="en-US" sz="1400" kern="1200" dirty="0" err="1">
                          <a:effectLst/>
                          <a:latin typeface="+mj-lt"/>
                        </a:rPr>
                        <a:t>turistička</a:t>
                      </a:r>
                      <a:r>
                        <a:rPr lang="en-US" sz="1400" kern="1200" dirty="0">
                          <a:effectLst/>
                          <a:latin typeface="+mj-lt"/>
                        </a:rPr>
                        <a:t> </a:t>
                      </a:r>
                      <a:r>
                        <a:rPr lang="en-US" sz="1400" kern="1200" dirty="0" err="1">
                          <a:effectLst/>
                          <a:latin typeface="+mj-lt"/>
                        </a:rPr>
                        <a:t>agencija</a:t>
                      </a:r>
                      <a:r>
                        <a:rPr lang="en-US" sz="1400" kern="1200" dirty="0">
                          <a:effectLst/>
                          <a:latin typeface="+mj-lt"/>
                        </a:rPr>
                        <a:t>.</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03521499"/>
                  </a:ext>
                </a:extLst>
              </a:tr>
              <a:tr h="988949">
                <a:tc>
                  <a:txBody>
                    <a:bodyPr/>
                    <a:lstStyle/>
                    <a:p>
                      <a:pPr marL="0" marR="0" indent="0" algn="l" rtl="0" eaLnBrk="1" latinLnBrk="0" hangingPunct="1">
                        <a:lnSpc>
                          <a:spcPct val="115000"/>
                        </a:lnSpc>
                        <a:spcBef>
                          <a:spcPts val="0"/>
                        </a:spcBef>
                        <a:spcAft>
                          <a:spcPts val="0"/>
                        </a:spcAft>
                      </a:pPr>
                      <a:r>
                        <a:rPr lang="en-US" sz="1600" b="1" kern="1200">
                          <a:effectLst/>
                          <a:latin typeface="+mj-lt"/>
                        </a:rPr>
                        <a:t>VREDNOVANJE I KORIŠTENJE REZULTATA RADA</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Izrada</a:t>
                      </a:r>
                      <a:r>
                        <a:rPr lang="en-US" sz="1400" kern="1200" dirty="0">
                          <a:effectLst/>
                          <a:latin typeface="+mj-lt"/>
                        </a:rPr>
                        <a:t> </a:t>
                      </a:r>
                      <a:r>
                        <a:rPr lang="en-US" sz="1400" kern="1200" dirty="0" err="1">
                          <a:effectLst/>
                          <a:latin typeface="+mj-lt"/>
                        </a:rPr>
                        <a:t>plakata</a:t>
                      </a:r>
                      <a:r>
                        <a:rPr lang="en-US" sz="1400" kern="1200" dirty="0">
                          <a:effectLst/>
                          <a:latin typeface="+mj-lt"/>
                        </a:rPr>
                        <a:t>/</a:t>
                      </a:r>
                      <a:r>
                        <a:rPr lang="en-US" sz="1400" kern="1200" dirty="0" err="1">
                          <a:effectLst/>
                          <a:latin typeface="+mj-lt"/>
                        </a:rPr>
                        <a:t>postera</a:t>
                      </a:r>
                      <a:r>
                        <a:rPr lang="en-US" sz="1400" kern="1200" dirty="0">
                          <a:effectLst/>
                          <a:latin typeface="+mj-lt"/>
                        </a:rPr>
                        <a:t>, </a:t>
                      </a:r>
                      <a:r>
                        <a:rPr lang="en-US" sz="1400" kern="1200" dirty="0" err="1">
                          <a:effectLst/>
                          <a:latin typeface="+mj-lt"/>
                        </a:rPr>
                        <a:t>pisanje</a:t>
                      </a:r>
                      <a:r>
                        <a:rPr lang="en-US" sz="1400" kern="1200" dirty="0">
                          <a:effectLst/>
                          <a:latin typeface="+mj-lt"/>
                        </a:rPr>
                        <a:t> </a:t>
                      </a:r>
                      <a:r>
                        <a:rPr lang="en-US" sz="1400" kern="1200" dirty="0" err="1">
                          <a:effectLst/>
                          <a:latin typeface="+mj-lt"/>
                        </a:rPr>
                        <a:t>dojmova</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doživljaja</a:t>
                      </a:r>
                      <a:r>
                        <a:rPr lang="en-US" sz="1400" kern="1200" dirty="0">
                          <a:effectLst/>
                          <a:latin typeface="+mj-lt"/>
                        </a:rPr>
                        <a:t>, </a:t>
                      </a:r>
                      <a:r>
                        <a:rPr lang="en-US" sz="1400" kern="1200" dirty="0" err="1">
                          <a:effectLst/>
                          <a:latin typeface="+mj-lt"/>
                        </a:rPr>
                        <a:t>izložba</a:t>
                      </a:r>
                      <a:r>
                        <a:rPr lang="en-US" sz="1400" kern="1200" dirty="0">
                          <a:effectLst/>
                          <a:latin typeface="+mj-lt"/>
                        </a:rPr>
                        <a:t> </a:t>
                      </a:r>
                      <a:r>
                        <a:rPr lang="en-US" sz="1400" kern="1200" dirty="0" err="1">
                          <a:effectLst/>
                          <a:latin typeface="+mj-lt"/>
                        </a:rPr>
                        <a:t>fotografija</a:t>
                      </a:r>
                      <a:r>
                        <a:rPr lang="en-US" sz="1400" kern="1200" dirty="0">
                          <a:effectLst/>
                          <a:latin typeface="+mj-lt"/>
                        </a:rPr>
                        <a:t>.</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7181598"/>
                  </a:ext>
                </a:extLst>
              </a:tr>
            </a:tbl>
          </a:graphicData>
        </a:graphic>
      </p:graphicFrame>
    </p:spTree>
    <p:extLst>
      <p:ext uri="{BB962C8B-B14F-4D97-AF65-F5344CB8AC3E}">
        <p14:creationId xmlns:p14="http://schemas.microsoft.com/office/powerpoint/2010/main" val="144285539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a:extLst>
              <a:ext uri="{FF2B5EF4-FFF2-40B4-BE49-F238E27FC236}">
                <a16:creationId xmlns:a16="http://schemas.microsoft.com/office/drawing/2014/main" id="{75672D20-B7A9-8DB7-1A50-7413DD50FA84}"/>
              </a:ext>
            </a:extLst>
          </p:cNvPr>
          <p:cNvGraphicFramePr>
            <a:graphicFrameLocks noGrp="1"/>
          </p:cNvGraphicFramePr>
          <p:nvPr>
            <p:extLst>
              <p:ext uri="{D42A27DB-BD31-4B8C-83A1-F6EECF244321}">
                <p14:modId xmlns:p14="http://schemas.microsoft.com/office/powerpoint/2010/main" val="3684339182"/>
              </p:ext>
            </p:extLst>
          </p:nvPr>
        </p:nvGraphicFramePr>
        <p:xfrm>
          <a:off x="313096" y="436622"/>
          <a:ext cx="8517808" cy="5978017"/>
        </p:xfrm>
        <a:graphic>
          <a:graphicData uri="http://schemas.openxmlformats.org/drawingml/2006/table">
            <a:tbl>
              <a:tblPr firstRow="1" bandRow="1">
                <a:tableStyleId>{B2E6745A-B9C5-42E0-A17B-FDAA3278ED7C}</a:tableStyleId>
              </a:tblPr>
              <a:tblGrid>
                <a:gridCol w="2392782">
                  <a:extLst>
                    <a:ext uri="{9D8B030D-6E8A-4147-A177-3AD203B41FA5}">
                      <a16:colId xmlns:a16="http://schemas.microsoft.com/office/drawing/2014/main" val="3580093847"/>
                    </a:ext>
                  </a:extLst>
                </a:gridCol>
                <a:gridCol w="6125026">
                  <a:extLst>
                    <a:ext uri="{9D8B030D-6E8A-4147-A177-3AD203B41FA5}">
                      <a16:colId xmlns:a16="http://schemas.microsoft.com/office/drawing/2014/main" val="40381509"/>
                    </a:ext>
                  </a:extLst>
                </a:gridCol>
              </a:tblGrid>
              <a:tr h="738759">
                <a:tc>
                  <a:txBody>
                    <a:bodyPr/>
                    <a:lstStyle/>
                    <a:p>
                      <a:pPr marL="0" marR="0" indent="0" algn="l" rtl="0" eaLnBrk="1" latinLnBrk="0" hangingPunct="1">
                        <a:lnSpc>
                          <a:spcPct val="115000"/>
                        </a:lnSpc>
                        <a:spcBef>
                          <a:spcPts val="0"/>
                        </a:spcBef>
                        <a:spcAft>
                          <a:spcPts val="0"/>
                        </a:spcAft>
                      </a:pPr>
                      <a:r>
                        <a:rPr lang="en-US" sz="1600" b="1" kern="1200" dirty="0">
                          <a:effectLst/>
                          <a:latin typeface="+mj-lt"/>
                        </a:rPr>
                        <a:t>NAZIV AKTIVNOSTI</a:t>
                      </a:r>
                      <a:endParaRPr lang="en-US" sz="1600" b="1"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ctr" rtl="0" eaLnBrk="1" latinLnBrk="0" hangingPunct="1">
                        <a:spcBef>
                          <a:spcPts val="0"/>
                        </a:spcBef>
                        <a:spcAft>
                          <a:spcPts val="0"/>
                        </a:spcAft>
                      </a:pPr>
                      <a:r>
                        <a:rPr lang="en-US" sz="1600" b="1" kern="1200" dirty="0" smtClean="0">
                          <a:effectLst/>
                          <a:latin typeface="+mj-lt"/>
                        </a:rPr>
                        <a:t> </a:t>
                      </a:r>
                      <a:endParaRPr lang="en-US" sz="1600" b="1" dirty="0">
                        <a:effectLst/>
                        <a:latin typeface="+mj-lt"/>
                      </a:endParaRPr>
                    </a:p>
                    <a:p>
                      <a:pPr marL="0" marR="0" indent="0" algn="ctr" rtl="0" eaLnBrk="1" latinLnBrk="0" hangingPunct="1">
                        <a:spcBef>
                          <a:spcPts val="0"/>
                        </a:spcBef>
                        <a:spcAft>
                          <a:spcPts val="0"/>
                        </a:spcAft>
                      </a:pPr>
                      <a:r>
                        <a:rPr lang="en-US" sz="1600" b="1" kern="1200" baseline="0" dirty="0" smtClean="0">
                          <a:effectLst/>
                          <a:latin typeface="+mj-lt"/>
                        </a:rPr>
                        <a:t>POSJET TVORNICI ČOKOLADE </a:t>
                      </a:r>
                      <a:r>
                        <a:rPr lang="en-US" sz="1600" b="1" i="1" kern="1200" baseline="0" dirty="0" smtClean="0">
                          <a:effectLst/>
                          <a:latin typeface="+mj-lt"/>
                        </a:rPr>
                        <a:t>ZOTTER </a:t>
                      </a:r>
                      <a:endParaRPr lang="hr-HR" sz="1600" b="1" i="1" kern="1200" baseline="0" dirty="0" smtClean="0">
                        <a:effectLst/>
                        <a:latin typeface="+mj-lt"/>
                      </a:endParaRPr>
                    </a:p>
                    <a:p>
                      <a:pPr marL="0" marR="0" indent="0" algn="ctr" rtl="0" eaLnBrk="1" latinLnBrk="0" hangingPunct="1">
                        <a:spcBef>
                          <a:spcPts val="0"/>
                        </a:spcBef>
                        <a:spcAft>
                          <a:spcPts val="0"/>
                        </a:spcAft>
                      </a:pPr>
                      <a:r>
                        <a:rPr lang="en-US" sz="1600" b="1" dirty="0" err="1" smtClean="0">
                          <a:effectLst/>
                          <a:latin typeface="+mj-lt"/>
                        </a:rPr>
                        <a:t>jednodnevna</a:t>
                      </a:r>
                      <a:r>
                        <a:rPr lang="en-US" sz="1600" b="1" dirty="0" smtClean="0">
                          <a:effectLst/>
                          <a:latin typeface="+mj-lt"/>
                        </a:rPr>
                        <a:t> </a:t>
                      </a:r>
                      <a:r>
                        <a:rPr lang="en-US" sz="1600" b="1" dirty="0" err="1" smtClean="0">
                          <a:effectLst/>
                          <a:latin typeface="+mj-lt"/>
                        </a:rPr>
                        <a:t>izvanučionička</a:t>
                      </a:r>
                      <a:r>
                        <a:rPr lang="en-US" sz="1600" b="1" dirty="0" smtClean="0">
                          <a:effectLst/>
                          <a:latin typeface="+mj-lt"/>
                        </a:rPr>
                        <a:t> </a:t>
                      </a:r>
                      <a:r>
                        <a:rPr lang="en-US" sz="1600" b="1" dirty="0" err="1" smtClean="0">
                          <a:effectLst/>
                          <a:latin typeface="+mj-lt"/>
                        </a:rPr>
                        <a:t>terenska</a:t>
                      </a:r>
                      <a:r>
                        <a:rPr lang="en-US" sz="1600" b="1" dirty="0" smtClean="0">
                          <a:effectLst/>
                          <a:latin typeface="+mj-lt"/>
                        </a:rPr>
                        <a:t> nastava</a:t>
                      </a:r>
                      <a:r>
                        <a:rPr lang="hr-HR" sz="1600" b="1" dirty="0" smtClean="0">
                          <a:effectLst/>
                          <a:latin typeface="+mj-lt"/>
                        </a:rPr>
                        <a:t> - 7. i 8. razred</a:t>
                      </a:r>
                    </a:p>
                    <a:p>
                      <a:pPr marL="0" marR="0" indent="0" algn="ctr" rtl="0" eaLnBrk="1" latinLnBrk="0" hangingPunct="1">
                        <a:spcBef>
                          <a:spcPts val="0"/>
                        </a:spcBef>
                        <a:spcAft>
                          <a:spcPts val="0"/>
                        </a:spcAft>
                      </a:pPr>
                      <a:endParaRPr lang="en-US" sz="1600" b="1"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82802333"/>
                  </a:ext>
                </a:extLst>
              </a:tr>
              <a:tr h="738759">
                <a:tc>
                  <a:txBody>
                    <a:bodyPr/>
                    <a:lstStyle/>
                    <a:p>
                      <a:pPr marL="0" marR="0" indent="0" algn="l" rtl="0" eaLnBrk="1" latinLnBrk="0" hangingPunct="1">
                        <a:lnSpc>
                          <a:spcPct val="115000"/>
                        </a:lnSpc>
                        <a:spcBef>
                          <a:spcPts val="0"/>
                        </a:spcBef>
                        <a:spcAft>
                          <a:spcPts val="0"/>
                        </a:spcAft>
                      </a:pPr>
                      <a:r>
                        <a:rPr lang="en-US" sz="1600" b="1" kern="1200">
                          <a:effectLst/>
                          <a:latin typeface="+mj-lt"/>
                        </a:rPr>
                        <a:t>CILJ AKTIVNOSTI</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a:effectLst/>
                          <a:latin typeface="+mj-lt"/>
                        </a:rPr>
                        <a:t> </a:t>
                      </a:r>
                      <a:r>
                        <a:rPr lang="en-US" sz="1400" kern="1200" dirty="0" err="1">
                          <a:effectLst/>
                          <a:latin typeface="+mj-lt"/>
                        </a:rPr>
                        <a:t>Upoznavanje</a:t>
                      </a:r>
                      <a:r>
                        <a:rPr lang="en-US" sz="1400" kern="1200" dirty="0">
                          <a:effectLst/>
                          <a:latin typeface="+mj-lt"/>
                        </a:rPr>
                        <a:t> s </a:t>
                      </a:r>
                      <a:r>
                        <a:rPr lang="en-US" sz="1400" kern="1200" dirty="0" err="1">
                          <a:effectLst/>
                          <a:latin typeface="+mj-lt"/>
                        </a:rPr>
                        <a:t>kulturnim</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povijesnim</a:t>
                      </a:r>
                      <a:r>
                        <a:rPr lang="en-US" sz="1400" kern="1200" dirty="0">
                          <a:effectLst/>
                          <a:latin typeface="+mj-lt"/>
                        </a:rPr>
                        <a:t> </a:t>
                      </a:r>
                      <a:r>
                        <a:rPr lang="en-US" sz="1400" kern="1200" dirty="0" err="1">
                          <a:effectLst/>
                          <a:latin typeface="+mj-lt"/>
                        </a:rPr>
                        <a:t>znamenitostima</a:t>
                      </a:r>
                      <a:r>
                        <a:rPr lang="en-US" sz="1400" kern="1200" dirty="0">
                          <a:effectLst/>
                          <a:latin typeface="+mj-lt"/>
                        </a:rPr>
                        <a:t> </a:t>
                      </a:r>
                      <a:r>
                        <a:rPr lang="en-US" sz="1400" kern="1200" dirty="0" err="1">
                          <a:effectLst/>
                          <a:latin typeface="+mj-lt"/>
                        </a:rPr>
                        <a:t>grada</a:t>
                      </a:r>
                      <a:r>
                        <a:rPr lang="en-US" sz="1400" kern="1200" dirty="0">
                          <a:effectLst/>
                          <a:latin typeface="+mj-lt"/>
                        </a:rPr>
                        <a:t> </a:t>
                      </a:r>
                      <a:r>
                        <a:rPr lang="en-US" sz="1400" kern="1200" dirty="0" err="1">
                          <a:effectLst/>
                          <a:latin typeface="+mj-lt"/>
                        </a:rPr>
                        <a:t>Graza</a:t>
                      </a:r>
                      <a:r>
                        <a:rPr lang="en-US" sz="1400" kern="1200" dirty="0">
                          <a:effectLst/>
                          <a:latin typeface="+mj-lt"/>
                        </a:rPr>
                        <a:t>.</a:t>
                      </a:r>
                      <a:endParaRPr lang="en-US" sz="1400" dirty="0">
                        <a:effectLst/>
                        <a:latin typeface="+mj-lt"/>
                      </a:endParaRPr>
                    </a:p>
                    <a:p>
                      <a:pPr marL="0" marR="0" lvl="0" indent="0" algn="l">
                        <a:spcBef>
                          <a:spcPts val="0"/>
                        </a:spcBef>
                        <a:spcAft>
                          <a:spcPts val="0"/>
                        </a:spcAft>
                        <a:buNone/>
                      </a:pPr>
                      <a:r>
                        <a:rPr lang="en-US" sz="1400" kern="1200" dirty="0">
                          <a:effectLst/>
                          <a:latin typeface="+mj-lt"/>
                        </a:rPr>
                        <a:t> </a:t>
                      </a:r>
                      <a:r>
                        <a:rPr lang="en-US" sz="1400" kern="1200" dirty="0" err="1">
                          <a:effectLst/>
                          <a:latin typeface="+mj-lt"/>
                        </a:rPr>
                        <a:t>Upoznavanje</a:t>
                      </a:r>
                      <a:r>
                        <a:rPr lang="en-US" sz="1400" kern="1200" dirty="0">
                          <a:effectLst/>
                          <a:latin typeface="+mj-lt"/>
                        </a:rPr>
                        <a:t> </a:t>
                      </a:r>
                      <a:r>
                        <a:rPr lang="en-US" sz="1400" kern="1200" dirty="0" err="1">
                          <a:effectLst/>
                          <a:latin typeface="+mj-lt"/>
                        </a:rPr>
                        <a:t>učenika</a:t>
                      </a:r>
                      <a:r>
                        <a:rPr lang="en-US" sz="1400" kern="1200" dirty="0">
                          <a:effectLst/>
                          <a:latin typeface="+mj-lt"/>
                        </a:rPr>
                        <a:t> s </a:t>
                      </a:r>
                      <a:r>
                        <a:rPr lang="en-US" sz="1400" kern="1200" dirty="0" err="1">
                          <a:effectLst/>
                          <a:latin typeface="+mj-lt"/>
                        </a:rPr>
                        <a:t>procesom</a:t>
                      </a:r>
                      <a:r>
                        <a:rPr lang="en-US" sz="1400" kern="1200" dirty="0">
                          <a:effectLst/>
                          <a:latin typeface="+mj-lt"/>
                        </a:rPr>
                        <a:t> </a:t>
                      </a:r>
                      <a:r>
                        <a:rPr lang="en-US" sz="1400" kern="1200" dirty="0" err="1">
                          <a:effectLst/>
                          <a:latin typeface="+mj-lt"/>
                        </a:rPr>
                        <a:t>prerade</a:t>
                      </a:r>
                      <a:r>
                        <a:rPr lang="en-US" sz="1400" kern="1200" dirty="0">
                          <a:effectLst/>
                          <a:latin typeface="+mj-lt"/>
                        </a:rPr>
                        <a:t> </a:t>
                      </a:r>
                      <a:r>
                        <a:rPr lang="en-US" sz="1400" kern="1200" dirty="0" err="1">
                          <a:effectLst/>
                          <a:latin typeface="+mj-lt"/>
                        </a:rPr>
                        <a:t>kakaovca</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proizvodnje</a:t>
                      </a:r>
                      <a:r>
                        <a:rPr lang="en-US" sz="1400" kern="1200" dirty="0">
                          <a:effectLst/>
                          <a:latin typeface="+mj-lt"/>
                        </a:rPr>
                        <a:t> </a:t>
                      </a:r>
                      <a:r>
                        <a:rPr lang="en-US" sz="1400" kern="1200" dirty="0" err="1">
                          <a:effectLst/>
                          <a:latin typeface="+mj-lt"/>
                        </a:rPr>
                        <a:t>čokolade</a:t>
                      </a:r>
                      <a:r>
                        <a:rPr lang="en-US" sz="1400" kern="1200" dirty="0">
                          <a:effectLst/>
                          <a:latin typeface="+mj-lt"/>
                        </a:rPr>
                        <a:t>.</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86072532"/>
                  </a:ext>
                </a:extLst>
              </a:tr>
              <a:tr h="1132840">
                <a:tc>
                  <a:txBody>
                    <a:bodyPr/>
                    <a:lstStyle/>
                    <a:p>
                      <a:pPr marL="0" marR="0" indent="0" algn="l" rtl="0" eaLnBrk="1" latinLnBrk="0" hangingPunct="1">
                        <a:lnSpc>
                          <a:spcPct val="115000"/>
                        </a:lnSpc>
                        <a:spcBef>
                          <a:spcPts val="0"/>
                        </a:spcBef>
                        <a:spcAft>
                          <a:spcPts val="0"/>
                        </a:spcAft>
                      </a:pPr>
                      <a:r>
                        <a:rPr lang="en-US" sz="1600" b="1" kern="1200">
                          <a:effectLst/>
                          <a:latin typeface="+mj-lt"/>
                        </a:rPr>
                        <a:t>NAMJENA</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lnSpc>
                          <a:spcPct val="115000"/>
                        </a:lnSpc>
                        <a:spcBef>
                          <a:spcPts val="0"/>
                        </a:spcBef>
                        <a:spcAft>
                          <a:spcPts val="0"/>
                        </a:spcAft>
                      </a:pPr>
                      <a:r>
                        <a:rPr lang="en-US" sz="1400" kern="1200" dirty="0" err="1">
                          <a:effectLst/>
                          <a:latin typeface="+mj-lt"/>
                        </a:rPr>
                        <a:t>Učenici</a:t>
                      </a:r>
                      <a:r>
                        <a:rPr lang="en-US" sz="1400" kern="1200" dirty="0">
                          <a:effectLst/>
                          <a:latin typeface="+mj-lt"/>
                        </a:rPr>
                        <a:t> </a:t>
                      </a:r>
                      <a:r>
                        <a:rPr lang="en-US" sz="1400" kern="1200" dirty="0" err="1">
                          <a:effectLst/>
                          <a:latin typeface="+mj-lt"/>
                        </a:rPr>
                        <a:t>će</a:t>
                      </a:r>
                      <a:r>
                        <a:rPr lang="en-US" sz="1400" kern="1200" dirty="0">
                          <a:effectLst/>
                          <a:latin typeface="+mj-lt"/>
                        </a:rPr>
                        <a:t> </a:t>
                      </a:r>
                      <a:r>
                        <a:rPr lang="en-US" sz="1400" kern="1200" dirty="0" err="1">
                          <a:effectLst/>
                          <a:latin typeface="+mj-lt"/>
                        </a:rPr>
                        <a:t>obići</a:t>
                      </a:r>
                      <a:r>
                        <a:rPr lang="en-US" sz="1400" kern="1200" baseline="0" dirty="0">
                          <a:effectLst/>
                          <a:latin typeface="+mj-lt"/>
                        </a:rPr>
                        <a:t> </a:t>
                      </a:r>
                      <a:r>
                        <a:rPr lang="en-US" sz="1400" kern="1200" baseline="0" dirty="0" err="1">
                          <a:effectLst/>
                          <a:latin typeface="+mj-lt"/>
                        </a:rPr>
                        <a:t>postrojenje</a:t>
                      </a:r>
                      <a:r>
                        <a:rPr lang="en-US" sz="1400" kern="1200" baseline="0" dirty="0">
                          <a:effectLst/>
                          <a:latin typeface="+mj-lt"/>
                        </a:rPr>
                        <a:t> </a:t>
                      </a:r>
                      <a:r>
                        <a:rPr lang="en-US" sz="1400" kern="1200" baseline="0" dirty="0" err="1">
                          <a:effectLst/>
                          <a:latin typeface="+mj-lt"/>
                        </a:rPr>
                        <a:t>tvornice</a:t>
                      </a:r>
                      <a:r>
                        <a:rPr lang="en-US" sz="1400" kern="1200" baseline="0" dirty="0">
                          <a:effectLst/>
                          <a:latin typeface="+mj-lt"/>
                        </a:rPr>
                        <a:t> </a:t>
                      </a:r>
                      <a:r>
                        <a:rPr lang="en-US" sz="1400" kern="1200" baseline="0" dirty="0" err="1">
                          <a:effectLst/>
                          <a:latin typeface="+mj-lt"/>
                        </a:rPr>
                        <a:t>i</a:t>
                      </a:r>
                      <a:r>
                        <a:rPr lang="en-US" sz="1400" kern="1200" baseline="0" dirty="0">
                          <a:effectLst/>
                          <a:latin typeface="+mj-lt"/>
                        </a:rPr>
                        <a:t> </a:t>
                      </a:r>
                      <a:r>
                        <a:rPr lang="en-US" sz="1400" kern="1200" baseline="0" dirty="0" err="1">
                          <a:effectLst/>
                          <a:latin typeface="+mj-lt"/>
                        </a:rPr>
                        <a:t>upoznati</a:t>
                      </a:r>
                      <a:r>
                        <a:rPr lang="en-US" sz="1400" kern="1200" baseline="0" dirty="0">
                          <a:effectLst/>
                          <a:latin typeface="+mj-lt"/>
                        </a:rPr>
                        <a:t> se </a:t>
                      </a:r>
                      <a:r>
                        <a:rPr lang="en-US" sz="1400" kern="1200" baseline="0" dirty="0" err="1">
                          <a:effectLst/>
                          <a:latin typeface="+mj-lt"/>
                        </a:rPr>
                        <a:t>sa</a:t>
                      </a:r>
                      <a:r>
                        <a:rPr lang="en-US" sz="1400" kern="1200" baseline="0" dirty="0">
                          <a:effectLst/>
                          <a:latin typeface="+mj-lt"/>
                        </a:rPr>
                        <a:t> </a:t>
                      </a:r>
                      <a:r>
                        <a:rPr lang="en-US" sz="1400" kern="1200" baseline="0" dirty="0" err="1">
                          <a:effectLst/>
                          <a:latin typeface="+mj-lt"/>
                        </a:rPr>
                        <a:t>preradom</a:t>
                      </a:r>
                      <a:r>
                        <a:rPr lang="en-US" sz="1400" kern="1200" baseline="0" dirty="0">
                          <a:effectLst/>
                          <a:latin typeface="+mj-lt"/>
                        </a:rPr>
                        <a:t> </a:t>
                      </a:r>
                      <a:r>
                        <a:rPr lang="en-US" sz="1400" kern="1200" baseline="0" dirty="0" err="1">
                          <a:effectLst/>
                          <a:latin typeface="+mj-lt"/>
                        </a:rPr>
                        <a:t>kakaovca</a:t>
                      </a:r>
                      <a:r>
                        <a:rPr lang="en-US" sz="1400" kern="1200" baseline="0" dirty="0">
                          <a:effectLst/>
                          <a:latin typeface="+mj-lt"/>
                        </a:rPr>
                        <a:t> </a:t>
                      </a:r>
                      <a:r>
                        <a:rPr lang="en-US" sz="1400" kern="1200" baseline="0" dirty="0" err="1">
                          <a:effectLst/>
                          <a:latin typeface="+mj-lt"/>
                        </a:rPr>
                        <a:t>i</a:t>
                      </a:r>
                      <a:r>
                        <a:rPr lang="en-US" sz="1400" kern="1200" baseline="0" dirty="0">
                          <a:effectLst/>
                          <a:latin typeface="+mj-lt"/>
                        </a:rPr>
                        <a:t> </a:t>
                      </a:r>
                      <a:r>
                        <a:rPr lang="en-US" sz="1400" kern="1200" baseline="0" dirty="0" err="1">
                          <a:effectLst/>
                          <a:latin typeface="+mj-lt"/>
                        </a:rPr>
                        <a:t>proizvodnjom</a:t>
                      </a:r>
                      <a:r>
                        <a:rPr lang="en-US" sz="1400" kern="1200" baseline="0" dirty="0">
                          <a:effectLst/>
                          <a:latin typeface="+mj-lt"/>
                        </a:rPr>
                        <a:t> </a:t>
                      </a:r>
                      <a:r>
                        <a:rPr lang="en-US" sz="1400" kern="1200" baseline="0" dirty="0" err="1">
                          <a:effectLst/>
                          <a:latin typeface="+mj-lt"/>
                        </a:rPr>
                        <a:t>čokolade</a:t>
                      </a:r>
                      <a:r>
                        <a:rPr lang="en-US" sz="1400" kern="1200" baseline="0" dirty="0">
                          <a:effectLst/>
                          <a:latin typeface="+mj-lt"/>
                        </a:rPr>
                        <a:t>. </a:t>
                      </a:r>
                      <a:r>
                        <a:rPr lang="en-US" sz="1400" kern="1200" baseline="0" dirty="0" err="1">
                          <a:effectLst/>
                          <a:latin typeface="+mj-lt"/>
                        </a:rPr>
                        <a:t>Tako</a:t>
                      </a:r>
                      <a:r>
                        <a:rPr lang="en-US" sz="1400" kern="1200" baseline="0" dirty="0">
                          <a:effectLst/>
                          <a:latin typeface="+mj-lt"/>
                        </a:rPr>
                        <a:t> </a:t>
                      </a:r>
                      <a:r>
                        <a:rPr lang="en-US" sz="1400" kern="1200" baseline="0" dirty="0" err="1">
                          <a:effectLst/>
                          <a:latin typeface="+mj-lt"/>
                        </a:rPr>
                        <a:t>će</a:t>
                      </a:r>
                      <a:r>
                        <a:rPr lang="en-US" sz="1400" kern="1200" baseline="0" dirty="0">
                          <a:effectLst/>
                          <a:latin typeface="+mj-lt"/>
                        </a:rPr>
                        <a:t> </a:t>
                      </a:r>
                      <a:r>
                        <a:rPr lang="en-US" sz="1400" kern="1200" baseline="0" dirty="0" err="1">
                          <a:effectLst/>
                          <a:latin typeface="+mj-lt"/>
                        </a:rPr>
                        <a:t>kemiju</a:t>
                      </a:r>
                      <a:r>
                        <a:rPr lang="en-US" sz="1400" kern="1200" baseline="0" dirty="0">
                          <a:effectLst/>
                          <a:latin typeface="+mj-lt"/>
                        </a:rPr>
                        <a:t> </a:t>
                      </a:r>
                      <a:r>
                        <a:rPr lang="en-US" sz="1400" kern="1200" baseline="0" dirty="0" err="1">
                          <a:effectLst/>
                          <a:latin typeface="+mj-lt"/>
                        </a:rPr>
                        <a:t>doživjeti</a:t>
                      </a:r>
                      <a:r>
                        <a:rPr lang="en-US" sz="1400" kern="1200" baseline="0" dirty="0">
                          <a:effectLst/>
                          <a:latin typeface="+mj-lt"/>
                        </a:rPr>
                        <a:t> </a:t>
                      </a:r>
                      <a:r>
                        <a:rPr lang="en-US" sz="1400" kern="1200" baseline="0" dirty="0" err="1">
                          <a:effectLst/>
                          <a:latin typeface="+mj-lt"/>
                        </a:rPr>
                        <a:t>na</a:t>
                      </a:r>
                      <a:r>
                        <a:rPr lang="en-US" sz="1400" kern="1200" baseline="0" dirty="0">
                          <a:effectLst/>
                          <a:latin typeface="+mj-lt"/>
                        </a:rPr>
                        <a:t> </a:t>
                      </a:r>
                      <a:r>
                        <a:rPr lang="en-US" sz="1400" kern="1200" baseline="0" dirty="0" err="1">
                          <a:effectLst/>
                          <a:latin typeface="+mj-lt"/>
                        </a:rPr>
                        <a:t>zanimljiv</a:t>
                      </a:r>
                      <a:r>
                        <a:rPr lang="en-US" sz="1400" kern="1200" baseline="0" dirty="0">
                          <a:effectLst/>
                          <a:latin typeface="+mj-lt"/>
                        </a:rPr>
                        <a:t> </a:t>
                      </a:r>
                      <a:r>
                        <a:rPr lang="en-US" sz="1400" kern="1200" baseline="0" dirty="0" err="1">
                          <a:effectLst/>
                          <a:latin typeface="+mj-lt"/>
                        </a:rPr>
                        <a:t>način</a:t>
                      </a:r>
                      <a:r>
                        <a:rPr lang="en-US" sz="1400" kern="1200" baseline="0" dirty="0">
                          <a:effectLst/>
                          <a:latin typeface="+mj-lt"/>
                        </a:rPr>
                        <a:t>. </a:t>
                      </a:r>
                      <a:r>
                        <a:rPr lang="en-US" sz="1400" kern="1200" baseline="0" dirty="0" err="1">
                          <a:effectLst/>
                          <a:latin typeface="+mj-lt"/>
                        </a:rPr>
                        <a:t>Razgledom</a:t>
                      </a:r>
                      <a:r>
                        <a:rPr lang="en-US" sz="1400" kern="1200" baseline="0" dirty="0">
                          <a:effectLst/>
                          <a:latin typeface="+mj-lt"/>
                        </a:rPr>
                        <a:t> </a:t>
                      </a:r>
                      <a:r>
                        <a:rPr lang="en-US" sz="1400" kern="1200" dirty="0" err="1">
                          <a:effectLst/>
                          <a:latin typeface="+mj-lt"/>
                        </a:rPr>
                        <a:t>Graza</a:t>
                      </a:r>
                      <a:r>
                        <a:rPr lang="en-US" sz="1400" kern="1200" dirty="0">
                          <a:effectLst/>
                          <a:latin typeface="+mj-lt"/>
                        </a:rPr>
                        <a:t> </a:t>
                      </a:r>
                      <a:r>
                        <a:rPr lang="en-US" sz="1400" kern="1200" dirty="0" err="1">
                          <a:effectLst/>
                          <a:latin typeface="+mj-lt"/>
                        </a:rPr>
                        <a:t>će</a:t>
                      </a:r>
                      <a:r>
                        <a:rPr lang="en-US" sz="1400" kern="1200" dirty="0">
                          <a:effectLst/>
                          <a:latin typeface="+mj-lt"/>
                        </a:rPr>
                        <a:t> </a:t>
                      </a:r>
                      <a:r>
                        <a:rPr lang="en-US" sz="1400" kern="1200" dirty="0" err="1">
                          <a:effectLst/>
                          <a:latin typeface="+mj-lt"/>
                        </a:rPr>
                        <a:t>upoznati</a:t>
                      </a:r>
                      <a:r>
                        <a:rPr lang="en-US" sz="1400" kern="1200" baseline="0" dirty="0">
                          <a:effectLst/>
                          <a:latin typeface="+mj-lt"/>
                        </a:rPr>
                        <a:t> </a:t>
                      </a:r>
                      <a:r>
                        <a:rPr lang="en-US" sz="1400" kern="1200" baseline="0" dirty="0" err="1">
                          <a:effectLst/>
                          <a:latin typeface="+mj-lt"/>
                        </a:rPr>
                        <a:t>dio</a:t>
                      </a:r>
                      <a:r>
                        <a:rPr lang="en-US" sz="1400" kern="1200" dirty="0">
                          <a:effectLst/>
                          <a:latin typeface="+mj-lt"/>
                        </a:rPr>
                        <a:t> </a:t>
                      </a:r>
                      <a:r>
                        <a:rPr lang="en-US" sz="1400" kern="1200" dirty="0" err="1">
                          <a:effectLst/>
                          <a:latin typeface="+mj-lt"/>
                        </a:rPr>
                        <a:t>kulturne</a:t>
                      </a:r>
                      <a:r>
                        <a:rPr lang="en-US" sz="1400" kern="1200" dirty="0">
                          <a:effectLst/>
                          <a:latin typeface="+mj-lt"/>
                        </a:rPr>
                        <a:t>, </a:t>
                      </a:r>
                      <a:r>
                        <a:rPr lang="en-US" sz="1400" kern="1200" dirty="0" err="1">
                          <a:effectLst/>
                          <a:latin typeface="+mj-lt"/>
                        </a:rPr>
                        <a:t>povijesne</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jezične</a:t>
                      </a:r>
                      <a:r>
                        <a:rPr lang="en-US" sz="1400" kern="1200" dirty="0">
                          <a:effectLst/>
                          <a:latin typeface="+mj-lt"/>
                        </a:rPr>
                        <a:t> </a:t>
                      </a:r>
                      <a:r>
                        <a:rPr lang="en-US" sz="1400" kern="1200" dirty="0" err="1">
                          <a:effectLst/>
                          <a:latin typeface="+mj-lt"/>
                        </a:rPr>
                        <a:t>tradicije</a:t>
                      </a:r>
                      <a:r>
                        <a:rPr lang="en-US" sz="1400" kern="1200" dirty="0">
                          <a:effectLst/>
                          <a:latin typeface="+mj-lt"/>
                        </a:rPr>
                        <a:t> </a:t>
                      </a:r>
                      <a:r>
                        <a:rPr lang="en-US" sz="1400" kern="1200" dirty="0" err="1">
                          <a:effectLst/>
                          <a:latin typeface="+mj-lt"/>
                        </a:rPr>
                        <a:t>Austrije</a:t>
                      </a:r>
                      <a:r>
                        <a:rPr lang="en-US" sz="1400" kern="1200" dirty="0">
                          <a:effectLst/>
                          <a:latin typeface="+mj-lt"/>
                        </a:rPr>
                        <a:t>.</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29320643"/>
                  </a:ext>
                </a:extLst>
              </a:tr>
              <a:tr h="566420">
                <a:tc>
                  <a:txBody>
                    <a:bodyPr/>
                    <a:lstStyle/>
                    <a:p>
                      <a:pPr marL="0" marR="0" indent="0" algn="l" rtl="0" eaLnBrk="1" latinLnBrk="0" hangingPunct="1">
                        <a:lnSpc>
                          <a:spcPct val="115000"/>
                        </a:lnSpc>
                        <a:spcBef>
                          <a:spcPts val="0"/>
                        </a:spcBef>
                        <a:spcAft>
                          <a:spcPts val="0"/>
                        </a:spcAft>
                      </a:pPr>
                      <a:r>
                        <a:rPr lang="en-US" sz="1600" b="1" kern="1200">
                          <a:effectLst/>
                          <a:latin typeface="+mj-lt"/>
                        </a:rPr>
                        <a:t>NOSITELJI </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lnSpc>
                          <a:spcPct val="115000"/>
                        </a:lnSpc>
                        <a:spcBef>
                          <a:spcPts val="0"/>
                        </a:spcBef>
                        <a:spcAft>
                          <a:spcPts val="0"/>
                        </a:spcAft>
                      </a:pPr>
                      <a:r>
                        <a:rPr lang="hr-HR" sz="1400" kern="1200" dirty="0">
                          <a:effectLst/>
                          <a:latin typeface="+mj-lt"/>
                        </a:rPr>
                        <a:t> Razrednici, učiteljica kemije, aktiv njemačkog jezika</a:t>
                      </a:r>
                      <a:endParaRPr lang="hr-HR"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1220384"/>
                  </a:ext>
                </a:extLst>
              </a:tr>
              <a:tr h="636143">
                <a:tc>
                  <a:txBody>
                    <a:bodyPr/>
                    <a:lstStyle/>
                    <a:p>
                      <a:pPr marL="0" marR="0" indent="0" algn="l" rtl="0" eaLnBrk="1" latinLnBrk="0" hangingPunct="1">
                        <a:lnSpc>
                          <a:spcPct val="115000"/>
                        </a:lnSpc>
                        <a:spcBef>
                          <a:spcPts val="0"/>
                        </a:spcBef>
                        <a:spcAft>
                          <a:spcPts val="0"/>
                        </a:spcAft>
                      </a:pPr>
                      <a:r>
                        <a:rPr lang="en-US" sz="1600" b="1" kern="1200">
                          <a:effectLst/>
                          <a:latin typeface="+mj-lt"/>
                        </a:rPr>
                        <a:t>NAČIN REALIZACIJE</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Organizirani</a:t>
                      </a:r>
                      <a:r>
                        <a:rPr lang="en-US" sz="1400" kern="1200" dirty="0">
                          <a:effectLst/>
                          <a:latin typeface="+mj-lt"/>
                        </a:rPr>
                        <a:t> </a:t>
                      </a:r>
                      <a:r>
                        <a:rPr lang="en-US" sz="1400" kern="1200" dirty="0" err="1">
                          <a:effectLst/>
                          <a:latin typeface="+mj-lt"/>
                        </a:rPr>
                        <a:t>prijevoz</a:t>
                      </a:r>
                      <a:r>
                        <a:rPr lang="en-US" sz="1400" kern="1200" dirty="0">
                          <a:effectLst/>
                          <a:latin typeface="+mj-lt"/>
                        </a:rPr>
                        <a:t> </a:t>
                      </a:r>
                      <a:r>
                        <a:rPr lang="en-US" sz="1400" kern="1200" dirty="0" err="1">
                          <a:effectLst/>
                          <a:latin typeface="+mj-lt"/>
                        </a:rPr>
                        <a:t>autobusom</a:t>
                      </a:r>
                      <a:r>
                        <a:rPr lang="en-US" sz="1400" kern="1200" dirty="0">
                          <a:effectLst/>
                          <a:latin typeface="+mj-lt"/>
                        </a:rPr>
                        <a:t> </a:t>
                      </a:r>
                      <a:r>
                        <a:rPr lang="en-US" sz="1400" kern="1200" dirty="0" err="1">
                          <a:effectLst/>
                          <a:latin typeface="+mj-lt"/>
                        </a:rPr>
                        <a:t>te</a:t>
                      </a:r>
                      <a:r>
                        <a:rPr lang="en-US" sz="1400" kern="1200" dirty="0">
                          <a:effectLst/>
                          <a:latin typeface="+mj-lt"/>
                        </a:rPr>
                        <a:t> </a:t>
                      </a:r>
                      <a:r>
                        <a:rPr lang="en-US" sz="1400" kern="1200" dirty="0" err="1">
                          <a:effectLst/>
                          <a:latin typeface="+mj-lt"/>
                        </a:rPr>
                        <a:t>upoznavanje</a:t>
                      </a:r>
                      <a:r>
                        <a:rPr lang="en-US" sz="1400" kern="1200" dirty="0">
                          <a:effectLst/>
                          <a:latin typeface="+mj-lt"/>
                        </a:rPr>
                        <a:t> s </a:t>
                      </a:r>
                      <a:r>
                        <a:rPr lang="en-US" sz="1400" kern="1200" dirty="0" err="1">
                          <a:effectLst/>
                          <a:latin typeface="+mj-lt"/>
                        </a:rPr>
                        <a:t>kulturnim</a:t>
                      </a:r>
                      <a:r>
                        <a:rPr lang="en-US" sz="1400" kern="1200" dirty="0">
                          <a:effectLst/>
                          <a:latin typeface="+mj-lt"/>
                        </a:rPr>
                        <a:t> </a:t>
                      </a:r>
                      <a:r>
                        <a:rPr lang="en-US" sz="1400" kern="1200" dirty="0" err="1">
                          <a:effectLst/>
                          <a:latin typeface="+mj-lt"/>
                        </a:rPr>
                        <a:t>znamenitostima</a:t>
                      </a:r>
                      <a:r>
                        <a:rPr lang="en-US" sz="1400" kern="1200" dirty="0">
                          <a:effectLst/>
                          <a:latin typeface="+mj-lt"/>
                        </a:rPr>
                        <a:t> </a:t>
                      </a:r>
                      <a:r>
                        <a:rPr lang="en-US" sz="1400" kern="1200" dirty="0" err="1">
                          <a:effectLst/>
                          <a:latin typeface="+mj-lt"/>
                        </a:rPr>
                        <a:t>Graza</a:t>
                      </a:r>
                      <a:r>
                        <a:rPr lang="en-US" sz="1400" kern="1200" dirty="0">
                          <a:effectLst/>
                          <a:latin typeface="+mj-lt"/>
                        </a:rPr>
                        <a:t>, </a:t>
                      </a:r>
                      <a:r>
                        <a:rPr lang="en-US" sz="1400" kern="1200" dirty="0" err="1">
                          <a:effectLst/>
                          <a:latin typeface="+mj-lt"/>
                        </a:rPr>
                        <a:t>posjet</a:t>
                      </a:r>
                      <a:r>
                        <a:rPr lang="en-US" sz="1400" kern="1200" dirty="0">
                          <a:effectLst/>
                          <a:latin typeface="+mj-lt"/>
                        </a:rPr>
                        <a:t> </a:t>
                      </a:r>
                      <a:r>
                        <a:rPr lang="en-US" sz="1400" kern="1200" dirty="0" err="1">
                          <a:effectLst/>
                          <a:latin typeface="+mj-lt"/>
                        </a:rPr>
                        <a:t>tvornici</a:t>
                      </a:r>
                      <a:r>
                        <a:rPr lang="en-US" sz="1400" kern="1200" dirty="0">
                          <a:effectLst/>
                          <a:latin typeface="+mj-lt"/>
                        </a:rPr>
                        <a:t> </a:t>
                      </a:r>
                      <a:r>
                        <a:rPr lang="en-US" sz="1400" kern="1200" dirty="0" err="1">
                          <a:effectLst/>
                          <a:latin typeface="+mj-lt"/>
                        </a:rPr>
                        <a:t>čokoade</a:t>
                      </a:r>
                      <a:r>
                        <a:rPr lang="en-US" sz="1400" kern="1200" baseline="0" dirty="0">
                          <a:effectLst/>
                          <a:latin typeface="+mj-lt"/>
                        </a:rPr>
                        <a:t> </a:t>
                      </a:r>
                      <a:r>
                        <a:rPr lang="en-US" sz="1400" kern="1200" baseline="0" dirty="0" err="1">
                          <a:effectLst/>
                          <a:latin typeface="+mj-lt"/>
                        </a:rPr>
                        <a:t>Zotter</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31336292"/>
                  </a:ext>
                </a:extLst>
              </a:tr>
              <a:tr h="311142">
                <a:tc>
                  <a:txBody>
                    <a:bodyPr/>
                    <a:lstStyle/>
                    <a:p>
                      <a:pPr marL="0" marR="0" indent="0" algn="l" rtl="0" eaLnBrk="1" latinLnBrk="0" hangingPunct="1">
                        <a:lnSpc>
                          <a:spcPct val="115000"/>
                        </a:lnSpc>
                        <a:spcBef>
                          <a:spcPts val="0"/>
                        </a:spcBef>
                        <a:spcAft>
                          <a:spcPts val="0"/>
                        </a:spcAft>
                      </a:pPr>
                      <a:r>
                        <a:rPr lang="en-US" sz="1600" b="1" kern="1200">
                          <a:effectLst/>
                          <a:latin typeface="+mj-lt"/>
                        </a:rPr>
                        <a:t>VREMENIK</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lnSpc>
                          <a:spcPct val="115000"/>
                        </a:lnSpc>
                        <a:spcBef>
                          <a:spcPts val="0"/>
                        </a:spcBef>
                        <a:spcAft>
                          <a:spcPts val="0"/>
                        </a:spcAft>
                      </a:pPr>
                      <a:r>
                        <a:rPr lang="hr-HR" sz="1400" kern="1200" dirty="0">
                          <a:effectLst/>
                          <a:latin typeface="+mj-lt"/>
                        </a:rPr>
                        <a:t>Svibanj 2023</a:t>
                      </a:r>
                      <a:r>
                        <a:rPr lang="hr-HR" sz="1400" kern="1200" dirty="0" smtClean="0">
                          <a:effectLst/>
                          <a:latin typeface="+mj-lt"/>
                        </a:rPr>
                        <a:t>. godine</a:t>
                      </a:r>
                      <a:endParaRPr lang="hr-HR"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35795217"/>
                  </a:ext>
                </a:extLst>
              </a:tr>
              <a:tr h="532511">
                <a:tc>
                  <a:txBody>
                    <a:bodyPr/>
                    <a:lstStyle/>
                    <a:p>
                      <a:pPr marL="0" marR="0" indent="0" algn="l" rtl="0" eaLnBrk="1" latinLnBrk="0" hangingPunct="1">
                        <a:lnSpc>
                          <a:spcPct val="115000"/>
                        </a:lnSpc>
                        <a:spcBef>
                          <a:spcPts val="0"/>
                        </a:spcBef>
                        <a:spcAft>
                          <a:spcPts val="0"/>
                        </a:spcAft>
                      </a:pPr>
                      <a:r>
                        <a:rPr lang="en-US" sz="1600" b="1" kern="1200">
                          <a:effectLst/>
                          <a:latin typeface="+mj-lt"/>
                        </a:rPr>
                        <a:t>TROŠKOVNIK</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Sve</a:t>
                      </a:r>
                      <a:r>
                        <a:rPr lang="en-US" sz="1400" kern="1200" dirty="0">
                          <a:effectLst/>
                          <a:latin typeface="+mj-lt"/>
                        </a:rPr>
                        <a:t> </a:t>
                      </a:r>
                      <a:r>
                        <a:rPr lang="en-US" sz="1400" kern="1200" dirty="0" err="1">
                          <a:effectLst/>
                          <a:latin typeface="+mj-lt"/>
                        </a:rPr>
                        <a:t>troškove</a:t>
                      </a:r>
                      <a:r>
                        <a:rPr lang="en-US" sz="1400" kern="1200" dirty="0">
                          <a:effectLst/>
                          <a:latin typeface="+mj-lt"/>
                        </a:rPr>
                        <a:t> </a:t>
                      </a:r>
                      <a:r>
                        <a:rPr lang="en-US" sz="1400" kern="1200" dirty="0" err="1">
                          <a:effectLst/>
                          <a:latin typeface="+mj-lt"/>
                        </a:rPr>
                        <a:t>snose</a:t>
                      </a:r>
                      <a:r>
                        <a:rPr lang="en-US" sz="1400" kern="1200" dirty="0">
                          <a:effectLst/>
                          <a:latin typeface="+mj-lt"/>
                        </a:rPr>
                        <a:t> </a:t>
                      </a:r>
                      <a:r>
                        <a:rPr lang="en-US" sz="1400" kern="1200" dirty="0" err="1">
                          <a:effectLst/>
                          <a:latin typeface="+mj-lt"/>
                        </a:rPr>
                        <a:t>roditelji</a:t>
                      </a:r>
                      <a:r>
                        <a:rPr lang="en-US" sz="1400" kern="1200" dirty="0">
                          <a:effectLst/>
                          <a:latin typeface="+mj-lt"/>
                        </a:rPr>
                        <a:t> </a:t>
                      </a:r>
                      <a:r>
                        <a:rPr lang="en-US" sz="1400" kern="1200" dirty="0" err="1">
                          <a:effectLst/>
                          <a:latin typeface="+mj-lt"/>
                        </a:rPr>
                        <a:t>učenika</a:t>
                      </a:r>
                      <a:r>
                        <a:rPr lang="en-US" sz="1400" kern="1200" dirty="0">
                          <a:effectLst/>
                          <a:latin typeface="+mj-lt"/>
                        </a:rPr>
                        <a:t>. </a:t>
                      </a:r>
                      <a:r>
                        <a:rPr lang="en-US" sz="1400" kern="1200" dirty="0" err="1">
                          <a:effectLst/>
                          <a:latin typeface="+mj-lt"/>
                        </a:rPr>
                        <a:t>Cijenu</a:t>
                      </a:r>
                      <a:r>
                        <a:rPr lang="en-US" sz="1400" kern="1200" dirty="0">
                          <a:effectLst/>
                          <a:latin typeface="+mj-lt"/>
                        </a:rPr>
                        <a:t> </a:t>
                      </a:r>
                      <a:r>
                        <a:rPr lang="en-US" sz="1400" kern="1200" dirty="0" err="1">
                          <a:effectLst/>
                          <a:latin typeface="+mj-lt"/>
                        </a:rPr>
                        <a:t>određuje</a:t>
                      </a:r>
                      <a:r>
                        <a:rPr lang="en-US" sz="1400" kern="1200" dirty="0">
                          <a:effectLst/>
                          <a:latin typeface="+mj-lt"/>
                        </a:rPr>
                        <a:t> </a:t>
                      </a:r>
                      <a:r>
                        <a:rPr lang="en-US" sz="1400" kern="1200" dirty="0" err="1">
                          <a:effectLst/>
                          <a:latin typeface="+mj-lt"/>
                        </a:rPr>
                        <a:t>izabrana</a:t>
                      </a:r>
                      <a:r>
                        <a:rPr lang="en-US" sz="1400" kern="1200" dirty="0">
                          <a:effectLst/>
                          <a:latin typeface="+mj-lt"/>
                        </a:rPr>
                        <a:t> </a:t>
                      </a:r>
                      <a:r>
                        <a:rPr lang="en-US" sz="1400" kern="1200" dirty="0" err="1">
                          <a:effectLst/>
                          <a:latin typeface="+mj-lt"/>
                        </a:rPr>
                        <a:t>turistička</a:t>
                      </a:r>
                      <a:r>
                        <a:rPr lang="en-US" sz="1400" kern="1200" dirty="0">
                          <a:effectLst/>
                          <a:latin typeface="+mj-lt"/>
                        </a:rPr>
                        <a:t> </a:t>
                      </a:r>
                      <a:r>
                        <a:rPr lang="en-US" sz="1400" kern="1200" dirty="0" err="1">
                          <a:effectLst/>
                          <a:latin typeface="+mj-lt"/>
                        </a:rPr>
                        <a:t>agencija</a:t>
                      </a:r>
                      <a:r>
                        <a:rPr lang="en-US" sz="1400" kern="1200" dirty="0">
                          <a:effectLst/>
                          <a:latin typeface="+mj-lt"/>
                        </a:rPr>
                        <a:t>.</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11944514"/>
                  </a:ext>
                </a:extLst>
              </a:tr>
              <a:tr h="849630">
                <a:tc>
                  <a:txBody>
                    <a:bodyPr/>
                    <a:lstStyle/>
                    <a:p>
                      <a:pPr marL="0" marR="0" indent="0" algn="l" rtl="0" eaLnBrk="1" latinLnBrk="0" hangingPunct="1">
                        <a:lnSpc>
                          <a:spcPct val="115000"/>
                        </a:lnSpc>
                        <a:spcBef>
                          <a:spcPts val="0"/>
                        </a:spcBef>
                        <a:spcAft>
                          <a:spcPts val="0"/>
                        </a:spcAft>
                      </a:pPr>
                      <a:r>
                        <a:rPr lang="en-US" sz="1600" b="1" kern="1200">
                          <a:effectLst/>
                          <a:latin typeface="+mj-lt"/>
                        </a:rPr>
                        <a:t>VREDNOVANJE I KORIŠTENJE REZULTATA RADA</a:t>
                      </a:r>
                      <a:endParaRPr lang="en-US" sz="1600" b="1">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rtl="0" eaLnBrk="1" latinLnBrk="0" hangingPunct="1">
                        <a:spcBef>
                          <a:spcPts val="0"/>
                        </a:spcBef>
                        <a:spcAft>
                          <a:spcPts val="0"/>
                        </a:spcAft>
                      </a:pPr>
                      <a:r>
                        <a:rPr lang="en-US" sz="1400" kern="1200" dirty="0" err="1">
                          <a:effectLst/>
                          <a:latin typeface="+mj-lt"/>
                        </a:rPr>
                        <a:t>Izrada</a:t>
                      </a:r>
                      <a:r>
                        <a:rPr lang="en-US" sz="1400" kern="1200" dirty="0">
                          <a:effectLst/>
                          <a:latin typeface="+mj-lt"/>
                        </a:rPr>
                        <a:t> </a:t>
                      </a:r>
                      <a:r>
                        <a:rPr lang="en-US" sz="1400" kern="1200" dirty="0" err="1">
                          <a:effectLst/>
                          <a:latin typeface="+mj-lt"/>
                        </a:rPr>
                        <a:t>plakata</a:t>
                      </a:r>
                      <a:r>
                        <a:rPr lang="en-US" sz="1400" kern="1200" dirty="0">
                          <a:effectLst/>
                          <a:latin typeface="+mj-lt"/>
                        </a:rPr>
                        <a:t>/</a:t>
                      </a:r>
                      <a:r>
                        <a:rPr lang="en-US" sz="1400" kern="1200" dirty="0" err="1">
                          <a:effectLst/>
                          <a:latin typeface="+mj-lt"/>
                        </a:rPr>
                        <a:t>postera</a:t>
                      </a:r>
                      <a:r>
                        <a:rPr lang="en-US" sz="1400" kern="1200" dirty="0">
                          <a:effectLst/>
                          <a:latin typeface="+mj-lt"/>
                        </a:rPr>
                        <a:t>, </a:t>
                      </a:r>
                      <a:r>
                        <a:rPr lang="en-US" sz="1400" kern="1200" dirty="0" err="1">
                          <a:effectLst/>
                          <a:latin typeface="+mj-lt"/>
                        </a:rPr>
                        <a:t>pisanje</a:t>
                      </a:r>
                      <a:r>
                        <a:rPr lang="en-US" sz="1400" kern="1200" dirty="0">
                          <a:effectLst/>
                          <a:latin typeface="+mj-lt"/>
                        </a:rPr>
                        <a:t> </a:t>
                      </a:r>
                      <a:r>
                        <a:rPr lang="en-US" sz="1400" kern="1200" dirty="0" err="1">
                          <a:effectLst/>
                          <a:latin typeface="+mj-lt"/>
                        </a:rPr>
                        <a:t>dojmova</a:t>
                      </a:r>
                      <a:r>
                        <a:rPr lang="en-US" sz="1400" kern="1200" dirty="0">
                          <a:effectLst/>
                          <a:latin typeface="+mj-lt"/>
                        </a:rPr>
                        <a:t> </a:t>
                      </a:r>
                      <a:r>
                        <a:rPr lang="en-US" sz="1400" kern="1200" dirty="0" err="1">
                          <a:effectLst/>
                          <a:latin typeface="+mj-lt"/>
                        </a:rPr>
                        <a:t>i</a:t>
                      </a:r>
                      <a:r>
                        <a:rPr lang="en-US" sz="1400" kern="1200" dirty="0">
                          <a:effectLst/>
                          <a:latin typeface="+mj-lt"/>
                        </a:rPr>
                        <a:t> </a:t>
                      </a:r>
                      <a:r>
                        <a:rPr lang="en-US" sz="1400" kern="1200" dirty="0" err="1">
                          <a:effectLst/>
                          <a:latin typeface="+mj-lt"/>
                        </a:rPr>
                        <a:t>doživljaja</a:t>
                      </a:r>
                      <a:r>
                        <a:rPr lang="en-US" sz="1400" kern="1200" dirty="0">
                          <a:effectLst/>
                          <a:latin typeface="+mj-lt"/>
                        </a:rPr>
                        <a:t>, </a:t>
                      </a:r>
                      <a:r>
                        <a:rPr lang="en-US" sz="1400" kern="1200" dirty="0" err="1">
                          <a:effectLst/>
                          <a:latin typeface="+mj-lt"/>
                        </a:rPr>
                        <a:t>izložba</a:t>
                      </a:r>
                      <a:r>
                        <a:rPr lang="en-US" sz="1400" kern="1200" dirty="0">
                          <a:effectLst/>
                          <a:latin typeface="+mj-lt"/>
                        </a:rPr>
                        <a:t> </a:t>
                      </a:r>
                      <a:r>
                        <a:rPr lang="en-US" sz="1400" kern="1200" dirty="0" err="1">
                          <a:effectLst/>
                          <a:latin typeface="+mj-lt"/>
                        </a:rPr>
                        <a:t>fotografija</a:t>
                      </a:r>
                      <a:r>
                        <a:rPr lang="en-US" sz="1400" kern="1200" dirty="0">
                          <a:effectLst/>
                          <a:latin typeface="+mj-lt"/>
                        </a:rPr>
                        <a:t>.</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7868716"/>
                  </a:ext>
                </a:extLst>
              </a:tr>
            </a:tbl>
          </a:graphicData>
        </a:graphic>
      </p:graphicFrame>
    </p:spTree>
    <p:extLst>
      <p:ext uri="{BB962C8B-B14F-4D97-AF65-F5344CB8AC3E}">
        <p14:creationId xmlns:p14="http://schemas.microsoft.com/office/powerpoint/2010/main" val="218607231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83"/>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87" name="Google Shape;1387;p183"/>
          <p:cNvGraphicFramePr/>
          <p:nvPr>
            <p:extLst>
              <p:ext uri="{D42A27DB-BD31-4B8C-83A1-F6EECF244321}">
                <p14:modId xmlns:p14="http://schemas.microsoft.com/office/powerpoint/2010/main" val="912275177"/>
              </p:ext>
            </p:extLst>
          </p:nvPr>
        </p:nvGraphicFramePr>
        <p:xfrm>
          <a:off x="246760" y="274498"/>
          <a:ext cx="8650479" cy="6481358"/>
        </p:xfrm>
        <a:graphic>
          <a:graphicData uri="http://schemas.openxmlformats.org/drawingml/2006/table">
            <a:tbl>
              <a:tblPr>
                <a:noFill/>
                <a:tableStyleId>{B2E6745A-B9C5-42E0-A17B-FDAA3278ED7C}</a:tableStyleId>
              </a:tblPr>
              <a:tblGrid>
                <a:gridCol w="3028285">
                  <a:extLst>
                    <a:ext uri="{9D8B030D-6E8A-4147-A177-3AD203B41FA5}">
                      <a16:colId xmlns:a16="http://schemas.microsoft.com/office/drawing/2014/main" val="20000"/>
                    </a:ext>
                  </a:extLst>
                </a:gridCol>
                <a:gridCol w="5622194">
                  <a:extLst>
                    <a:ext uri="{9D8B030D-6E8A-4147-A177-3AD203B41FA5}">
                      <a16:colId xmlns:a16="http://schemas.microsoft.com/office/drawing/2014/main" val="20001"/>
                    </a:ext>
                  </a:extLst>
                </a:gridCol>
              </a:tblGrid>
              <a:tr h="67685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hr-HR" sz="1600" b="1" u="none" strike="noStrike" cap="none" dirty="0" smtClean="0">
                          <a:solidFill>
                            <a:schemeClr val="dk1"/>
                          </a:solidFill>
                          <a:latin typeface="+mj-lt"/>
                          <a:ea typeface="Times New Roman"/>
                          <a:cs typeface="Times New Roman"/>
                          <a:sym typeface="Times New Roman"/>
                        </a:rPr>
                        <a:t>POSJET </a:t>
                      </a:r>
                      <a:r>
                        <a:rPr lang="hr-HR" sz="1600" b="1" i="1" u="none" strike="noStrike" cap="none" dirty="0" smtClean="0">
                          <a:solidFill>
                            <a:schemeClr val="dk1"/>
                          </a:solidFill>
                          <a:latin typeface="+mj-lt"/>
                          <a:ea typeface="Times New Roman"/>
                          <a:cs typeface="Times New Roman"/>
                          <a:sym typeface="Times New Roman"/>
                        </a:rPr>
                        <a:t>MEMORIJALNI CENTAR DOMOVINSKOG RATA VUKOVAR</a:t>
                      </a:r>
                      <a:r>
                        <a:rPr lang="hr-HR" sz="1600" b="1" u="none" strike="noStrike" cap="none" dirty="0" smtClean="0">
                          <a:solidFill>
                            <a:schemeClr val="dk1"/>
                          </a:solidFill>
                          <a:latin typeface="+mj-lt"/>
                          <a:ea typeface="Times New Roman"/>
                          <a:cs typeface="Times New Roman"/>
                          <a:sym typeface="Times New Roman"/>
                        </a:rPr>
                        <a:t>, VUKOVAR</a:t>
                      </a:r>
                    </a:p>
                    <a:p>
                      <a:pPr marL="0" marR="0" lvl="0" indent="0" algn="ctr" rtl="0">
                        <a:lnSpc>
                          <a:spcPct val="115000"/>
                        </a:lnSpc>
                        <a:spcBef>
                          <a:spcPts val="0"/>
                        </a:spcBef>
                        <a:spcAft>
                          <a:spcPts val="0"/>
                        </a:spcAft>
                        <a:buClr>
                          <a:srgbClr val="000000"/>
                        </a:buClr>
                        <a:buSzPts val="400"/>
                        <a:buFont typeface="Verdana"/>
                        <a:buNone/>
                      </a:pPr>
                      <a:r>
                        <a:rPr lang="hr-HR" sz="1600" b="1" u="none" strike="noStrike" cap="none" dirty="0" smtClean="0">
                          <a:solidFill>
                            <a:schemeClr val="dk1"/>
                          </a:solidFill>
                          <a:latin typeface="+mj-lt"/>
                          <a:ea typeface="Times New Roman"/>
                          <a:cs typeface="Times New Roman"/>
                          <a:sym typeface="Times New Roman"/>
                        </a:rPr>
                        <a:t>dvodnevna </a:t>
                      </a:r>
                      <a:r>
                        <a:rPr lang="hr-HR" sz="1600" b="1" u="none" strike="noStrike" cap="none" dirty="0" err="1" smtClean="0">
                          <a:solidFill>
                            <a:schemeClr val="dk1"/>
                          </a:solidFill>
                          <a:latin typeface="+mj-lt"/>
                          <a:ea typeface="Times New Roman"/>
                          <a:cs typeface="Times New Roman"/>
                          <a:sym typeface="Times New Roman"/>
                        </a:rPr>
                        <a:t>izvanučionička</a:t>
                      </a:r>
                      <a:r>
                        <a:rPr lang="hr-HR" sz="1600" b="1" u="none" strike="noStrike" cap="none" dirty="0" smtClean="0">
                          <a:solidFill>
                            <a:schemeClr val="dk1"/>
                          </a:solidFill>
                          <a:latin typeface="+mj-lt"/>
                          <a:ea typeface="Times New Roman"/>
                          <a:cs typeface="Times New Roman"/>
                          <a:sym typeface="Times New Roman"/>
                        </a:rPr>
                        <a:t> terenska</a:t>
                      </a:r>
                      <a:r>
                        <a:rPr lang="hr-HR" sz="1600" b="1" u="none" strike="noStrike" cap="none" dirty="0" smtClean="0">
                          <a:latin typeface="+mj-lt"/>
                          <a:ea typeface="Times New Roman"/>
                          <a:cs typeface="Times New Roman"/>
                          <a:sym typeface="Times New Roman"/>
                        </a:rPr>
                        <a:t> osmog</a:t>
                      </a:r>
                      <a:r>
                        <a:rPr lang="hr-HR" sz="1600" b="1" u="none" strike="noStrike" cap="none" baseline="0" dirty="0" smtClean="0">
                          <a:latin typeface="+mj-lt"/>
                          <a:ea typeface="Times New Roman"/>
                          <a:cs typeface="Times New Roman"/>
                          <a:sym typeface="Times New Roman"/>
                        </a:rPr>
                        <a:t> </a:t>
                      </a:r>
                      <a:r>
                        <a:rPr lang="hr-HR" sz="1600" b="1" u="none" strike="noStrike" cap="none" dirty="0" smtClean="0">
                          <a:latin typeface="+mj-lt"/>
                          <a:ea typeface="Times New Roman"/>
                          <a:cs typeface="Times New Roman"/>
                          <a:sym typeface="Times New Roman"/>
                        </a:rPr>
                        <a:t>razred</a:t>
                      </a: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7713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Učenje o Domovinskom ratu.</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Međupredmetna korelacija, upoznavanje prirodnih i društvenih ljepota domovine te upoznavanje kulturno-povijesnih spomenika.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7713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Steći ključna znanja na autentičnim povijesnim lokacijama. Upoznati učenike s nacionalnom, povijesnom i kulturnom baštinom te prema njoj razvijati poštovanje.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9387">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mj-lt"/>
                          <a:ea typeface="Times New Roman"/>
                          <a:cs typeface="Times New Roman"/>
                          <a:sym typeface="Times New Roman"/>
                        </a:rPr>
                        <a:t>NOSITELJI</a:t>
                      </a:r>
                      <a:r>
                        <a:rPr lang="en" sz="1600" b="1" u="none" strike="noStrike" cap="none">
                          <a:solidFill>
                            <a:schemeClr val="dk1"/>
                          </a:solidFill>
                          <a:latin typeface="+mj-lt"/>
                          <a:ea typeface="Times New Roman"/>
                          <a:cs typeface="Times New Roman"/>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sr-Latn-RS" sz="1400" u="none" strike="noStrike" cap="none" dirty="0">
                          <a:latin typeface="+mj-lt"/>
                          <a:ea typeface="Times New Roman"/>
                          <a:cs typeface="Times New Roman"/>
                        </a:rPr>
                        <a:t>Željka </a:t>
                      </a:r>
                      <a:r>
                        <a:rPr lang="sr-Latn-RS" sz="1400" u="none" strike="noStrike" cap="none" dirty="0" err="1">
                          <a:latin typeface="+mj-lt"/>
                          <a:ea typeface="Times New Roman"/>
                          <a:cs typeface="Times New Roman"/>
                        </a:rPr>
                        <a:t>Šibalić</a:t>
                      </a:r>
                      <a:r>
                        <a:rPr lang="sr-Latn-RS" sz="1400" u="none" strike="noStrike" cap="none" dirty="0">
                          <a:latin typeface="+mj-lt"/>
                          <a:ea typeface="Times New Roman"/>
                          <a:cs typeface="Times New Roman"/>
                        </a:rPr>
                        <a:t>, Tomislav Habulin i Anita </a:t>
                      </a:r>
                      <a:r>
                        <a:rPr lang="sr-Latn-RS" sz="1400" u="none" strike="noStrike" cap="none" dirty="0" err="1">
                          <a:latin typeface="+mj-lt"/>
                          <a:ea typeface="Times New Roman"/>
                          <a:cs typeface="Times New Roman"/>
                        </a:rPr>
                        <a:t>Branašić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857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Fotografiranje i prikupljanje podataka. Metode izlaganja, slušanja, demonstracije, razgovora.</a:t>
                      </a:r>
                      <a:r>
                        <a:rPr lang="en" sz="1400" u="none" strike="noStrike" cap="none" dirty="0">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07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hr-HR" sz="1400" u="none" strike="noStrike" cap="none" dirty="0" smtClean="0">
                          <a:latin typeface="+mj-lt"/>
                          <a:cs typeface="Times New Roman"/>
                        </a:rPr>
                        <a:t>Ožujak, </a:t>
                      </a:r>
                      <a:r>
                        <a:rPr lang="en" sz="1400" u="none" strike="noStrike" cap="none" dirty="0" smtClean="0">
                          <a:latin typeface="+mj-lt"/>
                          <a:cs typeface="Times New Roman"/>
                        </a:rPr>
                        <a:t>2023.</a:t>
                      </a:r>
                      <a:r>
                        <a:rPr lang="hr-HR" sz="1400" u="none" strike="noStrike" cap="none" dirty="0" smtClean="0">
                          <a:latin typeface="+mj-lt"/>
                          <a:cs typeface="Times New Roman"/>
                        </a:rPr>
                        <a:t> godine</a:t>
                      </a:r>
                      <a:endParaRPr lang="en"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6932">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Troškove izvanučioničke nastave snose roditelji i RH.</a:t>
                      </a:r>
                      <a:r>
                        <a:rPr lang="en" sz="1400" u="none" strike="noStrike" cap="none" dirty="0">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187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a:solidFill>
                            <a:schemeClr val="dk1"/>
                          </a:solidFill>
                          <a:latin typeface="+mj-lt"/>
                          <a:ea typeface="Times New Roman"/>
                          <a:cs typeface="Times New Roman"/>
                          <a:sym typeface="Times New Roman"/>
                        </a:rPr>
                        <a:t>VREDNOVANJE I KORIŠTENJE 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Pisanje putopisa, izrada plakata. Usmeno/pismeno.</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g61d832350e_1_0"/>
          <p:cNvSpPr/>
          <p:nvPr/>
        </p:nvSpPr>
        <p:spPr>
          <a:xfrm>
            <a:off x="1077900" y="1988850"/>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r>
              <a:rPr lang="en" sz="3600" b="1" i="0" u="none" strike="noStrike" cap="none">
                <a:solidFill>
                  <a:schemeClr val="dk1"/>
                </a:solidFill>
                <a:latin typeface="Times New Roman"/>
                <a:ea typeface="Times New Roman"/>
                <a:cs typeface="Times New Roman"/>
                <a:sym typeface="Times New Roman"/>
              </a:rPr>
              <a:t>NATJECANJA</a:t>
            </a:r>
            <a:endParaRPr sz="36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graphicFrame>
        <p:nvGraphicFramePr>
          <p:cNvPr id="3" name="Google Shape;1436;g61d832350e_53_0"/>
          <p:cNvGraphicFramePr/>
          <p:nvPr>
            <p:extLst>
              <p:ext uri="{D42A27DB-BD31-4B8C-83A1-F6EECF244321}">
                <p14:modId xmlns:p14="http://schemas.microsoft.com/office/powerpoint/2010/main" val="2287621138"/>
              </p:ext>
            </p:extLst>
          </p:nvPr>
        </p:nvGraphicFramePr>
        <p:xfrm>
          <a:off x="302639" y="262543"/>
          <a:ext cx="8613365" cy="6291017"/>
        </p:xfrm>
        <a:graphic>
          <a:graphicData uri="http://schemas.openxmlformats.org/drawingml/2006/table">
            <a:tbl>
              <a:tblPr>
                <a:noFill/>
                <a:tableStyleId>{B2E6745A-B9C5-42E0-A17B-FDAA3278ED7C}</a:tableStyleId>
              </a:tblPr>
              <a:tblGrid>
                <a:gridCol w="2432750">
                  <a:extLst>
                    <a:ext uri="{9D8B030D-6E8A-4147-A177-3AD203B41FA5}">
                      <a16:colId xmlns:a16="http://schemas.microsoft.com/office/drawing/2014/main" val="20000"/>
                    </a:ext>
                  </a:extLst>
                </a:gridCol>
                <a:gridCol w="6180615">
                  <a:extLst>
                    <a:ext uri="{9D8B030D-6E8A-4147-A177-3AD203B41FA5}">
                      <a16:colId xmlns:a16="http://schemas.microsoft.com/office/drawing/2014/main" val="20001"/>
                    </a:ext>
                  </a:extLst>
                </a:gridCol>
              </a:tblGrid>
              <a:tr h="609600">
                <a:tc>
                  <a:txBody>
                    <a:bodyPr/>
                    <a:lstStyle/>
                    <a:p>
                      <a:pPr marL="0" marR="0" lvl="0" indent="0" algn="l" rtl="0">
                        <a:lnSpc>
                          <a:spcPct val="115000"/>
                        </a:lnSpc>
                        <a:spcBef>
                          <a:spcPts val="0"/>
                        </a:spcBef>
                        <a:spcAft>
                          <a:spcPts val="0"/>
                        </a:spcAft>
                        <a:buFont typeface="Arial"/>
                        <a:buNone/>
                      </a:pPr>
                      <a:r>
                        <a:rPr lang="en" sz="1600"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Arial"/>
                        <a:buNone/>
                      </a:pPr>
                      <a:endParaRPr lang="hr-HR" sz="1600" b="1" dirty="0" smtClean="0">
                        <a:latin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Arial"/>
                        <a:buNone/>
                      </a:pPr>
                      <a:r>
                        <a:rPr lang="en" sz="1600" b="1" dirty="0" smtClean="0">
                          <a:latin typeface="Times New Roman"/>
                          <a:cs typeface="Times New Roman"/>
                          <a:sym typeface="Times New Roman"/>
                        </a:rPr>
                        <a:t>NATJECANJE </a:t>
                      </a:r>
                      <a:r>
                        <a:rPr lang="en" sz="1600" b="1" dirty="0">
                          <a:latin typeface="Times New Roman"/>
                          <a:cs typeface="Times New Roman"/>
                          <a:sym typeface="Times New Roman"/>
                        </a:rPr>
                        <a:t>IZ HRVATSKOGA JEZIKA</a:t>
                      </a:r>
                      <a:endParaRPr sz="1600" b="1" dirty="0">
                        <a:latin typeface="Times New Roman"/>
                        <a:cs typeface="Times New Roman"/>
                      </a:endParaRPr>
                    </a:p>
                    <a:p>
                      <a:pPr marL="0" marR="0" lvl="0" indent="0" algn="ctr" rtl="0">
                        <a:lnSpc>
                          <a:spcPct val="115000"/>
                        </a:lnSpc>
                        <a:spcBef>
                          <a:spcPts val="0"/>
                        </a:spcBef>
                        <a:spcAft>
                          <a:spcPts val="0"/>
                        </a:spcAft>
                        <a:buClr>
                          <a:srgbClr val="000000"/>
                        </a:buClr>
                        <a:buSzPts val="400"/>
                        <a:buFont typeface="Arial"/>
                        <a:buNone/>
                      </a:pPr>
                      <a:r>
                        <a:rPr lang="pl-PL" sz="1600" b="1" dirty="0" smtClean="0">
                          <a:latin typeface="Times New Roman"/>
                          <a:cs typeface="Times New Roman"/>
                          <a:sym typeface="Times New Roman"/>
                        </a:rPr>
                        <a:t>za učenike sedmog </a:t>
                      </a:r>
                      <a:r>
                        <a:rPr lang="pl-PL" sz="1600" b="1" dirty="0" smtClean="0">
                          <a:latin typeface="Times New Roman"/>
                          <a:cs typeface="Times New Roman"/>
                        </a:rPr>
                        <a:t>i </a:t>
                      </a:r>
                      <a:r>
                        <a:rPr lang="pl-PL" sz="1600" b="1" dirty="0" smtClean="0">
                          <a:latin typeface="Times New Roman"/>
                          <a:cs typeface="Times New Roman"/>
                          <a:sym typeface="Times New Roman"/>
                        </a:rPr>
                        <a:t>osmog </a:t>
                      </a:r>
                      <a:r>
                        <a:rPr lang="pl-PL" sz="1600" b="1" dirty="0" smtClean="0">
                          <a:latin typeface="Times New Roman"/>
                          <a:cs typeface="Times New Roman"/>
                        </a:rPr>
                        <a:t>razreda</a:t>
                      </a:r>
                    </a:p>
                    <a:p>
                      <a:pPr marL="0" marR="0" lvl="0" indent="0" algn="ctr" rtl="0">
                        <a:lnSpc>
                          <a:spcPct val="115000"/>
                        </a:lnSpc>
                        <a:spcBef>
                          <a:spcPts val="0"/>
                        </a:spcBef>
                        <a:spcAft>
                          <a:spcPts val="0"/>
                        </a:spcAft>
                        <a:buClr>
                          <a:srgbClr val="000000"/>
                        </a:buClr>
                        <a:buSzPts val="400"/>
                        <a:buFont typeface="Arial"/>
                        <a:buNone/>
                      </a:pPr>
                      <a:endParaRPr lang="pl-PL" sz="1600" b="1"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5530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CILJ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Times New Roman"/>
                        <a:buNone/>
                      </a:pPr>
                      <a:r>
                        <a:rPr lang="en" sz="1400" dirty="0">
                          <a:latin typeface="Times New Roman"/>
                          <a:cs typeface="Times New Roman"/>
                          <a:sym typeface="Times New Roman"/>
                        </a:rPr>
                        <a:t>Poticanje</a:t>
                      </a:r>
                      <a:r>
                        <a:rPr lang="en" sz="1400" dirty="0">
                          <a:latin typeface="Times New Roman"/>
                          <a:cs typeface="Times New Roman"/>
                        </a:rPr>
                        <a:t> </a:t>
                      </a:r>
                      <a:r>
                        <a:rPr lang="en" sz="1400" dirty="0">
                          <a:latin typeface="Times New Roman"/>
                          <a:cs typeface="Times New Roman"/>
                          <a:sym typeface="Times New Roman"/>
                        </a:rPr>
                        <a:t> interesa za hrvatski jezik i njegovu jezičnu i kulturnu baštinu, njegovanje izričaja vezanog za hrvatska narječja, poticanje učenika na usvajanje pravogovora i pravopisa u skladu s normama hrvatskoga književnoga jezika (standarda).</a:t>
                      </a:r>
                      <a:endParaRPr sz="1400"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452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NAMJENA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dirty="0">
                          <a:latin typeface="Times New Roman"/>
                          <a:cs typeface="Times New Roman"/>
                          <a:sym typeface="Times New Roman"/>
                        </a:rPr>
                        <a:t>Učenicima koji pokazuju dodatni interes za nastavu hrvatskoga jezika</a:t>
                      </a:r>
                      <a:endParaRPr sz="1400"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635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NOSITELJI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Times New Roman"/>
                        <a:buNone/>
                      </a:pPr>
                      <a:r>
                        <a:rPr lang="en-US" sz="1400" dirty="0" err="1">
                          <a:latin typeface="Times New Roman"/>
                          <a:cs typeface="Times New Roman"/>
                        </a:rPr>
                        <a:t>Olgica</a:t>
                      </a:r>
                      <a:r>
                        <a:rPr lang="en-US" sz="1400" dirty="0">
                          <a:latin typeface="Times New Roman"/>
                          <a:cs typeface="Times New Roman"/>
                        </a:rPr>
                        <a:t> </a:t>
                      </a:r>
                      <a:r>
                        <a:rPr lang="en-US" sz="1400" dirty="0" err="1" smtClean="0">
                          <a:latin typeface="Times New Roman"/>
                          <a:cs typeface="Times New Roman"/>
                        </a:rPr>
                        <a:t>Pavičić-Čović</a:t>
                      </a:r>
                      <a:r>
                        <a:rPr lang="en-US" sz="1400" dirty="0" smtClean="0">
                          <a:latin typeface="Times New Roman"/>
                          <a:cs typeface="Times New Roman"/>
                        </a:rPr>
                        <a:t>, </a:t>
                      </a:r>
                      <a:r>
                        <a:rPr lang="en-US" sz="1400" dirty="0" err="1">
                          <a:latin typeface="Times New Roman"/>
                          <a:cs typeface="Times New Roman"/>
                        </a:rPr>
                        <a:t>Božica</a:t>
                      </a:r>
                      <a:r>
                        <a:rPr lang="en-US" sz="1400" dirty="0">
                          <a:latin typeface="Times New Roman"/>
                          <a:cs typeface="Times New Roman"/>
                        </a:rPr>
                        <a:t> </a:t>
                      </a:r>
                      <a:r>
                        <a:rPr lang="en-US" sz="1400" dirty="0" err="1" smtClean="0">
                          <a:latin typeface="Times New Roman"/>
                          <a:cs typeface="Times New Roman"/>
                        </a:rPr>
                        <a:t>Ruganec</a:t>
                      </a:r>
                      <a:endParaRPr lang="en-US"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812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NAČIN REALIZACIJE</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dirty="0">
                          <a:latin typeface="Times New Roman"/>
                          <a:cs typeface="Times New Roman"/>
                          <a:sym typeface="Times New Roman"/>
                        </a:rPr>
                        <a:t>Metoda razgovora, usmenog izlaganja, rada na tekstu, samostalno rješavanje zadataka), individualni, frontalni rad, rad u skupinama/paru</a:t>
                      </a:r>
                      <a:endParaRPr sz="1400"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245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VREMENIK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Times New Roman"/>
                        <a:buNone/>
                      </a:pPr>
                      <a:r>
                        <a:rPr lang="sr-Latn-RS" sz="1400" dirty="0">
                          <a:latin typeface="Times New Roman"/>
                          <a:cs typeface="Times New Roman"/>
                        </a:rPr>
                        <a:t>Prema </a:t>
                      </a:r>
                      <a:r>
                        <a:rPr lang="sr-Latn-RS" sz="1400" dirty="0" err="1">
                          <a:latin typeface="Times New Roman"/>
                          <a:cs typeface="Times New Roman"/>
                        </a:rPr>
                        <a:t>vremeniku</a:t>
                      </a:r>
                      <a:r>
                        <a:rPr lang="sr-Latn-RS" sz="1400" dirty="0">
                          <a:latin typeface="Times New Roman"/>
                          <a:cs typeface="Times New Roman"/>
                        </a:rPr>
                        <a:t>  AZOO-a</a:t>
                      </a:r>
                      <a:endParaRPr sz="1400" dirty="0">
                        <a:latin typeface="Times New Roman" panose="02020603050405020304" pitchFamily="18" charset="0"/>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7847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TROŠKOVNIK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dirty="0">
                          <a:latin typeface="Times New Roman"/>
                          <a:cs typeface="Times New Roman"/>
                          <a:sym typeface="Times New Roman"/>
                        </a:rPr>
                        <a:t>Troškovi materijala za izradu samostalnih radova, troškovi fotokopirnog papira i dodatnog materijala</a:t>
                      </a:r>
                      <a:endParaRPr sz="1400"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5895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VREDNOVANJE I KORIŠTENJE REZULTATA RADA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Times New Roman"/>
                        <a:buNone/>
                      </a:pPr>
                      <a:r>
                        <a:rPr lang="en" sz="1400" dirty="0">
                          <a:latin typeface="Times New Roman"/>
                          <a:cs typeface="Times New Roman"/>
                        </a:rPr>
                        <a:t> </a:t>
                      </a:r>
                      <a:r>
                        <a:rPr lang="en" sz="1400" dirty="0">
                          <a:latin typeface="Times New Roman"/>
                          <a:cs typeface="Times New Roman"/>
                          <a:sym typeface="Times New Roman"/>
                        </a:rPr>
                        <a:t>Sudjelovanjem učenika na školskom natjecanju iz hrvatskoga jezika</a:t>
                      </a:r>
                      <a:endParaRPr sz="1400" dirty="0">
                        <a:latin typeface="Times New Roman"/>
                        <a:cs typeface="Times New Roman"/>
                        <a:sym typeface="Times New Roman"/>
                      </a:endParaRPr>
                    </a:p>
                    <a:p>
                      <a:pPr marL="0" marR="0" lvl="0" indent="0" algn="l" rtl="0">
                        <a:lnSpc>
                          <a:spcPct val="115000"/>
                        </a:lnSpc>
                        <a:spcBef>
                          <a:spcPts val="0"/>
                        </a:spcBef>
                        <a:spcAft>
                          <a:spcPts val="0"/>
                        </a:spcAft>
                        <a:buClr>
                          <a:srgbClr val="000000"/>
                        </a:buClr>
                        <a:buSzPts val="400"/>
                        <a:buFont typeface="Times New Roman"/>
                        <a:buNone/>
                      </a:pPr>
                      <a:r>
                        <a:rPr lang="en" sz="1400" dirty="0">
                          <a:latin typeface="Times New Roman"/>
                          <a:cs typeface="Times New Roman"/>
                          <a:sym typeface="Times New Roman"/>
                        </a:rPr>
                        <a:t>Individualno praćenje usvajanja planiranih i dodatnih sadržaja i postizanje što boljih rezultata u nastavi hrvatskoga jezika</a:t>
                      </a:r>
                      <a:endParaRPr sz="1400"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graphicFrame>
        <p:nvGraphicFramePr>
          <p:cNvPr id="3" name="Google Shape;1436;g61d832350e_53_0"/>
          <p:cNvGraphicFramePr/>
          <p:nvPr>
            <p:extLst>
              <p:ext uri="{D42A27DB-BD31-4B8C-83A1-F6EECF244321}">
                <p14:modId xmlns:p14="http://schemas.microsoft.com/office/powerpoint/2010/main" val="839254244"/>
              </p:ext>
            </p:extLst>
          </p:nvPr>
        </p:nvGraphicFramePr>
        <p:xfrm>
          <a:off x="267274" y="183383"/>
          <a:ext cx="8628114" cy="5987910"/>
        </p:xfrm>
        <a:graphic>
          <a:graphicData uri="http://schemas.openxmlformats.org/drawingml/2006/table">
            <a:tbl>
              <a:tblPr>
                <a:noFill/>
                <a:tableStyleId>{B2E6745A-B9C5-42E0-A17B-FDAA3278ED7C}</a:tableStyleId>
              </a:tblPr>
              <a:tblGrid>
                <a:gridCol w="2432750">
                  <a:extLst>
                    <a:ext uri="{9D8B030D-6E8A-4147-A177-3AD203B41FA5}">
                      <a16:colId xmlns:a16="http://schemas.microsoft.com/office/drawing/2014/main" val="20000"/>
                    </a:ext>
                  </a:extLst>
                </a:gridCol>
                <a:gridCol w="6195364">
                  <a:extLst>
                    <a:ext uri="{9D8B030D-6E8A-4147-A177-3AD203B41FA5}">
                      <a16:colId xmlns:a16="http://schemas.microsoft.com/office/drawing/2014/main" val="20001"/>
                    </a:ext>
                  </a:extLst>
                </a:gridCol>
              </a:tblGrid>
              <a:tr h="609600">
                <a:tc>
                  <a:txBody>
                    <a:bodyPr/>
                    <a:lstStyle/>
                    <a:p>
                      <a:pPr marL="0" marR="0" lvl="0" indent="0" algn="l" rtl="0">
                        <a:lnSpc>
                          <a:spcPct val="115000"/>
                        </a:lnSpc>
                        <a:spcBef>
                          <a:spcPts val="0"/>
                        </a:spcBef>
                        <a:spcAft>
                          <a:spcPts val="0"/>
                        </a:spcAft>
                        <a:buFont typeface="Arial"/>
                        <a:buNone/>
                      </a:pPr>
                      <a:r>
                        <a:rPr lang="en" sz="1600"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NATJECANJE IZ </a:t>
                      </a:r>
                      <a:r>
                        <a:rPr lang="hr-HR" sz="1600" b="1" u="none" strike="noStrike" cap="none" dirty="0">
                          <a:latin typeface="Times New Roman"/>
                          <a:ea typeface="Times New Roman"/>
                          <a:cs typeface="Times New Roman"/>
                          <a:sym typeface="Times New Roman"/>
                        </a:rPr>
                        <a:t>MATEMATIKE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Arial"/>
                        <a:buNone/>
                      </a:pPr>
                      <a:r>
                        <a:rPr lang="hr-HR" sz="1600" b="1" u="none" strike="noStrike" cap="none" dirty="0" smtClean="0">
                          <a:latin typeface="Times New Roman"/>
                          <a:ea typeface="Times New Roman"/>
                          <a:cs typeface="Times New Roman"/>
                          <a:sym typeface="Times New Roman"/>
                        </a:rPr>
                        <a:t>za učenike</a:t>
                      </a:r>
                      <a:r>
                        <a:rPr lang="hr-HR" sz="1600" b="1" u="none" strike="noStrike" cap="none" baseline="0" dirty="0" smtClean="0">
                          <a:latin typeface="Times New Roman"/>
                          <a:ea typeface="Times New Roman"/>
                          <a:cs typeface="Times New Roman"/>
                          <a:sym typeface="Times New Roman"/>
                        </a:rPr>
                        <a:t> sedmog</a:t>
                      </a:r>
                      <a:r>
                        <a:rPr lang="hr-HR" sz="1600" b="1" u="none" strike="noStrike" cap="none" baseline="0" dirty="0" smtClean="0">
                          <a:latin typeface="Times New Roman"/>
                          <a:ea typeface="Times New Roman"/>
                          <a:cs typeface="Times New Roman"/>
                        </a:rPr>
                        <a:t> razreda</a:t>
                      </a:r>
                      <a:endParaRPr lang="hr-H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1302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Times New Roman"/>
                        <a:buNone/>
                      </a:pPr>
                      <a:r>
                        <a:rPr lang="en-US" sz="1400" u="none" strike="noStrike" cap="none" dirty="0" err="1">
                          <a:latin typeface="+mj-lt"/>
                        </a:rPr>
                        <a:t>Poticanje</a:t>
                      </a:r>
                      <a:r>
                        <a:rPr lang="en-US" sz="1400" u="none" strike="noStrike" cap="none" dirty="0">
                          <a:latin typeface="+mj-lt"/>
                        </a:rPr>
                        <a:t> </a:t>
                      </a:r>
                      <a:r>
                        <a:rPr lang="en-US" sz="1400" u="none" strike="noStrike" cap="none" dirty="0" err="1">
                          <a:latin typeface="+mj-lt"/>
                        </a:rPr>
                        <a:t>interesa</a:t>
                      </a:r>
                      <a:r>
                        <a:rPr lang="en-US" sz="1400" u="none" strike="noStrike" cap="none" dirty="0">
                          <a:latin typeface="+mj-lt"/>
                        </a:rPr>
                        <a:t> </a:t>
                      </a:r>
                      <a:r>
                        <a:rPr lang="en-US" sz="1400" u="none" strike="noStrike" cap="none" dirty="0" err="1">
                          <a:latin typeface="+mj-lt"/>
                        </a:rPr>
                        <a:t>za</a:t>
                      </a:r>
                      <a:r>
                        <a:rPr lang="en-US" sz="1400" u="none" strike="noStrike" cap="none" dirty="0">
                          <a:latin typeface="+mj-lt"/>
                        </a:rPr>
                        <a:t> </a:t>
                      </a:r>
                      <a:r>
                        <a:rPr lang="en-US" sz="1400" u="none" strike="noStrike" cap="none" dirty="0" err="1">
                          <a:latin typeface="+mj-lt"/>
                        </a:rPr>
                        <a:t>matematiku</a:t>
                      </a:r>
                      <a:r>
                        <a:rPr lang="en-US" sz="1400" u="none" strike="noStrike" cap="none" dirty="0">
                          <a:latin typeface="+mj-lt"/>
                        </a:rPr>
                        <a:t>, </a:t>
                      </a:r>
                      <a:r>
                        <a:rPr lang="en-US" sz="1400" u="none" strike="noStrike" cap="none" dirty="0" err="1">
                          <a:latin typeface="+mj-lt"/>
                        </a:rPr>
                        <a:t>razvijanje</a:t>
                      </a:r>
                      <a:r>
                        <a:rPr lang="en-US" sz="1400" u="none" strike="noStrike" cap="none" dirty="0">
                          <a:latin typeface="+mj-lt"/>
                        </a:rPr>
                        <a:t> </a:t>
                      </a:r>
                      <a:r>
                        <a:rPr lang="en-US" sz="1400" u="none" strike="noStrike" cap="none" dirty="0" err="1">
                          <a:latin typeface="+mj-lt"/>
                        </a:rPr>
                        <a:t>logičkog</a:t>
                      </a:r>
                      <a:r>
                        <a:rPr lang="en-US" sz="1400" u="none" strike="noStrike" cap="none" dirty="0">
                          <a:latin typeface="+mj-lt"/>
                        </a:rPr>
                        <a:t> </a:t>
                      </a:r>
                      <a:r>
                        <a:rPr lang="en-US" sz="1400" u="none" strike="noStrike" cap="none" dirty="0" err="1">
                          <a:latin typeface="+mj-lt"/>
                        </a:rPr>
                        <a:t>mišljenja</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zaključivanja</a:t>
                      </a:r>
                      <a:r>
                        <a:rPr lang="en-US" sz="1400" u="none" strike="noStrike" cap="none" dirty="0">
                          <a:latin typeface="+mj-lt"/>
                        </a:rPr>
                        <a:t> </a:t>
                      </a:r>
                      <a:r>
                        <a:rPr lang="en-US" sz="1400" u="none" strike="noStrike" cap="none" dirty="0" err="1">
                          <a:latin typeface="+mj-lt"/>
                        </a:rPr>
                        <a:t>te</a:t>
                      </a:r>
                      <a:r>
                        <a:rPr lang="en-US" sz="1400" u="none" strike="noStrike" cap="none" dirty="0">
                          <a:latin typeface="+mj-lt"/>
                        </a:rPr>
                        <a:t> </a:t>
                      </a:r>
                      <a:r>
                        <a:rPr lang="en-US" sz="1400" u="none" strike="noStrike" cap="none" dirty="0" err="1">
                          <a:latin typeface="+mj-lt"/>
                        </a:rPr>
                        <a:t>svijesti</a:t>
                      </a:r>
                      <a:r>
                        <a:rPr lang="en-US" sz="1400" u="none" strike="noStrike" cap="none" dirty="0">
                          <a:latin typeface="+mj-lt"/>
                        </a:rPr>
                        <a:t> o </a:t>
                      </a:r>
                      <a:r>
                        <a:rPr lang="en-US" sz="1400" u="none" strike="noStrike" cap="none" dirty="0" err="1">
                          <a:latin typeface="+mj-lt"/>
                        </a:rPr>
                        <a:t>vrijednosti</a:t>
                      </a:r>
                      <a:r>
                        <a:rPr lang="en-US" sz="1400" u="none" strike="noStrike" cap="none" dirty="0">
                          <a:latin typeface="+mj-lt"/>
                        </a:rPr>
                        <a:t> </a:t>
                      </a:r>
                      <a:r>
                        <a:rPr lang="en-US" sz="1400" u="none" strike="noStrike" cap="none" dirty="0" err="1">
                          <a:latin typeface="+mj-lt"/>
                        </a:rPr>
                        <a:t>prethodno</a:t>
                      </a:r>
                      <a:r>
                        <a:rPr lang="en-US" sz="1400" u="none" strike="noStrike" cap="none" dirty="0">
                          <a:latin typeface="+mj-lt"/>
                        </a:rPr>
                        <a:t> </a:t>
                      </a:r>
                      <a:r>
                        <a:rPr lang="en-US" sz="1400" u="none" strike="noStrike" cap="none" dirty="0" err="1">
                          <a:latin typeface="+mj-lt"/>
                        </a:rPr>
                        <a:t>uloženog</a:t>
                      </a:r>
                      <a:r>
                        <a:rPr lang="en-US" sz="1400" u="none" strike="noStrike" cap="none" dirty="0">
                          <a:latin typeface="+mj-lt"/>
                        </a:rPr>
                        <a:t> </a:t>
                      </a:r>
                      <a:r>
                        <a:rPr lang="en-US" sz="1400" u="none" strike="noStrike" cap="none" dirty="0" err="1">
                          <a:latin typeface="+mj-lt"/>
                        </a:rPr>
                        <a:t>rada</a:t>
                      </a:r>
                      <a:r>
                        <a:rPr lang="en-US" sz="1400" u="none" strike="noStrike" cap="none" dirty="0">
                          <a:latin typeface="+mj-lt"/>
                        </a:rPr>
                        <a:t>. </a:t>
                      </a:r>
                      <a:r>
                        <a:rPr lang="en-US" sz="1400" u="none" strike="noStrike" cap="none" dirty="0" err="1">
                          <a:latin typeface="+mj-lt"/>
                        </a:rPr>
                        <a:t>Usmjeravati</a:t>
                      </a:r>
                      <a:r>
                        <a:rPr lang="en-US" sz="1400" u="none" strike="noStrike" cap="none" dirty="0">
                          <a:latin typeface="+mj-lt"/>
                        </a:rPr>
                        <a:t> </a:t>
                      </a:r>
                      <a:r>
                        <a:rPr lang="en-US" sz="1400" u="none" strike="noStrike" cap="none" dirty="0" err="1">
                          <a:latin typeface="+mj-lt"/>
                        </a:rPr>
                        <a:t>učenike</a:t>
                      </a:r>
                      <a:r>
                        <a:rPr lang="en-US" sz="1400" u="none" strike="noStrike" cap="none" dirty="0">
                          <a:latin typeface="+mj-lt"/>
                        </a:rPr>
                        <a:t> </a:t>
                      </a:r>
                      <a:r>
                        <a:rPr lang="en-US" sz="1400" u="none" strike="noStrike" cap="none" dirty="0" err="1">
                          <a:latin typeface="+mj-lt"/>
                        </a:rPr>
                        <a:t>na</a:t>
                      </a:r>
                      <a:r>
                        <a:rPr lang="en-US" sz="1400" u="none" strike="noStrike" cap="none" dirty="0">
                          <a:latin typeface="+mj-lt"/>
                        </a:rPr>
                        <a:t> </a:t>
                      </a:r>
                      <a:r>
                        <a:rPr lang="en-US" sz="1400" u="none" strike="noStrike" cap="none" dirty="0" err="1">
                          <a:latin typeface="+mj-lt"/>
                        </a:rPr>
                        <a:t>praktično</a:t>
                      </a:r>
                      <a:r>
                        <a:rPr lang="en-US" sz="1400" u="none" strike="noStrike" cap="none" dirty="0">
                          <a:latin typeface="+mj-lt"/>
                        </a:rPr>
                        <a:t> </a:t>
                      </a:r>
                      <a:r>
                        <a:rPr lang="en-US" sz="1400" u="none" strike="noStrike" cap="none" dirty="0" err="1">
                          <a:latin typeface="+mj-lt"/>
                        </a:rPr>
                        <a:t>primjenjivanje</a:t>
                      </a:r>
                      <a:r>
                        <a:rPr lang="en-US" sz="1400" u="none" strike="noStrike" cap="none" dirty="0">
                          <a:latin typeface="+mj-lt"/>
                        </a:rPr>
                        <a:t> </a:t>
                      </a:r>
                      <a:r>
                        <a:rPr lang="en-US" sz="1400" u="none" strike="noStrike" cap="none" dirty="0" err="1">
                          <a:latin typeface="+mj-lt"/>
                        </a:rPr>
                        <a:t>usvojenog</a:t>
                      </a:r>
                      <a:r>
                        <a:rPr lang="en-US" sz="1400" u="none" strike="noStrike" cap="none" dirty="0">
                          <a:latin typeface="+mj-lt"/>
                        </a:rPr>
                        <a:t> </a:t>
                      </a:r>
                      <a:r>
                        <a:rPr lang="en-US" sz="1400" u="none" strike="noStrike" cap="none" dirty="0" err="1">
                          <a:latin typeface="+mj-lt"/>
                        </a:rPr>
                        <a:t>znanja</a:t>
                      </a:r>
                      <a:r>
                        <a:rPr lang="en-US" sz="1400" u="none" strike="noStrike" cap="none" dirty="0">
                          <a:latin typeface="+mj-lt"/>
                        </a:rPr>
                        <a:t> </a:t>
                      </a:r>
                      <a:r>
                        <a:rPr lang="en-US" sz="1400" u="none" strike="noStrike" cap="none" dirty="0" err="1">
                          <a:latin typeface="+mj-lt"/>
                        </a:rPr>
                        <a:t>pri</a:t>
                      </a:r>
                      <a:r>
                        <a:rPr lang="en-US" sz="1400" u="none" strike="noStrike" cap="none" dirty="0">
                          <a:latin typeface="+mj-lt"/>
                        </a:rPr>
                        <a:t> </a:t>
                      </a:r>
                      <a:r>
                        <a:rPr lang="en-US" sz="1400" u="none" strike="noStrike" cap="none" dirty="0" err="1">
                          <a:latin typeface="+mj-lt"/>
                        </a:rPr>
                        <a:t>rješavanju</a:t>
                      </a:r>
                      <a:r>
                        <a:rPr lang="en-US" sz="1400" u="none" strike="noStrike" cap="none" dirty="0">
                          <a:latin typeface="+mj-lt"/>
                        </a:rPr>
                        <a:t> </a:t>
                      </a:r>
                      <a:r>
                        <a:rPr lang="en-US" sz="1400" u="none" strike="noStrike" cap="none" dirty="0" err="1">
                          <a:latin typeface="+mj-lt"/>
                        </a:rPr>
                        <a:t>problemskih</a:t>
                      </a:r>
                      <a:r>
                        <a:rPr lang="en-US" sz="1400" u="none" strike="noStrike" cap="none" dirty="0">
                          <a:latin typeface="+mj-lt"/>
                        </a:rPr>
                        <a:t> </a:t>
                      </a:r>
                      <a:r>
                        <a:rPr lang="en-US" sz="1400" u="none" strike="noStrike" cap="none" dirty="0" err="1">
                          <a:latin typeface="+mj-lt"/>
                        </a:rPr>
                        <a:t>zadataka</a:t>
                      </a:r>
                      <a:r>
                        <a:rPr lang="en-US" sz="1400" u="none" strike="noStrike" cap="none" dirty="0">
                          <a:latin typeface="+mj-lt"/>
                        </a:rPr>
                        <a:t> </a:t>
                      </a:r>
                      <a:r>
                        <a:rPr lang="en-US" sz="1400" u="none" strike="noStrike" cap="none" dirty="0" err="1">
                          <a:latin typeface="+mj-lt"/>
                        </a:rPr>
                        <a:t>iz</a:t>
                      </a:r>
                      <a:r>
                        <a:rPr lang="en-US" sz="1400" u="none" strike="noStrike" cap="none" dirty="0">
                          <a:latin typeface="+mj-lt"/>
                        </a:rPr>
                        <a:t> </a:t>
                      </a:r>
                      <a:r>
                        <a:rPr lang="en-US" sz="1400" u="none" strike="noStrike" cap="none" dirty="0" err="1">
                          <a:latin typeface="+mj-lt"/>
                        </a:rPr>
                        <a:t>života</a:t>
                      </a:r>
                      <a:r>
                        <a:rPr lang="en-US" sz="1400" u="none" strike="noStrike" cap="none" dirty="0">
                          <a:latin typeface="+mj-lt"/>
                        </a:rPr>
                        <a:t>. </a:t>
                      </a:r>
                      <a:r>
                        <a:rPr lang="en-US" sz="1400" u="none" strike="noStrike" cap="none" dirty="0" err="1">
                          <a:latin typeface="+mj-lt"/>
                        </a:rPr>
                        <a:t>Razvijati</a:t>
                      </a:r>
                      <a:r>
                        <a:rPr lang="en-US" sz="1400" u="none" strike="noStrike" cap="none" dirty="0">
                          <a:latin typeface="+mj-lt"/>
                        </a:rPr>
                        <a:t> </a:t>
                      </a:r>
                      <a:r>
                        <a:rPr lang="en-US" sz="1400" u="none" strike="noStrike" cap="none" dirty="0" err="1">
                          <a:latin typeface="+mj-lt"/>
                        </a:rPr>
                        <a:t>natjecateljski</a:t>
                      </a:r>
                      <a:r>
                        <a:rPr lang="en-US" sz="1400" u="none" strike="noStrike" cap="none" dirty="0">
                          <a:latin typeface="+mj-lt"/>
                        </a:rPr>
                        <a:t> duh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korektan</a:t>
                      </a:r>
                      <a:r>
                        <a:rPr lang="en-US" sz="1400" u="none" strike="noStrike" cap="none" dirty="0">
                          <a:latin typeface="+mj-lt"/>
                        </a:rPr>
                        <a:t> </a:t>
                      </a:r>
                      <a:r>
                        <a:rPr lang="en-US" sz="1400" u="none" strike="noStrike" cap="none" dirty="0" err="1">
                          <a:latin typeface="+mj-lt"/>
                        </a:rPr>
                        <a:t>odnos</a:t>
                      </a:r>
                      <a:r>
                        <a:rPr lang="en-US" sz="1400" u="none" strike="noStrike" cap="none" dirty="0">
                          <a:latin typeface="+mj-lt"/>
                        </a:rPr>
                        <a:t> </a:t>
                      </a:r>
                      <a:r>
                        <a:rPr lang="en-US" sz="1400" u="none" strike="noStrike" cap="none" dirty="0" err="1">
                          <a:latin typeface="+mj-lt"/>
                        </a:rPr>
                        <a:t>prema</a:t>
                      </a:r>
                      <a:r>
                        <a:rPr lang="en-US" sz="1400" u="none" strike="noStrike" cap="none" dirty="0">
                          <a:latin typeface="+mj-lt"/>
                        </a:rPr>
                        <a:t> </a:t>
                      </a:r>
                      <a:r>
                        <a:rPr lang="en-US" sz="1400" u="none" strike="noStrike" cap="none" dirty="0" err="1">
                          <a:latin typeface="+mj-lt"/>
                        </a:rPr>
                        <a:t>drugima</a:t>
                      </a:r>
                      <a:r>
                        <a:rPr lang="en-US" sz="1400" u="none" strike="noStrike" cap="none" dirty="0">
                          <a:latin typeface="+mj-lt"/>
                        </a:rPr>
                        <a:t>.</a:t>
                      </a:r>
                    </a:p>
                    <a:p>
                      <a:pPr marL="0" marR="0" lvl="0" indent="0" algn="just">
                        <a:lnSpc>
                          <a:spcPct val="114999"/>
                        </a:lnSpc>
                        <a:spcBef>
                          <a:spcPts val="0"/>
                        </a:spcBef>
                        <a:spcAft>
                          <a:spcPts val="0"/>
                        </a:spcAft>
                        <a:buFont typeface="Times New Roman"/>
                        <a:buNone/>
                      </a:pPr>
                      <a:r>
                        <a:rPr lang="en-US" sz="1400" u="none" strike="noStrike" cap="none" dirty="0" err="1">
                          <a:latin typeface="+mj-lt"/>
                        </a:rPr>
                        <a:t>Pripremiti</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osposobiti</a:t>
                      </a:r>
                      <a:r>
                        <a:rPr lang="en-US" sz="1400" u="none" strike="noStrike" cap="none" dirty="0">
                          <a:latin typeface="+mj-lt"/>
                        </a:rPr>
                        <a:t> </a:t>
                      </a:r>
                      <a:r>
                        <a:rPr lang="en-US" sz="1400" u="none" strike="noStrike" cap="none" dirty="0" err="1">
                          <a:latin typeface="+mj-lt"/>
                        </a:rPr>
                        <a:t>učenike</a:t>
                      </a:r>
                      <a:r>
                        <a:rPr lang="en-US" sz="1400" u="none" strike="noStrike" cap="none" dirty="0">
                          <a:latin typeface="+mj-lt"/>
                        </a:rPr>
                        <a:t> </a:t>
                      </a:r>
                      <a:r>
                        <a:rPr lang="en-US" sz="1400" u="none" strike="noStrike" cap="none" dirty="0" err="1">
                          <a:latin typeface="+mj-lt"/>
                        </a:rPr>
                        <a:t>za</a:t>
                      </a:r>
                      <a:r>
                        <a:rPr lang="en-US" sz="1400" u="none" strike="noStrike" cap="none" dirty="0">
                          <a:latin typeface="+mj-lt"/>
                        </a:rPr>
                        <a:t> </a:t>
                      </a:r>
                      <a:r>
                        <a:rPr lang="en-US" sz="1400" u="none" strike="noStrike" cap="none" dirty="0" err="1">
                          <a:latin typeface="+mj-lt"/>
                        </a:rPr>
                        <a:t>sudjelovanje</a:t>
                      </a:r>
                      <a:r>
                        <a:rPr lang="en-US" sz="1400" u="none" strike="noStrike" cap="none" dirty="0">
                          <a:latin typeface="+mj-lt"/>
                        </a:rPr>
                        <a:t> </a:t>
                      </a:r>
                      <a:r>
                        <a:rPr lang="en-US" sz="1400" u="none" strike="noStrike" cap="none" dirty="0" err="1">
                          <a:latin typeface="+mj-lt"/>
                        </a:rPr>
                        <a:t>na</a:t>
                      </a:r>
                      <a:r>
                        <a:rPr lang="en-US" sz="1400" u="none" strike="noStrike" cap="none" dirty="0">
                          <a:latin typeface="+mj-lt"/>
                        </a:rPr>
                        <a:t> </a:t>
                      </a:r>
                      <a:r>
                        <a:rPr lang="en-US" sz="1400" u="none" strike="noStrike" cap="none" dirty="0" err="1">
                          <a:latin typeface="+mj-lt"/>
                        </a:rPr>
                        <a:t>natjecanjima</a:t>
                      </a:r>
                      <a:r>
                        <a:rPr lang="en-US" sz="1400" u="none" strike="noStrike" cap="none" dirty="0">
                          <a:latin typeface="+mj-lt"/>
                        </a:rPr>
                        <a:t> </a:t>
                      </a:r>
                      <a:r>
                        <a:rPr lang="en-US" sz="1400" u="none" strike="noStrike" cap="none" dirty="0" err="1">
                          <a:latin typeface="+mj-lt"/>
                        </a:rPr>
                        <a:t>iz</a:t>
                      </a:r>
                      <a:r>
                        <a:rPr lang="en-US" sz="1400" u="none" strike="noStrike" cap="none" dirty="0">
                          <a:latin typeface="+mj-lt"/>
                        </a:rPr>
                        <a:t> </a:t>
                      </a:r>
                      <a:r>
                        <a:rPr lang="en-US" sz="1400" u="none" strike="noStrike" cap="none" dirty="0" err="1">
                          <a:latin typeface="+mj-lt"/>
                        </a:rPr>
                        <a:t>matematike</a:t>
                      </a:r>
                      <a:r>
                        <a:rPr lang="en-US" sz="1400" u="none" strike="noStrike" cap="none" dirty="0">
                          <a:latin typeface="+mj-lt"/>
                        </a:rPr>
                        <a:t>.</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452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US" sz="1400" u="none" strike="noStrike" cap="none" dirty="0" err="1">
                          <a:latin typeface="+mj-lt"/>
                        </a:rPr>
                        <a:t>Učenicima</a:t>
                      </a:r>
                      <a:r>
                        <a:rPr lang="en-US" sz="1400" u="none" strike="noStrike" cap="none" dirty="0">
                          <a:latin typeface="+mj-lt"/>
                        </a:rPr>
                        <a:t> </a:t>
                      </a:r>
                      <a:r>
                        <a:rPr lang="en-US" sz="1400" u="none" strike="noStrike" cap="none" dirty="0" err="1">
                          <a:latin typeface="+mj-lt"/>
                        </a:rPr>
                        <a:t>koji</a:t>
                      </a:r>
                      <a:r>
                        <a:rPr lang="en-US" sz="1400" u="none" strike="noStrike" cap="none" dirty="0">
                          <a:latin typeface="+mj-lt"/>
                        </a:rPr>
                        <a:t> </a:t>
                      </a:r>
                      <a:r>
                        <a:rPr lang="en-US" sz="1400" u="none" strike="noStrike" cap="none" dirty="0" err="1">
                          <a:latin typeface="+mj-lt"/>
                        </a:rPr>
                        <a:t>pokazuju</a:t>
                      </a:r>
                      <a:r>
                        <a:rPr lang="en-US" sz="1400" u="none" strike="noStrike" cap="none" dirty="0">
                          <a:latin typeface="+mj-lt"/>
                        </a:rPr>
                        <a:t> </a:t>
                      </a:r>
                      <a:r>
                        <a:rPr lang="en-US" sz="1400" u="none" strike="noStrike" cap="none" dirty="0" err="1">
                          <a:latin typeface="+mj-lt"/>
                        </a:rPr>
                        <a:t>dodatni</a:t>
                      </a:r>
                      <a:r>
                        <a:rPr lang="en-US" sz="1400" u="none" strike="noStrike" cap="none" dirty="0">
                          <a:latin typeface="+mj-lt"/>
                        </a:rPr>
                        <a:t> </a:t>
                      </a:r>
                      <a:r>
                        <a:rPr lang="en-US" sz="1400" u="none" strike="noStrike" cap="none" dirty="0" err="1">
                          <a:latin typeface="+mj-lt"/>
                        </a:rPr>
                        <a:t>interes</a:t>
                      </a:r>
                      <a:r>
                        <a:rPr lang="en-US" sz="1400" u="none" strike="noStrike" cap="none" dirty="0">
                          <a:latin typeface="+mj-lt"/>
                        </a:rPr>
                        <a:t> </a:t>
                      </a:r>
                      <a:r>
                        <a:rPr lang="en-US" sz="1400" u="none" strike="noStrike" cap="none" dirty="0" err="1">
                          <a:latin typeface="+mj-lt"/>
                        </a:rPr>
                        <a:t>za</a:t>
                      </a:r>
                      <a:r>
                        <a:rPr lang="en-US" sz="1400" u="none" strike="noStrike" cap="none" dirty="0">
                          <a:latin typeface="+mj-lt"/>
                        </a:rPr>
                        <a:t> </a:t>
                      </a:r>
                      <a:r>
                        <a:rPr lang="en-US" sz="1400" u="none" strike="noStrike" cap="none" dirty="0" err="1">
                          <a:latin typeface="+mj-lt"/>
                        </a:rPr>
                        <a:t>nastavu</a:t>
                      </a:r>
                      <a:r>
                        <a:rPr lang="en-US" sz="1400" u="none" strike="noStrike" cap="none" dirty="0">
                          <a:latin typeface="+mj-lt"/>
                        </a:rPr>
                        <a:t> </a:t>
                      </a:r>
                      <a:r>
                        <a:rPr lang="en-US" sz="1400" u="none" strike="noStrike" cap="none" dirty="0" err="1">
                          <a:latin typeface="+mj-lt"/>
                        </a:rPr>
                        <a:t>matematike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635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NOSITELJI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US" sz="1400" u="none" strike="noStrike" cap="none" dirty="0" err="1">
                          <a:latin typeface="+mj-lt"/>
                        </a:rPr>
                        <a:t>Snježana</a:t>
                      </a:r>
                      <a:r>
                        <a:rPr lang="en-US" sz="1400" u="none" strike="noStrike" cap="none" dirty="0">
                          <a:latin typeface="+mj-lt"/>
                        </a:rPr>
                        <a:t> </a:t>
                      </a:r>
                      <a:r>
                        <a:rPr lang="en-US" sz="1400" u="none" strike="noStrike" cap="none" dirty="0" err="1" smtClean="0">
                          <a:latin typeface="+mj-lt"/>
                        </a:rPr>
                        <a:t>Lažeta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812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US" sz="1400" u="none" strike="noStrike" cap="none" dirty="0" err="1">
                          <a:latin typeface="+mj-lt"/>
                        </a:rPr>
                        <a:t>Metoda</a:t>
                      </a:r>
                      <a:r>
                        <a:rPr lang="en-US" sz="1400" u="none" strike="noStrike" cap="none" dirty="0">
                          <a:latin typeface="+mj-lt"/>
                        </a:rPr>
                        <a:t> </a:t>
                      </a:r>
                      <a:r>
                        <a:rPr lang="en-US" sz="1400" u="none" strike="noStrike" cap="none" dirty="0" err="1">
                          <a:latin typeface="+mj-lt"/>
                        </a:rPr>
                        <a:t>razgovora</a:t>
                      </a:r>
                      <a:r>
                        <a:rPr lang="en-US" sz="1400" u="none" strike="noStrike" cap="none" dirty="0">
                          <a:latin typeface="+mj-lt"/>
                        </a:rPr>
                        <a:t>, </a:t>
                      </a:r>
                      <a:r>
                        <a:rPr lang="en-US" sz="1400" u="none" strike="noStrike" cap="none" dirty="0" err="1">
                          <a:latin typeface="+mj-lt"/>
                        </a:rPr>
                        <a:t>usmenog</a:t>
                      </a:r>
                      <a:r>
                        <a:rPr lang="en-US" sz="1400" u="none" strike="noStrike" cap="none" dirty="0">
                          <a:latin typeface="+mj-lt"/>
                        </a:rPr>
                        <a:t> </a:t>
                      </a:r>
                      <a:r>
                        <a:rPr lang="en-US" sz="1400" u="none" strike="noStrike" cap="none" dirty="0" err="1">
                          <a:latin typeface="+mj-lt"/>
                        </a:rPr>
                        <a:t>izlaganja</a:t>
                      </a:r>
                      <a:r>
                        <a:rPr lang="en-US" sz="1400" u="none" strike="noStrike" cap="none" dirty="0">
                          <a:latin typeface="+mj-lt"/>
                        </a:rPr>
                        <a:t>, </a:t>
                      </a:r>
                      <a:r>
                        <a:rPr lang="en-US" sz="1400" u="none" strike="noStrike" cap="none" dirty="0" err="1">
                          <a:latin typeface="+mj-lt"/>
                        </a:rPr>
                        <a:t>samostalnog</a:t>
                      </a:r>
                      <a:r>
                        <a:rPr lang="en-US" sz="1400" u="none" strike="noStrike" cap="none" dirty="0">
                          <a:latin typeface="+mj-lt"/>
                        </a:rPr>
                        <a:t> </a:t>
                      </a:r>
                      <a:r>
                        <a:rPr lang="en-US" sz="1400" u="none" strike="noStrike" cap="none" dirty="0" err="1">
                          <a:latin typeface="+mj-lt"/>
                        </a:rPr>
                        <a:t>rješavanja</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logičkog</a:t>
                      </a:r>
                      <a:r>
                        <a:rPr lang="en-US" sz="1400" u="none" strike="noStrike" cap="none" dirty="0">
                          <a:latin typeface="+mj-lt"/>
                        </a:rPr>
                        <a:t> </a:t>
                      </a:r>
                      <a:r>
                        <a:rPr lang="en-US" sz="1400" u="none" strike="noStrike" cap="none" dirty="0" err="1">
                          <a:latin typeface="+mj-lt"/>
                        </a:rPr>
                        <a:t>zaključivanja</a:t>
                      </a:r>
                      <a:r>
                        <a:rPr lang="en-US" sz="1400" u="none" strike="noStrike" cap="none" dirty="0">
                          <a:latin typeface="+mj-lt"/>
                        </a:rPr>
                        <a:t>, </a:t>
                      </a:r>
                      <a:r>
                        <a:rPr lang="en-US" sz="1400" u="none" strike="noStrike" cap="none" dirty="0" err="1">
                          <a:latin typeface="+mj-lt"/>
                        </a:rPr>
                        <a:t>individualni</a:t>
                      </a:r>
                      <a:r>
                        <a:rPr lang="en-US" sz="1400" u="none" strike="noStrike" cap="none" dirty="0">
                          <a:latin typeface="+mj-lt"/>
                        </a:rPr>
                        <a:t>, </a:t>
                      </a:r>
                      <a:r>
                        <a:rPr lang="en-US" sz="1400" u="none" strike="noStrike" cap="none" dirty="0" err="1">
                          <a:latin typeface="+mj-lt"/>
                        </a:rPr>
                        <a:t>frontalni</a:t>
                      </a:r>
                      <a:r>
                        <a:rPr lang="en-US" sz="1400" u="none" strike="noStrike" cap="none" dirty="0">
                          <a:latin typeface="+mj-lt"/>
                        </a:rPr>
                        <a:t> rad, rad u </a:t>
                      </a:r>
                      <a:r>
                        <a:rPr lang="en-US" sz="1400" u="none" strike="noStrike" cap="none" dirty="0" err="1">
                          <a:latin typeface="+mj-lt"/>
                        </a:rPr>
                        <a:t>skupinama</a:t>
                      </a:r>
                      <a:r>
                        <a:rPr lang="en-US" sz="1400" u="none" strike="noStrike" cap="none" dirty="0">
                          <a:latin typeface="+mj-lt"/>
                        </a:rPr>
                        <a:t>/</a:t>
                      </a:r>
                      <a:r>
                        <a:rPr lang="en-US" sz="1400" u="none" strike="noStrike" cap="none" dirty="0" err="1">
                          <a:latin typeface="+mj-lt"/>
                        </a:rPr>
                        <a:t>paru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245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US" sz="1400" u="none" strike="noStrike" cap="none" dirty="0" err="1">
                          <a:latin typeface="+mj-lt"/>
                        </a:rPr>
                        <a:t>Prema</a:t>
                      </a:r>
                      <a:r>
                        <a:rPr lang="en-US" sz="1400" u="none" strike="noStrike" cap="none" dirty="0">
                          <a:latin typeface="+mj-lt"/>
                        </a:rPr>
                        <a:t> </a:t>
                      </a:r>
                      <a:r>
                        <a:rPr lang="en-US" sz="1400" u="none" strike="noStrike" cap="none" dirty="0" err="1">
                          <a:latin typeface="+mj-lt"/>
                        </a:rPr>
                        <a:t>vremeniku</a:t>
                      </a:r>
                      <a:r>
                        <a:rPr lang="en-US" sz="1400" u="none" strike="noStrike" cap="none" dirty="0">
                          <a:latin typeface="+mj-lt"/>
                        </a:rPr>
                        <a:t> AZZO-a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78475">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TROŠKOVNIK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US" sz="1400" u="none" strike="noStrike" cap="none" dirty="0" err="1">
                          <a:latin typeface="+mj-lt"/>
                        </a:rPr>
                        <a:t>Troškovi</a:t>
                      </a:r>
                      <a:r>
                        <a:rPr lang="en-US" sz="1400" u="none" strike="noStrike" cap="none" dirty="0">
                          <a:latin typeface="+mj-lt"/>
                        </a:rPr>
                        <a:t> </a:t>
                      </a:r>
                      <a:r>
                        <a:rPr lang="en-US" sz="1400" u="none" strike="noStrike" cap="none" dirty="0" err="1">
                          <a:latin typeface="+mj-lt"/>
                        </a:rPr>
                        <a:t>materijala</a:t>
                      </a:r>
                      <a:r>
                        <a:rPr lang="en-US" sz="1400" u="none" strike="noStrike" cap="none" dirty="0">
                          <a:latin typeface="+mj-lt"/>
                        </a:rPr>
                        <a:t> </a:t>
                      </a:r>
                      <a:r>
                        <a:rPr lang="en-US" sz="1400" u="none" strike="noStrike" cap="none" dirty="0" err="1">
                          <a:latin typeface="+mj-lt"/>
                        </a:rPr>
                        <a:t>za</a:t>
                      </a:r>
                      <a:r>
                        <a:rPr lang="en-US" sz="1400" u="none" strike="noStrike" cap="none" dirty="0">
                          <a:latin typeface="+mj-lt"/>
                        </a:rPr>
                        <a:t> </a:t>
                      </a:r>
                      <a:r>
                        <a:rPr lang="en-US" sz="1400" u="none" strike="noStrike" cap="none" dirty="0" err="1">
                          <a:latin typeface="+mj-lt"/>
                        </a:rPr>
                        <a:t>izradu</a:t>
                      </a:r>
                      <a:r>
                        <a:rPr lang="en-US" sz="1400" u="none" strike="noStrike" cap="none" dirty="0">
                          <a:latin typeface="+mj-lt"/>
                        </a:rPr>
                        <a:t> </a:t>
                      </a:r>
                      <a:r>
                        <a:rPr lang="en-US" sz="1400" u="none" strike="noStrike" cap="none" dirty="0" err="1">
                          <a:latin typeface="+mj-lt"/>
                        </a:rPr>
                        <a:t>samostalnih</a:t>
                      </a:r>
                      <a:r>
                        <a:rPr lang="en-US" sz="1400" u="none" strike="noStrike" cap="none" dirty="0">
                          <a:latin typeface="+mj-lt"/>
                        </a:rPr>
                        <a:t> </a:t>
                      </a:r>
                      <a:r>
                        <a:rPr lang="en-US" sz="1400" u="none" strike="noStrike" cap="none" dirty="0" err="1">
                          <a:latin typeface="+mj-lt"/>
                        </a:rPr>
                        <a:t>radova</a:t>
                      </a:r>
                      <a:r>
                        <a:rPr lang="en-US" sz="1400" u="none" strike="noStrike" cap="none" dirty="0">
                          <a:latin typeface="+mj-lt"/>
                        </a:rPr>
                        <a:t>, </a:t>
                      </a:r>
                      <a:r>
                        <a:rPr lang="en-US" sz="1400" u="none" strike="noStrike" cap="none" dirty="0" err="1">
                          <a:latin typeface="+mj-lt"/>
                        </a:rPr>
                        <a:t>plakata</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modela</a:t>
                      </a:r>
                      <a:r>
                        <a:rPr lang="en-US" sz="1400" u="none" strike="noStrike" cap="none" dirty="0">
                          <a:latin typeface="+mj-lt"/>
                        </a:rPr>
                        <a:t>, </a:t>
                      </a:r>
                      <a:r>
                        <a:rPr lang="en-US" sz="1400" u="none" strike="noStrike" cap="none" dirty="0" err="1">
                          <a:latin typeface="+mj-lt"/>
                        </a:rPr>
                        <a:t>troškovi</a:t>
                      </a:r>
                      <a:r>
                        <a:rPr lang="en-US" sz="1400" u="none" strike="noStrike" cap="none" dirty="0">
                          <a:latin typeface="+mj-lt"/>
                        </a:rPr>
                        <a:t> </a:t>
                      </a:r>
                      <a:r>
                        <a:rPr lang="en-US" sz="1400" u="none" strike="noStrike" cap="none" dirty="0" err="1">
                          <a:latin typeface="+mj-lt"/>
                        </a:rPr>
                        <a:t>fotokopirnog</a:t>
                      </a:r>
                      <a:r>
                        <a:rPr lang="en-US" sz="1400" u="none" strike="noStrike" cap="none" dirty="0">
                          <a:latin typeface="+mj-lt"/>
                        </a:rPr>
                        <a:t> </a:t>
                      </a:r>
                      <a:r>
                        <a:rPr lang="en-US" sz="1400" u="none" strike="noStrike" cap="none" dirty="0" err="1">
                          <a:latin typeface="+mj-lt"/>
                        </a:rPr>
                        <a:t>papira</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dodatnog</a:t>
                      </a:r>
                      <a:r>
                        <a:rPr lang="en-US" sz="1400" u="none" strike="noStrike" cap="none" dirty="0">
                          <a:latin typeface="+mj-lt"/>
                        </a:rPr>
                        <a:t> </a:t>
                      </a:r>
                      <a:r>
                        <a:rPr lang="en-US" sz="1400" u="none" strike="noStrike" cap="none" dirty="0" err="1">
                          <a:latin typeface="+mj-lt"/>
                        </a:rPr>
                        <a:t>materijala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58950">
                <a:tc>
                  <a:txBody>
                    <a:bodyPr/>
                    <a:lstStyle/>
                    <a:p>
                      <a:pPr marL="0" marR="0" lvl="0" indent="0" algn="l" rtl="0">
                        <a:lnSpc>
                          <a:spcPct val="115000"/>
                        </a:lnSpc>
                        <a:spcBef>
                          <a:spcPts val="0"/>
                        </a:spcBef>
                        <a:spcAft>
                          <a:spcPts val="0"/>
                        </a:spcAft>
                        <a:buClr>
                          <a:srgbClr val="000000"/>
                        </a:buClr>
                        <a:buSzPts val="400"/>
                        <a:buFont typeface="Arial"/>
                        <a:buNone/>
                      </a:pPr>
                      <a:r>
                        <a:rPr lang="en" sz="1600" b="1" u="none" strike="noStrike" cap="none" dirty="0">
                          <a:latin typeface="Times New Roman"/>
                          <a:ea typeface="Times New Roman"/>
                          <a:cs typeface="Times New Roman"/>
                          <a:sym typeface="Times New Roman"/>
                        </a:rPr>
                        <a:t>VREDNOVANJE I KORIŠTENJE REZULTATA RADA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Times New Roman"/>
                        <a:buNone/>
                      </a:pPr>
                      <a:r>
                        <a:rPr lang="en-US" sz="1400" u="none" strike="noStrike" cap="none" dirty="0" err="1">
                          <a:latin typeface="+mj-lt"/>
                        </a:rPr>
                        <a:t>Sudjelovanje</a:t>
                      </a:r>
                      <a:r>
                        <a:rPr lang="en-US" sz="1400" u="none" strike="noStrike" cap="none" dirty="0">
                          <a:latin typeface="+mj-lt"/>
                        </a:rPr>
                        <a:t> </a:t>
                      </a:r>
                      <a:r>
                        <a:rPr lang="en-US" sz="1400" u="none" strike="noStrike" cap="none" dirty="0" err="1">
                          <a:latin typeface="+mj-lt"/>
                        </a:rPr>
                        <a:t>učenika</a:t>
                      </a:r>
                      <a:r>
                        <a:rPr lang="en-US" sz="1400" u="none" strike="noStrike" cap="none" dirty="0">
                          <a:latin typeface="+mj-lt"/>
                        </a:rPr>
                        <a:t> </a:t>
                      </a:r>
                      <a:r>
                        <a:rPr lang="en-US" sz="1400" u="none" strike="noStrike" cap="none" dirty="0" err="1">
                          <a:latin typeface="+mj-lt"/>
                        </a:rPr>
                        <a:t>na</a:t>
                      </a:r>
                      <a:r>
                        <a:rPr lang="en-US" sz="1400" u="none" strike="noStrike" cap="none" dirty="0">
                          <a:latin typeface="+mj-lt"/>
                        </a:rPr>
                        <a:t> </a:t>
                      </a:r>
                      <a:r>
                        <a:rPr lang="en-US" sz="1400" u="none" strike="noStrike" cap="none" dirty="0" err="1">
                          <a:latin typeface="+mj-lt"/>
                        </a:rPr>
                        <a:t>opčinskom</a:t>
                      </a:r>
                      <a:r>
                        <a:rPr lang="en-US" sz="1400" u="none" strike="noStrike" cap="none" dirty="0">
                          <a:latin typeface="+mj-lt"/>
                        </a:rPr>
                        <a:t>/</a:t>
                      </a:r>
                      <a:r>
                        <a:rPr lang="en-US" sz="1400" u="none" strike="noStrike" cap="none" dirty="0" err="1">
                          <a:latin typeface="+mj-lt"/>
                        </a:rPr>
                        <a:t>gradskom</a:t>
                      </a:r>
                      <a:r>
                        <a:rPr lang="en-US" sz="1400" u="none" strike="noStrike" cap="none" dirty="0">
                          <a:latin typeface="+mj-lt"/>
                        </a:rPr>
                        <a:t> </a:t>
                      </a:r>
                      <a:r>
                        <a:rPr lang="en-US" sz="1400" u="none" strike="noStrike" cap="none" dirty="0" err="1">
                          <a:latin typeface="+mj-lt"/>
                        </a:rPr>
                        <a:t>natjecanju</a:t>
                      </a:r>
                      <a:r>
                        <a:rPr lang="en-US" sz="1400" u="none" strike="noStrike" cap="none" dirty="0">
                          <a:latin typeface="+mj-lt"/>
                        </a:rPr>
                        <a:t> </a:t>
                      </a:r>
                      <a:r>
                        <a:rPr lang="en-US" sz="1400" u="none" strike="noStrike" cap="none" dirty="0" err="1">
                          <a:latin typeface="+mj-lt"/>
                        </a:rPr>
                        <a:t>iz</a:t>
                      </a:r>
                      <a:r>
                        <a:rPr lang="en-US" sz="1400" u="none" strike="noStrike" cap="none" dirty="0">
                          <a:latin typeface="+mj-lt"/>
                        </a:rPr>
                        <a:t> </a:t>
                      </a:r>
                      <a:r>
                        <a:rPr lang="en-US" sz="1400" u="none" strike="noStrike" cap="none" dirty="0" err="1">
                          <a:latin typeface="+mj-lt"/>
                        </a:rPr>
                        <a:t>matematike</a:t>
                      </a:r>
                      <a:r>
                        <a:rPr lang="en-US" sz="1400" u="none" strike="noStrike" cap="none" dirty="0">
                          <a:latin typeface="+mj-lt"/>
                        </a:rPr>
                        <a:t>.</a:t>
                      </a:r>
                    </a:p>
                    <a:p>
                      <a:pPr marL="0" marR="0" lvl="0" indent="0" algn="just">
                        <a:lnSpc>
                          <a:spcPct val="114999"/>
                        </a:lnSpc>
                        <a:spcBef>
                          <a:spcPts val="0"/>
                        </a:spcBef>
                        <a:spcAft>
                          <a:spcPts val="0"/>
                        </a:spcAft>
                        <a:buFont typeface="Times New Roman"/>
                        <a:buNone/>
                      </a:pPr>
                      <a:r>
                        <a:rPr lang="en-US" sz="1400" u="none" strike="noStrike" cap="none" dirty="0" err="1">
                          <a:latin typeface="+mj-lt"/>
                        </a:rPr>
                        <a:t>Individualno</a:t>
                      </a:r>
                      <a:r>
                        <a:rPr lang="en-US" sz="1400" u="none" strike="noStrike" cap="none" dirty="0">
                          <a:latin typeface="+mj-lt"/>
                        </a:rPr>
                        <a:t> </a:t>
                      </a:r>
                      <a:r>
                        <a:rPr lang="en-US" sz="1400" u="none" strike="noStrike" cap="none" dirty="0" err="1">
                          <a:latin typeface="+mj-lt"/>
                        </a:rPr>
                        <a:t>praćenje</a:t>
                      </a:r>
                      <a:r>
                        <a:rPr lang="en-US" sz="1400" u="none" strike="noStrike" cap="none" dirty="0">
                          <a:latin typeface="+mj-lt"/>
                        </a:rPr>
                        <a:t> </a:t>
                      </a:r>
                      <a:r>
                        <a:rPr lang="en-US" sz="1400" u="none" strike="noStrike" cap="none" dirty="0" err="1">
                          <a:latin typeface="+mj-lt"/>
                        </a:rPr>
                        <a:t>usvajanja</a:t>
                      </a:r>
                      <a:r>
                        <a:rPr lang="en-US" sz="1400" u="none" strike="noStrike" cap="none" dirty="0">
                          <a:latin typeface="+mj-lt"/>
                        </a:rPr>
                        <a:t> </a:t>
                      </a:r>
                      <a:r>
                        <a:rPr lang="en-US" sz="1400" u="none" strike="noStrike" cap="none" dirty="0" err="1">
                          <a:latin typeface="+mj-lt"/>
                        </a:rPr>
                        <a:t>planiranih</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dodatnih</a:t>
                      </a:r>
                      <a:r>
                        <a:rPr lang="en-US" sz="1400" u="none" strike="noStrike" cap="none" dirty="0">
                          <a:latin typeface="+mj-lt"/>
                        </a:rPr>
                        <a:t> </a:t>
                      </a:r>
                      <a:r>
                        <a:rPr lang="en-US" sz="1400" u="none" strike="noStrike" cap="none" dirty="0" err="1">
                          <a:latin typeface="+mj-lt"/>
                        </a:rPr>
                        <a:t>sadržaja</a:t>
                      </a:r>
                      <a:r>
                        <a:rPr lang="en-US" sz="1400" u="none" strike="noStrike" cap="none" dirty="0">
                          <a:latin typeface="+mj-lt"/>
                        </a:rPr>
                        <a:t> </a:t>
                      </a:r>
                      <a:r>
                        <a:rPr lang="en-US" sz="1400" u="none" strike="noStrike" cap="none" dirty="0" err="1">
                          <a:latin typeface="+mj-lt"/>
                        </a:rPr>
                        <a:t>i</a:t>
                      </a:r>
                      <a:r>
                        <a:rPr lang="en-US" sz="1400" u="none" strike="noStrike" cap="none" dirty="0">
                          <a:latin typeface="+mj-lt"/>
                        </a:rPr>
                        <a:t> </a:t>
                      </a:r>
                      <a:r>
                        <a:rPr lang="en-US" sz="1400" u="none" strike="noStrike" cap="none" dirty="0" err="1">
                          <a:latin typeface="+mj-lt"/>
                        </a:rPr>
                        <a:t>postizanje</a:t>
                      </a:r>
                      <a:r>
                        <a:rPr lang="en-US" sz="1400" u="none" strike="noStrike" cap="none" dirty="0">
                          <a:latin typeface="+mj-lt"/>
                        </a:rPr>
                        <a:t> </a:t>
                      </a:r>
                      <a:r>
                        <a:rPr lang="en-US" sz="1400" u="none" strike="noStrike" cap="none" dirty="0" err="1">
                          <a:latin typeface="+mj-lt"/>
                        </a:rPr>
                        <a:t>što</a:t>
                      </a:r>
                      <a:r>
                        <a:rPr lang="en-US" sz="1400" u="none" strike="noStrike" cap="none" dirty="0">
                          <a:latin typeface="+mj-lt"/>
                        </a:rPr>
                        <a:t> </a:t>
                      </a:r>
                      <a:r>
                        <a:rPr lang="en-US" sz="1400" u="none" strike="noStrike" cap="none" dirty="0" err="1">
                          <a:latin typeface="+mj-lt"/>
                        </a:rPr>
                        <a:t>boljih</a:t>
                      </a:r>
                      <a:r>
                        <a:rPr lang="en-US" sz="1400" u="none" strike="noStrike" cap="none" dirty="0">
                          <a:latin typeface="+mj-lt"/>
                        </a:rPr>
                        <a:t> </a:t>
                      </a:r>
                      <a:r>
                        <a:rPr lang="en-US" sz="1400" u="none" strike="noStrike" cap="none" dirty="0" err="1">
                          <a:latin typeface="+mj-lt"/>
                        </a:rPr>
                        <a:t>rezultata</a:t>
                      </a:r>
                      <a:r>
                        <a:rPr lang="en-US" sz="1400" u="none" strike="noStrike" cap="none" dirty="0">
                          <a:latin typeface="+mj-lt"/>
                        </a:rPr>
                        <a:t> u </a:t>
                      </a:r>
                      <a:r>
                        <a:rPr lang="en-US" sz="1400" u="none" strike="noStrike" cap="none" dirty="0" err="1">
                          <a:latin typeface="+mj-lt"/>
                        </a:rPr>
                        <a:t>nastavi</a:t>
                      </a:r>
                      <a:r>
                        <a:rPr lang="en-US" sz="1400" u="none" strike="noStrike" cap="none" dirty="0">
                          <a:latin typeface="+mj-lt"/>
                        </a:rPr>
                        <a:t> </a:t>
                      </a:r>
                      <a:r>
                        <a:rPr lang="en-US" sz="1400" u="none" strike="noStrike" cap="none" dirty="0" err="1">
                          <a:latin typeface="+mj-lt"/>
                        </a:rPr>
                        <a:t>matematike</a:t>
                      </a:r>
                      <a:endParaRPr lang="en-US"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5540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txBox="1"/>
          <p:nvPr/>
        </p:nvSpPr>
        <p:spPr>
          <a:xfrm>
            <a:off x="1408921" y="1981112"/>
            <a:ext cx="6727373" cy="3486900"/>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3600"/>
              <a:buFont typeface="Calibri"/>
              <a:buAutoNum type="arabicPeriod"/>
            </a:pPr>
            <a:r>
              <a:rPr lang="en" sz="2800" dirty="0">
                <a:solidFill>
                  <a:schemeClr val="dk1"/>
                </a:solidFill>
                <a:latin typeface="Times New Roman"/>
                <a:ea typeface="Times New Roman"/>
                <a:cs typeface="Times New Roman"/>
                <a:sym typeface="Times New Roman"/>
              </a:rPr>
              <a:t>KATOLIČKI</a:t>
            </a:r>
            <a:r>
              <a:rPr lang="en" sz="2800" b="0" i="0" u="none" strike="noStrike" cap="none" dirty="0">
                <a:solidFill>
                  <a:schemeClr val="dk1"/>
                </a:solidFill>
                <a:latin typeface="Times New Roman"/>
                <a:ea typeface="Times New Roman"/>
                <a:cs typeface="Times New Roman"/>
                <a:sym typeface="Times New Roman"/>
              </a:rPr>
              <a:t> VJERONAUK</a:t>
            </a:r>
            <a:endParaRPr sz="2800" b="0" i="0" u="none" strike="noStrike" cap="none" dirty="0">
              <a:solidFill>
                <a:schemeClr val="dk1"/>
              </a:solidFill>
              <a:latin typeface="Times New Roman"/>
              <a:ea typeface="Times New Roman"/>
              <a:cs typeface="Times New Roman"/>
              <a:sym typeface="Times New Roman"/>
            </a:endParaRPr>
          </a:p>
          <a:p>
            <a:pPr marL="514350" marR="0" lvl="0" indent="-514350" algn="l" rtl="0">
              <a:spcBef>
                <a:spcPts val="0"/>
              </a:spcBef>
              <a:spcAft>
                <a:spcPts val="0"/>
              </a:spcAft>
              <a:buClr>
                <a:schemeClr val="dk1"/>
              </a:buClr>
              <a:buSzPts val="3600"/>
              <a:buFont typeface="Calibri"/>
              <a:buAutoNum type="arabicPeriod"/>
            </a:pPr>
            <a:r>
              <a:rPr lang="en" sz="2800" b="0" i="0" u="none" strike="noStrike" cap="none" dirty="0">
                <a:solidFill>
                  <a:schemeClr val="dk1"/>
                </a:solidFill>
                <a:latin typeface="Times New Roman"/>
                <a:ea typeface="Times New Roman"/>
                <a:cs typeface="Times New Roman"/>
                <a:sym typeface="Times New Roman"/>
              </a:rPr>
              <a:t>ENGLESKI JEZIK</a:t>
            </a:r>
            <a:endParaRPr sz="2800" b="0" i="0" u="none" strike="noStrike" cap="none"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3600"/>
              <a:buFont typeface="Calibri"/>
              <a:buAutoNum type="arabicPeriod"/>
            </a:pPr>
            <a:r>
              <a:rPr lang="en" sz="2800" b="0" i="0" u="none" strike="noStrike" cap="none" dirty="0">
                <a:solidFill>
                  <a:schemeClr val="dk1"/>
                </a:solidFill>
                <a:latin typeface="Times New Roman"/>
                <a:ea typeface="Times New Roman"/>
                <a:cs typeface="Times New Roman"/>
                <a:sym typeface="Times New Roman"/>
              </a:rPr>
              <a:t>NJEMAČKI JEZIK</a:t>
            </a:r>
            <a:endParaRPr sz="2800" b="0" i="0" u="none" strike="noStrike" cap="none"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3600"/>
              <a:buFont typeface="Calibri"/>
              <a:buAutoNum type="arabicPeriod"/>
            </a:pPr>
            <a:r>
              <a:rPr lang="en" sz="2800" b="0" i="0" u="none" strike="noStrike" cap="none" dirty="0">
                <a:solidFill>
                  <a:schemeClr val="dk1"/>
                </a:solidFill>
                <a:latin typeface="Times New Roman"/>
                <a:ea typeface="Times New Roman"/>
                <a:cs typeface="Times New Roman"/>
                <a:sym typeface="Times New Roman"/>
              </a:rPr>
              <a:t>TALIJANSKI JEZIK</a:t>
            </a:r>
            <a:endParaRPr sz="2800" b="0" i="0" u="none" strike="noStrike" cap="none" dirty="0">
              <a:solidFill>
                <a:schemeClr val="dk1"/>
              </a:solidFill>
              <a:latin typeface="Times New Roman"/>
              <a:ea typeface="Times New Roman"/>
              <a:cs typeface="Times New Roman"/>
              <a:sym typeface="Times New Roman"/>
            </a:endParaRPr>
          </a:p>
          <a:p>
            <a:pPr marL="514350" indent="-514350">
              <a:buClr>
                <a:schemeClr val="dk1"/>
              </a:buClr>
              <a:buSzPts val="3600"/>
              <a:buFont typeface="Calibri"/>
              <a:buAutoNum type="arabicPeriod"/>
            </a:pPr>
            <a:r>
              <a:rPr lang="en" sz="2800" b="0" i="0" u="none" strike="noStrike" cap="none" dirty="0">
                <a:solidFill>
                  <a:schemeClr val="dk1"/>
                </a:solidFill>
                <a:latin typeface="Times New Roman"/>
                <a:ea typeface="Times New Roman"/>
                <a:cs typeface="Times New Roman"/>
                <a:sym typeface="Times New Roman"/>
              </a:rPr>
              <a:t>INFORMATIKA </a:t>
            </a:r>
            <a:r>
              <a:rPr lang="hr-HR" sz="2800" b="0" i="0" u="none" strike="noStrike" cap="none" dirty="0" smtClean="0">
                <a:solidFill>
                  <a:schemeClr val="dk1"/>
                </a:solidFill>
                <a:latin typeface="Times New Roman"/>
                <a:ea typeface="Times New Roman"/>
                <a:cs typeface="Times New Roman"/>
                <a:sym typeface="Times New Roman"/>
              </a:rPr>
              <a:t>(</a:t>
            </a:r>
            <a:r>
              <a:rPr lang="en" sz="2800" dirty="0" smtClean="0">
                <a:solidFill>
                  <a:schemeClr val="dk1"/>
                </a:solidFill>
                <a:latin typeface="Times New Roman"/>
                <a:ea typeface="Times New Roman"/>
                <a:cs typeface="Times New Roman"/>
                <a:sym typeface="Times New Roman"/>
              </a:rPr>
              <a:t>1</a:t>
            </a:r>
            <a:r>
              <a:rPr lang="en" sz="2800" dirty="0">
                <a:solidFill>
                  <a:schemeClr val="dk1"/>
                </a:solidFill>
                <a:latin typeface="Times New Roman"/>
                <a:ea typeface="Times New Roman"/>
                <a:cs typeface="Times New Roman"/>
                <a:sym typeface="Times New Roman"/>
              </a:rPr>
              <a:t>. - 4. </a:t>
            </a:r>
            <a:r>
              <a:rPr lang="hr-HR" sz="2800" dirty="0">
                <a:solidFill>
                  <a:schemeClr val="dk1"/>
                </a:solidFill>
                <a:latin typeface="Times New Roman"/>
                <a:ea typeface="Times New Roman"/>
                <a:cs typeface="Times New Roman"/>
                <a:sym typeface="Times New Roman"/>
              </a:rPr>
              <a:t>;</a:t>
            </a:r>
            <a:r>
              <a:rPr lang="en" sz="2800" dirty="0" smtClean="0">
                <a:solidFill>
                  <a:schemeClr val="dk1"/>
                </a:solidFill>
                <a:latin typeface="Times New Roman"/>
                <a:ea typeface="Times New Roman"/>
                <a:cs typeface="Times New Roman"/>
                <a:sym typeface="Times New Roman"/>
              </a:rPr>
              <a:t> </a:t>
            </a:r>
            <a:r>
              <a:rPr lang="en" sz="2800" dirty="0">
                <a:solidFill>
                  <a:schemeClr val="dk1"/>
                </a:solidFill>
                <a:latin typeface="Times New Roman"/>
                <a:ea typeface="Times New Roman"/>
                <a:cs typeface="Times New Roman"/>
                <a:sym typeface="Times New Roman"/>
              </a:rPr>
              <a:t>7</a:t>
            </a:r>
            <a:r>
              <a:rPr lang="en" sz="2800" b="0" i="0" u="none" strike="noStrike" cap="none" dirty="0">
                <a:solidFill>
                  <a:schemeClr val="dk1"/>
                </a:solidFill>
                <a:latin typeface="Times New Roman"/>
                <a:ea typeface="Times New Roman"/>
                <a:cs typeface="Times New Roman"/>
                <a:sym typeface="Times New Roman"/>
              </a:rPr>
              <a:t>. </a:t>
            </a:r>
            <a:r>
              <a:rPr lang="hr-HR" sz="2800" b="0" i="0" u="none" strike="noStrike" cap="none" dirty="0" smtClean="0">
                <a:solidFill>
                  <a:schemeClr val="dk1"/>
                </a:solidFill>
                <a:latin typeface="Times New Roman"/>
                <a:ea typeface="Times New Roman"/>
                <a:cs typeface="Times New Roman"/>
                <a:sym typeface="Times New Roman"/>
              </a:rPr>
              <a:t>-</a:t>
            </a:r>
            <a:r>
              <a:rPr lang="en" sz="2800" b="0" i="0" u="none" strike="noStrike" cap="none" dirty="0" smtClean="0">
                <a:solidFill>
                  <a:schemeClr val="dk1"/>
                </a:solidFill>
                <a:latin typeface="Times New Roman"/>
                <a:ea typeface="Times New Roman"/>
                <a:cs typeface="Times New Roman"/>
                <a:sym typeface="Times New Roman"/>
              </a:rPr>
              <a:t> </a:t>
            </a:r>
            <a:r>
              <a:rPr lang="en" sz="2800" b="0" i="0" u="none" strike="noStrike" cap="none" dirty="0">
                <a:solidFill>
                  <a:schemeClr val="dk1"/>
                </a:solidFill>
                <a:latin typeface="Times New Roman"/>
                <a:ea typeface="Times New Roman"/>
                <a:cs typeface="Times New Roman"/>
                <a:sym typeface="Times New Roman"/>
              </a:rPr>
              <a:t>8</a:t>
            </a:r>
            <a:r>
              <a:rPr lang="en" sz="2800" b="0" i="0" u="none" strike="noStrike" cap="none" dirty="0" smtClean="0">
                <a:solidFill>
                  <a:schemeClr val="dk1"/>
                </a:solidFill>
                <a:latin typeface="Times New Roman"/>
                <a:ea typeface="Times New Roman"/>
                <a:cs typeface="Times New Roman"/>
                <a:sym typeface="Times New Roman"/>
              </a:rPr>
              <a:t>.</a:t>
            </a:r>
            <a:r>
              <a:rPr lang="hr-HR" sz="2800" b="0" i="0" u="none" strike="noStrike" cap="none" dirty="0" smtClean="0">
                <a:solidFill>
                  <a:schemeClr val="dk1"/>
                </a:solidFill>
                <a:latin typeface="Times New Roman"/>
                <a:ea typeface="Times New Roman"/>
                <a:cs typeface="Times New Roman"/>
                <a:sym typeface="Times New Roman"/>
              </a:rPr>
              <a:t>)</a:t>
            </a:r>
            <a:endParaRPr lang="hr-HR" sz="2800" b="0" i="0" u="none" strike="noStrike" cap="none" dirty="0">
              <a:solidFill>
                <a:schemeClr val="dk1"/>
              </a:solidFill>
              <a:latin typeface="Times New Roman"/>
              <a:ea typeface="Times New Roman"/>
              <a:cs typeface="Times New Roman"/>
              <a:sym typeface="Times New Roman"/>
            </a:endParaRPr>
          </a:p>
        </p:txBody>
      </p:sp>
      <p:sp>
        <p:nvSpPr>
          <p:cNvPr id="302" name="Google Shape;302;p13"/>
          <p:cNvSpPr/>
          <p:nvPr/>
        </p:nvSpPr>
        <p:spPr>
          <a:xfrm>
            <a:off x="537029" y="768650"/>
            <a:ext cx="8490857" cy="720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Times New Roman"/>
              <a:buNone/>
            </a:pPr>
            <a:r>
              <a:rPr lang="en" sz="3600" b="1" i="0" u="none" strike="noStrike" cap="none">
                <a:solidFill>
                  <a:schemeClr val="dk1"/>
                </a:solidFill>
                <a:latin typeface="Times New Roman"/>
                <a:ea typeface="Times New Roman"/>
                <a:cs typeface="Times New Roman"/>
                <a:sym typeface="Times New Roman"/>
              </a:rPr>
              <a:t>IZBORNA NASTAVA</a:t>
            </a:r>
            <a:endParaRPr sz="36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graphicFrame>
        <p:nvGraphicFramePr>
          <p:cNvPr id="1442" name="Google Shape;1442;g61d832350e_1_6"/>
          <p:cNvGraphicFramePr/>
          <p:nvPr>
            <p:extLst>
              <p:ext uri="{D42A27DB-BD31-4B8C-83A1-F6EECF244321}">
                <p14:modId xmlns:p14="http://schemas.microsoft.com/office/powerpoint/2010/main" val="4191928999"/>
              </p:ext>
            </p:extLst>
          </p:nvPr>
        </p:nvGraphicFramePr>
        <p:xfrm>
          <a:off x="269525" y="177827"/>
          <a:ext cx="8604950" cy="6259836"/>
        </p:xfrm>
        <a:graphic>
          <a:graphicData uri="http://schemas.openxmlformats.org/drawingml/2006/table">
            <a:tbl>
              <a:tblPr>
                <a:noFill/>
                <a:tableStyleId>{B2E6745A-B9C5-42E0-A17B-FDAA3278ED7C}</a:tableStyleId>
              </a:tblPr>
              <a:tblGrid>
                <a:gridCol w="2417691">
                  <a:extLst>
                    <a:ext uri="{9D8B030D-6E8A-4147-A177-3AD203B41FA5}">
                      <a16:colId xmlns:a16="http://schemas.microsoft.com/office/drawing/2014/main" val="20000"/>
                    </a:ext>
                  </a:extLst>
                </a:gridCol>
                <a:gridCol w="6187259">
                  <a:extLst>
                    <a:ext uri="{9D8B030D-6E8A-4147-A177-3AD203B41FA5}">
                      <a16:colId xmlns:a16="http://schemas.microsoft.com/office/drawing/2014/main" val="20001"/>
                    </a:ext>
                  </a:extLst>
                </a:gridCol>
              </a:tblGrid>
              <a:tr h="101255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endParaRPr lang="hr-HR" sz="1600" b="1" u="none" strike="noStrike" cap="none" dirty="0" smtClean="0">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smtClean="0">
                          <a:latin typeface="+mj-lt"/>
                          <a:ea typeface="Times New Roman"/>
                          <a:cs typeface="Times New Roman"/>
                          <a:sym typeface="Times New Roman"/>
                        </a:rPr>
                        <a:t>KLOKAN </a:t>
                      </a:r>
                      <a:r>
                        <a:rPr lang="en" sz="1600" b="1" u="none" strike="noStrike" cap="none" dirty="0">
                          <a:latin typeface="+mj-lt"/>
                          <a:ea typeface="Times New Roman"/>
                          <a:cs typeface="Times New Roman"/>
                          <a:sym typeface="Times New Roman"/>
                        </a:rPr>
                        <a:t>BEZ </a:t>
                      </a:r>
                      <a:r>
                        <a:rPr lang="en" sz="1600" b="1" u="none" strike="noStrike" cap="none" dirty="0" smtClean="0">
                          <a:latin typeface="+mj-lt"/>
                          <a:ea typeface="Times New Roman"/>
                          <a:cs typeface="Times New Roman"/>
                          <a:sym typeface="Times New Roman"/>
                        </a:rPr>
                        <a:t>GRANICA</a:t>
                      </a:r>
                      <a:endParaRPr lang="hr-HR" sz="1600" b="1" u="none" strike="noStrike" cap="none" dirty="0" smtClean="0">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Verdana"/>
                        <a:buNone/>
                      </a:pPr>
                      <a:r>
                        <a:rPr lang="hr-HR" sz="1600" b="1" u="none" strike="noStrike" cap="none" dirty="0" smtClean="0">
                          <a:latin typeface="+mj-lt"/>
                        </a:rPr>
                        <a:t>međunarodno natjecanje iz matematike</a:t>
                      </a:r>
                    </a:p>
                    <a:p>
                      <a:pPr marL="0" marR="0" lvl="0" indent="0" algn="ctr" rtl="0">
                        <a:lnSpc>
                          <a:spcPct val="100000"/>
                        </a:lnSpc>
                        <a:spcBef>
                          <a:spcPts val="0"/>
                        </a:spcBef>
                        <a:spcAft>
                          <a:spcPts val="0"/>
                        </a:spcAft>
                        <a:buClr>
                          <a:srgbClr val="000000"/>
                        </a:buClr>
                        <a:buSzPts val="450"/>
                        <a:buFont typeface="Verdana"/>
                        <a:buNone/>
                      </a:pPr>
                      <a:endParaRPr sz="1600" b="1"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9683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Približiti matematiku učenicima kroz zabavne i nestandardne zadatke, popularizirati matematiku među učenicima rješavanjem zadataka koji ne traže formalno matematičko znanje, poticati natjecateljski duh pri rješavanju matematičkih zadataka.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9432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Učenici se ne moraju držati formalnog znanja iz matematike već koristeći nestandardne strategije dolaze do rješenja zadataka, natjecateljski oblik donosi veću motivaciju učenicima.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3925">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US" sz="1400" u="none" strike="noStrike" cap="none" dirty="0" err="1">
                          <a:latin typeface="Times New Roman"/>
                          <a:ea typeface="Times New Roman"/>
                          <a:cs typeface="Times New Roman"/>
                        </a:rPr>
                        <a:t>Aktiv</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matematike</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34794">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Samostalno rješavanje zadataka zadanih </a:t>
                      </a:r>
                      <a:r>
                        <a:rPr lang="en" sz="1400" u="none" strike="noStrike" cap="none" dirty="0">
                          <a:latin typeface="Times New Roman"/>
                          <a:ea typeface="Times New Roman"/>
                          <a:cs typeface="Times New Roman"/>
                        </a:rPr>
                        <a:t>prema </a:t>
                      </a:r>
                      <a:r>
                        <a:rPr lang="en" sz="1400" u="none" strike="noStrike" cap="none" dirty="0">
                          <a:latin typeface="Times New Roman"/>
                          <a:ea typeface="Times New Roman"/>
                          <a:cs typeface="Times New Roman"/>
                          <a:sym typeface="Times New Roman"/>
                        </a:rPr>
                        <a:t>uzrastu </a:t>
                      </a:r>
                      <a:r>
                        <a:rPr lang="en" sz="1400" u="none" strike="noStrike" cap="none" dirty="0" smtClean="0">
                          <a:latin typeface="Times New Roman"/>
                          <a:ea typeface="Times New Roman"/>
                          <a:cs typeface="Times New Roman"/>
                          <a:sym typeface="Times New Roman"/>
                        </a:rPr>
                        <a:t>učenika</a:t>
                      </a:r>
                      <a:r>
                        <a:rPr lang="hr-HR" sz="1400" u="none" strike="noStrike" cap="none" dirty="0" smtClean="0">
                          <a:latin typeface="Times New Roman"/>
                          <a:ea typeface="Times New Roman"/>
                          <a:cs typeface="Times New Roman"/>
                          <a:sym typeface="Times New Roman"/>
                        </a:rPr>
                        <a:t>.</a:t>
                      </a:r>
                      <a:r>
                        <a:rPr lang="en" sz="1400" u="none" strike="noStrike" cap="none" dirty="0" smtClean="0">
                          <a:latin typeface="Times New Roman"/>
                          <a:ea typeface="Times New Roman"/>
                          <a:cs typeface="Times New Roman"/>
                          <a:sym typeface="Times New Roman"/>
                        </a:rPr>
                        <a:t> </a:t>
                      </a:r>
                      <a:r>
                        <a:rPr lang="hr-HR" sz="1400" u="none" strike="noStrike" cap="none" dirty="0" smtClean="0">
                          <a:latin typeface="Times New Roman"/>
                          <a:ea typeface="Times New Roman"/>
                          <a:cs typeface="Times New Roman"/>
                          <a:sym typeface="Times New Roman"/>
                        </a:rPr>
                        <a:t>U</a:t>
                      </a:r>
                      <a:r>
                        <a:rPr lang="en" sz="1400" u="none" strike="noStrike" cap="none" dirty="0" smtClean="0">
                          <a:latin typeface="Times New Roman"/>
                          <a:ea typeface="Times New Roman"/>
                          <a:cs typeface="Times New Roman"/>
                          <a:sym typeface="Times New Roman"/>
                        </a:rPr>
                        <a:t>čitelji </a:t>
                      </a:r>
                      <a:r>
                        <a:rPr lang="en" sz="1400" u="none" strike="noStrike" cap="none" dirty="0">
                          <a:latin typeface="Times New Roman"/>
                          <a:ea typeface="Times New Roman"/>
                          <a:cs typeface="Times New Roman"/>
                          <a:sym typeface="Times New Roman"/>
                        </a:rPr>
                        <a:t>pripremaju materijale dobivene od </a:t>
                      </a:r>
                      <a:r>
                        <a:rPr lang="en" sz="1400" u="none" strike="noStrike" cap="none" dirty="0" smtClean="0">
                          <a:latin typeface="Times New Roman"/>
                          <a:ea typeface="Times New Roman"/>
                          <a:cs typeface="Times New Roman"/>
                          <a:sym typeface="Times New Roman"/>
                        </a:rPr>
                        <a:t>H</a:t>
                      </a:r>
                      <a:r>
                        <a:rPr lang="hr-HR" sz="1400" u="none" strike="noStrike" cap="none" dirty="0" err="1" smtClean="0">
                          <a:latin typeface="Times New Roman"/>
                          <a:ea typeface="Times New Roman"/>
                          <a:cs typeface="Times New Roman"/>
                          <a:sym typeface="Times New Roman"/>
                        </a:rPr>
                        <a:t>rvatskog</a:t>
                      </a:r>
                      <a:r>
                        <a:rPr lang="hr-HR" sz="1400" u="none" strike="noStrike" cap="none" dirty="0" smtClean="0">
                          <a:latin typeface="Times New Roman"/>
                          <a:ea typeface="Times New Roman"/>
                          <a:cs typeface="Times New Roman"/>
                          <a:sym typeface="Times New Roman"/>
                        </a:rPr>
                        <a:t> matematičkog</a:t>
                      </a:r>
                      <a:r>
                        <a:rPr lang="hr-HR" sz="1400" u="none" strike="noStrike" cap="none" baseline="0" dirty="0" smtClean="0">
                          <a:latin typeface="Times New Roman"/>
                          <a:ea typeface="Times New Roman"/>
                          <a:cs typeface="Times New Roman"/>
                          <a:sym typeface="Times New Roman"/>
                        </a:rPr>
                        <a:t> društva i</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organiziraju </a:t>
                      </a:r>
                      <a:r>
                        <a:rPr lang="en" sz="1400" u="none" strike="noStrike" cap="none" dirty="0" smtClean="0">
                          <a:latin typeface="Times New Roman"/>
                          <a:ea typeface="Times New Roman"/>
                          <a:cs typeface="Times New Roman"/>
                          <a:sym typeface="Times New Roman"/>
                        </a:rPr>
                        <a:t>natjecanje</a:t>
                      </a:r>
                      <a:r>
                        <a:rPr lang="hr-HR" sz="1400" u="none" strike="noStrike" cap="none" dirty="0" smtClean="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9570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u="none" strike="noStrike" cap="none" dirty="0">
                          <a:latin typeface="Times New Roman"/>
                          <a:cs typeface="Times New Roman"/>
                        </a:rPr>
                        <a:t>Ovisno o epidemiološkoj situaciji, ožujak 2023.</a:t>
                      </a:r>
                      <a:endParaRPr lang="en-US" sz="1400" dirty="0">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67409">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smtClean="0">
                          <a:latin typeface="Times New Roman"/>
                          <a:ea typeface="Times New Roman"/>
                          <a:cs typeface="Times New Roman"/>
                          <a:sym typeface="Times New Roman"/>
                        </a:rPr>
                        <a:t>15</a:t>
                      </a:r>
                      <a:r>
                        <a:rPr lang="hr-HR" sz="1400" u="none" strike="noStrike" cap="none" dirty="0" smtClean="0">
                          <a:latin typeface="Times New Roman"/>
                          <a:ea typeface="Times New Roman"/>
                          <a:cs typeface="Times New Roman"/>
                          <a:sym typeface="Times New Roman"/>
                        </a:rPr>
                        <a:t>,00</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kn po učeniku koji sudjeluje na natjecanju, trošak snose roditelji sudionika.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0848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Uspjeh učenika objavljen na web stranici HMD-a, simbolični pokloni za natjecatelje koji ostvare mjesto na rang listi među prvih 10 % </a:t>
                      </a:r>
                      <a:r>
                        <a:rPr lang="en" sz="1400" u="none" strike="noStrike" cap="none" dirty="0">
                          <a:latin typeface="Times New Roman"/>
                          <a:ea typeface="Times New Roman"/>
                          <a:cs typeface="Times New Roman"/>
                        </a:rPr>
                        <a:t>najboljih</a:t>
                      </a:r>
                      <a:r>
                        <a:rPr lang="en" sz="1400" u="none" strike="noStrike" cap="none" dirty="0">
                          <a:latin typeface="Times New Roman"/>
                          <a:ea typeface="Times New Roman"/>
                          <a:cs typeface="Times New Roman"/>
                          <a:sym typeface="Times New Roman"/>
                        </a:rPr>
                        <a:t> u</a:t>
                      </a:r>
                    </a:p>
                    <a:p>
                      <a:pPr marL="0" marR="0" lvl="0" indent="0" algn="just">
                        <a:lnSpc>
                          <a:spcPct val="100000"/>
                        </a:lnSpc>
                        <a:spcBef>
                          <a:spcPts val="0"/>
                        </a:spcBef>
                        <a:spcAft>
                          <a:spcPts val="0"/>
                        </a:spcAft>
                        <a:buFont typeface="Arial"/>
                        <a:buNone/>
                      </a:pPr>
                      <a:r>
                        <a:rPr lang="en" sz="1400" u="none" strike="noStrike" cap="none" dirty="0">
                          <a:latin typeface="Times New Roman"/>
                          <a:cs typeface="Times New Roman"/>
                        </a:rPr>
                        <a:t>svijetu.</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5608637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graphicFrame>
        <p:nvGraphicFramePr>
          <p:cNvPr id="1454" name="Google Shape;1454;g61d832350e_1_46"/>
          <p:cNvGraphicFramePr/>
          <p:nvPr>
            <p:extLst>
              <p:ext uri="{D42A27DB-BD31-4B8C-83A1-F6EECF244321}">
                <p14:modId xmlns:p14="http://schemas.microsoft.com/office/powerpoint/2010/main" val="2705166210"/>
              </p:ext>
            </p:extLst>
          </p:nvPr>
        </p:nvGraphicFramePr>
        <p:xfrm>
          <a:off x="269525" y="348330"/>
          <a:ext cx="8604949" cy="5968452"/>
        </p:xfrm>
        <a:graphic>
          <a:graphicData uri="http://schemas.openxmlformats.org/drawingml/2006/table">
            <a:tbl>
              <a:tblPr>
                <a:noFill/>
                <a:tableStyleId>{B2E6745A-B9C5-42E0-A17B-FDAA3278ED7C}</a:tableStyleId>
              </a:tblPr>
              <a:tblGrid>
                <a:gridCol w="2604304">
                  <a:extLst>
                    <a:ext uri="{9D8B030D-6E8A-4147-A177-3AD203B41FA5}">
                      <a16:colId xmlns:a16="http://schemas.microsoft.com/office/drawing/2014/main" val="20000"/>
                    </a:ext>
                  </a:extLst>
                </a:gridCol>
                <a:gridCol w="6000645">
                  <a:extLst>
                    <a:ext uri="{9D8B030D-6E8A-4147-A177-3AD203B41FA5}">
                      <a16:colId xmlns:a16="http://schemas.microsoft.com/office/drawing/2014/main" val="20001"/>
                    </a:ext>
                  </a:extLst>
                </a:gridCol>
              </a:tblGrid>
              <a:tr h="782474">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smtClean="0">
                          <a:latin typeface="Times New Roman"/>
                          <a:ea typeface="Times New Roman"/>
                          <a:cs typeface="Times New Roman"/>
                          <a:sym typeface="Times New Roman"/>
                        </a:rPr>
                        <a:t>NATJECANJE </a:t>
                      </a:r>
                      <a:r>
                        <a:rPr lang="en" sz="1600" b="1" u="none" strike="noStrike" cap="none" dirty="0">
                          <a:latin typeface="Times New Roman"/>
                          <a:ea typeface="Times New Roman"/>
                          <a:cs typeface="Times New Roman"/>
                          <a:sym typeface="Times New Roman"/>
                        </a:rPr>
                        <a:t>IZ </a:t>
                      </a:r>
                      <a:r>
                        <a:rPr lang="en" sz="1600" b="1" u="none" strike="noStrike" cap="none" dirty="0" smtClean="0">
                          <a:latin typeface="Times New Roman"/>
                          <a:ea typeface="Times New Roman"/>
                          <a:cs typeface="Times New Roman"/>
                          <a:sym typeface="Times New Roman"/>
                        </a:rPr>
                        <a:t>GEOGRAFIJE</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Verdana"/>
                        <a:buNone/>
                      </a:pP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06927">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Razvijanje kod učenika</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rješavanje geografski zadataka,</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geografskog načina </a:t>
                      </a:r>
                      <a:r>
                        <a:rPr lang="en" sz="1400" u="none" strike="noStrike" cap="none" dirty="0">
                          <a:solidFill>
                            <a:schemeClr val="dk1"/>
                          </a:solidFill>
                          <a:latin typeface="Times New Roman"/>
                          <a:ea typeface="Times New Roman"/>
                          <a:cs typeface="Times New Roman"/>
                        </a:rPr>
                        <a:t>razmišljana</a:t>
                      </a:r>
                      <a:r>
                        <a:rPr lang="en" sz="1400" u="none" strike="noStrike" cap="none" dirty="0">
                          <a:solidFill>
                            <a:schemeClr val="dk1"/>
                          </a:solidFill>
                          <a:latin typeface="Times New Roman"/>
                          <a:ea typeface="Times New Roman"/>
                          <a:cs typeface="Times New Roman"/>
                          <a:sym typeface="Times New Roman"/>
                        </a:rPr>
                        <a:t>, snalaženje na geografskoj karti i u prostoru.</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dk1"/>
                          </a:solidFill>
                          <a:latin typeface="Times New Roman"/>
                          <a:ea typeface="Times New Roman"/>
                          <a:cs typeface="Times New Roman"/>
                          <a:sym typeface="Times New Roman"/>
                        </a:rPr>
                        <a:t>Pripremiti i osposobiti učenike za sudjelovanje na natjecanjima iz geografije.</a:t>
                      </a:r>
                      <a:endParaRPr sz="1400" u="none" strike="noStrike" cap="none" dirty="0">
                        <a:solidFill>
                          <a:schemeClr val="dk1"/>
                        </a:solidFill>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0145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Učenicima koji pokazuju dodatni interes za nastavu geografije. Priprema i sudjelovanje na natjecanjima iz geografije, proširivanje znanja iz redovnog programa geografije te primjena znanja i vještina u rješavanju zadataka</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400"/>
                        <a:buFont typeface="Times New Roman"/>
                        <a:buNone/>
                      </a:pPr>
                      <a:endParaRPr sz="1400" u="none" strike="noStrike" cap="none" dirty="0">
                        <a:solidFill>
                          <a:schemeClr val="dk1"/>
                        </a:solidFill>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1999">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err="1">
                          <a:latin typeface="Times New Roman"/>
                          <a:ea typeface="Times New Roman"/>
                          <a:cs typeface="Times New Roman"/>
                        </a:rPr>
                        <a:t>Aktiv</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geografije</a:t>
                      </a:r>
                      <a:endParaRPr lang="en-US"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66019">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latin typeface="Times New Roman"/>
                          <a:ea typeface="Times New Roman"/>
                          <a:cs typeface="Times New Roman"/>
                          <a:sym typeface="Times New Roman"/>
                        </a:rPr>
                        <a:t>Kombinirana metoda (metoda razgovora, usmenog izlaganja, rada na karti,) skupni, individualni, frontalni rad, rad u grupama/paru.</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5964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Prema vremeniku AZOO-a.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3302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Troškovi kopiranja testova i prijevoz na natjecanja izvan škole.</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004989">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Vrednovanje rezultata.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g61d832350e_1_61"/>
          <p:cNvGraphicFramePr/>
          <p:nvPr>
            <p:extLst>
              <p:ext uri="{D42A27DB-BD31-4B8C-83A1-F6EECF244321}">
                <p14:modId xmlns:p14="http://schemas.microsoft.com/office/powerpoint/2010/main" val="3752176262"/>
              </p:ext>
            </p:extLst>
          </p:nvPr>
        </p:nvGraphicFramePr>
        <p:xfrm>
          <a:off x="224226" y="345234"/>
          <a:ext cx="8695548" cy="6018244"/>
        </p:xfrm>
        <a:graphic>
          <a:graphicData uri="http://schemas.openxmlformats.org/drawingml/2006/table">
            <a:tbl>
              <a:tblPr>
                <a:noFill/>
                <a:tableStyleId>{B2E6745A-B9C5-42E0-A17B-FDAA3278ED7C}</a:tableStyleId>
              </a:tblPr>
              <a:tblGrid>
                <a:gridCol w="2453660">
                  <a:extLst>
                    <a:ext uri="{9D8B030D-6E8A-4147-A177-3AD203B41FA5}">
                      <a16:colId xmlns:a16="http://schemas.microsoft.com/office/drawing/2014/main" val="20000"/>
                    </a:ext>
                  </a:extLst>
                </a:gridCol>
                <a:gridCol w="6241888">
                  <a:extLst>
                    <a:ext uri="{9D8B030D-6E8A-4147-A177-3AD203B41FA5}">
                      <a16:colId xmlns:a16="http://schemas.microsoft.com/office/drawing/2014/main" val="20001"/>
                    </a:ext>
                  </a:extLst>
                </a:gridCol>
              </a:tblGrid>
              <a:tr h="88575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a:latin typeface="Times New Roman"/>
                          <a:ea typeface="Times New Roman"/>
                          <a:cs typeface="Times New Roman"/>
                          <a:sym typeface="Times New Roman"/>
                        </a:rPr>
                        <a:t>NATJECANJE IZ ENGLESKOG JEZIKA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Verdana"/>
                        <a:buNone/>
                      </a:pPr>
                      <a:r>
                        <a:rPr lang="hr-HR" sz="1600" b="1" u="none" strike="noStrike" cap="none" dirty="0" smtClean="0">
                          <a:latin typeface="Times New Roman"/>
                          <a:ea typeface="Times New Roman"/>
                          <a:cs typeface="Times New Roman"/>
                          <a:sym typeface="Times New Roman"/>
                        </a:rPr>
                        <a:t>za učenike osmog razreda</a:t>
                      </a:r>
                      <a:endParaRPr lang="hr-H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7675">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Poticati interes za engleski jezik, stjecati nova znanja i vještine, razvijati kritičko mišljenje, stjecati međukulturna znanja o zemljama engleskog govornog područja.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918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Učenicima koji pokazuju dodatni interes za nastavu engleskog jezika.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80824">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US" sz="1400" u="none" strike="noStrike" cap="none" dirty="0">
                          <a:latin typeface="Times New Roman"/>
                          <a:ea typeface="Times New Roman"/>
                          <a:cs typeface="Times New Roman"/>
                        </a:rPr>
                        <a:t>Anita </a:t>
                      </a:r>
                      <a:r>
                        <a:rPr lang="en-US" sz="1400" u="none" strike="noStrike" cap="none" dirty="0" err="1">
                          <a:latin typeface="Times New Roman"/>
                          <a:ea typeface="Times New Roman"/>
                          <a:cs typeface="Times New Roman"/>
                        </a:rPr>
                        <a:t>Baranašić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4384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kombinirana metoda (metoda razgovora, usmenog izlaganja, rada na tekstu, dramatizacija) skupni, individualni, frontalni rad, rad u grupama/paru.</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918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Prema vremeniku AZOO-a.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69593">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Troškovi materijala za izradu samostalnih radova, troškovi fotokopirnog papira i dodatnog materijala.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52192">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rPr>
                        <a:t>VREDNOVA-NJE I</a:t>
                      </a:r>
                      <a:r>
                        <a:rPr lang="en" sz="1600" b="1" u="none" strike="noStrike" cap="none">
                          <a:latin typeface="Times New Roman"/>
                          <a:ea typeface="Times New Roman"/>
                          <a:cs typeface="Times New Roman"/>
                          <a:sym typeface="Times New Roman"/>
                        </a:rPr>
                        <a:t> KORIŠTENJE REZULTATA RADA</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Ostvareni uspjeh na školskom i eventualno županijskom/državnom natjecanju iz engleskog jezika.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Individualno praćenje usvajanja planiranih i dodatnih sadržaja i postizanje što boljih rezultata u nastavi engleskog jezika.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g61d832350e_1_61"/>
          <p:cNvGraphicFramePr/>
          <p:nvPr>
            <p:extLst>
              <p:ext uri="{D42A27DB-BD31-4B8C-83A1-F6EECF244321}">
                <p14:modId xmlns:p14="http://schemas.microsoft.com/office/powerpoint/2010/main" val="4267311798"/>
              </p:ext>
            </p:extLst>
          </p:nvPr>
        </p:nvGraphicFramePr>
        <p:xfrm>
          <a:off x="447869" y="324256"/>
          <a:ext cx="8397551" cy="6001297"/>
        </p:xfrm>
        <a:graphic>
          <a:graphicData uri="http://schemas.openxmlformats.org/drawingml/2006/table">
            <a:tbl>
              <a:tblPr>
                <a:noFill/>
                <a:tableStyleId>{B2E6745A-B9C5-42E0-A17B-FDAA3278ED7C}</a:tableStyleId>
              </a:tblPr>
              <a:tblGrid>
                <a:gridCol w="2603241">
                  <a:extLst>
                    <a:ext uri="{9D8B030D-6E8A-4147-A177-3AD203B41FA5}">
                      <a16:colId xmlns:a16="http://schemas.microsoft.com/office/drawing/2014/main" val="20000"/>
                    </a:ext>
                  </a:extLst>
                </a:gridCol>
                <a:gridCol w="5794310">
                  <a:extLst>
                    <a:ext uri="{9D8B030D-6E8A-4147-A177-3AD203B41FA5}">
                      <a16:colId xmlns:a16="http://schemas.microsoft.com/office/drawing/2014/main" val="20001"/>
                    </a:ext>
                  </a:extLst>
                </a:gridCol>
              </a:tblGrid>
              <a:tr h="71468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a:latin typeface="Times New Roman"/>
                          <a:ea typeface="Times New Roman"/>
                          <a:cs typeface="Times New Roman"/>
                          <a:sym typeface="Times New Roman"/>
                        </a:rPr>
                        <a:t>NATJECANJE </a:t>
                      </a:r>
                      <a:r>
                        <a:rPr lang="en" sz="1600" b="1" u="none" strike="noStrike" cap="none" dirty="0">
                          <a:latin typeface="Times New Roman"/>
                          <a:ea typeface="Times New Roman"/>
                          <a:cs typeface="Times New Roman"/>
                        </a:rPr>
                        <a:t>IZ NJEMAČKOG JEZIKA</a:t>
                      </a:r>
                      <a:r>
                        <a:rPr lang="en" sz="1600" b="1" u="none" strike="noStrike" cap="none" dirty="0">
                          <a:latin typeface="Times New Roman"/>
                          <a:ea typeface="Times New Roman"/>
                          <a:cs typeface="Times New Roman"/>
                          <a:sym typeface="Times New Roman"/>
                        </a:rPr>
                        <a:t>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Verdana"/>
                        <a:buNone/>
                      </a:pPr>
                      <a:r>
                        <a:rPr lang="hr-HR" sz="1600" b="1" u="none" strike="noStrike" cap="none" dirty="0" smtClean="0">
                          <a:latin typeface="Times New Roman"/>
                          <a:ea typeface="Times New Roman"/>
                          <a:cs typeface="Times New Roman"/>
                          <a:sym typeface="Times New Roman"/>
                        </a:rPr>
                        <a:t>za </a:t>
                      </a:r>
                      <a:r>
                        <a:rPr lang="hr-HR" sz="1600" b="1" u="none" strike="noStrike" cap="none" dirty="0" smtClean="0">
                          <a:latin typeface="Times New Roman"/>
                          <a:ea typeface="Times New Roman"/>
                          <a:cs typeface="Times New Roman"/>
                        </a:rPr>
                        <a:t>učenike osmog</a:t>
                      </a:r>
                      <a:r>
                        <a:rPr lang="hr-HR" sz="1600" b="1" u="none" strike="noStrike" cap="none" dirty="0" smtClean="0">
                          <a:latin typeface="Times New Roman"/>
                          <a:ea typeface="Times New Roman"/>
                          <a:cs typeface="Times New Roman"/>
                          <a:sym typeface="Times New Roman"/>
                        </a:rPr>
                        <a:t> </a:t>
                      </a:r>
                      <a:r>
                        <a:rPr lang="hr-HR" sz="1600" b="1" u="none" strike="noStrike" cap="none" dirty="0" smtClean="0">
                          <a:latin typeface="Times New Roman"/>
                          <a:ea typeface="Times New Roman"/>
                          <a:cs typeface="Times New Roman"/>
                        </a:rPr>
                        <a:t>razreda</a:t>
                      </a:r>
                      <a:endParaRPr lang="hr-H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0207">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rPr>
                        <a:t>Proširiti i produbiti interes</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za njemački jezik i kulturu</a:t>
                      </a:r>
                      <a:r>
                        <a:rPr lang="en" sz="1400" u="none" strike="noStrike" cap="none" dirty="0">
                          <a:latin typeface="Times New Roman"/>
                          <a:ea typeface="Times New Roman"/>
                          <a:cs typeface="Times New Roman"/>
                          <a:sym typeface="Times New Roman"/>
                        </a:rPr>
                        <a:t>, stjecati nova znanja i vještine, razvijati kritičko mišljenje, stjecati međukulturna znanja o </a:t>
                      </a:r>
                      <a:r>
                        <a:rPr lang="en" sz="1400" u="none" strike="noStrike" cap="none" dirty="0">
                          <a:latin typeface="Times New Roman"/>
                          <a:ea typeface="Times New Roman"/>
                          <a:cs typeface="Times New Roman"/>
                        </a:rPr>
                        <a:t>zemljama njemačkoga govornog</a:t>
                      </a:r>
                      <a:r>
                        <a:rPr lang="en" sz="1400" u="none" strike="noStrike" cap="none" dirty="0">
                          <a:latin typeface="Times New Roman"/>
                          <a:ea typeface="Times New Roman"/>
                          <a:cs typeface="Times New Roman"/>
                          <a:sym typeface="Times New Roman"/>
                        </a:rPr>
                        <a:t> područja.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496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NAMJENA</a:t>
                      </a:r>
                      <a:endParaRPr sz="1600" u="none" strike="noStrike" cap="none" dirty="0"/>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rPr>
                        <a:t>Za učenike koji</a:t>
                      </a:r>
                      <a:r>
                        <a:rPr lang="en" sz="1400" u="none" strike="noStrike" cap="none" dirty="0">
                          <a:latin typeface="Times New Roman"/>
                          <a:ea typeface="Times New Roman"/>
                          <a:cs typeface="Times New Roman"/>
                          <a:sym typeface="Times New Roman"/>
                        </a:rPr>
                        <a:t> pokazuju dodatni interes </a:t>
                      </a:r>
                      <a:r>
                        <a:rPr lang="en" sz="1400" u="none" strike="noStrike" cap="none" dirty="0">
                          <a:latin typeface="Times New Roman"/>
                          <a:ea typeface="Times New Roman"/>
                          <a:cs typeface="Times New Roman"/>
                        </a:rPr>
                        <a:t>za učenje njemačkog jezika</a:t>
                      </a:r>
                      <a:r>
                        <a:rPr lang="en" sz="1400" u="none" strike="noStrike" cap="none" dirty="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646">
                <a:tc>
                  <a:txBody>
                    <a:bodyPr/>
                    <a:lstStyle/>
                    <a:p>
                      <a:pPr marL="0" marR="0" lvl="0" indent="0" algn="l" rtl="0">
                        <a:lnSpc>
                          <a:spcPct val="100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NOSITELJI</a:t>
                      </a:r>
                      <a:r>
                        <a:rPr lang="en" sz="1600" b="1" u="none" strike="noStrike" cap="none" dirty="0">
                          <a:latin typeface="Times New Roman"/>
                          <a:ea typeface="Times New Roman"/>
                          <a:cs typeface="Times New Roman"/>
                        </a:rPr>
                        <a:t> </a:t>
                      </a:r>
                      <a:endParaRPr sz="1600" u="none" strike="noStrike" cap="none" dirty="0"/>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US" sz="1400" u="none" strike="noStrike" cap="none" dirty="0">
                          <a:latin typeface="Times New Roman"/>
                          <a:ea typeface="Times New Roman"/>
                          <a:cs typeface="Times New Roman"/>
                        </a:rPr>
                        <a:t>Luka </a:t>
                      </a:r>
                      <a:r>
                        <a:rPr lang="en-US" sz="1400" u="none" strike="noStrike" cap="none" dirty="0" err="1" smtClean="0">
                          <a:latin typeface="Times New Roman"/>
                          <a:ea typeface="Times New Roman"/>
                          <a:cs typeface="Times New Roman"/>
                        </a:rPr>
                        <a:t>Zorica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61552">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NAČIN REALIZACIJE</a:t>
                      </a:r>
                      <a:endParaRPr sz="1600" u="none" strike="noStrike" cap="none" dirty="0"/>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hr-HR" sz="1400" u="none" strike="noStrike" cap="none" dirty="0" smtClean="0">
                          <a:latin typeface="Times New Roman"/>
                          <a:ea typeface="Times New Roman"/>
                          <a:cs typeface="Times New Roman"/>
                          <a:sym typeface="Times New Roman"/>
                        </a:rPr>
                        <a:t>K</a:t>
                      </a:r>
                      <a:r>
                        <a:rPr lang="en" sz="1400" u="none" strike="noStrike" cap="none" dirty="0" smtClean="0">
                          <a:latin typeface="Times New Roman"/>
                          <a:ea typeface="Times New Roman"/>
                          <a:cs typeface="Times New Roman"/>
                          <a:sym typeface="Times New Roman"/>
                        </a:rPr>
                        <a:t>ombinirana </a:t>
                      </a:r>
                      <a:r>
                        <a:rPr lang="en" sz="1400" u="none" strike="noStrike" cap="none" dirty="0">
                          <a:latin typeface="Times New Roman"/>
                          <a:ea typeface="Times New Roman"/>
                          <a:cs typeface="Times New Roman"/>
                          <a:sym typeface="Times New Roman"/>
                        </a:rPr>
                        <a:t>metoda (metoda razgovora, usmenog izlaganja, rada na tekstu, dramatizacija) </a:t>
                      </a:r>
                      <a:r>
                        <a:rPr lang="en" sz="1400" u="none" strike="noStrike" cap="none" dirty="0">
                          <a:latin typeface="Times New Roman"/>
                          <a:ea typeface="Times New Roman"/>
                          <a:cs typeface="Times New Roman"/>
                        </a:rPr>
                        <a:t>grupni</a:t>
                      </a:r>
                      <a:r>
                        <a:rPr lang="en" sz="1400" u="none" strike="noStrike" cap="none" dirty="0">
                          <a:latin typeface="Times New Roman"/>
                          <a:ea typeface="Times New Roman"/>
                          <a:cs typeface="Times New Roman"/>
                          <a:sym typeface="Times New Roman"/>
                        </a:rPr>
                        <a:t>, individualni, frontalni </a:t>
                      </a:r>
                      <a:r>
                        <a:rPr lang="en" sz="1400" u="none" strike="noStrike" cap="none" dirty="0">
                          <a:latin typeface="Times New Roman"/>
                          <a:ea typeface="Times New Roman"/>
                          <a:cs typeface="Times New Roman"/>
                        </a:rPr>
                        <a:t>rad i rad</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u paru</a:t>
                      </a:r>
                      <a:r>
                        <a:rPr lang="en" sz="1400" u="none" strike="noStrike" cap="none" dirty="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496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VREMENIK</a:t>
                      </a:r>
                      <a:endParaRPr sz="1600" u="none" strike="noStrike" cap="none" dirty="0"/>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hr-HR" sz="1400" u="none" strike="noStrike" cap="none" dirty="0" smtClean="0">
                          <a:latin typeface="Times New Roman"/>
                          <a:ea typeface="Times New Roman"/>
                          <a:cs typeface="Times New Roman"/>
                        </a:rPr>
                        <a:t>P</a:t>
                      </a:r>
                      <a:r>
                        <a:rPr lang="en" sz="1400" u="none" strike="noStrike" cap="none" dirty="0" smtClean="0">
                          <a:latin typeface="Times New Roman"/>
                          <a:ea typeface="Times New Roman"/>
                          <a:cs typeface="Times New Roman"/>
                        </a:rPr>
                        <a:t>rema</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vremeniku AZOO-a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62583">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Troškovi materijala za izradu samostalnih radova, troškovi fotokopirnog papira i dodatnog materijala.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66370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rPr>
                        <a:t>VREDNOVA-NJE I</a:t>
                      </a:r>
                      <a:r>
                        <a:rPr lang="en" sz="1600" b="1" u="none" strike="noStrike" cap="none">
                          <a:latin typeface="Times New Roman"/>
                          <a:ea typeface="Times New Roman"/>
                          <a:cs typeface="Times New Roman"/>
                          <a:sym typeface="Times New Roman"/>
                        </a:rPr>
                        <a:t> KORIŠTENJE REZULTATA RADA</a:t>
                      </a:r>
                      <a:endParaRPr sz="1600" u="none" strike="noStrike" cap="none"/>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Times New Roman"/>
                        <a:buNone/>
                      </a:pPr>
                      <a:r>
                        <a:rPr lang="en" sz="1400" u="none" strike="noStrike" cap="none" dirty="0">
                          <a:latin typeface="Times New Roman"/>
                          <a:ea typeface="Times New Roman"/>
                          <a:cs typeface="Times New Roman"/>
                          <a:sym typeface="Times New Roman"/>
                        </a:rPr>
                        <a:t>Ostvareni uspjeh na školskom i eventualno županijskom/državnom natjecanju </a:t>
                      </a:r>
                      <a:r>
                        <a:rPr lang="en" sz="1400" u="none" strike="noStrike" cap="none" dirty="0">
                          <a:latin typeface="Times New Roman"/>
                          <a:ea typeface="Times New Roman"/>
                          <a:cs typeface="Times New Roman"/>
                        </a:rPr>
                        <a:t>iz njemačkog jezika</a:t>
                      </a:r>
                      <a:r>
                        <a:rPr lang="en" sz="1400" u="none" strike="noStrike" cap="none" dirty="0">
                          <a:latin typeface="Times New Roman"/>
                          <a:ea typeface="Times New Roman"/>
                          <a:cs typeface="Times New Roman"/>
                          <a:sym typeface="Times New Roman"/>
                        </a:rPr>
                        <a:t>.</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Times New Roman"/>
                        <a:buNone/>
                      </a:pPr>
                      <a:r>
                        <a:rPr lang="en" sz="1400" u="none" strike="noStrike" cap="none" dirty="0">
                          <a:latin typeface="Times New Roman"/>
                          <a:ea typeface="Times New Roman"/>
                          <a:cs typeface="Times New Roman"/>
                          <a:sym typeface="Times New Roman"/>
                        </a:rPr>
                        <a:t>Individualno praćenje usvajanja planiranih i dodatnih sadržaja</a:t>
                      </a:r>
                      <a:r>
                        <a:rPr lang="en" sz="1400" u="none" strike="noStrike" cap="none" dirty="0">
                          <a:latin typeface="Times New Roman"/>
                          <a:ea typeface="Times New Roman"/>
                          <a:cs typeface="Times New Roman"/>
                        </a:rPr>
                        <a:t> u</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nastavi njemačkog jezika</a:t>
                      </a:r>
                      <a:r>
                        <a:rPr lang="en" sz="1400" u="none" strike="noStrike" cap="none" dirty="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7328683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graphicFrame>
        <p:nvGraphicFramePr>
          <p:cNvPr id="1478" name="Google Shape;1478;g61d832350e_1_66"/>
          <p:cNvGraphicFramePr/>
          <p:nvPr>
            <p:extLst>
              <p:ext uri="{D42A27DB-BD31-4B8C-83A1-F6EECF244321}">
                <p14:modId xmlns:p14="http://schemas.microsoft.com/office/powerpoint/2010/main" val="2219482454"/>
              </p:ext>
            </p:extLst>
          </p:nvPr>
        </p:nvGraphicFramePr>
        <p:xfrm>
          <a:off x="269525" y="177826"/>
          <a:ext cx="8645875" cy="6292015"/>
        </p:xfrm>
        <a:graphic>
          <a:graphicData uri="http://schemas.openxmlformats.org/drawingml/2006/table">
            <a:tbl>
              <a:tblPr>
                <a:noFill/>
                <a:tableStyleId>{B2E6745A-B9C5-42E0-A17B-FDAA3278ED7C}</a:tableStyleId>
              </a:tblPr>
              <a:tblGrid>
                <a:gridCol w="2660287">
                  <a:extLst>
                    <a:ext uri="{9D8B030D-6E8A-4147-A177-3AD203B41FA5}">
                      <a16:colId xmlns:a16="http://schemas.microsoft.com/office/drawing/2014/main" val="20000"/>
                    </a:ext>
                  </a:extLst>
                </a:gridCol>
                <a:gridCol w="5985588">
                  <a:extLst>
                    <a:ext uri="{9D8B030D-6E8A-4147-A177-3AD203B41FA5}">
                      <a16:colId xmlns:a16="http://schemas.microsoft.com/office/drawing/2014/main" val="20001"/>
                    </a:ext>
                  </a:extLst>
                </a:gridCol>
              </a:tblGrid>
              <a:tr h="811219">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dirty="0">
                          <a:solidFill>
                            <a:srgbClr val="000000"/>
                          </a:solidFill>
                          <a:latin typeface="+mj-lt"/>
                          <a:ea typeface="Times New Roman"/>
                          <a:cs typeface="Times New Roman"/>
                          <a:sym typeface="Times New Roman"/>
                        </a:rPr>
                        <a:t>NAZIV AKTIVNOSTI</a:t>
                      </a:r>
                      <a:endParaRPr sz="1600" b="1" i="0" u="none" strike="noStrike" cap="none" dirty="0">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a:latin typeface="+mj-lt"/>
                          <a:ea typeface="Times New Roman"/>
                          <a:cs typeface="Times New Roman"/>
                          <a:sym typeface="Times New Roman"/>
                        </a:rPr>
                        <a:t>NATJECANJE IZ BIOLOGIJE</a:t>
                      </a:r>
                      <a:r>
                        <a:rPr lang="en" sz="1600" b="1" u="none" strike="noStrike" cap="none" dirty="0">
                          <a:latin typeface="+mj-lt"/>
                          <a:ea typeface="Times New Roman"/>
                          <a:cs typeface="Times New Roman"/>
                        </a:rPr>
                        <a:t> </a:t>
                      </a:r>
                      <a:endParaRPr lang="hr-HR" sz="1600" b="1" u="none" strike="noStrike" cap="none" dirty="0" smtClean="0">
                        <a:latin typeface="+mj-lt"/>
                        <a:ea typeface="Times New Roman"/>
                        <a:cs typeface="Times New Roman"/>
                      </a:endParaRPr>
                    </a:p>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smtClean="0">
                          <a:latin typeface="+mj-lt"/>
                          <a:ea typeface="Times New Roman"/>
                          <a:cs typeface="Times New Roman"/>
                        </a:rPr>
                        <a:t>za </a:t>
                      </a:r>
                      <a:r>
                        <a:rPr lang="en" sz="1600" b="1" u="none" strike="noStrike" cap="none" dirty="0">
                          <a:latin typeface="+mj-lt"/>
                          <a:ea typeface="Times New Roman"/>
                          <a:cs typeface="Times New Roman"/>
                        </a:rPr>
                        <a:t>učenike </a:t>
                      </a:r>
                      <a:r>
                        <a:rPr lang="hr-HR" sz="1600" b="1" u="none" strike="noStrike" cap="none" dirty="0" smtClean="0">
                          <a:latin typeface="+mj-lt"/>
                          <a:ea typeface="Times New Roman"/>
                          <a:cs typeface="Times New Roman"/>
                        </a:rPr>
                        <a:t>sedmog</a:t>
                      </a:r>
                      <a:r>
                        <a:rPr lang="en" sz="1600" b="1" u="none" strike="noStrike" cap="none" dirty="0" smtClean="0">
                          <a:latin typeface="+mj-lt"/>
                          <a:ea typeface="Times New Roman"/>
                          <a:cs typeface="Times New Roman"/>
                        </a:rPr>
                        <a:t> </a:t>
                      </a:r>
                      <a:r>
                        <a:rPr lang="en" sz="1600" b="1" u="none" strike="noStrike" cap="none" dirty="0">
                          <a:latin typeface="+mj-lt"/>
                          <a:ea typeface="Times New Roman"/>
                          <a:cs typeface="Times New Roman"/>
                        </a:rPr>
                        <a:t>i </a:t>
                      </a:r>
                      <a:r>
                        <a:rPr lang="hr-HR" sz="1600" b="1" u="none" strike="noStrike" cap="none" dirty="0" smtClean="0">
                          <a:latin typeface="+mj-lt"/>
                          <a:ea typeface="Times New Roman"/>
                          <a:cs typeface="Times New Roman"/>
                        </a:rPr>
                        <a:t>osmog</a:t>
                      </a:r>
                      <a:r>
                        <a:rPr lang="en" sz="1600" b="1" u="none" strike="noStrike" cap="none" dirty="0" smtClean="0">
                          <a:latin typeface="+mj-lt"/>
                          <a:ea typeface="Times New Roman"/>
                          <a:cs typeface="Times New Roman"/>
                        </a:rPr>
                        <a:t> </a:t>
                      </a:r>
                      <a:r>
                        <a:rPr lang="en" sz="1600" b="1" u="none" strike="noStrike" cap="none" dirty="0">
                          <a:latin typeface="+mj-lt"/>
                          <a:ea typeface="Times New Roman"/>
                          <a:cs typeface="Times New Roman"/>
                        </a:rPr>
                        <a:t>razreda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20350">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dirty="0">
                          <a:solidFill>
                            <a:srgbClr val="000000"/>
                          </a:solidFill>
                          <a:latin typeface="+mj-lt"/>
                          <a:ea typeface="Times New Roman"/>
                          <a:cs typeface="Times New Roman"/>
                          <a:sym typeface="Times New Roman"/>
                        </a:rPr>
                        <a:t>CILJ AKTIVNOSTI</a:t>
                      </a:r>
                      <a:endParaRPr sz="1600" b="1" i="0" u="none" strike="noStrike" cap="none" dirty="0">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lang="hr-HR" sz="1400" u="none" strike="noStrike" cap="none" dirty="0" smtClean="0">
                        <a:solidFill>
                          <a:schemeClr val="dk1"/>
                        </a:solidFill>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 sz="1400" u="none" strike="noStrike" cap="none" dirty="0" smtClean="0">
                          <a:solidFill>
                            <a:schemeClr val="dk1"/>
                          </a:solidFill>
                          <a:latin typeface="+mj-lt"/>
                          <a:ea typeface="Times New Roman"/>
                          <a:cs typeface="Times New Roman"/>
                          <a:sym typeface="Times New Roman"/>
                        </a:rPr>
                        <a:t>Sudjelovanje </a:t>
                      </a:r>
                      <a:r>
                        <a:rPr lang="en" sz="1400" u="none" strike="noStrike" cap="none" dirty="0">
                          <a:solidFill>
                            <a:schemeClr val="dk1"/>
                          </a:solidFill>
                          <a:latin typeface="+mj-lt"/>
                          <a:ea typeface="Times New Roman"/>
                          <a:cs typeface="Times New Roman"/>
                          <a:sym typeface="Times New Roman"/>
                        </a:rPr>
                        <a:t>učenika na školskom i županijskom natjecanju iz biologije</a:t>
                      </a:r>
                      <a:r>
                        <a:rPr lang="en" sz="1400" u="none" strike="noStrike" cap="none" dirty="0">
                          <a:solidFill>
                            <a:schemeClr val="dk1"/>
                          </a:solidFill>
                          <a:latin typeface="+mj-lt"/>
                        </a:rPr>
                        <a:t> te </a:t>
                      </a:r>
                      <a:r>
                        <a:rPr lang="en" sz="1400" u="none" strike="noStrike" cap="none" dirty="0">
                          <a:solidFill>
                            <a:schemeClr val="dk1"/>
                          </a:solidFill>
                          <a:latin typeface="+mj-lt"/>
                          <a:ea typeface="Times New Roman"/>
                          <a:cs typeface="Times New Roman"/>
                          <a:sym typeface="Times New Roman"/>
                        </a:rPr>
                        <a:t>osposobiti učenike za samostalno rješavanje problema i uvoditi ih u znanstveni način razmišljanja.</a:t>
                      </a:r>
                      <a:endParaRPr sz="1400" u="none" strike="noStrike" cap="none" dirty="0">
                        <a:solidFill>
                          <a:schemeClr val="dk1"/>
                        </a:solidFill>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14575">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a:solidFill>
                            <a:srgbClr val="000000"/>
                          </a:solidFill>
                          <a:latin typeface="+mj-lt"/>
                          <a:ea typeface="Times New Roman"/>
                          <a:cs typeface="Times New Roman"/>
                          <a:sym typeface="Times New Roman"/>
                        </a:rPr>
                        <a:t>NAMJENA</a:t>
                      </a:r>
                      <a:endParaRPr sz="1600" b="1" i="0" u="none" strike="noStrike" cap="none">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solidFill>
                            <a:schemeClr val="dk1"/>
                          </a:solidFill>
                          <a:latin typeface="+mj-lt"/>
                          <a:ea typeface="Times New Roman"/>
                          <a:cs typeface="Times New Roman"/>
                          <a:sym typeface="Times New Roman"/>
                        </a:rPr>
                        <a:t>Pripreme i sudjelovanje na natjecanjima iz biologije, proširivanje znanja iz redovnog programa biologije te primjena znanja i vještina u rješavanju zadataka.</a:t>
                      </a:r>
                      <a:endParaRPr sz="1400" u="none" strike="noStrike" cap="none" dirty="0">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6571">
                <a:tc>
                  <a:txBody>
                    <a:bodyPr/>
                    <a:lstStyle/>
                    <a:p>
                      <a:pPr marL="0" marR="0" lvl="0" indent="0" algn="l" rtl="0">
                        <a:lnSpc>
                          <a:spcPct val="100000"/>
                        </a:lnSpc>
                        <a:spcBef>
                          <a:spcPts val="0"/>
                        </a:spcBef>
                        <a:spcAft>
                          <a:spcPts val="0"/>
                        </a:spcAft>
                        <a:buFont typeface="Verdana"/>
                        <a:buNone/>
                      </a:pPr>
                      <a:r>
                        <a:rPr lang="en" sz="1600" b="1" i="0" u="none" strike="noStrike" cap="none">
                          <a:solidFill>
                            <a:srgbClr val="000000"/>
                          </a:solidFill>
                          <a:latin typeface="+mj-lt"/>
                          <a:ea typeface="Times New Roman"/>
                          <a:cs typeface="Times New Roman"/>
                          <a:sym typeface="Times New Roman"/>
                        </a:rPr>
                        <a:t>NOSITELJI</a:t>
                      </a:r>
                      <a:r>
                        <a:rPr lang="en" sz="1600" b="1" i="0" u="none" strike="noStrike" cap="none">
                          <a:solidFill>
                            <a:srgbClr val="000000"/>
                          </a:solidFill>
                          <a:latin typeface="+mj-lt"/>
                          <a:ea typeface="Times New Roman"/>
                          <a:cs typeface="Times New Roman"/>
                        </a:rPr>
                        <a:t> </a:t>
                      </a:r>
                      <a:endParaRPr sz="1600" b="1" i="0" u="none" strike="noStrike" cap="none">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a:latin typeface="+mj-lt"/>
                          <a:ea typeface="Times New Roman"/>
                          <a:cs typeface="Times New Roman"/>
                        </a:rPr>
                        <a:t>Tanja </a:t>
                      </a:r>
                      <a:r>
                        <a:rPr lang="en-US" sz="1400" u="none" strike="noStrike" cap="none" dirty="0" err="1" smtClean="0">
                          <a:latin typeface="+mj-lt"/>
                          <a:ea typeface="Times New Roman"/>
                          <a:cs typeface="Times New Roman"/>
                        </a:rPr>
                        <a:t>Prigorec</a:t>
                      </a:r>
                      <a:endParaRPr sz="1400" u="none" strike="noStrike" cap="none" dirty="0">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74325">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a:solidFill>
                            <a:srgbClr val="000000"/>
                          </a:solidFill>
                          <a:latin typeface="+mj-lt"/>
                          <a:ea typeface="Times New Roman"/>
                          <a:cs typeface="Times New Roman"/>
                          <a:sym typeface="Times New Roman"/>
                        </a:rPr>
                        <a:t>NAČIN REALIZACIJE</a:t>
                      </a:r>
                      <a:endParaRPr sz="1600" b="1" i="0" u="none" strike="noStrike" cap="none">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solidFill>
                            <a:schemeClr val="dk1"/>
                          </a:solidFill>
                          <a:latin typeface="+mj-lt"/>
                          <a:ea typeface="Times New Roman"/>
                          <a:cs typeface="Times New Roman"/>
                          <a:sym typeface="Times New Roman"/>
                        </a:rPr>
                        <a:t>Sudjelovanje na školskom i županijskom natjecanju iz biologije.</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7125">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a:solidFill>
                            <a:srgbClr val="000000"/>
                          </a:solidFill>
                          <a:latin typeface="+mj-lt"/>
                          <a:ea typeface="Times New Roman"/>
                          <a:cs typeface="Times New Roman"/>
                          <a:sym typeface="Times New Roman"/>
                        </a:rPr>
                        <a:t>VREMENIK</a:t>
                      </a:r>
                      <a:endParaRPr sz="1600" b="1" i="0" u="none" strike="noStrike" cap="none">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mj-lt"/>
                          <a:ea typeface="Times New Roman"/>
                          <a:cs typeface="Times New Roman"/>
                          <a:sym typeface="Times New Roman"/>
                        </a:rPr>
                        <a:t>Prema vremeniku AZOO-a za tekuću školsku godinu</a:t>
                      </a:r>
                      <a:r>
                        <a:rPr lang="en" sz="1400" u="none" strike="noStrike" cap="none" dirty="0">
                          <a:solidFill>
                            <a:schemeClr val="dk1"/>
                          </a:solidFill>
                          <a:latin typeface="+mj-lt"/>
                          <a:ea typeface="Times New Roman"/>
                          <a:cs typeface="Times New Roman"/>
                        </a:rPr>
                        <a:t> 2022./2023.</a:t>
                      </a:r>
                      <a:endParaRPr lang="en"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7175">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a:solidFill>
                            <a:srgbClr val="000000"/>
                          </a:solidFill>
                          <a:latin typeface="+mj-lt"/>
                          <a:ea typeface="Times New Roman"/>
                          <a:cs typeface="Times New Roman"/>
                          <a:sym typeface="Times New Roman"/>
                        </a:rPr>
                        <a:t>TROŠKOVNIK</a:t>
                      </a:r>
                      <a:endParaRPr sz="1600" b="1" i="0" u="none" strike="noStrike" cap="none">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solidFill>
                            <a:schemeClr val="dk1"/>
                          </a:solidFill>
                          <a:latin typeface="+mj-lt"/>
                          <a:ea typeface="Times New Roman"/>
                          <a:cs typeface="Times New Roman"/>
                          <a:sym typeface="Times New Roman"/>
                        </a:rPr>
                        <a:t>Troškovi fotokopirnog materijala.</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30675">
                <a:tc>
                  <a:txBody>
                    <a:bodyPr/>
                    <a:lstStyle/>
                    <a:p>
                      <a:pPr marL="0" marR="0" lvl="0" indent="0" algn="l" rtl="0">
                        <a:lnSpc>
                          <a:spcPct val="100000"/>
                        </a:lnSpc>
                        <a:spcBef>
                          <a:spcPts val="0"/>
                        </a:spcBef>
                        <a:spcAft>
                          <a:spcPts val="0"/>
                        </a:spcAft>
                        <a:buClr>
                          <a:srgbClr val="000000"/>
                        </a:buClr>
                        <a:buSzPts val="375"/>
                        <a:buFont typeface="Verdana"/>
                        <a:buNone/>
                      </a:pPr>
                      <a:r>
                        <a:rPr lang="en" sz="1600" b="1" i="0" u="none" strike="noStrike" cap="none">
                          <a:solidFill>
                            <a:srgbClr val="000000"/>
                          </a:solidFill>
                          <a:latin typeface="+mj-lt"/>
                          <a:ea typeface="Times New Roman"/>
                          <a:cs typeface="Times New Roman"/>
                          <a:sym typeface="Times New Roman"/>
                        </a:rPr>
                        <a:t>VREDNOVANJE I KORIŠTENJE REZULTATA RADA</a:t>
                      </a:r>
                      <a:endParaRPr sz="1600" b="1" i="0" u="none" strike="noStrike" cap="none">
                        <a:solidFill>
                          <a:srgbClr val="000000"/>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solidFill>
                            <a:schemeClr val="dk1"/>
                          </a:solidFill>
                          <a:latin typeface="+mj-lt"/>
                          <a:ea typeface="Times New Roman"/>
                          <a:cs typeface="Times New Roman"/>
                          <a:sym typeface="Times New Roman"/>
                        </a:rPr>
                        <a:t>Vrednovanje rezultata na školskom i županijskom natjecanju.</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g61d832350e_36_5"/>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497" name="Google Shape;1497;g61d832350e_36_5"/>
          <p:cNvGraphicFramePr/>
          <p:nvPr>
            <p:extLst>
              <p:ext uri="{D42A27DB-BD31-4B8C-83A1-F6EECF244321}">
                <p14:modId xmlns:p14="http://schemas.microsoft.com/office/powerpoint/2010/main" val="2721258870"/>
              </p:ext>
            </p:extLst>
          </p:nvPr>
        </p:nvGraphicFramePr>
        <p:xfrm>
          <a:off x="273386" y="274499"/>
          <a:ext cx="8597224" cy="5906685"/>
        </p:xfrm>
        <a:graphic>
          <a:graphicData uri="http://schemas.openxmlformats.org/drawingml/2006/table">
            <a:tbl>
              <a:tblPr>
                <a:noFill/>
                <a:tableStyleId>{B2E6745A-B9C5-42E0-A17B-FDAA3278ED7C}</a:tableStyleId>
              </a:tblPr>
              <a:tblGrid>
                <a:gridCol w="3001659">
                  <a:extLst>
                    <a:ext uri="{9D8B030D-6E8A-4147-A177-3AD203B41FA5}">
                      <a16:colId xmlns:a16="http://schemas.microsoft.com/office/drawing/2014/main" val="20000"/>
                    </a:ext>
                  </a:extLst>
                </a:gridCol>
                <a:gridCol w="5595565">
                  <a:extLst>
                    <a:ext uri="{9D8B030D-6E8A-4147-A177-3AD203B41FA5}">
                      <a16:colId xmlns:a16="http://schemas.microsoft.com/office/drawing/2014/main" val="20001"/>
                    </a:ext>
                  </a:extLst>
                </a:gridCol>
              </a:tblGrid>
              <a:tr h="387895">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Times New Roman"/>
                          <a:cs typeface="Times New Roman"/>
                          <a:sym typeface="Times New Roman"/>
                        </a:rPr>
                        <a:t>NATJECANJA</a:t>
                      </a:r>
                      <a:r>
                        <a:rPr lang="en" sz="1600" b="1" u="none" strike="noStrike" cap="none" dirty="0">
                          <a:solidFill>
                            <a:schemeClr val="dk1"/>
                          </a:solidFill>
                          <a:latin typeface="Times New Roman"/>
                          <a:ea typeface="Times New Roman"/>
                          <a:cs typeface="Times New Roman"/>
                        </a:rPr>
                        <a:t> </a:t>
                      </a:r>
                      <a:r>
                        <a:rPr lang="en" sz="1600" b="1" u="none" strike="noStrike" cap="none" dirty="0">
                          <a:solidFill>
                            <a:schemeClr val="dk1"/>
                          </a:solidFill>
                          <a:latin typeface="Times New Roman"/>
                          <a:ea typeface="Times New Roman"/>
                          <a:cs typeface="Times New Roman"/>
                          <a:sym typeface="Times New Roman"/>
                        </a:rPr>
                        <a:t> IZ </a:t>
                      </a:r>
                      <a:r>
                        <a:rPr lang="en" sz="1600" b="1" u="none" strike="noStrike" cap="none" dirty="0" smtClean="0">
                          <a:solidFill>
                            <a:schemeClr val="dk1"/>
                          </a:solidFill>
                          <a:latin typeface="Times New Roman"/>
                          <a:ea typeface="Times New Roman"/>
                          <a:cs typeface="Times New Roman"/>
                        </a:rPr>
                        <a:t>KEMIJE</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Font typeface="Arial"/>
                        <a:buNone/>
                      </a:pPr>
                      <a:endParaRPr lang="en" sz="1600" b="1"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57275">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00000"/>
                        </a:lnSpc>
                        <a:spcBef>
                          <a:spcPts val="0"/>
                        </a:spcBef>
                        <a:spcAft>
                          <a:spcPts val="0"/>
                        </a:spcAft>
                        <a:buClr>
                          <a:schemeClr val="dk1"/>
                        </a:buClr>
                        <a:buSzPts val="1800"/>
                        <a:buNone/>
                      </a:pP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sym typeface="Times New Roman"/>
                        </a:rPr>
                        <a:t>sudjelovanje</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učenika</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na</a:t>
                      </a: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sym typeface="Times New Roman"/>
                        </a:rPr>
                        <a:t>natjecanju</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iz</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a:solidFill>
                            <a:schemeClr val="dk1"/>
                          </a:solidFill>
                          <a:latin typeface="Times New Roman"/>
                          <a:ea typeface="Times New Roman"/>
                          <a:cs typeface="Times New Roman"/>
                        </a:rPr>
                        <a:t>KEMIJE</a:t>
                      </a:r>
                      <a:endParaRPr lang="en-GB" sz="1400" u="none" strike="noStrike" cap="none" dirty="0">
                        <a:solidFill>
                          <a:schemeClr val="dk1"/>
                        </a:solidFill>
                        <a:latin typeface="Times New Roman"/>
                        <a:cs typeface="Times New Roman"/>
                      </a:endParaRPr>
                    </a:p>
                    <a:p>
                      <a:pPr marL="114300" marR="0" lvl="0" indent="0" algn="l" rtl="0">
                        <a:lnSpc>
                          <a:spcPct val="100000"/>
                        </a:lnSpc>
                        <a:spcBef>
                          <a:spcPts val="0"/>
                        </a:spcBef>
                        <a:spcAft>
                          <a:spcPts val="0"/>
                        </a:spcAft>
                        <a:buClr>
                          <a:schemeClr val="dk1"/>
                        </a:buClr>
                        <a:buSzPts val="1800"/>
                        <a:buNone/>
                      </a:pP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sym typeface="Times New Roman"/>
                        </a:rPr>
                        <a:t>osposobiti</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učenike</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za</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samostalno</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rješavanje</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problema</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i</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uvoditi</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ih</a:t>
                      </a:r>
                      <a:r>
                        <a:rPr lang="en-GB" sz="1400" u="none" strike="noStrike" cap="none" dirty="0">
                          <a:solidFill>
                            <a:schemeClr val="dk1"/>
                          </a:solidFill>
                          <a:latin typeface="Times New Roman"/>
                          <a:ea typeface="Times New Roman"/>
                          <a:cs typeface="Times New Roman"/>
                          <a:sym typeface="Times New Roman"/>
                        </a:rPr>
                        <a:t> u </a:t>
                      </a:r>
                      <a:r>
                        <a:rPr lang="en-GB" sz="1400" u="none" strike="noStrike" cap="none" dirty="0" err="1">
                          <a:solidFill>
                            <a:schemeClr val="dk1"/>
                          </a:solidFill>
                          <a:latin typeface="Times New Roman"/>
                          <a:ea typeface="Times New Roman"/>
                          <a:cs typeface="Times New Roman"/>
                          <a:sym typeface="Times New Roman"/>
                        </a:rPr>
                        <a:t>znanstveni</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način</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razmišljanja</a:t>
                      </a:r>
                      <a:endParaRPr lang="en-GB"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46150">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00000"/>
                        </a:lnSpc>
                        <a:spcBef>
                          <a:spcPts val="0"/>
                        </a:spcBef>
                        <a:spcAft>
                          <a:spcPts val="0"/>
                        </a:spcAft>
                        <a:buClr>
                          <a:schemeClr val="dk1"/>
                        </a:buClr>
                        <a:buSzPts val="1800"/>
                        <a:buNone/>
                      </a:pP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sym typeface="Times New Roman"/>
                        </a:rPr>
                        <a:t>pripreme</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i</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sudjelovanje</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na</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natjecanjima</a:t>
                      </a:r>
                      <a:r>
                        <a:rPr lang="en-GB" sz="1400" u="none" strike="noStrike" cap="none" dirty="0">
                          <a:solidFill>
                            <a:schemeClr val="dk1"/>
                          </a:solidFill>
                          <a:latin typeface="Times New Roman"/>
                          <a:ea typeface="Times New Roman"/>
                          <a:cs typeface="Times New Roman"/>
                        </a:rPr>
                        <a:t> </a:t>
                      </a:r>
                      <a:endParaRPr lang="en-GB" sz="1400" u="none" strike="noStrike" cap="none" dirty="0">
                        <a:solidFill>
                          <a:schemeClr val="dk1"/>
                        </a:solidFill>
                        <a:latin typeface="Times New Roman"/>
                        <a:ea typeface="Times New Roman"/>
                        <a:cs typeface="Times New Roman"/>
                        <a:sym typeface="Times New Roman"/>
                      </a:endParaRPr>
                    </a:p>
                    <a:p>
                      <a:pPr marL="114300" marR="0" lvl="0" indent="0" algn="l" rtl="0">
                        <a:lnSpc>
                          <a:spcPct val="100000"/>
                        </a:lnSpc>
                        <a:spcBef>
                          <a:spcPts val="0"/>
                        </a:spcBef>
                        <a:spcAft>
                          <a:spcPts val="0"/>
                        </a:spcAft>
                        <a:buClr>
                          <a:schemeClr val="dk1"/>
                        </a:buClr>
                        <a:buSzPts val="1800"/>
                        <a:buNone/>
                      </a:pP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rPr>
                        <a:t>proširivanja</a:t>
                      </a: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rPr>
                        <a:t>znanja</a:t>
                      </a: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sym typeface="Times New Roman"/>
                        </a:rPr>
                        <a:t>iz</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redovnog</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programa</a:t>
                      </a:r>
                      <a:r>
                        <a:rPr lang="en-GB" sz="1400" u="none" strike="noStrike" cap="none" dirty="0">
                          <a:solidFill>
                            <a:schemeClr val="dk1"/>
                          </a:solidFill>
                          <a:latin typeface="Times New Roman"/>
                          <a:ea typeface="Times New Roman"/>
                          <a:cs typeface="Times New Roman"/>
                        </a:rPr>
                        <a:t> </a:t>
                      </a:r>
                      <a:endParaRPr lang="en-GB" sz="1400" u="none" strike="noStrike" cap="none" dirty="0">
                        <a:solidFill>
                          <a:schemeClr val="dk1"/>
                        </a:solidFill>
                        <a:latin typeface="Times New Roman"/>
                        <a:cs typeface="Times New Roman"/>
                      </a:endParaRPr>
                    </a:p>
                    <a:p>
                      <a:pPr marL="114300" marR="0" lvl="0" indent="0" algn="l" rtl="0">
                        <a:lnSpc>
                          <a:spcPct val="100000"/>
                        </a:lnSpc>
                        <a:spcBef>
                          <a:spcPts val="0"/>
                        </a:spcBef>
                        <a:spcAft>
                          <a:spcPts val="0"/>
                        </a:spcAft>
                        <a:buClr>
                          <a:schemeClr val="dk1"/>
                        </a:buClr>
                        <a:buSzPts val="1800"/>
                        <a:buNone/>
                      </a:pPr>
                      <a:r>
                        <a:rPr lang="en-GB" sz="1400" u="none" strike="noStrike" cap="none" dirty="0">
                          <a:solidFill>
                            <a:schemeClr val="dk1"/>
                          </a:solidFill>
                          <a:latin typeface="Times New Roman"/>
                          <a:ea typeface="Times New Roman"/>
                          <a:cs typeface="Times New Roman"/>
                        </a:rPr>
                        <a:t>- </a:t>
                      </a:r>
                      <a:r>
                        <a:rPr lang="en-GB" sz="1400" u="none" strike="noStrike" cap="none" dirty="0" err="1">
                          <a:solidFill>
                            <a:schemeClr val="dk1"/>
                          </a:solidFill>
                          <a:latin typeface="Times New Roman"/>
                          <a:ea typeface="Times New Roman"/>
                          <a:cs typeface="Times New Roman"/>
                          <a:sym typeface="Times New Roman"/>
                        </a:rPr>
                        <a:t>primjena</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kompleksnih</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fizikalnih</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znanja</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i</a:t>
                      </a:r>
                      <a:r>
                        <a:rPr lang="en-GB" sz="1400" u="none" strike="noStrike" cap="none" dirty="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vještina</a:t>
                      </a:r>
                      <a:r>
                        <a:rPr lang="en-GB" sz="1400" u="none" strike="noStrike" cap="none" dirty="0">
                          <a:solidFill>
                            <a:schemeClr val="dk1"/>
                          </a:solidFill>
                          <a:latin typeface="Times New Roman"/>
                          <a:ea typeface="Times New Roman"/>
                          <a:cs typeface="Times New Roman"/>
                          <a:sym typeface="Times New Roman"/>
                        </a:rPr>
                        <a:t> u </a:t>
                      </a:r>
                      <a:r>
                        <a:rPr lang="en-GB" sz="1400" u="none" strike="noStrike" cap="none" dirty="0" err="1">
                          <a:solidFill>
                            <a:schemeClr val="dk1"/>
                          </a:solidFill>
                          <a:latin typeface="Times New Roman"/>
                          <a:ea typeface="Times New Roman"/>
                          <a:cs typeface="Times New Roman"/>
                          <a:sym typeface="Times New Roman"/>
                        </a:rPr>
                        <a:t>rješavanju</a:t>
                      </a:r>
                      <a:r>
                        <a:rPr lang="en-GB" sz="1400" u="none" strike="noStrike" cap="none" dirty="0">
                          <a:solidFill>
                            <a:schemeClr val="dk1"/>
                          </a:solidFill>
                          <a:latin typeface="Times New Roman"/>
                          <a:ea typeface="Times New Roman"/>
                          <a:cs typeface="Times New Roman"/>
                          <a:sym typeface="Times New Roman"/>
                        </a:rPr>
                        <a:t> </a:t>
                      </a:r>
                      <a:r>
                        <a:rPr lang="hr-HR" sz="1400" u="none" strike="noStrike" cap="none" dirty="0" smtClean="0">
                          <a:solidFill>
                            <a:schemeClr val="dk1"/>
                          </a:solidFill>
                          <a:latin typeface="Times New Roman"/>
                          <a:ea typeface="Times New Roman"/>
                          <a:cs typeface="Times New Roman"/>
                          <a:sym typeface="Times New Roman"/>
                        </a:rPr>
                        <a:t> </a:t>
                      </a:r>
                      <a:r>
                        <a:rPr lang="en-GB" sz="1400" u="none" strike="noStrike" cap="none" dirty="0" err="1" smtClean="0">
                          <a:solidFill>
                            <a:schemeClr val="dk1"/>
                          </a:solidFill>
                          <a:latin typeface="Times New Roman"/>
                          <a:ea typeface="Times New Roman"/>
                          <a:cs typeface="Times New Roman"/>
                          <a:sym typeface="Times New Roman"/>
                        </a:rPr>
                        <a:t>problemskih</a:t>
                      </a:r>
                      <a:r>
                        <a:rPr lang="en-GB" sz="1400" u="none" strike="noStrike" cap="none" dirty="0" smtClean="0">
                          <a:solidFill>
                            <a:schemeClr val="dk1"/>
                          </a:solidFill>
                          <a:latin typeface="Times New Roman"/>
                          <a:ea typeface="Times New Roman"/>
                          <a:cs typeface="Times New Roman"/>
                          <a:sym typeface="Times New Roman"/>
                        </a:rPr>
                        <a:t> </a:t>
                      </a:r>
                      <a:r>
                        <a:rPr lang="en-GB" sz="1400" u="none" strike="noStrike" cap="none" dirty="0" err="1">
                          <a:solidFill>
                            <a:schemeClr val="dk1"/>
                          </a:solidFill>
                          <a:latin typeface="Times New Roman"/>
                          <a:ea typeface="Times New Roman"/>
                          <a:cs typeface="Times New Roman"/>
                          <a:sym typeface="Times New Roman"/>
                        </a:rPr>
                        <a:t>situacija</a:t>
                      </a:r>
                      <a:endParaRPr lang="en-GB"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5325">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hr-HR" sz="1400" u="none" strike="noStrike" cap="none" dirty="0" smtClean="0">
                          <a:solidFill>
                            <a:schemeClr val="dk1"/>
                          </a:solidFill>
                          <a:latin typeface="Times New Roman"/>
                          <a:ea typeface="Times New Roman"/>
                          <a:cs typeface="Times New Roman"/>
                          <a:sym typeface="Times New Roman"/>
                        </a:rPr>
                        <a:t>   Marijana Magdić</a:t>
                      </a:r>
                      <a:endParaRPr lang="en-GB"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4500">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Sudjelovanje </a:t>
                      </a:r>
                      <a:r>
                        <a:rPr lang="en" sz="1400" u="none" strike="noStrike" cap="none" dirty="0">
                          <a:solidFill>
                            <a:schemeClr val="dk1"/>
                          </a:solidFill>
                          <a:latin typeface="Times New Roman"/>
                          <a:ea typeface="Times New Roman"/>
                          <a:cs typeface="Times New Roman"/>
                          <a:sym typeface="Times New Roman"/>
                        </a:rPr>
                        <a:t>na školskom </a:t>
                      </a:r>
                      <a:r>
                        <a:rPr lang="en" sz="1400" u="none" strike="noStrike" cap="none" dirty="0">
                          <a:solidFill>
                            <a:schemeClr val="dk1"/>
                          </a:solidFill>
                          <a:latin typeface="Times New Roman"/>
                          <a:ea typeface="Times New Roman"/>
                          <a:cs typeface="Times New Roman"/>
                        </a:rPr>
                        <a:t>natjecanju, ovisno u uspjehu i više</a:t>
                      </a:r>
                      <a:endParaRPr lang="en"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2050">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Prema </a:t>
                      </a:r>
                      <a:r>
                        <a:rPr lang="en" sz="1400" u="none" strike="noStrike" cap="none" dirty="0">
                          <a:solidFill>
                            <a:schemeClr val="dk1"/>
                          </a:solidFill>
                          <a:latin typeface="Times New Roman"/>
                          <a:ea typeface="Times New Roman"/>
                          <a:cs typeface="Times New Roman"/>
                          <a:sym typeface="Times New Roman"/>
                        </a:rPr>
                        <a:t>vremeniku AZOO-a za tekuću školsku godinu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39750">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hr-HR" sz="1400" u="none" strike="noStrike" cap="none" dirty="0" smtClean="0">
                          <a:solidFill>
                            <a:schemeClr val="dk1"/>
                          </a:solidFill>
                          <a:latin typeface="Times New Roman"/>
                          <a:ea typeface="Times New Roman"/>
                          <a:cs typeface="Times New Roman"/>
                        </a:rPr>
                        <a:t>   </a:t>
                      </a:r>
                      <a:r>
                        <a:rPr lang="en" sz="1400" u="none" strike="noStrike" cap="none" dirty="0" smtClean="0">
                          <a:solidFill>
                            <a:schemeClr val="dk1"/>
                          </a:solidFill>
                          <a:latin typeface="Times New Roman"/>
                          <a:ea typeface="Times New Roman"/>
                          <a:cs typeface="Times New Roman"/>
                        </a:rPr>
                        <a:t>500</a:t>
                      </a:r>
                      <a:r>
                        <a:rPr lang="hr-HR" sz="1400" u="none" strike="noStrike" cap="none" dirty="0" smtClean="0">
                          <a:solidFill>
                            <a:schemeClr val="dk1"/>
                          </a:solidFill>
                          <a:latin typeface="Times New Roman"/>
                          <a:ea typeface="Times New Roman"/>
                          <a:cs typeface="Times New Roman"/>
                        </a:rPr>
                        <a:t>,00</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kn (za</a:t>
                      </a:r>
                      <a:r>
                        <a:rPr lang="en" sz="1400" u="none" strike="noStrike" cap="none" dirty="0">
                          <a:solidFill>
                            <a:schemeClr val="dk1"/>
                          </a:solidFill>
                          <a:latin typeface="Times New Roman"/>
                          <a:ea typeface="Times New Roman"/>
                          <a:cs typeface="Times New Roman"/>
                        </a:rPr>
                        <a:t> dodatne kemikalije</a:t>
                      </a:r>
                      <a:r>
                        <a:rPr lang="en" sz="1400" u="none" strike="noStrike" cap="none" dirty="0">
                          <a:solidFill>
                            <a:schemeClr val="dk1"/>
                          </a:solidFill>
                          <a:latin typeface="Times New Roman"/>
                          <a:ea typeface="Times New Roman"/>
                          <a:cs typeface="Times New Roman"/>
                          <a:sym typeface="Times New Roman"/>
                        </a:rPr>
                        <a: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28675">
                <a:tc>
                  <a:txBody>
                    <a:bodyPr/>
                    <a:lstStyle/>
                    <a:p>
                      <a:pPr marL="0" marR="0" lvl="0" indent="0" algn="l" rtl="0">
                        <a:lnSpc>
                          <a:spcPct val="100000"/>
                        </a:lnSpc>
                        <a:spcBef>
                          <a:spcPts val="0"/>
                        </a:spcBef>
                        <a:spcAft>
                          <a:spcPts val="0"/>
                        </a:spcAft>
                        <a:buClr>
                          <a:schemeClr val="dk1"/>
                        </a:buClr>
                        <a:buSzPts val="40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Vrednovanje </a:t>
                      </a:r>
                      <a:r>
                        <a:rPr lang="en" sz="1400" u="none" strike="noStrike" cap="none" dirty="0">
                          <a:solidFill>
                            <a:schemeClr val="dk1"/>
                          </a:solidFill>
                          <a:latin typeface="Times New Roman"/>
                          <a:ea typeface="Times New Roman"/>
                          <a:cs typeface="Times New Roman"/>
                          <a:sym typeface="Times New Roman"/>
                        </a:rPr>
                        <a:t>rezultata </a:t>
                      </a:r>
                      <a:r>
                        <a:rPr lang="en" sz="1400" u="none" strike="noStrike" cap="none" dirty="0">
                          <a:solidFill>
                            <a:schemeClr val="dk1"/>
                          </a:solidFill>
                          <a:latin typeface="Times New Roman"/>
                          <a:ea typeface="Times New Roman"/>
                          <a:cs typeface="Times New Roman"/>
                        </a:rPr>
                        <a:t>natjecanja</a:t>
                      </a:r>
                      <a:r>
                        <a:rPr lang="en" sz="1400" u="none" strike="noStrike" cap="none" dirty="0">
                          <a:solidFill>
                            <a:schemeClr val="dk1"/>
                          </a:solidFill>
                          <a:latin typeface="Times New Roman"/>
                          <a:ea typeface="Times New Roman"/>
                          <a:cs typeface="Times New Roman"/>
                          <a:sym typeface="Times New Roman"/>
                        </a:rPr>
                        <a: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graphicFrame>
        <p:nvGraphicFramePr>
          <p:cNvPr id="1509" name="Google Shape;1509;g61d832350e_6_15"/>
          <p:cNvGraphicFramePr/>
          <p:nvPr>
            <p:extLst>
              <p:ext uri="{D42A27DB-BD31-4B8C-83A1-F6EECF244321}">
                <p14:modId xmlns:p14="http://schemas.microsoft.com/office/powerpoint/2010/main" val="661072138"/>
              </p:ext>
            </p:extLst>
          </p:nvPr>
        </p:nvGraphicFramePr>
        <p:xfrm>
          <a:off x="130031" y="66724"/>
          <a:ext cx="8883340" cy="6663849"/>
        </p:xfrm>
        <a:graphic>
          <a:graphicData uri="http://schemas.openxmlformats.org/drawingml/2006/table">
            <a:tbl>
              <a:tblPr>
                <a:noFill/>
                <a:tableStyleId>{B2E6745A-B9C5-42E0-A17B-FDAA3278ED7C}</a:tableStyleId>
              </a:tblPr>
              <a:tblGrid>
                <a:gridCol w="2257410">
                  <a:extLst>
                    <a:ext uri="{9D8B030D-6E8A-4147-A177-3AD203B41FA5}">
                      <a16:colId xmlns:a16="http://schemas.microsoft.com/office/drawing/2014/main" val="20000"/>
                    </a:ext>
                  </a:extLst>
                </a:gridCol>
                <a:gridCol w="6625930">
                  <a:extLst>
                    <a:ext uri="{9D8B030D-6E8A-4147-A177-3AD203B41FA5}">
                      <a16:colId xmlns:a16="http://schemas.microsoft.com/office/drawing/2014/main" val="20001"/>
                    </a:ext>
                  </a:extLst>
                </a:gridCol>
              </a:tblGrid>
              <a:tr h="56555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sr-Latn-RS" sz="1600" b="1" noProof="0" dirty="0">
                          <a:latin typeface="+mj-lt"/>
                          <a:cs typeface="Times New Roman"/>
                          <a:sym typeface="Times New Roman"/>
                        </a:rPr>
                        <a:t>NATJECANJE</a:t>
                      </a:r>
                      <a:r>
                        <a:rPr lang="sr-Latn-RS" sz="1600" b="1" noProof="0" dirty="0">
                          <a:latin typeface="+mj-lt"/>
                          <a:cs typeface="Times New Roman"/>
                        </a:rPr>
                        <a:t> </a:t>
                      </a:r>
                      <a:r>
                        <a:rPr lang="sr-Latn-RS" sz="1600" b="1" noProof="0" dirty="0">
                          <a:latin typeface="+mj-lt"/>
                          <a:cs typeface="Times New Roman"/>
                          <a:sym typeface="Times New Roman"/>
                        </a:rPr>
                        <a:t>DABAR</a:t>
                      </a:r>
                      <a:r>
                        <a:rPr lang="sr-Latn-RS" sz="1600" b="1" noProof="0" dirty="0">
                          <a:latin typeface="+mj-lt"/>
                          <a:cs typeface="Times New Roman"/>
                        </a:rPr>
                        <a:t> 2022. </a:t>
                      </a:r>
                      <a:endParaRPr lang="sr-Latn-RS" sz="1600" b="1" noProof="0" dirty="0" smtClean="0">
                        <a:latin typeface="+mj-lt"/>
                        <a:cs typeface="Times New Roman"/>
                      </a:endParaRPr>
                    </a:p>
                    <a:p>
                      <a:pPr marL="0" marR="0" lvl="0" indent="0" algn="ctr">
                        <a:lnSpc>
                          <a:spcPct val="100000"/>
                        </a:lnSpc>
                        <a:spcBef>
                          <a:spcPts val="0"/>
                        </a:spcBef>
                        <a:spcAft>
                          <a:spcPts val="0"/>
                        </a:spcAft>
                        <a:buNone/>
                      </a:pPr>
                      <a:r>
                        <a:rPr lang="pl-PL" sz="1600" b="1" noProof="0" dirty="0" smtClean="0">
                          <a:latin typeface="+mj-lt"/>
                          <a:cs typeface="Times New Roman"/>
                        </a:rPr>
                        <a:t>za učenike od prvog</a:t>
                      </a:r>
                      <a:r>
                        <a:rPr lang="pl-PL" sz="1600" b="1" baseline="0" noProof="0" dirty="0" smtClean="0">
                          <a:latin typeface="+mj-lt"/>
                          <a:cs typeface="Times New Roman"/>
                        </a:rPr>
                        <a:t> </a:t>
                      </a:r>
                      <a:r>
                        <a:rPr lang="pl-PL" sz="1600" b="1" noProof="0" dirty="0" smtClean="0">
                          <a:latin typeface="+mj-lt"/>
                          <a:cs typeface="Times New Roman"/>
                        </a:rPr>
                        <a:t>do osmog razreda</a:t>
                      </a:r>
                      <a:endParaRPr lang="pl-PL" sz="1600" b="1" dirty="0">
                        <a:latin typeface="+mj-lt"/>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52971">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Times New Roman"/>
                        <a:buNone/>
                      </a:pPr>
                      <a:r>
                        <a:rPr lang="en" sz="1400" dirty="0">
                          <a:latin typeface="+mj-lt"/>
                          <a:cs typeface="Times New Roman"/>
                          <a:sym typeface="Times New Roman"/>
                        </a:rPr>
                        <a:t>Natjecanje Dabar ističe obrazovnu komponentu uporabe računala kao izvora zanimljivih logičkih zadataka, a sam koncept zadataka uklapa se u očekivanja niza međupredmetnih tema i odgojno-obrazovnih ishoda nastavnih predmeta</a:t>
                      </a:r>
                      <a:r>
                        <a:rPr lang="en" sz="1400" dirty="0" smtClean="0">
                          <a:latin typeface="+mj-lt"/>
                          <a:cs typeface="Times New Roman"/>
                          <a:sym typeface="Times New Roman"/>
                        </a:rPr>
                        <a:t>.</a:t>
                      </a:r>
                      <a:endParaRPr lang="hr-HR" sz="1400" dirty="0" smtClean="0">
                        <a:latin typeface="+mj-lt"/>
                        <a:cs typeface="Times New Roman"/>
                        <a:sym typeface="Times New Roman"/>
                      </a:endParaRPr>
                    </a:p>
                    <a:p>
                      <a:pPr marL="0" marR="0" lvl="0" indent="0" algn="just" rtl="0">
                        <a:lnSpc>
                          <a:spcPct val="100000"/>
                        </a:lnSpc>
                        <a:spcBef>
                          <a:spcPts val="0"/>
                        </a:spcBef>
                        <a:spcAft>
                          <a:spcPts val="0"/>
                        </a:spcAft>
                        <a:buClr>
                          <a:schemeClr val="dk1"/>
                        </a:buClr>
                        <a:buSzPts val="450"/>
                        <a:buFont typeface="Times New Roman"/>
                        <a:buNone/>
                      </a:pPr>
                      <a:endParaRPr sz="1400" dirty="0">
                        <a:latin typeface="+mj-lt"/>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55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NAMJENA</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Times New Roman"/>
                        <a:buNone/>
                      </a:pPr>
                      <a:r>
                        <a:rPr lang="en" sz="1400" dirty="0">
                          <a:latin typeface="+mj-lt"/>
                          <a:cs typeface="Times New Roman"/>
                          <a:sym typeface="Times New Roman"/>
                        </a:rPr>
                        <a:t>Potiče razvoj računalnog razmišljanja i informatike među učenicima, učiteljima i nastavnicima,  ali i u široj javnosti.</a:t>
                      </a:r>
                      <a:endParaRPr sz="1400" dirty="0">
                        <a:latin typeface="+mj-lt"/>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6480">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NOSITELJI</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US" sz="1400" b="0" i="0" u="none" strike="noStrike" noProof="0" dirty="0" err="1">
                          <a:latin typeface="+mj-lt"/>
                        </a:rPr>
                        <a:t>Aktiv</a:t>
                      </a:r>
                      <a:r>
                        <a:rPr lang="en-US" sz="1400" b="0" i="0" u="none" strike="noStrike" noProof="0" dirty="0">
                          <a:latin typeface="+mj-lt"/>
                        </a:rPr>
                        <a:t> </a:t>
                      </a:r>
                      <a:r>
                        <a:rPr lang="en-US" sz="1400" b="0" i="0" u="none" strike="noStrike" noProof="0" dirty="0" err="1">
                          <a:latin typeface="+mj-lt"/>
                        </a:rPr>
                        <a:t>učitelja</a:t>
                      </a:r>
                      <a:r>
                        <a:rPr lang="en-US" sz="1400" b="0" i="0" u="none" strike="noStrike" noProof="0" dirty="0">
                          <a:latin typeface="+mj-lt"/>
                        </a:rPr>
                        <a:t> </a:t>
                      </a:r>
                      <a:r>
                        <a:rPr lang="en-US" sz="1400" b="0" i="0" u="none" strike="noStrike" noProof="0" dirty="0" err="1">
                          <a:latin typeface="+mj-lt"/>
                        </a:rPr>
                        <a:t>informatike</a:t>
                      </a:r>
                      <a:r>
                        <a:rPr lang="en-US" sz="1400" b="0" i="0" u="none" strike="noStrike" noProof="0" dirty="0">
                          <a:latin typeface="+mj-lt"/>
                        </a:rPr>
                        <a:t>, </a:t>
                      </a:r>
                      <a:r>
                        <a:rPr lang="en-US" sz="1400" b="0" i="0" u="none" strike="noStrike" noProof="0" dirty="0" err="1">
                          <a:latin typeface="+mj-lt"/>
                        </a:rPr>
                        <a:t>učenici</a:t>
                      </a:r>
                      <a:r>
                        <a:rPr lang="en-US" sz="1400" b="0" i="0" u="none" strike="noStrike" noProof="0" dirty="0">
                          <a:latin typeface="+mj-lt"/>
                        </a:rPr>
                        <a:t> 1. - 8. </a:t>
                      </a:r>
                      <a:r>
                        <a:rPr lang="en-US" sz="1400" b="0" i="0" u="none" strike="noStrike" noProof="0" dirty="0" err="1" smtClean="0">
                          <a:latin typeface="+mj-lt"/>
                        </a:rPr>
                        <a:t>razreda</a:t>
                      </a:r>
                      <a:endParaRPr lang="hr-HR" sz="1400" b="0" i="0" u="none" strike="noStrike" noProof="0" dirty="0" smtClean="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5619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NAČIN REALIZACIJE</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Times New Roman"/>
                        <a:buNone/>
                      </a:pPr>
                      <a:r>
                        <a:rPr lang="en" sz="1400" dirty="0">
                          <a:latin typeface="+mj-lt"/>
                          <a:cs typeface="Times New Roman"/>
                          <a:sym typeface="Times New Roman"/>
                        </a:rPr>
                        <a:t>Sudjelovanje kroz online natjecanje, koje se sastoji od niza izazovnih zadataka čiji su autori stručnjaci iz pedesetak zemalja.</a:t>
                      </a:r>
                      <a:r>
                        <a:rPr lang="en" sz="1400" dirty="0">
                          <a:latin typeface="+mj-lt"/>
                          <a:cs typeface="Times New Roman"/>
                        </a:rPr>
                        <a:t> </a:t>
                      </a:r>
                      <a:r>
                        <a:rPr lang="en" sz="1400" noProof="0" dirty="0">
                          <a:latin typeface="+mj-lt"/>
                          <a:cs typeface="Times New Roman"/>
                        </a:rPr>
                        <a:t>Natjecanje će se održati od 7. do 11. studenoga 2022. na sustavu</a:t>
                      </a:r>
                      <a:r>
                        <a:rPr lang="hr-HR" sz="1400" baseline="0" noProof="0" dirty="0">
                          <a:latin typeface="+mj-lt"/>
                          <a:cs typeface="Times New Roman"/>
                        </a:rPr>
                        <a:t> </a:t>
                      </a:r>
                      <a:r>
                        <a:rPr lang="en" sz="1400" noProof="0" dirty="0">
                          <a:latin typeface="+mj-lt"/>
                          <a:cs typeface="Times New Roman"/>
                        </a:rPr>
                        <a:t>mooc.carnet.hr uz obavezno korištenje AAI@EduHr</a:t>
                      </a:r>
                      <a:r>
                        <a:rPr lang="hr-HR" sz="1400" baseline="0" noProof="0" dirty="0">
                          <a:latin typeface="+mj-lt"/>
                          <a:cs typeface="Times New Roman"/>
                        </a:rPr>
                        <a:t> </a:t>
                      </a:r>
                      <a:r>
                        <a:rPr lang="en" sz="1400" noProof="0" dirty="0">
                          <a:latin typeface="+mj-lt"/>
                          <a:cs typeface="Times New Roman"/>
                        </a:rPr>
                        <a:t>korisničkih račun</a:t>
                      </a:r>
                      <a:r>
                        <a:rPr lang="hr-HR" sz="1400" noProof="0" dirty="0">
                          <a:latin typeface="+mj-lt"/>
                          <a:cs typeface="Times New Roman"/>
                        </a:rPr>
                        <a:t>a</a:t>
                      </a:r>
                      <a:br>
                        <a:rPr lang="hr-HR" sz="1400" noProof="0" dirty="0">
                          <a:latin typeface="+mj-lt"/>
                          <a:cs typeface="Times New Roman"/>
                        </a:rPr>
                      </a:br>
                      <a:r>
                        <a:rPr lang="hr-HR" sz="1400" noProof="0" dirty="0">
                          <a:latin typeface="+mj-lt"/>
                          <a:cs typeface="Times New Roman"/>
                        </a:rPr>
                        <a:t>Natjecanje se organizira u 5 kategorija:</a:t>
                      </a:r>
                    </a:p>
                    <a:p>
                      <a:pPr marL="0" marR="0" lvl="0" indent="0" algn="just">
                        <a:lnSpc>
                          <a:spcPct val="100000"/>
                        </a:lnSpc>
                        <a:spcBef>
                          <a:spcPts val="0"/>
                        </a:spcBef>
                        <a:spcAft>
                          <a:spcPts val="0"/>
                        </a:spcAft>
                        <a:buSzPts val="450"/>
                        <a:buFont typeface="Times New Roman"/>
                        <a:buNone/>
                      </a:pPr>
                      <a:r>
                        <a:rPr lang="hr-HR" sz="1400" noProof="0" dirty="0">
                          <a:latin typeface="+mj-lt"/>
                          <a:cs typeface="Times New Roman"/>
                        </a:rPr>
                        <a:t>1. </a:t>
                      </a:r>
                      <a:r>
                        <a:rPr lang="hr-HR" sz="1400" noProof="0" dirty="0" err="1">
                          <a:latin typeface="+mj-lt"/>
                          <a:cs typeface="Times New Roman"/>
                        </a:rPr>
                        <a:t>MikroDabar</a:t>
                      </a:r>
                      <a:r>
                        <a:rPr lang="hr-HR" sz="1400" noProof="0" dirty="0">
                          <a:latin typeface="+mj-lt"/>
                          <a:cs typeface="Times New Roman"/>
                        </a:rPr>
                        <a:t> za učenike 1. i 2. razreda OŠ,</a:t>
                      </a:r>
                    </a:p>
                    <a:p>
                      <a:pPr marL="0" marR="0" lvl="0" indent="0" algn="just">
                        <a:lnSpc>
                          <a:spcPct val="100000"/>
                        </a:lnSpc>
                        <a:spcBef>
                          <a:spcPts val="0"/>
                        </a:spcBef>
                        <a:spcAft>
                          <a:spcPts val="0"/>
                        </a:spcAft>
                        <a:buSzPts val="450"/>
                        <a:buFont typeface="Times New Roman"/>
                        <a:buNone/>
                      </a:pPr>
                      <a:r>
                        <a:rPr lang="hr-HR" sz="1400" noProof="0" dirty="0">
                          <a:latin typeface="+mj-lt"/>
                          <a:cs typeface="Times New Roman"/>
                        </a:rPr>
                        <a:t>2. </a:t>
                      </a:r>
                      <a:r>
                        <a:rPr lang="hr-HR" sz="1400" noProof="0" dirty="0" err="1">
                          <a:latin typeface="+mj-lt"/>
                          <a:cs typeface="Times New Roman"/>
                        </a:rPr>
                        <a:t>MiliDabar</a:t>
                      </a:r>
                      <a:r>
                        <a:rPr lang="hr-HR" sz="1400" noProof="0" dirty="0">
                          <a:latin typeface="+mj-lt"/>
                          <a:cs typeface="Times New Roman"/>
                        </a:rPr>
                        <a:t> za učenike 3. i 4. razreda OŠ,</a:t>
                      </a:r>
                    </a:p>
                    <a:p>
                      <a:pPr marL="0" marR="0" lvl="0" indent="0" algn="just">
                        <a:lnSpc>
                          <a:spcPct val="100000"/>
                        </a:lnSpc>
                        <a:spcBef>
                          <a:spcPts val="0"/>
                        </a:spcBef>
                        <a:spcAft>
                          <a:spcPts val="0"/>
                        </a:spcAft>
                        <a:buSzPts val="450"/>
                        <a:buFont typeface="Times New Roman"/>
                        <a:buNone/>
                      </a:pPr>
                      <a:r>
                        <a:rPr lang="hr-HR" sz="1400" noProof="0" dirty="0">
                          <a:latin typeface="+mj-lt"/>
                          <a:cs typeface="Times New Roman"/>
                        </a:rPr>
                        <a:t>3. </a:t>
                      </a:r>
                      <a:r>
                        <a:rPr lang="hr-HR" sz="1400" noProof="0" dirty="0" err="1">
                          <a:latin typeface="+mj-lt"/>
                          <a:cs typeface="Times New Roman"/>
                        </a:rPr>
                        <a:t>KiloDabar</a:t>
                      </a:r>
                      <a:r>
                        <a:rPr lang="hr-HR" sz="1400" noProof="0" dirty="0">
                          <a:latin typeface="+mj-lt"/>
                          <a:cs typeface="Times New Roman"/>
                        </a:rPr>
                        <a:t> za učenike 5. i 6 razreda OŠ,</a:t>
                      </a:r>
                    </a:p>
                    <a:p>
                      <a:pPr marL="0" marR="0" lvl="0" indent="0" algn="just">
                        <a:lnSpc>
                          <a:spcPct val="100000"/>
                        </a:lnSpc>
                        <a:spcBef>
                          <a:spcPts val="0"/>
                        </a:spcBef>
                        <a:spcAft>
                          <a:spcPts val="0"/>
                        </a:spcAft>
                        <a:buSzPts val="450"/>
                        <a:buFont typeface="Times New Roman"/>
                        <a:buNone/>
                      </a:pPr>
                      <a:r>
                        <a:rPr lang="hr-HR" sz="1400" noProof="0" dirty="0">
                          <a:latin typeface="+mj-lt"/>
                          <a:cs typeface="Times New Roman"/>
                        </a:rPr>
                        <a:t>4. </a:t>
                      </a:r>
                      <a:r>
                        <a:rPr lang="hr-HR" sz="1400" noProof="0" dirty="0" err="1">
                          <a:latin typeface="+mj-lt"/>
                          <a:cs typeface="Times New Roman"/>
                        </a:rPr>
                        <a:t>MegaDabar</a:t>
                      </a:r>
                      <a:r>
                        <a:rPr lang="hr-HR" sz="1400" noProof="0" dirty="0">
                          <a:latin typeface="+mj-lt"/>
                          <a:cs typeface="Times New Roman"/>
                        </a:rPr>
                        <a:t> za učenike 7. i 8. razreda OŠ </a:t>
                      </a:r>
                      <a:endParaRPr lang="hr-HR" sz="1400" noProof="0" dirty="0" smtClean="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742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VREMENIK</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noProof="0" dirty="0">
                          <a:latin typeface="+mj-lt"/>
                        </a:rPr>
                        <a:t>Od 15. 10. 2022. do 21. 11. 2022</a:t>
                      </a:r>
                      <a:r>
                        <a:rPr lang="en-US" sz="1400" b="0" i="0" u="none" strike="noStrike" noProof="0" dirty="0" smtClean="0">
                          <a:latin typeface="+mj-lt"/>
                        </a:rPr>
                        <a:t>.</a:t>
                      </a:r>
                      <a:r>
                        <a:rPr lang="hr-HR" sz="1400" b="0" i="0" u="none" strike="noStrike" noProof="0" dirty="0" smtClean="0">
                          <a:latin typeface="+mj-lt"/>
                        </a:rPr>
                        <a:t> godine</a:t>
                      </a:r>
                      <a:endParaRPr lang="sr-Latn-RS" sz="140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742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TROŠKOVNIK</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5400" marR="0" lvl="0" indent="0" algn="just" rtl="0">
                        <a:lnSpc>
                          <a:spcPct val="100000"/>
                        </a:lnSpc>
                        <a:spcBef>
                          <a:spcPts val="0"/>
                        </a:spcBef>
                        <a:spcAft>
                          <a:spcPts val="0"/>
                        </a:spcAft>
                        <a:buClr>
                          <a:schemeClr val="dk1"/>
                        </a:buClr>
                        <a:buSzPts val="1400"/>
                        <a:buFont typeface="Times New Roman"/>
                        <a:buNone/>
                      </a:pPr>
                      <a:r>
                        <a:rPr lang="en" sz="1400" dirty="0">
                          <a:latin typeface="+mj-lt"/>
                          <a:cs typeface="Times New Roman"/>
                          <a:sym typeface="Times New Roman"/>
                        </a:rPr>
                        <a:t>Troškovi ispisa i kopiranja obrazovnih materijala</a:t>
                      </a:r>
                      <a:endParaRPr sz="1400" dirty="0">
                        <a:latin typeface="+mj-lt"/>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368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VREDNOVANJE I KORIŠTENJE</a:t>
                      </a:r>
                      <a:endParaRPr sz="1600" u="none" strike="noStrike" cap="none">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mj-lt"/>
                          <a:ea typeface="Times New Roman"/>
                          <a:cs typeface="Times New Roman"/>
                          <a:sym typeface="Times New Roman"/>
                        </a:rPr>
                        <a:t>REZULTATA RADA</a:t>
                      </a:r>
                      <a:endParaRPr sz="1600" u="none" strike="noStrike" cap="none">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dirty="0">
                          <a:latin typeface="+mj-lt"/>
                          <a:cs typeface="Times New Roman"/>
                          <a:sym typeface="Times New Roman"/>
                        </a:rPr>
                        <a:t>Vrednovanje rezultata na online Dabar natjecanju.</a:t>
                      </a:r>
                      <a:endParaRPr sz="1400" dirty="0">
                        <a:latin typeface="+mj-lt"/>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aphicFrame>
        <p:nvGraphicFramePr>
          <p:cNvPr id="1514" name="Google Shape;1514;p46"/>
          <p:cNvGraphicFramePr/>
          <p:nvPr>
            <p:extLst>
              <p:ext uri="{D42A27DB-BD31-4B8C-83A1-F6EECF244321}">
                <p14:modId xmlns:p14="http://schemas.microsoft.com/office/powerpoint/2010/main" val="667376341"/>
              </p:ext>
            </p:extLst>
          </p:nvPr>
        </p:nvGraphicFramePr>
        <p:xfrm>
          <a:off x="223325" y="382555"/>
          <a:ext cx="8697350" cy="6210239"/>
        </p:xfrm>
        <a:graphic>
          <a:graphicData uri="http://schemas.openxmlformats.org/drawingml/2006/table">
            <a:tbl>
              <a:tblPr>
                <a:noFill/>
                <a:tableStyleId>{B2E6745A-B9C5-42E0-A17B-FDAA3278ED7C}</a:tableStyleId>
              </a:tblPr>
              <a:tblGrid>
                <a:gridCol w="2467275">
                  <a:extLst>
                    <a:ext uri="{9D8B030D-6E8A-4147-A177-3AD203B41FA5}">
                      <a16:colId xmlns:a16="http://schemas.microsoft.com/office/drawing/2014/main" val="20000"/>
                    </a:ext>
                  </a:extLst>
                </a:gridCol>
                <a:gridCol w="6230075">
                  <a:extLst>
                    <a:ext uri="{9D8B030D-6E8A-4147-A177-3AD203B41FA5}">
                      <a16:colId xmlns:a16="http://schemas.microsoft.com/office/drawing/2014/main" val="20001"/>
                    </a:ext>
                  </a:extLst>
                </a:gridCol>
              </a:tblGrid>
              <a:tr h="960648">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5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NATJECANJA </a:t>
                      </a:r>
                      <a:r>
                        <a:rPr lang="en" sz="1600" b="1" u="none" strike="noStrike" cap="none" dirty="0">
                          <a:solidFill>
                            <a:schemeClr val="dk1"/>
                          </a:solidFill>
                          <a:latin typeface="Times New Roman"/>
                          <a:ea typeface="Times New Roman"/>
                          <a:cs typeface="Times New Roman"/>
                          <a:sym typeface="Times New Roman"/>
                        </a:rPr>
                        <a:t>IZ </a:t>
                      </a:r>
                      <a:r>
                        <a:rPr lang="en" sz="1600" b="1" i="0" u="none" strike="noStrike" cap="none" dirty="0">
                          <a:solidFill>
                            <a:schemeClr val="dk1"/>
                          </a:solidFill>
                          <a:latin typeface="Times New Roman"/>
                          <a:ea typeface="Times New Roman"/>
                          <a:cs typeface="Times New Roman"/>
                          <a:sym typeface="Times New Roman"/>
                        </a:rPr>
                        <a:t>PROMETN</a:t>
                      </a:r>
                      <a:r>
                        <a:rPr lang="en" sz="1600" b="1" u="none" strike="noStrike" cap="none" dirty="0">
                          <a:solidFill>
                            <a:schemeClr val="dk1"/>
                          </a:solidFill>
                          <a:latin typeface="Times New Roman"/>
                          <a:ea typeface="Times New Roman"/>
                          <a:cs typeface="Times New Roman"/>
                          <a:sym typeface="Times New Roman"/>
                        </a:rPr>
                        <a:t>E</a:t>
                      </a:r>
                      <a:r>
                        <a:rPr lang="en" sz="1600" b="1" i="0" u="none" strike="noStrike" cap="none" dirty="0">
                          <a:solidFill>
                            <a:schemeClr val="dk1"/>
                          </a:solidFill>
                          <a:latin typeface="Times New Roman"/>
                          <a:ea typeface="Times New Roman"/>
                          <a:cs typeface="Times New Roman"/>
                          <a:sym typeface="Times New Roman"/>
                        </a:rPr>
                        <a:t> KULTUR</a:t>
                      </a:r>
                      <a:r>
                        <a:rPr lang="en" sz="1600" b="1" u="none" strike="noStrike" cap="none" dirty="0">
                          <a:solidFill>
                            <a:schemeClr val="dk1"/>
                          </a:solidFill>
                          <a:latin typeface="Times New Roman"/>
                          <a:ea typeface="Times New Roman"/>
                          <a:cs typeface="Times New Roman"/>
                          <a:sym typeface="Times New Roman"/>
                        </a:rPr>
                        <a:t>E</a:t>
                      </a:r>
                      <a:r>
                        <a:rPr lang="hr-HR" sz="1600" b="1" u="none" strike="noStrike" cap="none" dirty="0">
                          <a:solidFill>
                            <a:schemeClr val="dk1"/>
                          </a:solidFill>
                          <a:latin typeface="Times New Roman"/>
                          <a:ea typeface="Times New Roman"/>
                          <a:cs typeface="Times New Roman"/>
                          <a:sym typeface="Times New Roman"/>
                        </a:rPr>
                        <a:t>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500"/>
                        <a:buFont typeface="Times New Roman"/>
                        <a:buNone/>
                      </a:pPr>
                      <a:r>
                        <a:rPr lang="pl-PL" sz="1600" b="1" noProof="0" dirty="0" smtClean="0">
                          <a:latin typeface="Times New Roman"/>
                          <a:cs typeface="Times New Roman"/>
                        </a:rPr>
                        <a:t>za učenike od petog do osmog razreda</a:t>
                      </a:r>
                    </a:p>
                    <a:p>
                      <a:pPr marL="0" marR="0" lvl="0" indent="0" algn="ctr" rtl="0">
                        <a:lnSpc>
                          <a:spcPct val="100000"/>
                        </a:lnSpc>
                        <a:spcBef>
                          <a:spcPts val="0"/>
                        </a:spcBef>
                        <a:spcAft>
                          <a:spcPts val="0"/>
                        </a:spcAft>
                        <a:buClr>
                          <a:schemeClr val="dk1"/>
                        </a:buClr>
                        <a:buSzPts val="500"/>
                        <a:buFont typeface="Times New Roman"/>
                        <a:buNone/>
                      </a:pPr>
                      <a:endParaRPr lang="pl-PL" sz="1600" u="none" strike="noStrike" cap="none" dirty="0">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4016">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a:solidFill>
                            <a:schemeClr val="dk1"/>
                          </a:solidFill>
                          <a:latin typeface="Times New Roman"/>
                          <a:ea typeface="Times New Roman"/>
                          <a:cs typeface="Times New Roman"/>
                          <a:sym typeface="Times New Roman"/>
                        </a:rPr>
                        <a:t>CILJ AKTIVNOSTI</a:t>
                      </a:r>
                      <a:endParaRPr sz="16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u="none" strike="noStrike" cap="none" dirty="0" smtClean="0">
                          <a:solidFill>
                            <a:schemeClr val="dk1"/>
                          </a:solidFill>
                          <a:latin typeface="Times New Roman"/>
                          <a:ea typeface="Times New Roman"/>
                          <a:cs typeface="Times New Roman"/>
                          <a:sym typeface="Times New Roman"/>
                        </a:rPr>
                        <a:t>Pripremanje učenika 5.-</a:t>
                      </a:r>
                      <a:r>
                        <a:rPr lang="hr-HR" sz="1400" u="none" strike="noStrike" cap="none" dirty="0" smtClean="0">
                          <a:solidFill>
                            <a:schemeClr val="dk1"/>
                          </a:solidFill>
                          <a:latin typeface="Times New Roman"/>
                          <a:ea typeface="Times New Roman"/>
                          <a:cs typeface="Times New Roman"/>
                        </a:rPr>
                        <a:t> </a:t>
                      </a:r>
                      <a:r>
                        <a:rPr lang="hr-HR" sz="1400" u="none" strike="noStrike" cap="none" dirty="0" smtClean="0">
                          <a:solidFill>
                            <a:schemeClr val="dk1"/>
                          </a:solidFill>
                          <a:latin typeface="Times New Roman"/>
                          <a:ea typeface="Times New Roman"/>
                          <a:cs typeface="Times New Roman"/>
                          <a:sym typeface="Times New Roman"/>
                        </a:rPr>
                        <a:t>8. razreda za sudjelovanja u natjecanjima </a:t>
                      </a:r>
                      <a:r>
                        <a:rPr lang="hr-HR" sz="1400" i="1" u="none" strike="noStrike" cap="none" dirty="0" smtClean="0">
                          <a:solidFill>
                            <a:schemeClr val="dk1"/>
                          </a:solidFill>
                          <a:latin typeface="Times New Roman"/>
                          <a:ea typeface="Times New Roman"/>
                          <a:cs typeface="Times New Roman"/>
                          <a:sym typeface="Times New Roman"/>
                        </a:rPr>
                        <a:t>prometna </a:t>
                      </a:r>
                      <a:r>
                        <a:rPr lang="hr-HR" sz="1400" i="1" u="none" strike="noStrike" cap="none" dirty="0" err="1" smtClean="0">
                          <a:solidFill>
                            <a:schemeClr val="dk1"/>
                          </a:solidFill>
                          <a:latin typeface="Times New Roman"/>
                          <a:ea typeface="Times New Roman"/>
                          <a:cs typeface="Times New Roman"/>
                          <a:sym typeface="Times New Roman"/>
                        </a:rPr>
                        <a:t>učilica</a:t>
                      </a:r>
                      <a:r>
                        <a:rPr lang="hr-HR" sz="1400" i="1" u="none" strike="noStrike" cap="none" dirty="0" smtClean="0">
                          <a:solidFill>
                            <a:schemeClr val="dk1"/>
                          </a:solidFill>
                          <a:latin typeface="Times New Roman"/>
                          <a:ea typeface="Times New Roman"/>
                          <a:cs typeface="Times New Roman"/>
                          <a:sym typeface="Times New Roman"/>
                        </a:rPr>
                        <a:t>, sigurno u prometu i polaganje biciklističkog ispita</a:t>
                      </a:r>
                      <a:endParaRPr lang="hr-HR" sz="1400" i="1"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87323">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450"/>
                        <a:buFont typeface="Arial" panose="020B0604020202020204" pitchFamily="34" charset="0"/>
                        <a:buChar char="•"/>
                      </a:pPr>
                      <a:r>
                        <a:rPr lang="hr-HR" sz="1400" b="0" i="0" u="none" strike="noStrike" cap="none" dirty="0" smtClean="0">
                          <a:solidFill>
                            <a:schemeClr val="dk1"/>
                          </a:solidFill>
                          <a:latin typeface="Times New Roman"/>
                          <a:ea typeface="Times New Roman"/>
                          <a:cs typeface="Times New Roman"/>
                          <a:sym typeface="Times New Roman"/>
                        </a:rPr>
                        <a:t>obrazovanje </a:t>
                      </a:r>
                      <a:r>
                        <a:rPr lang="hr-HR" sz="1400" u="none" strike="noStrike" cap="none" dirty="0" smtClean="0">
                          <a:solidFill>
                            <a:schemeClr val="dk1"/>
                          </a:solidFill>
                          <a:latin typeface="Times New Roman"/>
                          <a:ea typeface="Times New Roman"/>
                          <a:cs typeface="Times New Roman"/>
                          <a:sym typeface="Times New Roman"/>
                        </a:rPr>
                        <a:t>učenika 5. - 8. razreda</a:t>
                      </a:r>
                      <a:r>
                        <a:rPr lang="hr-HR" sz="1400" b="0" i="0" u="none" strike="noStrike" cap="none" dirty="0" smtClean="0">
                          <a:solidFill>
                            <a:schemeClr val="dk1"/>
                          </a:solidFill>
                          <a:latin typeface="Times New Roman"/>
                          <a:ea typeface="Times New Roman"/>
                          <a:cs typeface="Times New Roman"/>
                          <a:sym typeface="Times New Roman"/>
                        </a:rPr>
                        <a:t> </a:t>
                      </a:r>
                      <a:r>
                        <a:rPr lang="hr-HR" sz="1400" u="none" strike="noStrike" cap="none" dirty="0" smtClean="0">
                          <a:solidFill>
                            <a:schemeClr val="dk1"/>
                          </a:solidFill>
                          <a:latin typeface="Times New Roman"/>
                          <a:ea typeface="Times New Roman"/>
                          <a:cs typeface="Times New Roman"/>
                          <a:sym typeface="Times New Roman"/>
                        </a:rPr>
                        <a:t>iz</a:t>
                      </a:r>
                      <a:r>
                        <a:rPr lang="hr-HR" sz="1400" b="0" i="0" u="none" strike="noStrike" cap="none" dirty="0" smtClean="0">
                          <a:solidFill>
                            <a:schemeClr val="dk1"/>
                          </a:solidFill>
                          <a:latin typeface="Times New Roman"/>
                          <a:ea typeface="Times New Roman"/>
                          <a:cs typeface="Times New Roman"/>
                          <a:sym typeface="Times New Roman"/>
                        </a:rPr>
                        <a:t> promet</a:t>
                      </a:r>
                      <a:r>
                        <a:rPr lang="hr-HR" sz="1400" u="none" strike="noStrike" cap="none" dirty="0" smtClean="0">
                          <a:solidFill>
                            <a:schemeClr val="dk1"/>
                          </a:solidFill>
                          <a:latin typeface="Times New Roman"/>
                          <a:ea typeface="Times New Roman"/>
                          <a:cs typeface="Times New Roman"/>
                          <a:sym typeface="Times New Roman"/>
                        </a:rPr>
                        <a:t>ne kulture i sigurnosti u prometu.</a:t>
                      </a:r>
                      <a:endParaRPr lang="hr-HR" sz="1400" b="0"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11150" marR="0" lvl="0" indent="-285750" algn="l" rtl="0">
                        <a:lnSpc>
                          <a:spcPct val="100000"/>
                        </a:lnSpc>
                        <a:spcBef>
                          <a:spcPts val="0"/>
                        </a:spcBef>
                        <a:spcAft>
                          <a:spcPts val="0"/>
                        </a:spcAft>
                        <a:buFont typeface="Arial" panose="020B0604020202020204" pitchFamily="34" charset="0"/>
                        <a:buChar char="•"/>
                      </a:pPr>
                      <a:r>
                        <a:rPr lang="hr-HR" sz="1400" u="none" strike="noStrike" cap="none" dirty="0" smtClean="0">
                          <a:solidFill>
                            <a:schemeClr val="dk1"/>
                          </a:solidFill>
                          <a:latin typeface="Times New Roman"/>
                          <a:ea typeface="Times New Roman"/>
                          <a:cs typeface="Times New Roman"/>
                          <a:sym typeface="Times New Roman"/>
                        </a:rPr>
                        <a:t>sudjelovanje učenika 5. -</a:t>
                      </a:r>
                      <a:r>
                        <a:rPr lang="hr-HR" sz="1400" u="none" strike="noStrike" cap="none" dirty="0" smtClean="0">
                          <a:solidFill>
                            <a:schemeClr val="dk1"/>
                          </a:solidFill>
                          <a:latin typeface="Times New Roman"/>
                          <a:ea typeface="Times New Roman"/>
                          <a:cs typeface="Times New Roman"/>
                        </a:rPr>
                        <a:t> </a:t>
                      </a:r>
                      <a:r>
                        <a:rPr lang="hr-HR" sz="1400" u="none" strike="noStrike" cap="none" dirty="0" smtClean="0">
                          <a:solidFill>
                            <a:schemeClr val="dk1"/>
                          </a:solidFill>
                          <a:latin typeface="Times New Roman"/>
                          <a:ea typeface="Times New Roman"/>
                          <a:cs typeface="Times New Roman"/>
                          <a:sym typeface="Times New Roman"/>
                        </a:rPr>
                        <a:t> 8. razreda na online natjecanju </a:t>
                      </a:r>
                      <a:r>
                        <a:rPr lang="hr-HR" sz="1400" i="1" u="none" strike="noStrike" cap="none" dirty="0" smtClean="0">
                          <a:solidFill>
                            <a:schemeClr val="dk1"/>
                          </a:solidFill>
                          <a:latin typeface="Times New Roman"/>
                          <a:ea typeface="Times New Roman"/>
                          <a:cs typeface="Times New Roman"/>
                          <a:sym typeface="Times New Roman"/>
                        </a:rPr>
                        <a:t>prometnoj </a:t>
                      </a:r>
                      <a:r>
                        <a:rPr lang="hr-HR" sz="1400" i="1" u="none" strike="noStrike" cap="none" dirty="0" err="1" smtClean="0">
                          <a:solidFill>
                            <a:schemeClr val="dk1"/>
                          </a:solidFill>
                          <a:latin typeface="Times New Roman"/>
                          <a:ea typeface="Times New Roman"/>
                          <a:cs typeface="Times New Roman"/>
                          <a:sym typeface="Times New Roman"/>
                        </a:rPr>
                        <a:t>učilici</a:t>
                      </a:r>
                      <a:r>
                        <a:rPr lang="hr-HR" sz="1400" i="1" u="none" strike="noStrike" cap="none" dirty="0" smtClean="0">
                          <a:solidFill>
                            <a:schemeClr val="dk1"/>
                          </a:solidFill>
                          <a:latin typeface="Times New Roman"/>
                          <a:ea typeface="Times New Roman"/>
                          <a:cs typeface="Times New Roman"/>
                          <a:sym typeface="Times New Roman"/>
                        </a:rPr>
                        <a:t> </a:t>
                      </a:r>
                      <a:r>
                        <a:rPr lang="hr-HR" sz="1400" u="none" strike="noStrike" cap="none" dirty="0" smtClean="0">
                          <a:solidFill>
                            <a:schemeClr val="dk1"/>
                          </a:solidFill>
                          <a:latin typeface="Times New Roman"/>
                          <a:ea typeface="Times New Roman"/>
                          <a:cs typeface="Times New Roman"/>
                          <a:sym typeface="Times New Roman"/>
                        </a:rPr>
                        <a:t>- tijekom godine</a:t>
                      </a:r>
                      <a:endParaRPr lang="hr-HR" sz="140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11150" marR="0" lvl="0" indent="-285750" algn="l" rtl="0">
                        <a:lnSpc>
                          <a:spcPct val="100000"/>
                        </a:lnSpc>
                        <a:spcBef>
                          <a:spcPts val="0"/>
                        </a:spcBef>
                        <a:spcAft>
                          <a:spcPts val="0"/>
                        </a:spcAft>
                        <a:buClr>
                          <a:schemeClr val="dk1"/>
                        </a:buClr>
                        <a:buSzPts val="1400"/>
                        <a:buFont typeface="Arial" panose="020B0604020202020204" pitchFamily="34" charset="0"/>
                        <a:buChar char="•"/>
                      </a:pPr>
                      <a:r>
                        <a:rPr lang="hr-HR" sz="1400" u="none" strike="noStrike" cap="none" dirty="0" smtClean="0">
                          <a:solidFill>
                            <a:schemeClr val="dk1"/>
                          </a:solidFill>
                          <a:latin typeface="Times New Roman"/>
                          <a:ea typeface="Times New Roman"/>
                          <a:cs typeface="Times New Roman"/>
                          <a:sym typeface="Times New Roman"/>
                        </a:rPr>
                        <a:t>sudjelovanje učenika 5. razreda na natjecanju gradskih četvrti </a:t>
                      </a:r>
                      <a:r>
                        <a:rPr lang="hr-HR" sz="1400" i="1" u="none" strike="noStrike" cap="none" dirty="0" smtClean="0">
                          <a:solidFill>
                            <a:schemeClr val="dk1"/>
                          </a:solidFill>
                          <a:latin typeface="Times New Roman"/>
                          <a:ea typeface="Times New Roman"/>
                          <a:cs typeface="Times New Roman"/>
                          <a:sym typeface="Times New Roman"/>
                        </a:rPr>
                        <a:t>sigurno u prometu</a:t>
                      </a:r>
                      <a:endParaRPr lang="hr-HR" sz="140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11150" marR="0" lvl="0" indent="-285750" algn="l" rtl="0">
                        <a:lnSpc>
                          <a:spcPct val="100000"/>
                        </a:lnSpc>
                        <a:spcBef>
                          <a:spcPts val="0"/>
                        </a:spcBef>
                        <a:spcAft>
                          <a:spcPts val="0"/>
                        </a:spcAft>
                        <a:buFont typeface="Arial" panose="020B0604020202020204" pitchFamily="34" charset="0"/>
                        <a:buChar char="•"/>
                      </a:pPr>
                      <a:r>
                        <a:rPr lang="hr-HR" sz="1400" u="none" strike="noStrike" cap="none" dirty="0" smtClean="0">
                          <a:solidFill>
                            <a:schemeClr val="dk1"/>
                          </a:solidFill>
                          <a:latin typeface="Times New Roman"/>
                          <a:ea typeface="Times New Roman"/>
                          <a:cs typeface="Times New Roman"/>
                          <a:sym typeface="Times New Roman"/>
                        </a:rPr>
                        <a:t>sudjelovanje učenika 5. - 8. razreda na </a:t>
                      </a:r>
                      <a:r>
                        <a:rPr lang="hr-HR" sz="1400" i="1" u="none" strike="noStrike" cap="none" dirty="0" smtClean="0">
                          <a:solidFill>
                            <a:schemeClr val="dk1"/>
                          </a:solidFill>
                          <a:latin typeface="Times New Roman"/>
                          <a:ea typeface="Times New Roman"/>
                          <a:cs typeface="Times New Roman"/>
                          <a:sym typeface="Times New Roman"/>
                        </a:rPr>
                        <a:t>županijskom natjecanju sigurno u prometu</a:t>
                      </a:r>
                      <a:r>
                        <a:rPr lang="hr-HR" sz="1400" u="none" strike="noStrike" cap="none" dirty="0" smtClean="0">
                          <a:solidFill>
                            <a:schemeClr val="dk1"/>
                          </a:solidFill>
                          <a:latin typeface="Times New Roman"/>
                          <a:ea typeface="Times New Roman"/>
                          <a:cs typeface="Times New Roman"/>
                        </a:rPr>
                        <a:t> </a:t>
                      </a:r>
                      <a:endParaRPr lang="hr-HR" sz="140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1204">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b="0" i="0" u="none" strike="noStrike" cap="none" dirty="0" smtClean="0">
                          <a:solidFill>
                            <a:schemeClr val="dk1"/>
                          </a:solidFill>
                          <a:latin typeface="Times New Roman"/>
                          <a:ea typeface="Times New Roman"/>
                          <a:cs typeface="Times New Roman"/>
                        </a:rPr>
                        <a:t>B</a:t>
                      </a:r>
                      <a:r>
                        <a:rPr lang="en-US" sz="1400" b="0" i="0" u="none" strike="noStrike" cap="none" dirty="0" err="1" smtClean="0">
                          <a:solidFill>
                            <a:schemeClr val="dk1"/>
                          </a:solidFill>
                          <a:latin typeface="Times New Roman"/>
                          <a:ea typeface="Times New Roman"/>
                          <a:cs typeface="Times New Roman"/>
                        </a:rPr>
                        <a:t>ranko</a:t>
                      </a:r>
                      <a:r>
                        <a:rPr lang="en-US" sz="1400" b="0" i="0" u="none" strike="noStrike" cap="none" dirty="0" smtClean="0">
                          <a:solidFill>
                            <a:schemeClr val="dk1"/>
                          </a:solidFill>
                          <a:latin typeface="Times New Roman"/>
                          <a:ea typeface="Times New Roman"/>
                          <a:cs typeface="Times New Roman"/>
                        </a:rPr>
                        <a:t> </a:t>
                      </a:r>
                      <a:r>
                        <a:rPr lang="hr-HR" sz="1400" b="0" i="0" u="none" strike="noStrike" cap="none" dirty="0" smtClean="0">
                          <a:solidFill>
                            <a:schemeClr val="dk1"/>
                          </a:solidFill>
                          <a:latin typeface="Times New Roman"/>
                          <a:ea typeface="Times New Roman"/>
                          <a:cs typeface="Times New Roman"/>
                        </a:rPr>
                        <a:t>L</a:t>
                      </a:r>
                      <a:r>
                        <a:rPr lang="en-US" sz="1400" b="0" i="0" u="none" strike="noStrike" cap="none" dirty="0" err="1" smtClean="0">
                          <a:solidFill>
                            <a:schemeClr val="dk1"/>
                          </a:solidFill>
                          <a:latin typeface="Times New Roman"/>
                          <a:ea typeface="Times New Roman"/>
                          <a:cs typeface="Times New Roman"/>
                        </a:rPr>
                        <a:t>atas</a:t>
                      </a:r>
                      <a:endParaRPr lang="en-US" sz="14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4016">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b="0" i="0" u="none" strike="noStrike" cap="none" dirty="0" smtClean="0">
                          <a:solidFill>
                            <a:schemeClr val="dk1"/>
                          </a:solidFill>
                          <a:latin typeface="Times New Roman"/>
                          <a:cs typeface="Times New Roman"/>
                        </a:rPr>
                        <a:t>E</a:t>
                      </a:r>
                      <a:r>
                        <a:rPr lang="en" sz="1400" b="0" i="0" u="none" strike="noStrike" cap="none" dirty="0" smtClean="0">
                          <a:solidFill>
                            <a:schemeClr val="dk1"/>
                          </a:solidFill>
                          <a:latin typeface="Times New Roman"/>
                          <a:cs typeface="Times New Roman"/>
                        </a:rPr>
                        <a:t>dukacija od strane učitelja, djelatnika prometne učilice i djelatnika ak sesvete i hak-a, online u informatičkoj učionici .</a:t>
                      </a:r>
                    </a:p>
                    <a:p>
                      <a:pPr marL="0" marR="0" lvl="0" indent="0" algn="l" rtl="0">
                        <a:lnSpc>
                          <a:spcPct val="100000"/>
                        </a:lnSpc>
                        <a:spcBef>
                          <a:spcPts val="0"/>
                        </a:spcBef>
                        <a:spcAft>
                          <a:spcPts val="0"/>
                        </a:spcAft>
                        <a:buFont typeface="Times New Roman"/>
                        <a:buNone/>
                      </a:pPr>
                      <a:r>
                        <a:rPr lang="hr-HR" sz="1400" b="0" i="0" u="none" strike="noStrike" cap="none" dirty="0" smtClean="0">
                          <a:solidFill>
                            <a:schemeClr val="dk1"/>
                          </a:solidFill>
                          <a:latin typeface="Times New Roman"/>
                          <a:cs typeface="Times New Roman"/>
                        </a:rPr>
                        <a:t>T</a:t>
                      </a:r>
                      <a:r>
                        <a:rPr lang="en" sz="1400" b="0" i="0" u="none" strike="noStrike" cap="none" dirty="0" smtClean="0">
                          <a:solidFill>
                            <a:schemeClr val="dk1"/>
                          </a:solidFill>
                          <a:latin typeface="Times New Roman"/>
                          <a:cs typeface="Times New Roman"/>
                        </a:rPr>
                        <a:t>estovi prometnih propisa , znakova i pravila.</a:t>
                      </a:r>
                      <a:endParaRPr lang="en" sz="1400" b="0" i="0" u="none" strike="noStrike" cap="none" dirty="0">
                        <a:solidFill>
                          <a:schemeClr val="dk1"/>
                        </a:solidFill>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9108">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b="0" i="0" u="none" strike="noStrike" cap="none" dirty="0" smtClean="0">
                          <a:solidFill>
                            <a:schemeClr val="dk1"/>
                          </a:solidFill>
                          <a:latin typeface="Times New Roman"/>
                          <a:cs typeface="Times New Roman"/>
                        </a:rPr>
                        <a:t>D</a:t>
                      </a:r>
                      <a:r>
                        <a:rPr lang="en" sz="1400" b="0" i="0" u="none" strike="noStrike" cap="none" dirty="0" smtClean="0">
                          <a:solidFill>
                            <a:schemeClr val="dk1"/>
                          </a:solidFill>
                          <a:latin typeface="Times New Roman"/>
                          <a:cs typeface="Times New Roman"/>
                        </a:rPr>
                        <a:t>va sata tjedno tijekom nastavne godine u dogovoru s </a:t>
                      </a:r>
                      <a:r>
                        <a:rPr lang="en" sz="1400" u="none" strike="noStrike" cap="none" dirty="0" smtClean="0">
                          <a:solidFill>
                            <a:schemeClr val="dk1"/>
                          </a:solidFill>
                          <a:latin typeface="Times New Roman"/>
                          <a:cs typeface="Times New Roman"/>
                        </a:rPr>
                        <a:t>učenicima i i djelatnicima ak sesvete i hak-a.</a:t>
                      </a:r>
                      <a:endParaRPr lang="en-US" sz="1400" u="none" strike="noStrike" cap="none" dirty="0">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04016">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5400" marR="0" lvl="0" indent="0" algn="l" rtl="0">
                        <a:lnSpc>
                          <a:spcPct val="100000"/>
                        </a:lnSpc>
                        <a:spcBef>
                          <a:spcPts val="0"/>
                        </a:spcBef>
                        <a:spcAft>
                          <a:spcPts val="0"/>
                        </a:spcAft>
                        <a:buClr>
                          <a:schemeClr val="dk1"/>
                        </a:buClr>
                        <a:buSzPts val="1400"/>
                        <a:buNone/>
                      </a:pPr>
                      <a:r>
                        <a:rPr lang="hr-HR" sz="1400" b="0" i="0" u="none" strike="noStrike" cap="none" dirty="0" smtClean="0">
                          <a:solidFill>
                            <a:schemeClr val="dk1"/>
                          </a:solidFill>
                          <a:latin typeface="Times New Roman"/>
                          <a:ea typeface="Times New Roman"/>
                          <a:cs typeface="Times New Roman"/>
                          <a:sym typeface="Times New Roman"/>
                        </a:rPr>
                        <a:t>Troškovi prijevoza učenika i mentora na gradsko i županijsko natjecanje sigurno u prometu,</a:t>
                      </a:r>
                      <a:r>
                        <a:rPr lang="hr-HR" sz="1400" b="0" i="0" u="none" strike="noStrike" cap="none" baseline="0" dirty="0" smtClean="0">
                          <a:solidFill>
                            <a:schemeClr val="dk1"/>
                          </a:solidFill>
                          <a:latin typeface="Times New Roman"/>
                          <a:ea typeface="Times New Roman"/>
                          <a:cs typeface="Times New Roman"/>
                          <a:sym typeface="Times New Roman"/>
                        </a:rPr>
                        <a:t> </a:t>
                      </a:r>
                      <a:r>
                        <a:rPr lang="hr-HR" sz="1400" b="0" i="0" u="none" strike="noStrike" cap="none" dirty="0" smtClean="0">
                          <a:solidFill>
                            <a:schemeClr val="dk1"/>
                          </a:solidFill>
                          <a:latin typeface="Times New Roman"/>
                          <a:ea typeface="Times New Roman"/>
                          <a:cs typeface="Times New Roman"/>
                          <a:sym typeface="Times New Roman"/>
                        </a:rPr>
                        <a:t>troškovi ispisa i kopiranja obrazovnih materijala i ispita (cca 30 kn)</a:t>
                      </a:r>
                      <a:endParaRPr lang="hr-HR" sz="1400" b="0" i="0"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55196">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VREDNOVANJE I KORIŠTENJE</a:t>
                      </a:r>
                      <a:endParaRPr sz="1600" u="none" strike="noStrike" cap="none" dirty="0"/>
                    </a:p>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REZULTATA RADA</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Times New Roman"/>
                        <a:buNone/>
                      </a:pPr>
                      <a:r>
                        <a:rPr lang="hr-HR" sz="1400" b="0" i="0" u="none" strike="noStrike" cap="none" dirty="0" smtClean="0">
                          <a:solidFill>
                            <a:schemeClr val="dk1"/>
                          </a:solidFill>
                          <a:latin typeface="Times New Roman"/>
                          <a:ea typeface="Times New Roman"/>
                          <a:cs typeface="Times New Roman"/>
                          <a:sym typeface="Times New Roman"/>
                        </a:rPr>
                        <a:t>Kroz online i pisane ispite u učionici</a:t>
                      </a:r>
                      <a:r>
                        <a:rPr lang="hr-HR" sz="1400" b="0" i="0" u="none" strike="noStrike" cap="none" dirty="0" smtClean="0">
                          <a:solidFill>
                            <a:schemeClr val="dk1"/>
                          </a:solidFill>
                          <a:latin typeface="Times New Roman"/>
                          <a:ea typeface="Times New Roman"/>
                          <a:cs typeface="Times New Roman"/>
                        </a:rPr>
                        <a:t>.</a:t>
                      </a:r>
                      <a:r>
                        <a:rPr lang="hr-HR" sz="1400" b="0" i="0" u="none" strike="noStrike" cap="none" baseline="0" dirty="0" smtClean="0">
                          <a:solidFill>
                            <a:srgbClr val="000000"/>
                          </a:solidFill>
                          <a:latin typeface="Times New Roman"/>
                          <a:ea typeface="Times New Roman"/>
                          <a:cs typeface="Times New Roman"/>
                        </a:rPr>
                        <a:t> </a:t>
                      </a:r>
                      <a:r>
                        <a:rPr lang="hr-HR" sz="1400" b="0" i="0" u="none" strike="noStrike" cap="none" baseline="0" dirty="0" smtClean="0">
                          <a:solidFill>
                            <a:schemeClr val="dk1"/>
                          </a:solidFill>
                          <a:latin typeface="Times New Roman"/>
                          <a:ea typeface="Times New Roman"/>
                          <a:cs typeface="Times New Roman"/>
                        </a:rPr>
                        <a:t>O</a:t>
                      </a:r>
                      <a:r>
                        <a:rPr lang="hr-HR" sz="1400" b="0" i="0" u="none" strike="noStrike" cap="none" dirty="0" smtClean="0">
                          <a:solidFill>
                            <a:schemeClr val="dk1"/>
                          </a:solidFill>
                          <a:latin typeface="Times New Roman"/>
                          <a:cs typeface="Times New Roman"/>
                        </a:rPr>
                        <a:t>nline</a:t>
                      </a:r>
                    </a:p>
                    <a:p>
                      <a:pPr marL="0" marR="0" lvl="0" indent="0" algn="l" rtl="0">
                        <a:lnSpc>
                          <a:spcPct val="100000"/>
                        </a:lnSpc>
                        <a:spcBef>
                          <a:spcPts val="0"/>
                        </a:spcBef>
                        <a:spcAft>
                          <a:spcPts val="0"/>
                        </a:spcAft>
                        <a:buFont typeface="Times New Roman"/>
                        <a:buNone/>
                      </a:pPr>
                      <a:r>
                        <a:rPr lang="hr-HR" sz="1400" b="0" i="0" u="none" strike="noStrike" cap="none" dirty="0" smtClean="0">
                          <a:solidFill>
                            <a:schemeClr val="dk1"/>
                          </a:solidFill>
                          <a:latin typeface="Times New Roman"/>
                          <a:ea typeface="Times New Roman"/>
                          <a:cs typeface="Times New Roman"/>
                          <a:sym typeface="Times New Roman"/>
                        </a:rPr>
                        <a:t>natjecanja: polaganje biciklističkog ispita,</a:t>
                      </a:r>
                      <a:r>
                        <a:rPr lang="hr-HR" sz="1400" b="0" i="0" u="none" strike="noStrike" cap="none" dirty="0" smtClean="0">
                          <a:solidFill>
                            <a:schemeClr val="dk1"/>
                          </a:solidFill>
                          <a:latin typeface="Times New Roman"/>
                          <a:ea typeface="Times New Roman"/>
                          <a:cs typeface="Times New Roman"/>
                        </a:rPr>
                        <a:t> </a:t>
                      </a:r>
                      <a:r>
                        <a:rPr lang="hr-HR" sz="1400" b="0" i="0" u="none" strike="noStrike" cap="none" dirty="0" smtClean="0">
                          <a:solidFill>
                            <a:schemeClr val="dk1"/>
                          </a:solidFill>
                          <a:latin typeface="Times New Roman"/>
                          <a:ea typeface="Times New Roman"/>
                          <a:cs typeface="Times New Roman"/>
                          <a:sym typeface="Times New Roman"/>
                        </a:rPr>
                        <a:t> prometna </a:t>
                      </a:r>
                      <a:r>
                        <a:rPr lang="hr-HR" sz="1400" b="0" i="0" u="none" strike="noStrike" cap="none" dirty="0" err="1" smtClean="0">
                          <a:solidFill>
                            <a:schemeClr val="dk1"/>
                          </a:solidFill>
                          <a:latin typeface="Times New Roman"/>
                          <a:ea typeface="Times New Roman"/>
                          <a:cs typeface="Times New Roman"/>
                          <a:sym typeface="Times New Roman"/>
                        </a:rPr>
                        <a:t>učilica</a:t>
                      </a:r>
                      <a:r>
                        <a:rPr lang="hr-HR" sz="1400" b="0" i="0" u="none" strike="noStrike" cap="none" dirty="0" smtClean="0">
                          <a:solidFill>
                            <a:schemeClr val="dk1"/>
                          </a:solidFill>
                          <a:latin typeface="Times New Roman"/>
                          <a:ea typeface="Times New Roman"/>
                          <a:cs typeface="Times New Roman"/>
                          <a:sym typeface="Times New Roman"/>
                        </a:rPr>
                        <a:t> i sigurno u prometu.</a:t>
                      </a:r>
                      <a:endParaRPr lang="hr-HR" sz="1400" u="none" strike="noStrike" cap="none" dirty="0">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graphicFrame>
        <p:nvGraphicFramePr>
          <p:cNvPr id="1532" name="Google Shape;1532;g61d832350e_6_10"/>
          <p:cNvGraphicFramePr/>
          <p:nvPr>
            <p:extLst>
              <p:ext uri="{D42A27DB-BD31-4B8C-83A1-F6EECF244321}">
                <p14:modId xmlns:p14="http://schemas.microsoft.com/office/powerpoint/2010/main" val="3298087815"/>
              </p:ext>
            </p:extLst>
          </p:nvPr>
        </p:nvGraphicFramePr>
        <p:xfrm>
          <a:off x="209633" y="399301"/>
          <a:ext cx="8679091" cy="5413669"/>
        </p:xfrm>
        <a:graphic>
          <a:graphicData uri="http://schemas.openxmlformats.org/drawingml/2006/table">
            <a:tbl>
              <a:tblPr>
                <a:noFill/>
                <a:tableStyleId>{B2E6745A-B9C5-42E0-A17B-FDAA3278ED7C}</a:tableStyleId>
              </a:tblPr>
              <a:tblGrid>
                <a:gridCol w="2505575">
                  <a:extLst>
                    <a:ext uri="{9D8B030D-6E8A-4147-A177-3AD203B41FA5}">
                      <a16:colId xmlns:a16="http://schemas.microsoft.com/office/drawing/2014/main" val="20000"/>
                    </a:ext>
                  </a:extLst>
                </a:gridCol>
                <a:gridCol w="6173516">
                  <a:extLst>
                    <a:ext uri="{9D8B030D-6E8A-4147-A177-3AD203B41FA5}">
                      <a16:colId xmlns:a16="http://schemas.microsoft.com/office/drawing/2014/main" val="20001"/>
                    </a:ext>
                  </a:extLst>
                </a:gridCol>
              </a:tblGrid>
              <a:tr h="735227">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NATJECANJA KLUBA MLADIH TEHNIČARA</a:t>
                      </a:r>
                      <a:r>
                        <a:rPr lang="hr-HR" sz="1600" b="1" u="none" strike="noStrike" cap="none" dirty="0">
                          <a:latin typeface="+mj-lt"/>
                          <a:ea typeface="Times New Roman"/>
                          <a:cs typeface="Times New Roman"/>
                        </a:rPr>
                        <a:t> </a:t>
                      </a:r>
                      <a:endParaRPr lang="hr-HR" sz="1600" b="1" u="none" strike="noStrike" cap="none" dirty="0" smtClean="0">
                        <a:latin typeface="+mj-lt"/>
                        <a:ea typeface="Times New Roman"/>
                        <a:cs typeface="Times New Roman"/>
                      </a:endParaRPr>
                    </a:p>
                    <a:p>
                      <a:pPr marL="0" marR="0" lvl="0" indent="0" algn="ctr" rtl="0">
                        <a:lnSpc>
                          <a:spcPct val="100000"/>
                        </a:lnSpc>
                        <a:spcBef>
                          <a:spcPts val="0"/>
                        </a:spcBef>
                        <a:spcAft>
                          <a:spcPts val="0"/>
                        </a:spcAft>
                        <a:buClr>
                          <a:srgbClr val="000000"/>
                        </a:buClr>
                        <a:buSzPts val="550"/>
                        <a:buFont typeface="Verdana"/>
                        <a:buNone/>
                      </a:pPr>
                      <a:r>
                        <a:rPr lang="pl-PL" sz="1600" b="1" i="0" u="none" strike="noStrike" cap="none" noProof="0" dirty="0" smtClean="0">
                          <a:latin typeface="+mj-lt"/>
                        </a:rPr>
                        <a:t>za učenike petog</a:t>
                      </a:r>
                      <a:r>
                        <a:rPr lang="pl-PL" sz="1600" b="1" i="0" u="none" strike="noStrike" cap="none" baseline="0" noProof="0" dirty="0" smtClean="0">
                          <a:latin typeface="+mj-lt"/>
                        </a:rPr>
                        <a:t> do osmog</a:t>
                      </a:r>
                      <a:r>
                        <a:rPr lang="pl-PL" sz="1600" b="1" i="0" u="none" strike="noStrike" cap="none" noProof="0" dirty="0" smtClean="0">
                          <a:latin typeface="+mj-lt"/>
                        </a:rPr>
                        <a:t> razreda</a:t>
                      </a:r>
                      <a:endParaRPr lang="pl-PL"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6304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Cilj </a:t>
                      </a:r>
                      <a:r>
                        <a:rPr lang="en" sz="1400" u="none" strike="noStrike" cap="none" dirty="0" smtClean="0">
                          <a:latin typeface="+mj-lt"/>
                          <a:ea typeface="Times New Roman"/>
                          <a:cs typeface="Times New Roman"/>
                          <a:sym typeface="Times New Roman"/>
                        </a:rPr>
                        <a:t>aktivnosti </a:t>
                      </a:r>
                      <a:r>
                        <a:rPr lang="en" sz="1400" u="none" strike="noStrike" cap="none" dirty="0">
                          <a:latin typeface="+mj-lt"/>
                          <a:ea typeface="Times New Roman"/>
                          <a:cs typeface="Times New Roman"/>
                          <a:sym typeface="Times New Roman"/>
                        </a:rPr>
                        <a:t>je motiviranje učenika da aktivno provode svoje slobodno vrijeme, poticanje njihove mašte i kreativnosti, učenje kroz igru.</a:t>
                      </a:r>
                      <a:r>
                        <a:rPr lang="en" sz="1400" u="none" strike="noStrike" cap="none" dirty="0">
                          <a:latin typeface="+mj-lt"/>
                          <a:ea typeface="Times New Roman"/>
                          <a:cs typeface="Times New Roman"/>
                        </a:rPr>
                        <a:t> </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49938">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Nastupi na</a:t>
                      </a:r>
                      <a:r>
                        <a:rPr lang="en" sz="1400" u="none" strike="noStrike" cap="none" dirty="0">
                          <a:latin typeface="+mj-lt"/>
                          <a:ea typeface="Times New Roman"/>
                          <a:cs typeface="Times New Roman"/>
                        </a:rPr>
                        <a:t> natjecanjima i smotrama</a:t>
                      </a:r>
                      <a:endParaRPr lang="en"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0385">
                <a:tc>
                  <a:txBody>
                    <a:bodyPr/>
                    <a:lstStyle/>
                    <a:p>
                      <a:pPr marL="0" marR="0" lvl="0" indent="0" algn="l" rtl="0">
                        <a:lnSpc>
                          <a:spcPct val="100000"/>
                        </a:lnSpc>
                        <a:spcBef>
                          <a:spcPts val="0"/>
                        </a:spcBef>
                        <a:spcAft>
                          <a:spcPts val="0"/>
                        </a:spcAft>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mj-lt"/>
                          <a:ea typeface="Times New Roman"/>
                          <a:cs typeface="Times New Roman"/>
                        </a:rPr>
                        <a:t>Branko</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Latas</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70422">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550"/>
                        <a:buFont typeface="Verdana"/>
                        <a:buNone/>
                      </a:pPr>
                      <a:r>
                        <a:rPr lang="en" sz="1400" u="none" strike="noStrike" cap="none" dirty="0">
                          <a:latin typeface="+mj-lt"/>
                          <a:ea typeface="Times New Roman"/>
                          <a:cs typeface="Times New Roman"/>
                          <a:sym typeface="Times New Roman"/>
                        </a:rPr>
                        <a:t>Dva sata tjedno.</a:t>
                      </a:r>
                      <a:endParaRPr sz="1400" u="none" strike="noStrike" cap="none" dirty="0">
                        <a:latin typeface="+mj-lt"/>
                      </a:endParaRPr>
                    </a:p>
                    <a:p>
                      <a:pPr marL="0" marR="0" lvl="0" indent="0" algn="l" rtl="0">
                        <a:lnSpc>
                          <a:spcPct val="100000"/>
                        </a:lnSpc>
                        <a:spcBef>
                          <a:spcPts val="0"/>
                        </a:spcBef>
                        <a:spcAft>
                          <a:spcPts val="0"/>
                        </a:spcAft>
                        <a:buClr>
                          <a:srgbClr val="000000"/>
                        </a:buClr>
                        <a:buSzPts val="550"/>
                        <a:buFont typeface="Verdana"/>
                        <a:buNone/>
                      </a:pPr>
                      <a:r>
                        <a:rPr lang="en" sz="1400" u="none" strike="noStrike" cap="none" dirty="0">
                          <a:latin typeface="+mj-lt"/>
                          <a:ea typeface="Times New Roman"/>
                          <a:cs typeface="Times New Roman"/>
                          <a:sym typeface="Times New Roman"/>
                        </a:rPr>
                        <a:t>Sudjelovanje na školskim natjecanjima i smotrama.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4204">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550"/>
                        <a:buFont typeface="Verdana"/>
                        <a:buNone/>
                      </a:pPr>
                      <a:r>
                        <a:rPr lang="en" sz="1400" u="none" strike="noStrike" cap="none" dirty="0">
                          <a:latin typeface="+mj-lt"/>
                          <a:ea typeface="Times New Roman"/>
                          <a:cs typeface="Times New Roman"/>
                          <a:sym typeface="Times New Roman"/>
                        </a:rPr>
                        <a:t>Tijekom školske godine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7613">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550"/>
                        <a:buFont typeface="Verdana"/>
                        <a:buNone/>
                      </a:pPr>
                      <a:r>
                        <a:rPr lang="hr-HR" sz="1400" u="none" strike="noStrike" cap="none" dirty="0" smtClean="0">
                          <a:latin typeface="+mj-lt"/>
                          <a:ea typeface="Times New Roman"/>
                          <a:cs typeface="Times New Roman"/>
                          <a:sym typeface="Times New Roman"/>
                        </a:rPr>
                        <a:t>6000,00 </a:t>
                      </a:r>
                      <a:r>
                        <a:rPr lang="en" sz="1400" u="none" strike="noStrike" cap="none" dirty="0">
                          <a:latin typeface="+mj-lt"/>
                          <a:ea typeface="Times New Roman"/>
                          <a:cs typeface="Times New Roman"/>
                          <a:sym typeface="Times New Roman"/>
                        </a:rPr>
                        <a:t>kn</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0284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Arial"/>
                        <a:buNone/>
                      </a:pPr>
                      <a:r>
                        <a:rPr lang="en" sz="1400" u="none" strike="noStrike" cap="none" dirty="0">
                          <a:solidFill>
                            <a:schemeClr val="dk1"/>
                          </a:solidFill>
                          <a:latin typeface="+mj-lt"/>
                          <a:ea typeface="Times New Roman"/>
                          <a:cs typeface="Times New Roman"/>
                          <a:sym typeface="Times New Roman"/>
                        </a:rPr>
                        <a:t>Ocjena crteža i modela.</a:t>
                      </a:r>
                      <a:endParaRPr sz="1400" u="none" strike="noStrike" cap="none" dirty="0">
                        <a:latin typeface="+mj-lt"/>
                      </a:endParaRPr>
                    </a:p>
                    <a:p>
                      <a:pPr marL="0" marR="0" lvl="0" indent="0" algn="l" rtl="0">
                        <a:lnSpc>
                          <a:spcPct val="100000"/>
                        </a:lnSpc>
                        <a:spcBef>
                          <a:spcPts val="0"/>
                        </a:spcBef>
                        <a:spcAft>
                          <a:spcPts val="0"/>
                        </a:spcAft>
                        <a:buClr>
                          <a:schemeClr val="dk1"/>
                        </a:buClr>
                        <a:buSzPts val="550"/>
                        <a:buFont typeface="Arial"/>
                        <a:buNone/>
                      </a:pPr>
                      <a:r>
                        <a:rPr lang="en" sz="1400" u="none" strike="noStrike" cap="none" dirty="0">
                          <a:solidFill>
                            <a:schemeClr val="dk1"/>
                          </a:solidFill>
                          <a:latin typeface="+mj-lt"/>
                          <a:ea typeface="Times New Roman"/>
                          <a:cs typeface="Times New Roman"/>
                          <a:sym typeface="Times New Roman"/>
                        </a:rPr>
                        <a:t>Natjecanja.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graphicFrame>
        <p:nvGraphicFramePr>
          <p:cNvPr id="1532" name="Google Shape;1532;g61d832350e_6_10"/>
          <p:cNvGraphicFramePr/>
          <p:nvPr>
            <p:extLst>
              <p:ext uri="{D42A27DB-BD31-4B8C-83A1-F6EECF244321}">
                <p14:modId xmlns:p14="http://schemas.microsoft.com/office/powerpoint/2010/main" val="1696337206"/>
              </p:ext>
            </p:extLst>
          </p:nvPr>
        </p:nvGraphicFramePr>
        <p:xfrm>
          <a:off x="209633" y="399301"/>
          <a:ext cx="8679091" cy="5250375"/>
        </p:xfrm>
        <a:graphic>
          <a:graphicData uri="http://schemas.openxmlformats.org/drawingml/2006/table">
            <a:tbl>
              <a:tblPr>
                <a:noFill/>
                <a:tableStyleId>{B2E6745A-B9C5-42E0-A17B-FDAA3278ED7C}</a:tableStyleId>
              </a:tblPr>
              <a:tblGrid>
                <a:gridCol w="2505575">
                  <a:extLst>
                    <a:ext uri="{9D8B030D-6E8A-4147-A177-3AD203B41FA5}">
                      <a16:colId xmlns:a16="http://schemas.microsoft.com/office/drawing/2014/main" val="20000"/>
                    </a:ext>
                  </a:extLst>
                </a:gridCol>
                <a:gridCol w="6173516">
                  <a:extLst>
                    <a:ext uri="{9D8B030D-6E8A-4147-A177-3AD203B41FA5}">
                      <a16:colId xmlns:a16="http://schemas.microsoft.com/office/drawing/2014/main" val="20001"/>
                    </a:ext>
                  </a:extLst>
                </a:gridCol>
              </a:tblGrid>
              <a:tr h="71305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50"/>
                        <a:buFont typeface="Verdana"/>
                        <a:buNone/>
                      </a:pPr>
                      <a:r>
                        <a:rPr lang="hr-HR" sz="1600" b="1" u="none" strike="noStrike" cap="none" dirty="0" smtClean="0">
                          <a:latin typeface="Times New Roman"/>
                          <a:cs typeface="Times New Roman"/>
                        </a:rPr>
                        <a:t>LIK</a:t>
                      </a:r>
                    </a:p>
                    <a:p>
                      <a:pPr marL="0" marR="0" lvl="0" indent="0" algn="ctr" rtl="0">
                        <a:lnSpc>
                          <a:spcPct val="100000"/>
                        </a:lnSpc>
                        <a:spcBef>
                          <a:spcPts val="0"/>
                        </a:spcBef>
                        <a:spcAft>
                          <a:spcPts val="0"/>
                        </a:spcAft>
                        <a:buClr>
                          <a:srgbClr val="000000"/>
                        </a:buClr>
                        <a:buSzPts val="550"/>
                        <a:buFont typeface="Verdana"/>
                        <a:buNone/>
                      </a:pPr>
                      <a:r>
                        <a:rPr lang="en" sz="1600" b="1" u="none" strike="noStrike" cap="none" dirty="0" smtClean="0">
                          <a:latin typeface="Times New Roman"/>
                          <a:cs typeface="Times New Roman"/>
                        </a:rPr>
                        <a:t>likovno natjecanje </a:t>
                      </a:r>
                      <a:r>
                        <a:rPr lang="hr-HR" sz="1600" b="1" u="none" strike="noStrike" cap="none" dirty="0" smtClean="0">
                          <a:latin typeface="Times New Roman"/>
                          <a:cs typeface="Times New Roman"/>
                        </a:rPr>
                        <a:t>za učenike petog do osmog razreda</a:t>
                      </a:r>
                      <a:endParaRPr lang="en" sz="1600" b="1" u="none" strike="noStrike" cap="none"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30975">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Times New Roman"/>
                          <a:cs typeface="Times New Roman"/>
                        </a:rPr>
                        <a:t>Poticanje interesa za likovnu </a:t>
                      </a:r>
                      <a:r>
                        <a:rPr lang="en" sz="1400" u="none" strike="noStrike" cap="none" dirty="0" smtClean="0">
                          <a:latin typeface="Times New Roman"/>
                          <a:cs typeface="Times New Roman"/>
                        </a:rPr>
                        <a:t>umjetnost</a:t>
                      </a:r>
                      <a:r>
                        <a:rPr lang="hr-HR" sz="1400" u="none" strike="noStrike" cap="none" dirty="0" smtClean="0">
                          <a:latin typeface="Times New Roman"/>
                          <a:cs typeface="Times New Roman"/>
                        </a:rPr>
                        <a:t>,</a:t>
                      </a:r>
                      <a:r>
                        <a:rPr lang="hr-HR" sz="1400" u="none" strike="noStrike" cap="none" baseline="0" dirty="0" smtClean="0">
                          <a:latin typeface="Times New Roman"/>
                          <a:cs typeface="Times New Roman"/>
                        </a:rPr>
                        <a:t> razvoj kreativnosti i mašte.</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335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Times New Roman"/>
                          <a:ea typeface="Times New Roman"/>
                          <a:cs typeface="Times New Roman"/>
                        </a:rPr>
                        <a:t>Sudjelovanje na </a:t>
                      </a:r>
                      <a:r>
                        <a:rPr lang="en" sz="1400" u="none" strike="noStrike" cap="none" dirty="0" smtClean="0">
                          <a:latin typeface="Times New Roman"/>
                          <a:ea typeface="Times New Roman"/>
                          <a:cs typeface="Times New Roman"/>
                        </a:rPr>
                        <a:t>školsk</a:t>
                      </a:r>
                      <a:r>
                        <a:rPr lang="hr-HR" sz="1400" u="none" strike="noStrike" cap="none" dirty="0" smtClean="0">
                          <a:latin typeface="Times New Roman"/>
                          <a:ea typeface="Times New Roman"/>
                          <a:cs typeface="Times New Roman"/>
                        </a:rPr>
                        <a:t>om</a:t>
                      </a:r>
                      <a:r>
                        <a:rPr lang="en" sz="1400" u="none" strike="noStrike" cap="none" dirty="0" smtClean="0">
                          <a:latin typeface="Times New Roman"/>
                          <a:ea typeface="Times New Roman"/>
                          <a:cs typeface="Times New Roman"/>
                        </a:rPr>
                        <a:t>, županijsk</a:t>
                      </a:r>
                      <a:r>
                        <a:rPr lang="hr-HR" sz="1400" u="none" strike="noStrike" cap="none" dirty="0" smtClean="0">
                          <a:latin typeface="Times New Roman"/>
                          <a:ea typeface="Times New Roman"/>
                          <a:cs typeface="Times New Roman"/>
                        </a:rPr>
                        <a:t>im</a:t>
                      </a:r>
                      <a:r>
                        <a:rPr lang="en" sz="1400" u="none" strike="noStrike" cap="none" dirty="0" smtClean="0">
                          <a:latin typeface="Times New Roman"/>
                          <a:ea typeface="Times New Roman"/>
                          <a:cs typeface="Times New Roman"/>
                        </a:rPr>
                        <a:t> </a:t>
                      </a:r>
                      <a:r>
                        <a:rPr lang="en" sz="1400" u="none" strike="noStrike" cap="none" dirty="0">
                          <a:latin typeface="Times New Roman"/>
                          <a:ea typeface="Times New Roman"/>
                          <a:cs typeface="Times New Roman"/>
                        </a:rPr>
                        <a:t>i </a:t>
                      </a:r>
                      <a:r>
                        <a:rPr lang="en" sz="1400" u="none" strike="noStrike" cap="none" dirty="0" smtClean="0">
                          <a:latin typeface="Times New Roman"/>
                          <a:ea typeface="Times New Roman"/>
                          <a:cs typeface="Times New Roman"/>
                        </a:rPr>
                        <a:t>držav</a:t>
                      </a:r>
                      <a:r>
                        <a:rPr lang="hr-HR" sz="1400" u="none" strike="noStrike" cap="none" dirty="0" err="1" smtClean="0">
                          <a:latin typeface="Times New Roman"/>
                          <a:ea typeface="Times New Roman"/>
                          <a:cs typeface="Times New Roman"/>
                        </a:rPr>
                        <a:t>nim</a:t>
                      </a:r>
                      <a:r>
                        <a:rPr lang="hr-HR" sz="1400" u="none" strike="noStrike" cap="none" baseline="0" dirty="0" smtClean="0">
                          <a:latin typeface="Times New Roman"/>
                          <a:ea typeface="Times New Roman"/>
                          <a:cs typeface="Times New Roman"/>
                        </a:rPr>
                        <a:t> razinama</a:t>
                      </a:r>
                      <a:endParaRPr lang="en"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6800">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err="1">
                          <a:latin typeface="Times New Roman"/>
                          <a:ea typeface="Times New Roman"/>
                          <a:cs typeface="Times New Roman"/>
                        </a:rPr>
                        <a:t>Zrinka</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Jurić</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Avmedoski</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020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cs typeface="Times New Roman"/>
                        </a:rPr>
                        <a:t>Sudjelovanje na izložbama učeničkih radova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990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ea typeface="Times New Roman"/>
                          <a:cs typeface="Times New Roman"/>
                          <a:sym typeface="Times New Roman"/>
                        </a:rPr>
                        <a:t>Tijekom školske godine </a:t>
                      </a:r>
                      <a:r>
                        <a:rPr lang="en" sz="1400" u="none" strike="noStrike" cap="none" dirty="0">
                          <a:latin typeface="Times New Roman"/>
                          <a:ea typeface="Times New Roman"/>
                          <a:cs typeface="Times New Roman"/>
                        </a:rPr>
                        <a:t>2022</a:t>
                      </a:r>
                      <a:r>
                        <a:rPr lang="en" sz="1400" u="none" strike="noStrike" cap="none" dirty="0">
                          <a:latin typeface="Times New Roman"/>
                          <a:ea typeface="Times New Roman"/>
                          <a:cs typeface="Times New Roman"/>
                          <a:sym typeface="Times New Roman"/>
                        </a:rPr>
                        <a:t>./</a:t>
                      </a:r>
                      <a:r>
                        <a:rPr lang="en" sz="1400" u="none" strike="noStrike" cap="none" dirty="0">
                          <a:latin typeface="Times New Roman"/>
                          <a:ea typeface="Times New Roman"/>
                          <a:cs typeface="Times New Roman"/>
                        </a:rPr>
                        <a:t>2023</a:t>
                      </a:r>
                      <a:r>
                        <a:rPr lang="en" sz="1400" u="none" strike="noStrike" cap="none" dirty="0">
                          <a:latin typeface="Times New Roman"/>
                          <a:ea typeface="Times New Roman"/>
                          <a:cs typeface="Times New Roman"/>
                          <a:sym typeface="Times New Roman"/>
                        </a:rPr>
                        <a:t>.</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6525">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hr-HR" sz="1400" u="none" strike="noStrike" cap="none" dirty="0">
                          <a:latin typeface="Times New Roman"/>
                          <a:cs typeface="Times New Roman"/>
                        </a:rPr>
                        <a:t>Troškovi poštarine za slanje radova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69575">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550"/>
                        <a:buFont typeface="Arial"/>
                        <a:buNone/>
                      </a:pPr>
                      <a:r>
                        <a:rPr lang="hr-HR" sz="1400" u="none" strike="noStrike" cap="none" dirty="0" smtClean="0">
                          <a:solidFill>
                            <a:schemeClr val="dk1"/>
                          </a:solidFill>
                          <a:latin typeface="Times New Roman"/>
                          <a:ea typeface="Times New Roman"/>
                          <a:cs typeface="Times New Roman"/>
                          <a:sym typeface="Times New Roman"/>
                        </a:rPr>
                        <a:t>Vrednovanje</a:t>
                      </a:r>
                      <a:r>
                        <a:rPr lang="en" sz="1400" u="none" strike="noStrike" cap="none" dirty="0">
                          <a:solidFill>
                            <a:schemeClr val="dk1"/>
                          </a:solidFill>
                          <a:latin typeface="Times New Roman"/>
                          <a:ea typeface="Times New Roman"/>
                          <a:cs typeface="Times New Roman"/>
                        </a:rPr>
                        <a:t> rada</a:t>
                      </a:r>
                      <a:endParaRPr lang="en" sz="1400" u="none" strike="noStrike" cap="none" dirty="0">
                        <a:solidFill>
                          <a:schemeClr val="dk1"/>
                        </a:solidFill>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929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31"/>
          <p:cNvGraphicFramePr/>
          <p:nvPr>
            <p:extLst>
              <p:ext uri="{D42A27DB-BD31-4B8C-83A1-F6EECF244321}">
                <p14:modId xmlns:p14="http://schemas.microsoft.com/office/powerpoint/2010/main" val="972410359"/>
              </p:ext>
            </p:extLst>
          </p:nvPr>
        </p:nvGraphicFramePr>
        <p:xfrm>
          <a:off x="139237" y="161209"/>
          <a:ext cx="8865525" cy="6539189"/>
        </p:xfrm>
        <a:graphic>
          <a:graphicData uri="http://schemas.openxmlformats.org/drawingml/2006/table">
            <a:tbl>
              <a:tblPr>
                <a:noFill/>
                <a:tableStyleId>{B2E6745A-B9C5-42E0-A17B-FDAA3278ED7C}</a:tableStyleId>
              </a:tblPr>
              <a:tblGrid>
                <a:gridCol w="2218350">
                  <a:extLst>
                    <a:ext uri="{9D8B030D-6E8A-4147-A177-3AD203B41FA5}">
                      <a16:colId xmlns:a16="http://schemas.microsoft.com/office/drawing/2014/main" val="20000"/>
                    </a:ext>
                  </a:extLst>
                </a:gridCol>
                <a:gridCol w="6647175">
                  <a:extLst>
                    <a:ext uri="{9D8B030D-6E8A-4147-A177-3AD203B41FA5}">
                      <a16:colId xmlns:a16="http://schemas.microsoft.com/office/drawing/2014/main" val="20001"/>
                    </a:ext>
                  </a:extLst>
                </a:gridCol>
              </a:tblGrid>
              <a:tr h="404346">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dirty="0">
                          <a:latin typeface="Times New Roman"/>
                          <a:cs typeface="Times New Roman"/>
                          <a:sym typeface="Times New Roman"/>
                        </a:rPr>
                        <a:t>NAZIV AKTIVNOSTI</a:t>
                      </a:r>
                      <a:endParaRPr sz="1400" b="1"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Times New Roman"/>
                        <a:buNone/>
                      </a:pPr>
                      <a:r>
                        <a:rPr lang="en" sz="1600" b="1" dirty="0">
                          <a:latin typeface="Times New Roman"/>
                          <a:cs typeface="Times New Roman"/>
                          <a:sym typeface="Times New Roman"/>
                        </a:rPr>
                        <a:t>IZBORNA NASTAVA IZ INFORMATIKE </a:t>
                      </a:r>
                      <a:endParaRPr lang="hr-HR" sz="1600" b="1" dirty="0" smtClean="0">
                        <a:latin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Times New Roman"/>
                        <a:buNone/>
                      </a:pPr>
                      <a:r>
                        <a:rPr lang="en" sz="1600" b="1" dirty="0" smtClean="0">
                          <a:latin typeface="Times New Roman"/>
                          <a:cs typeface="Times New Roman"/>
                          <a:sym typeface="Times New Roman"/>
                        </a:rPr>
                        <a:t>za </a:t>
                      </a:r>
                      <a:r>
                        <a:rPr lang="hr-HR" sz="1600" b="1" dirty="0" smtClean="0">
                          <a:latin typeface="Times New Roman"/>
                          <a:cs typeface="Times New Roman"/>
                          <a:sym typeface="Times New Roman"/>
                        </a:rPr>
                        <a:t>učenike </a:t>
                      </a:r>
                      <a:r>
                        <a:rPr lang="hr-HR" sz="1600" b="1" dirty="0" smtClean="0">
                          <a:latin typeface="Times New Roman"/>
                          <a:cs typeface="Times New Roman"/>
                          <a:sym typeface="Arial"/>
                        </a:rPr>
                        <a:t>prvog</a:t>
                      </a:r>
                      <a:r>
                        <a:rPr lang="en" sz="1600" b="1" dirty="0" smtClean="0">
                          <a:latin typeface="Times New Roman"/>
                          <a:cs typeface="Times New Roman"/>
                          <a:sym typeface="Times New Roman"/>
                        </a:rPr>
                        <a:t> razred</a:t>
                      </a:r>
                      <a:r>
                        <a:rPr lang="hr-HR" sz="1600" b="1" dirty="0" smtClean="0">
                          <a:latin typeface="Times New Roman"/>
                          <a:cs typeface="Times New Roman"/>
                          <a:sym typeface="Times New Roman"/>
                        </a:rPr>
                        <a:t>a</a:t>
                      </a:r>
                      <a:endParaRPr lang="en" sz="1600" b="1"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37731">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a:latin typeface="Times New Roman"/>
                          <a:cs typeface="Times New Roman"/>
                          <a:sym typeface="Times New Roman"/>
                        </a:rPr>
                        <a:t>CILJ AKTIVNOSTI</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a:lnSpc>
                          <a:spcPct val="100000"/>
                        </a:lnSpc>
                        <a:spcBef>
                          <a:spcPts val="0"/>
                        </a:spcBef>
                        <a:spcAft>
                          <a:spcPts val="0"/>
                        </a:spcAft>
                        <a:buNone/>
                      </a:pPr>
                      <a:r>
                        <a:rPr lang="en" sz="1400" noProof="0" dirty="0">
                          <a:latin typeface="Times New Roman"/>
                          <a:cs typeface="Times New Roman"/>
                        </a:rPr>
                        <a:t>U sigurnome digitalnom okruženju uz pomoć učitelja primjenjuje osnovne vještine razmjenjivanja poruka s pomoću tehnologije. Primjenjuje pravila ponašanja iz stvarnoga svijeta u virtualnome svijetu. Učenik prepoznaje osnovne programe i uređaje </a:t>
                      </a:r>
                      <a:r>
                        <a:rPr lang="en" sz="1400" noProof="0" dirty="0">
                          <a:latin typeface="Times New Roman"/>
                          <a:cs typeface="Times New Roman"/>
                          <a:sym typeface="Times New Roman"/>
                        </a:rPr>
                        <a:t>za </a:t>
                      </a:r>
                      <a:r>
                        <a:rPr lang="en" sz="1400" noProof="0" dirty="0">
                          <a:latin typeface="Times New Roman"/>
                          <a:cs typeface="Times New Roman"/>
                        </a:rPr>
                        <a:t>komunikaciju. Učenik uočava situacije </a:t>
                      </a:r>
                      <a:r>
                        <a:rPr lang="en" sz="1400" noProof="0" dirty="0">
                          <a:latin typeface="Times New Roman"/>
                          <a:cs typeface="Times New Roman"/>
                          <a:sym typeface="Times New Roman"/>
                        </a:rPr>
                        <a:t>u </a:t>
                      </a:r>
                      <a:r>
                        <a:rPr lang="en" sz="1400" noProof="0" dirty="0">
                          <a:latin typeface="Times New Roman"/>
                          <a:cs typeface="Times New Roman"/>
                        </a:rPr>
                        <a:t>kojima je neophodno da se komunikacija odvija s pomoću digitalnih programa i uređaja</a:t>
                      </a:r>
                      <a:r>
                        <a:rPr lang="en" sz="1400" noProof="0" dirty="0">
                          <a:latin typeface="Times New Roman"/>
                          <a:cs typeface="Times New Roman"/>
                          <a:sym typeface="Times New Roman"/>
                        </a:rPr>
                        <a:t>. </a:t>
                      </a:r>
                      <a:r>
                        <a:rPr lang="en" sz="1400" noProof="0" dirty="0">
                          <a:latin typeface="Times New Roman"/>
                          <a:cs typeface="Times New Roman"/>
                        </a:rPr>
                        <a:t>Prepoznaje obilježja dobrih </a:t>
                      </a:r>
                      <a:r>
                        <a:rPr lang="en" sz="1400" noProof="0" dirty="0">
                          <a:latin typeface="Times New Roman"/>
                          <a:cs typeface="Times New Roman"/>
                          <a:sym typeface="Times New Roman"/>
                        </a:rPr>
                        <a:t>i </a:t>
                      </a:r>
                      <a:r>
                        <a:rPr lang="en" sz="1400" noProof="0" dirty="0">
                          <a:latin typeface="Times New Roman"/>
                          <a:cs typeface="Times New Roman"/>
                        </a:rPr>
                        <a:t>loših poruka. Uz pomoć učitelja komunicira s njemu poznatim osobama s pomoću tehnologije. Uvažava sugovornika koji nije fizički prisutan</a:t>
                      </a:r>
                      <a:r>
                        <a:rPr lang="en" sz="1400" noProof="0" dirty="0">
                          <a:latin typeface="Times New Roman"/>
                          <a:cs typeface="Times New Roman"/>
                          <a:sym typeface="Times New Roman"/>
                        </a:rPr>
                        <a:t>. </a:t>
                      </a:r>
                      <a:r>
                        <a:rPr lang="en" sz="1400" noProof="0" dirty="0">
                          <a:latin typeface="Times New Roman"/>
                          <a:cs typeface="Times New Roman"/>
                        </a:rPr>
                        <a:t>Uspoređuje komunikaciju i ponašanje u svakodnevnome životu s komunikacijom i ponašanjem na internetu.</a:t>
                      </a:r>
                      <a:endParaRP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61476">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a:latin typeface="Times New Roman"/>
                          <a:cs typeface="Times New Roman"/>
                          <a:sym typeface="Times New Roman"/>
                        </a:rPr>
                        <a:t>NAMJENA</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rgbClr val="000000"/>
                        </a:buClr>
                        <a:buSzPts val="400"/>
                        <a:buFont typeface="Times New Roman"/>
                        <a:buNone/>
                      </a:pPr>
                      <a:r>
                        <a:rPr lang="en" sz="1400" dirty="0">
                          <a:latin typeface="Times New Roman"/>
                          <a:cs typeface="Times New Roman"/>
                          <a:sym typeface="Times New Roman"/>
                        </a:rPr>
                        <a:t>Program je namijenjen učenicima </a:t>
                      </a:r>
                      <a:r>
                        <a:rPr lang="en" sz="1400" dirty="0">
                          <a:latin typeface="Times New Roman"/>
                          <a:cs typeface="Times New Roman"/>
                        </a:rPr>
                        <a:t>1</a:t>
                      </a:r>
                      <a:r>
                        <a:rPr lang="en" sz="1400" dirty="0">
                          <a:latin typeface="Times New Roman"/>
                          <a:cs typeface="Times New Roman"/>
                          <a:sym typeface="Times New Roman"/>
                        </a:rPr>
                        <a:t>. razreda </a:t>
                      </a:r>
                      <a:r>
                        <a:rPr lang="hr-HR" sz="1400" dirty="0" smtClean="0">
                          <a:latin typeface="Times New Roman"/>
                          <a:cs typeface="Times New Roman"/>
                          <a:sym typeface="Times New Roman"/>
                        </a:rPr>
                        <a:t>osnovne</a:t>
                      </a:r>
                      <a:r>
                        <a:rPr lang="hr-HR" sz="1400" baseline="0" dirty="0" smtClean="0">
                          <a:latin typeface="Times New Roman"/>
                          <a:cs typeface="Times New Roman"/>
                          <a:sym typeface="Times New Roman"/>
                        </a:rPr>
                        <a:t> škole </a:t>
                      </a:r>
                      <a:r>
                        <a:rPr lang="en" sz="1400" dirty="0" smtClean="0">
                          <a:latin typeface="Times New Roman"/>
                          <a:cs typeface="Times New Roman"/>
                          <a:sym typeface="Times New Roman"/>
                        </a:rPr>
                        <a:t>koji </a:t>
                      </a:r>
                      <a:r>
                        <a:rPr lang="en" sz="1400" dirty="0">
                          <a:latin typeface="Times New Roman"/>
                          <a:cs typeface="Times New Roman"/>
                          <a:sym typeface="Times New Roman"/>
                        </a:rPr>
                        <a:t>imaju izražen interes za informatiku. Namjena je upoznavanje osnova informacijske tehnologije, uporaba računala i programa, rješavanje problema i zadataka iz različitih područja pomoću računala.</a:t>
                      </a:r>
                      <a:endParaRP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5263">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a:latin typeface="Times New Roman"/>
                          <a:cs typeface="Times New Roman"/>
                          <a:sym typeface="Times New Roman"/>
                        </a:rPr>
                        <a:t>NOSITELJI</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00000"/>
                        </a:lnSpc>
                        <a:spcBef>
                          <a:spcPts val="0"/>
                        </a:spcBef>
                        <a:spcAft>
                          <a:spcPts val="0"/>
                        </a:spcAft>
                        <a:buFont typeface="Verdana"/>
                        <a:buNone/>
                      </a:pPr>
                      <a:r>
                        <a:rPr lang="en" sz="1400" dirty="0">
                          <a:latin typeface="Times New Roman"/>
                          <a:cs typeface="Times New Roman"/>
                        </a:rPr>
                        <a:t>Vlatka Pavić</a:t>
                      </a:r>
                      <a:endParaRPr lang="en"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4433">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a:latin typeface="Times New Roman"/>
                          <a:cs typeface="Times New Roman"/>
                          <a:sym typeface="Times New Roman"/>
                        </a:rPr>
                        <a:t>NAČIN REALIZACIJE</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Font typeface="Times New Roman"/>
                        <a:buNone/>
                      </a:pPr>
                      <a:r>
                        <a:rPr lang="en" sz="1400" dirty="0">
                          <a:latin typeface="Times New Roman"/>
                          <a:cs typeface="Times New Roman"/>
                          <a:sym typeface="Times New Roman"/>
                        </a:rPr>
                        <a:t>Nastava se provodi</a:t>
                      </a:r>
                      <a:r>
                        <a:rPr lang="en" sz="1400" dirty="0">
                          <a:latin typeface="Times New Roman"/>
                          <a:cs typeface="Times New Roman"/>
                        </a:rPr>
                        <a:t> prema mogućnosti</a:t>
                      </a:r>
                      <a:r>
                        <a:rPr lang="en" sz="1400" dirty="0">
                          <a:latin typeface="Times New Roman"/>
                          <a:cs typeface="Times New Roman"/>
                          <a:sym typeface="Times New Roman"/>
                        </a:rPr>
                        <a:t> u informatičkoj učionici škole izvan redovnog rasporeda.</a:t>
                      </a:r>
                      <a:endParaRP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3225">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a:latin typeface="Times New Roman"/>
                          <a:cs typeface="Times New Roman"/>
                          <a:sym typeface="Times New Roman"/>
                        </a:rPr>
                        <a:t>VREMENIK</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rgbClr val="000000"/>
                        </a:buClr>
                        <a:buSzPts val="400"/>
                        <a:buFont typeface="Times New Roman"/>
                        <a:buNone/>
                      </a:pPr>
                      <a:r>
                        <a:rPr lang="en" sz="1400" dirty="0">
                          <a:latin typeface="Times New Roman"/>
                          <a:cs typeface="Times New Roman"/>
                          <a:sym typeface="Times New Roman"/>
                        </a:rPr>
                        <a:t>Dva sata tjedno tijekom školske godine </a:t>
                      </a:r>
                      <a:r>
                        <a:rPr lang="en" sz="1400" dirty="0">
                          <a:latin typeface="Times New Roman"/>
                          <a:cs typeface="Times New Roman"/>
                        </a:rPr>
                        <a:t>202</a:t>
                      </a:r>
                      <a:r>
                        <a:rPr lang="hr-HR" sz="1400" dirty="0">
                          <a:latin typeface="Times New Roman"/>
                          <a:cs typeface="Times New Roman"/>
                        </a:rPr>
                        <a:t>2</a:t>
                      </a:r>
                      <a:r>
                        <a:rPr lang="en" sz="1400" dirty="0">
                          <a:latin typeface="Times New Roman"/>
                          <a:cs typeface="Times New Roman"/>
                        </a:rPr>
                        <a:t>. /202</a:t>
                      </a:r>
                      <a:r>
                        <a:rPr lang="hr-HR" sz="1400" dirty="0">
                          <a:latin typeface="Times New Roman"/>
                          <a:cs typeface="Times New Roman"/>
                        </a:rPr>
                        <a:t>3</a:t>
                      </a:r>
                      <a:r>
                        <a:rPr lang="en" sz="1400" dirty="0">
                          <a:latin typeface="Times New Roman"/>
                          <a:cs typeface="Times New Roman"/>
                        </a:rPr>
                        <a:t>.</a:t>
                      </a:r>
                      <a:endParaRP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91111">
                <a:tc>
                  <a:txBody>
                    <a:bodyPr/>
                    <a:lstStyle/>
                    <a:p>
                      <a:pPr marL="0" marR="0" lvl="0" indent="0" algn="l" rtl="0">
                        <a:lnSpc>
                          <a:spcPct val="115000"/>
                        </a:lnSpc>
                        <a:spcBef>
                          <a:spcPts val="0"/>
                        </a:spcBef>
                        <a:spcAft>
                          <a:spcPts val="0"/>
                        </a:spcAft>
                        <a:buClr>
                          <a:srgbClr val="000000"/>
                        </a:buClr>
                        <a:buSzPts val="400"/>
                        <a:buFont typeface="Times New Roman"/>
                        <a:buNone/>
                      </a:pPr>
                      <a:r>
                        <a:rPr lang="en" sz="1400" b="1">
                          <a:latin typeface="Times New Roman"/>
                          <a:cs typeface="Times New Roman"/>
                          <a:sym typeface="Times New Roman"/>
                        </a:rPr>
                        <a:t>TROŠKOVNIK</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Font typeface="Times New Roman"/>
                        <a:buNone/>
                      </a:pPr>
                      <a:r>
                        <a:rPr lang="en" sz="1400" dirty="0">
                          <a:latin typeface="Times New Roman"/>
                          <a:cs typeface="Times New Roman"/>
                          <a:sym typeface="Times New Roman"/>
                        </a:rPr>
                        <a:t>Adekvatna programska podrška (aplikativna i sistemska), antivirusni program, potrošni materijal, pribor za izradu plakata, </a:t>
                      </a:r>
                      <a:r>
                        <a:rPr lang="en" sz="1400" dirty="0" smtClean="0">
                          <a:latin typeface="Times New Roman"/>
                          <a:cs typeface="Times New Roman"/>
                          <a:sym typeface="Times New Roman"/>
                        </a:rPr>
                        <a:t>papir</a:t>
                      </a:r>
                      <a:r>
                        <a:rPr lang="hr-HR" sz="1400" dirty="0" smtClean="0">
                          <a:latin typeface="Times New Roman"/>
                          <a:cs typeface="Times New Roman"/>
                          <a:sym typeface="Times New Roman"/>
                        </a:rPr>
                        <a:t>.</a:t>
                      </a:r>
                      <a:endParaRP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21427">
                <a:tc>
                  <a:txBody>
                    <a:bodyPr/>
                    <a:lstStyle/>
                    <a:p>
                      <a:pPr marL="0" marR="0" lvl="0" indent="0" algn="l" rtl="0">
                        <a:lnSpc>
                          <a:spcPct val="115000"/>
                        </a:lnSpc>
                        <a:spcBef>
                          <a:spcPts val="0"/>
                        </a:spcBef>
                        <a:spcAft>
                          <a:spcPts val="0"/>
                        </a:spcAft>
                        <a:buFont typeface="Times New Roman"/>
                        <a:buNone/>
                      </a:pPr>
                      <a:r>
                        <a:rPr lang="en" sz="1400" b="1">
                          <a:latin typeface="Times New Roman"/>
                          <a:cs typeface="Times New Roman"/>
                          <a:sym typeface="Times New Roman"/>
                        </a:rPr>
                        <a:t>VREDNOVANJE</a:t>
                      </a:r>
                      <a:r>
                        <a:rPr lang="en" sz="1400" b="1">
                          <a:latin typeface="Times New Roman"/>
                          <a:cs typeface="Times New Roman"/>
                        </a:rPr>
                        <a:t> </a:t>
                      </a:r>
                      <a:r>
                        <a:rPr lang="en" sz="1400" b="1">
                          <a:latin typeface="Times New Roman"/>
                          <a:cs typeface="Times New Roman"/>
                          <a:sym typeface="Times New Roman"/>
                        </a:rPr>
                        <a:t> I KORIŠTENJE REZULTATA RADA</a:t>
                      </a:r>
                      <a:endParaRPr sz="1400" b="1">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Font typeface="Times New Roman"/>
                        <a:buNone/>
                      </a:pPr>
                      <a:r>
                        <a:rPr lang="en" sz="1400" dirty="0">
                          <a:latin typeface="Times New Roman"/>
                          <a:cs typeface="Times New Roman"/>
                          <a:sym typeface="Times New Roman"/>
                        </a:rPr>
                        <a:t>Postignuća učenika prate se pisanim i usmenim provjerama znanja te praktičnim radom na računalu. Opisnim</a:t>
                      </a:r>
                      <a:r>
                        <a:rPr lang="en" sz="1400" dirty="0">
                          <a:latin typeface="Times New Roman"/>
                          <a:cs typeface="Times New Roman"/>
                        </a:rPr>
                        <a:t> i brojčanim</a:t>
                      </a:r>
                      <a:r>
                        <a:rPr lang="en" sz="1400" dirty="0">
                          <a:latin typeface="Times New Roman"/>
                          <a:cs typeface="Times New Roman"/>
                          <a:sym typeface="Times New Roman"/>
                        </a:rPr>
                        <a:t> ocjenama</a:t>
                      </a:r>
                      <a:r>
                        <a:rPr lang="en" sz="1400" dirty="0">
                          <a:latin typeface="Times New Roman"/>
                          <a:cs typeface="Times New Roman"/>
                        </a:rPr>
                        <a:t> </a:t>
                      </a:r>
                      <a:r>
                        <a:rPr lang="en" sz="1400" dirty="0">
                          <a:latin typeface="Times New Roman"/>
                          <a:cs typeface="Times New Roman"/>
                          <a:sym typeface="Times New Roman"/>
                        </a:rPr>
                        <a:t> ocjenjuju se kao i u redovnoj nastavi te konačna ocjena ulazi u prosjek općeg uspjeha i upisuje se u svjedodžbu učenika. Praćenje napretka učenika, uvođenje novih metoda rada prema potrebama učenika.</a:t>
                      </a:r>
                      <a:r>
                        <a:rPr lang="en" sz="1400" dirty="0">
                          <a:latin typeface="Times New Roman"/>
                          <a:cs typeface="Times New Roman"/>
                        </a:rPr>
                        <a:t> </a:t>
                      </a:r>
                      <a:endParaRP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6829993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graphicFrame>
        <p:nvGraphicFramePr>
          <p:cNvPr id="1532" name="Google Shape;1532;g61d832350e_6_10"/>
          <p:cNvGraphicFramePr/>
          <p:nvPr>
            <p:extLst>
              <p:ext uri="{D42A27DB-BD31-4B8C-83A1-F6EECF244321}">
                <p14:modId xmlns:p14="http://schemas.microsoft.com/office/powerpoint/2010/main" val="2997725848"/>
              </p:ext>
            </p:extLst>
          </p:nvPr>
        </p:nvGraphicFramePr>
        <p:xfrm>
          <a:off x="209633" y="399300"/>
          <a:ext cx="8679091" cy="5814887"/>
        </p:xfrm>
        <a:graphic>
          <a:graphicData uri="http://schemas.openxmlformats.org/drawingml/2006/table">
            <a:tbl>
              <a:tblPr>
                <a:noFill/>
                <a:tableStyleId>{B2E6745A-B9C5-42E0-A17B-FDAA3278ED7C}</a:tableStyleId>
              </a:tblPr>
              <a:tblGrid>
                <a:gridCol w="2514906">
                  <a:extLst>
                    <a:ext uri="{9D8B030D-6E8A-4147-A177-3AD203B41FA5}">
                      <a16:colId xmlns:a16="http://schemas.microsoft.com/office/drawing/2014/main" val="20000"/>
                    </a:ext>
                  </a:extLst>
                </a:gridCol>
                <a:gridCol w="6164185">
                  <a:extLst>
                    <a:ext uri="{9D8B030D-6E8A-4147-A177-3AD203B41FA5}">
                      <a16:colId xmlns:a16="http://schemas.microsoft.com/office/drawing/2014/main" val="20001"/>
                    </a:ext>
                  </a:extLst>
                </a:gridCol>
              </a:tblGrid>
              <a:tr h="76613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ctr">
                        <a:lnSpc>
                          <a:spcPct val="100000"/>
                        </a:lnSpc>
                        <a:spcBef>
                          <a:spcPts val="0"/>
                        </a:spcBef>
                        <a:spcAft>
                          <a:spcPts val="0"/>
                        </a:spcAft>
                        <a:buNone/>
                      </a:pPr>
                      <a:r>
                        <a:rPr lang="en" sz="1600" b="1" i="0" u="none" strike="noStrike" cap="none" noProof="0" dirty="0" smtClean="0">
                          <a:latin typeface="+mj-lt"/>
                        </a:rPr>
                        <a:t>NATJECANJE INFOKUP </a:t>
                      </a:r>
                      <a:endParaRPr lang="sr-Latn-RS" sz="1600" b="1" dirty="0" smtClean="0">
                        <a:latin typeface="+mj-lt"/>
                      </a:endParaRPr>
                    </a:p>
                    <a:p>
                      <a:pPr lvl="0" algn="ctr">
                        <a:lnSpc>
                          <a:spcPct val="100000"/>
                        </a:lnSpc>
                        <a:spcBef>
                          <a:spcPts val="0"/>
                        </a:spcBef>
                        <a:spcAft>
                          <a:spcPts val="0"/>
                        </a:spcAft>
                        <a:buNone/>
                      </a:pPr>
                      <a:r>
                        <a:rPr lang="en" sz="1600" b="1" i="0" u="none" strike="noStrike" cap="none" noProof="0" dirty="0" smtClean="0">
                          <a:latin typeface="+mj-lt"/>
                        </a:rPr>
                        <a:t>za </a:t>
                      </a:r>
                      <a:r>
                        <a:rPr lang="en" sz="1600" b="1" i="0" u="none" strike="noStrike" cap="none" noProof="0" dirty="0">
                          <a:latin typeface="+mj-lt"/>
                        </a:rPr>
                        <a:t>učenike </a:t>
                      </a:r>
                      <a:r>
                        <a:rPr lang="hr-HR" sz="1600" b="1" i="0" u="none" strike="noStrike" cap="none" noProof="0" dirty="0" smtClean="0">
                          <a:latin typeface="+mj-lt"/>
                        </a:rPr>
                        <a:t>petog do osmog </a:t>
                      </a:r>
                      <a:r>
                        <a:rPr lang="en" sz="1600" b="1" i="0" u="none" strike="noStrike" cap="none" noProof="0" dirty="0" smtClean="0">
                          <a:latin typeface="+mj-lt"/>
                        </a:rPr>
                        <a:t>razreda</a:t>
                      </a:r>
                      <a:endParaRPr lang="sr-Latn-RS" sz="1600" b="1"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07722">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a:lnSpc>
                          <a:spcPct val="100000"/>
                        </a:lnSpc>
                        <a:spcBef>
                          <a:spcPts val="0"/>
                        </a:spcBef>
                        <a:spcAft>
                          <a:spcPts val="0"/>
                        </a:spcAft>
                        <a:buNone/>
                      </a:pPr>
                      <a:r>
                        <a:rPr lang="en" sz="1400" b="0" i="0" u="none" strike="noStrike" cap="none" noProof="0" dirty="0">
                          <a:latin typeface="+mj-lt"/>
                        </a:rPr>
                        <a:t>- poticanje učenika na sudjelovanje u natjecanjima</a:t>
                      </a:r>
                      <a:endParaRPr lang="sr-Latn-RS" sz="1400" dirty="0">
                        <a:latin typeface="+mj-lt"/>
                      </a:endParaRPr>
                    </a:p>
                    <a:p>
                      <a:pPr marL="0" lvl="0" indent="0" algn="l">
                        <a:lnSpc>
                          <a:spcPct val="100000"/>
                        </a:lnSpc>
                        <a:spcBef>
                          <a:spcPts val="0"/>
                        </a:spcBef>
                        <a:spcAft>
                          <a:spcPts val="0"/>
                        </a:spcAft>
                        <a:buNone/>
                      </a:pPr>
                      <a:r>
                        <a:rPr lang="en" sz="1400" b="0" i="0" u="none" strike="noStrike" cap="none" noProof="0" dirty="0">
                          <a:latin typeface="+mj-lt"/>
                        </a:rPr>
                        <a:t>- razvijati samopouzdanje i natjecateljski duh</a:t>
                      </a:r>
                      <a:endParaRPr lang="en" sz="1400" dirty="0">
                        <a:latin typeface="+mj-lt"/>
                      </a:endParaRPr>
                    </a:p>
                    <a:p>
                      <a:pPr marL="0" marR="0" lvl="0" indent="0" algn="l">
                        <a:lnSpc>
                          <a:spcPct val="100000"/>
                        </a:lnSpc>
                        <a:spcBef>
                          <a:spcPts val="0"/>
                        </a:spcBef>
                        <a:spcAft>
                          <a:spcPts val="0"/>
                        </a:spcAft>
                        <a:buNone/>
                      </a:pPr>
                      <a:r>
                        <a:rPr lang="en" sz="1400" b="0" i="0" u="none" strike="noStrike" cap="none" noProof="0" dirty="0">
                          <a:latin typeface="+mj-lt"/>
                        </a:rPr>
                        <a:t>- razvijati interes prema informatici</a:t>
                      </a:r>
                      <a:endParaRPr lang="en"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3053">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a:latin typeface="+mj-lt"/>
                        </a:rPr>
                        <a:t>- sudjelovanje u natjecanima u Informatici</a:t>
                      </a:r>
                      <a:endParaRPr lang="sr-Latn-RS" sz="1400" dirty="0">
                        <a:latin typeface="+mj-lt"/>
                      </a:endParaRPr>
                    </a:p>
                    <a:p>
                      <a:pPr marL="0" marR="0" lvl="0" indent="0" algn="l">
                        <a:lnSpc>
                          <a:spcPct val="100000"/>
                        </a:lnSpc>
                        <a:spcBef>
                          <a:spcPts val="0"/>
                        </a:spcBef>
                        <a:spcAft>
                          <a:spcPts val="0"/>
                        </a:spcAft>
                        <a:buNone/>
                      </a:pPr>
                      <a:r>
                        <a:rPr lang="en" sz="1400" b="0" i="0" u="none" strike="noStrike" cap="none" noProof="0" dirty="0">
                          <a:latin typeface="+mj-lt"/>
                        </a:rPr>
                        <a:t>- proširivanje znanja</a:t>
                      </a:r>
                      <a:endParaRPr lang="en" sz="1400" dirty="0">
                        <a:latin typeface="+mj-lt"/>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9316">
                <a:tc>
                  <a:txBody>
                    <a:bodyPr/>
                    <a:lstStyle/>
                    <a:p>
                      <a:pPr marL="0" marR="0" lvl="0" indent="0" algn="l" rtl="0">
                        <a:lnSpc>
                          <a:spcPct val="100000"/>
                        </a:lnSpc>
                        <a:spcBef>
                          <a:spcPts val="0"/>
                        </a:spcBef>
                        <a:spcAft>
                          <a:spcPts val="0"/>
                        </a:spcAft>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a:latin typeface="+mj-lt"/>
                          <a:ea typeface="Times New Roman"/>
                          <a:cs typeface="Times New Roman"/>
                        </a:rPr>
                        <a:t>Aktiv učitelja informatike, učenici od 5. do 8. razreda.</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8602">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mj-lt"/>
                        </a:rPr>
                        <a:t>-  vježbe, demonstracije, prezentacije, individualni rad </a:t>
                      </a:r>
                      <a:endParaRPr lang="sr-Latn-RS" sz="1400" dirty="0">
                        <a:latin typeface="+mj-lt"/>
                      </a:endParaRPr>
                    </a:p>
                    <a:p>
                      <a:pPr marL="0" marR="0" lvl="0" indent="0" algn="l">
                        <a:lnSpc>
                          <a:spcPct val="100000"/>
                        </a:lnSpc>
                        <a:spcBef>
                          <a:spcPts val="0"/>
                        </a:spcBef>
                        <a:spcAft>
                          <a:spcPts val="0"/>
                        </a:spcAft>
                        <a:buNone/>
                      </a:pPr>
                      <a:r>
                        <a:rPr lang="en" sz="1400" b="0" i="0" u="none" strike="noStrike" cap="none" noProof="0" dirty="0">
                          <a:latin typeface="+mj-lt"/>
                        </a:rPr>
                        <a:t>- online, MOOC</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4136">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a:latin typeface="+mj-lt"/>
                        </a:rPr>
                        <a:t>- tijekom školske godine 2022./2023. prema vremeniku smotri i natjecanja.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56732">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HR" sz="1400" b="0" i="0" u="none" strike="noStrike" cap="none" noProof="0" dirty="0">
                          <a:latin typeface="+mj-lt"/>
                        </a:rPr>
                        <a:t>U</a:t>
                      </a:r>
                      <a:r>
                        <a:rPr lang="hr-HR" sz="1400" b="0" i="0" u="none" strike="noStrike" cap="none" noProof="0" dirty="0" smtClean="0">
                          <a:latin typeface="+mj-lt"/>
                        </a:rPr>
                        <a:t>čionica </a:t>
                      </a:r>
                      <a:r>
                        <a:rPr lang="hr-HR" sz="1400" b="0" i="0" u="none" strike="noStrike" cap="none" noProof="0" dirty="0">
                          <a:latin typeface="+mj-lt"/>
                        </a:rPr>
                        <a:t>opremljena računalom i projektorom, stručna literatura i ostali materijal potreban za realizaciju ciljeva i zadaća natjecanja</a:t>
                      </a:r>
                      <a:endParaRPr lang="sr-Latn-R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49196">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mj-lt"/>
                        </a:rPr>
                        <a:t>Kriterije za prosudbu uspješnosti natjecanja donosi povjerenstvo natjecanja</a:t>
                      </a:r>
                      <a:endParaRPr lang="sr-Latn-R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4949733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g61d832350e_6_19"/>
          <p:cNvSpPr/>
          <p:nvPr/>
        </p:nvSpPr>
        <p:spPr>
          <a:xfrm>
            <a:off x="1077900" y="1988850"/>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r>
              <a:rPr lang="en" sz="3600" b="1" i="0" u="none" strike="noStrike" cap="none">
                <a:solidFill>
                  <a:schemeClr val="dk1"/>
                </a:solidFill>
                <a:latin typeface="Times New Roman"/>
                <a:ea typeface="Times New Roman"/>
                <a:cs typeface="Times New Roman"/>
                <a:sym typeface="Times New Roman"/>
              </a:rPr>
              <a:t>TEMATSKI DAN</a:t>
            </a:r>
            <a:endParaRPr sz="36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graphicFrame>
        <p:nvGraphicFramePr>
          <p:cNvPr id="1550" name="Google Shape;1550;g61d832350e_19_82"/>
          <p:cNvGraphicFramePr/>
          <p:nvPr>
            <p:extLst>
              <p:ext uri="{D42A27DB-BD31-4B8C-83A1-F6EECF244321}">
                <p14:modId xmlns:p14="http://schemas.microsoft.com/office/powerpoint/2010/main" val="1539306151"/>
              </p:ext>
            </p:extLst>
          </p:nvPr>
        </p:nvGraphicFramePr>
        <p:xfrm>
          <a:off x="295632" y="441249"/>
          <a:ext cx="8720688" cy="5716956"/>
        </p:xfrm>
        <a:graphic>
          <a:graphicData uri="http://schemas.openxmlformats.org/drawingml/2006/table">
            <a:tbl>
              <a:tblPr>
                <a:noFill/>
                <a:tableStyleId>{B2E6745A-B9C5-42E0-A17B-FDAA3278ED7C}</a:tableStyleId>
              </a:tblPr>
              <a:tblGrid>
                <a:gridCol w="2251626">
                  <a:extLst>
                    <a:ext uri="{9D8B030D-6E8A-4147-A177-3AD203B41FA5}">
                      <a16:colId xmlns:a16="http://schemas.microsoft.com/office/drawing/2014/main" val="20000"/>
                    </a:ext>
                  </a:extLst>
                </a:gridCol>
                <a:gridCol w="6469062">
                  <a:extLst>
                    <a:ext uri="{9D8B030D-6E8A-4147-A177-3AD203B41FA5}">
                      <a16:colId xmlns:a16="http://schemas.microsoft.com/office/drawing/2014/main" val="20001"/>
                    </a:ext>
                  </a:extLst>
                </a:gridCol>
              </a:tblGrid>
              <a:tr h="719589">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Times New Roman"/>
                          <a:ea typeface="Times New Roman"/>
                          <a:cs typeface="Times New Roman"/>
                          <a:sym typeface="Times New Roman"/>
                        </a:rPr>
                        <a:t>NAZIV AKTIVNOSTI</a:t>
                      </a:r>
                      <a:endParaRPr sz="1600" u="none" strike="noStrike" cap="none" dirty="0">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 sz="1600" b="1" u="none" strike="noStrike" cap="none" dirty="0">
                          <a:latin typeface="Times New Roman"/>
                          <a:ea typeface="Times New Roman"/>
                          <a:cs typeface="Times New Roman"/>
                          <a:sym typeface="Times New Roman"/>
                        </a:rPr>
                        <a:t>DAN SIGURNIJEG INTERNETA</a:t>
                      </a:r>
                      <a:r>
                        <a:rPr lang="hr-HR" sz="1600" b="1" u="none" strike="noStrike" cap="none" dirty="0">
                          <a:latin typeface="Times New Roman"/>
                          <a:ea typeface="Times New Roman"/>
                          <a:cs typeface="Times New Roman"/>
                        </a:rPr>
                        <a:t> </a:t>
                      </a:r>
                      <a:endParaRPr lang="hr-HR" sz="1600" b="1" u="none" strike="noStrike" cap="none" dirty="0">
                        <a:latin typeface="Times New Roman" panose="02020603050405020304" pitchFamily="18" charset="0"/>
                        <a:ea typeface="Times New Roman"/>
                        <a:cs typeface="Times New Roman" panose="02020603050405020304" pitchFamily="18" charset="0"/>
                        <a:sym typeface="Times New Roman"/>
                      </a:endParaRPr>
                    </a:p>
                    <a:p>
                      <a:pPr marL="0" marR="0" lvl="0" indent="0" algn="ctr" rtl="0">
                        <a:lnSpc>
                          <a:spcPct val="100000"/>
                        </a:lnSpc>
                        <a:spcBef>
                          <a:spcPts val="0"/>
                        </a:spcBef>
                        <a:spcAft>
                          <a:spcPts val="0"/>
                        </a:spcAft>
                        <a:buClr>
                          <a:srgbClr val="000000"/>
                        </a:buClr>
                        <a:buSzPts val="2400"/>
                        <a:buFont typeface="Arial"/>
                        <a:buNone/>
                      </a:pPr>
                      <a:r>
                        <a:rPr lang="pl-PL" sz="1600" b="1" noProof="0" dirty="0" smtClean="0">
                          <a:latin typeface="Times New Roman"/>
                          <a:cs typeface="Times New Roman"/>
                        </a:rPr>
                        <a:t>za učenike prvog do osmog razreda</a:t>
                      </a:r>
                      <a:endParaRPr lang="pl-PL" sz="1600" b="1" u="none" strike="noStrike" cap="none" dirty="0">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2554">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CILJ AKTIVNOSTI</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Noto Sans Symbols"/>
                        <a:buNone/>
                      </a:pPr>
                      <a:r>
                        <a:rPr lang="en" sz="1400" u="none" strike="noStrike" cap="none" dirty="0">
                          <a:latin typeface="Times New Roman"/>
                          <a:ea typeface="Times New Roman"/>
                          <a:cs typeface="Times New Roman"/>
                        </a:rPr>
                        <a:t>Upoznati učenike s prednostima/rizicima</a:t>
                      </a:r>
                      <a:r>
                        <a:rPr lang="en" sz="1400" u="none" strike="noStrike" cap="none" dirty="0">
                          <a:latin typeface="Times New Roman"/>
                          <a:ea typeface="Times New Roman"/>
                          <a:cs typeface="Times New Roman"/>
                          <a:sym typeface="Times New Roman"/>
                        </a:rPr>
                        <a:t> korištenja interneta</a:t>
                      </a:r>
                      <a:r>
                        <a:rPr lang="en" sz="1400" u="none" strike="noStrike" cap="none" dirty="0">
                          <a:latin typeface="Times New Roman"/>
                          <a:ea typeface="Times New Roman"/>
                          <a:cs typeface="Times New Roman"/>
                        </a:rPr>
                        <a:t> i društvenih mreža.</a:t>
                      </a:r>
                      <a:endParaRPr lang="sr-Latn-RS" sz="1400" u="none" strike="noStrike" cap="none" dirty="0">
                        <a:latin typeface="Times New Roman" panose="02020603050405020304" pitchFamily="18" charset="0"/>
                        <a:ea typeface="Times New Roman"/>
                        <a:cs typeface="Times New Roman" panose="02020603050405020304" pitchFamily="18" charset="0"/>
                      </a:endParaRPr>
                    </a:p>
                    <a:p>
                      <a:pPr marL="0" marR="0" lvl="0" indent="0" algn="just">
                        <a:lnSpc>
                          <a:spcPct val="100000"/>
                        </a:lnSpc>
                        <a:spcBef>
                          <a:spcPts val="0"/>
                        </a:spcBef>
                        <a:spcAft>
                          <a:spcPts val="0"/>
                        </a:spcAft>
                        <a:buFont typeface="Noto Sans Symbols"/>
                        <a:buNone/>
                      </a:pPr>
                      <a:r>
                        <a:rPr lang="en" sz="1400" u="none" strike="noStrike" cap="none" dirty="0">
                          <a:latin typeface="Times New Roman"/>
                          <a:ea typeface="Times New Roman"/>
                          <a:cs typeface="Times New Roman"/>
                        </a:rPr>
                        <a:t>Osvjestiti </a:t>
                      </a:r>
                      <a:r>
                        <a:rPr lang="en" sz="1400" u="none" strike="noStrike" cap="none" dirty="0">
                          <a:latin typeface="Times New Roman"/>
                          <a:ea typeface="Times New Roman"/>
                          <a:cs typeface="Times New Roman"/>
                          <a:sym typeface="Times New Roman"/>
                        </a:rPr>
                        <a:t>pozitivne i potencijalno negativne posljedice vlastitog ponašanja na internetu.</a:t>
                      </a:r>
                      <a:r>
                        <a:rPr lang="en" sz="1400" u="none" strike="noStrike" cap="none" dirty="0">
                          <a:latin typeface="Times New Roman"/>
                          <a:ea typeface="Times New Roman"/>
                          <a:cs typeface="Times New Roman"/>
                        </a:rPr>
                        <a:t> </a:t>
                      </a:r>
                    </a:p>
                    <a:p>
                      <a:pPr marL="0" marR="0" lvl="0" indent="0" algn="just">
                        <a:lnSpc>
                          <a:spcPct val="100000"/>
                        </a:lnSpc>
                        <a:spcBef>
                          <a:spcPts val="0"/>
                        </a:spcBef>
                        <a:spcAft>
                          <a:spcPts val="0"/>
                        </a:spcAft>
                        <a:buNone/>
                      </a:pPr>
                      <a:r>
                        <a:rPr lang="en" sz="1400" b="0" i="0" u="none" strike="noStrike" cap="none" noProof="0" dirty="0">
                          <a:latin typeface="Times New Roman"/>
                          <a:cs typeface="Times New Roman"/>
                        </a:rPr>
                        <a:t>Poticati sigurno korištenje interneta. </a:t>
                      </a:r>
                      <a:endParaRPr lang="en" sz="1400" dirty="0">
                        <a:latin typeface="Times New Roman" panose="02020603050405020304" pitchFamily="18" charset="0"/>
                        <a:cs typeface="Times New Roman" panose="02020603050405020304" pitchFamily="18" charset="0"/>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2844">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NAMJENA</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Namijenjen</a:t>
                      </a:r>
                      <a:r>
                        <a:rPr lang="en" sz="1400" u="none" strike="noStrike" cap="none" dirty="0">
                          <a:latin typeface="Times New Roman"/>
                          <a:ea typeface="Times New Roman"/>
                          <a:cs typeface="Times New Roman"/>
                          <a:sym typeface="Times New Roman"/>
                        </a:rPr>
                        <a:t> učenicima</a:t>
                      </a:r>
                      <a:r>
                        <a:rPr lang="en" sz="1400" u="none" strike="noStrike" cap="none" dirty="0">
                          <a:latin typeface="Times New Roman"/>
                          <a:ea typeface="Times New Roman"/>
                          <a:cs typeface="Times New Roman"/>
                        </a:rPr>
                        <a:t> </a:t>
                      </a:r>
                      <a:r>
                        <a:rPr lang="hr-HR" sz="1400" u="none" strike="noStrike" cap="none" dirty="0" smtClean="0">
                          <a:latin typeface="Times New Roman"/>
                          <a:ea typeface="Times New Roman"/>
                          <a:cs typeface="Times New Roman"/>
                        </a:rPr>
                        <a:t>razredne i </a:t>
                      </a:r>
                      <a:r>
                        <a:rPr lang="en" sz="1400" u="none" strike="noStrike" cap="none" dirty="0" smtClean="0">
                          <a:latin typeface="Times New Roman"/>
                          <a:ea typeface="Times New Roman"/>
                          <a:cs typeface="Times New Roman"/>
                        </a:rPr>
                        <a:t>predmetne </a:t>
                      </a:r>
                      <a:r>
                        <a:rPr lang="en" sz="1400" u="none" strike="noStrike" cap="none" dirty="0">
                          <a:latin typeface="Times New Roman"/>
                          <a:ea typeface="Times New Roman"/>
                          <a:cs typeface="Times New Roman"/>
                        </a:rPr>
                        <a:t>nastave.</a:t>
                      </a:r>
                      <a:endParaRPr lang="en" sz="1400" u="none" strike="noStrike" cap="none" dirty="0">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2844">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NOSITELJI</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US" sz="1400" b="0" i="0" u="none" strike="noStrike" noProof="0" dirty="0" err="1">
                          <a:latin typeface="Times New Roman"/>
                        </a:rPr>
                        <a:t>Aktiv</a:t>
                      </a:r>
                      <a:r>
                        <a:rPr lang="en-US" sz="1400" b="0" i="0" u="none" strike="noStrike" noProof="0" dirty="0">
                          <a:latin typeface="Times New Roman"/>
                        </a:rPr>
                        <a:t> </a:t>
                      </a:r>
                      <a:r>
                        <a:rPr lang="en-US" sz="1400" b="0" i="0" u="none" strike="noStrike" noProof="0" dirty="0" err="1">
                          <a:latin typeface="Times New Roman"/>
                        </a:rPr>
                        <a:t>učitelja</a:t>
                      </a:r>
                      <a:r>
                        <a:rPr lang="en-US" sz="1400" b="0" i="0" u="none" strike="noStrike" noProof="0" dirty="0">
                          <a:latin typeface="Times New Roman"/>
                        </a:rPr>
                        <a:t> </a:t>
                      </a:r>
                      <a:r>
                        <a:rPr lang="en-US" sz="1400" b="0" i="0" u="none" strike="noStrike" noProof="0" dirty="0" err="1">
                          <a:latin typeface="Times New Roman"/>
                        </a:rPr>
                        <a:t>informatike</a:t>
                      </a:r>
                      <a:r>
                        <a:rPr lang="en-US" sz="1400" b="0" i="0" u="none" strike="noStrike" noProof="0" dirty="0">
                          <a:latin typeface="Times New Roman"/>
                        </a:rPr>
                        <a:t>, </a:t>
                      </a:r>
                      <a:r>
                        <a:rPr lang="en-US" sz="1400" b="0" i="0" u="none" strike="noStrike" noProof="0" dirty="0" err="1">
                          <a:latin typeface="Times New Roman"/>
                        </a:rPr>
                        <a:t>učenici</a:t>
                      </a:r>
                      <a:r>
                        <a:rPr lang="en-US" sz="1400" b="0" i="0" u="none" strike="noStrike" noProof="0" dirty="0">
                          <a:latin typeface="Times New Roman"/>
                        </a:rPr>
                        <a:t> 1. - 8. </a:t>
                      </a:r>
                      <a:r>
                        <a:rPr lang="en-US" sz="1400" b="0" i="0" u="none" strike="noStrike" noProof="0" dirty="0" err="1" smtClean="0">
                          <a:latin typeface="Times New Roman"/>
                        </a:rPr>
                        <a:t>razreda</a:t>
                      </a:r>
                      <a:r>
                        <a:rPr lang="hr-HR" sz="1400" b="0" i="0" u="none" strike="noStrike" noProof="0" dirty="0" smtClean="0">
                          <a:latin typeface="Times New Roman"/>
                        </a:rPr>
                        <a:t>, razrednici</a:t>
                      </a:r>
                      <a:endParaRPr sz="1400" dirty="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92554">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NAČIN REALIZACIJE</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latin typeface="Times New Roman"/>
                          <a:ea typeface="Times New Roman"/>
                          <a:cs typeface="Times New Roman"/>
                          <a:sym typeface="Times New Roman"/>
                        </a:rPr>
                        <a:t>Radionice povodom obilježavanja Dana sigurnijeg interneta, materijali, </a:t>
                      </a:r>
                      <a:r>
                        <a:rPr lang="hr-HR" sz="1400" u="none" strike="noStrike" cap="none" dirty="0" err="1" smtClean="0">
                          <a:latin typeface="Times New Roman"/>
                          <a:ea typeface="Times New Roman"/>
                          <a:cs typeface="Times New Roman"/>
                          <a:sym typeface="Times New Roman"/>
                        </a:rPr>
                        <a:t>webinari</a:t>
                      </a:r>
                      <a:r>
                        <a:rPr lang="hr-HR" sz="1400" u="none" strike="noStrike" cap="none" dirty="0" smtClean="0">
                          <a:latin typeface="Times New Roman"/>
                          <a:ea typeface="Times New Roman"/>
                          <a:cs typeface="Times New Roman"/>
                          <a:sym typeface="Times New Roman"/>
                        </a:rPr>
                        <a:t> i mrežne stranice Centra za sigurniji internet, udruge Suradnici u učenju, kroz nastavu predmeta sata razrednika i informatike.</a:t>
                      </a:r>
                      <a:endParaRPr lang="en" sz="1400" u="none" strike="noStrike" cap="none" dirty="0">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50402">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VREMENIK</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noProof="0" dirty="0" err="1">
                          <a:solidFill>
                            <a:srgbClr val="000000"/>
                          </a:solidFill>
                          <a:latin typeface="Times New Roman"/>
                          <a:ea typeface="Times New Roman"/>
                          <a:cs typeface="Times New Roman"/>
                          <a:sym typeface="Arial"/>
                        </a:rPr>
                        <a:t>Obilježava</a:t>
                      </a:r>
                      <a:r>
                        <a:rPr lang="en-US" sz="1400" b="0" i="0" u="none" strike="noStrike" cap="none" noProof="0" dirty="0">
                          <a:solidFill>
                            <a:srgbClr val="000000"/>
                          </a:solidFill>
                          <a:latin typeface="Times New Roman"/>
                          <a:ea typeface="Times New Roman"/>
                          <a:cs typeface="Times New Roman"/>
                          <a:sym typeface="Arial"/>
                        </a:rPr>
                        <a:t> se </a:t>
                      </a:r>
                      <a:r>
                        <a:rPr lang="en-US" sz="1400" b="0" i="0" u="none" strike="noStrike" cap="none" noProof="0" dirty="0" err="1">
                          <a:solidFill>
                            <a:srgbClr val="000000"/>
                          </a:solidFill>
                          <a:latin typeface="Times New Roman"/>
                          <a:ea typeface="Times New Roman"/>
                          <a:cs typeface="Times New Roman"/>
                          <a:sym typeface="Arial"/>
                        </a:rPr>
                        <a:t>svake</a:t>
                      </a:r>
                      <a:r>
                        <a:rPr lang="en-US" sz="1400" b="0" i="0" u="none" strike="noStrike" cap="none" noProof="0" dirty="0">
                          <a:solidFill>
                            <a:srgbClr val="000000"/>
                          </a:solidFill>
                          <a:latin typeface="Times New Roman"/>
                          <a:ea typeface="Times New Roman"/>
                          <a:cs typeface="Times New Roman"/>
                          <a:sym typeface="Arial"/>
                        </a:rPr>
                        <a:t> </a:t>
                      </a:r>
                      <a:r>
                        <a:rPr lang="en-US" sz="1400" b="0" i="0" u="none" strike="noStrike" cap="none" noProof="0" dirty="0" err="1">
                          <a:solidFill>
                            <a:srgbClr val="000000"/>
                          </a:solidFill>
                          <a:latin typeface="Times New Roman"/>
                          <a:ea typeface="Times New Roman"/>
                          <a:cs typeface="Times New Roman"/>
                          <a:sym typeface="Arial"/>
                        </a:rPr>
                        <a:t>godine</a:t>
                      </a:r>
                      <a:r>
                        <a:rPr lang="en-US" sz="1400" b="0" i="0" u="none" strike="noStrike" cap="none" noProof="0" dirty="0">
                          <a:solidFill>
                            <a:srgbClr val="000000"/>
                          </a:solidFill>
                          <a:latin typeface="Times New Roman"/>
                          <a:ea typeface="Times New Roman"/>
                          <a:cs typeface="Times New Roman"/>
                          <a:sym typeface="Arial"/>
                        </a:rPr>
                        <a:t>, </a:t>
                      </a:r>
                      <a:r>
                        <a:rPr lang="en-US" sz="1400" b="0" i="0" u="none" strike="noStrike" cap="none" noProof="0" dirty="0" err="1">
                          <a:solidFill>
                            <a:srgbClr val="000000"/>
                          </a:solidFill>
                          <a:latin typeface="Times New Roman"/>
                          <a:ea typeface="Times New Roman"/>
                          <a:cs typeface="Times New Roman"/>
                          <a:sym typeface="Arial"/>
                        </a:rPr>
                        <a:t>drugog</a:t>
                      </a:r>
                      <a:r>
                        <a:rPr lang="en-US" sz="1400" b="0" i="0" u="none" strike="noStrike" cap="none" noProof="0" dirty="0">
                          <a:solidFill>
                            <a:srgbClr val="000000"/>
                          </a:solidFill>
                          <a:latin typeface="Times New Roman"/>
                          <a:ea typeface="Times New Roman"/>
                          <a:cs typeface="Times New Roman"/>
                          <a:sym typeface="Arial"/>
                        </a:rPr>
                        <a:t> dana u </a:t>
                      </a:r>
                      <a:r>
                        <a:rPr lang="en-US" sz="1400" b="0" i="0" u="none" strike="noStrike" cap="none" noProof="0" dirty="0" err="1">
                          <a:solidFill>
                            <a:srgbClr val="000000"/>
                          </a:solidFill>
                          <a:latin typeface="Times New Roman"/>
                          <a:ea typeface="Times New Roman"/>
                          <a:cs typeface="Times New Roman"/>
                          <a:sym typeface="Arial"/>
                        </a:rPr>
                        <a:t>drugom</a:t>
                      </a:r>
                      <a:r>
                        <a:rPr lang="en-US" sz="1400" b="0" i="0" u="none" strike="noStrike" cap="none" noProof="0" dirty="0">
                          <a:solidFill>
                            <a:srgbClr val="000000"/>
                          </a:solidFill>
                          <a:latin typeface="Times New Roman"/>
                          <a:ea typeface="Times New Roman"/>
                          <a:cs typeface="Times New Roman"/>
                          <a:sym typeface="Arial"/>
                        </a:rPr>
                        <a:t> </a:t>
                      </a:r>
                      <a:r>
                        <a:rPr lang="en-US" sz="1400" b="0" i="0" u="none" strike="noStrike" cap="none" noProof="0" dirty="0" err="1">
                          <a:solidFill>
                            <a:srgbClr val="000000"/>
                          </a:solidFill>
                          <a:latin typeface="Times New Roman"/>
                          <a:ea typeface="Times New Roman"/>
                          <a:cs typeface="Times New Roman"/>
                          <a:sym typeface="Arial"/>
                        </a:rPr>
                        <a:t>tjednu</a:t>
                      </a:r>
                      <a:r>
                        <a:rPr lang="en-US" sz="1400" b="0" i="0" u="none" strike="noStrike" cap="none" noProof="0" dirty="0">
                          <a:solidFill>
                            <a:srgbClr val="000000"/>
                          </a:solidFill>
                          <a:latin typeface="Times New Roman"/>
                          <a:ea typeface="Times New Roman"/>
                          <a:cs typeface="Times New Roman"/>
                          <a:sym typeface="Arial"/>
                        </a:rPr>
                        <a:t> </a:t>
                      </a:r>
                      <a:r>
                        <a:rPr lang="en-US" sz="1400" b="0" i="0" u="none" strike="noStrike" cap="none" noProof="0" dirty="0" err="1" smtClean="0">
                          <a:solidFill>
                            <a:srgbClr val="000000"/>
                          </a:solidFill>
                          <a:latin typeface="Times New Roman"/>
                          <a:ea typeface="Times New Roman"/>
                          <a:cs typeface="Times New Roman"/>
                          <a:sym typeface="Arial"/>
                        </a:rPr>
                        <a:t>veljače</a:t>
                      </a:r>
                      <a:r>
                        <a:rPr lang="hr-HR" sz="1400" b="0" i="0" u="none" strike="noStrike" cap="none" noProof="0" dirty="0" smtClean="0">
                          <a:solidFill>
                            <a:srgbClr val="000000"/>
                          </a:solidFill>
                          <a:latin typeface="Times New Roman"/>
                          <a:ea typeface="Times New Roman"/>
                          <a:cs typeface="Times New Roman"/>
                          <a:sym typeface="Arial"/>
                        </a:rPr>
                        <a:t> u </a:t>
                      </a:r>
                      <a:r>
                        <a:rPr lang="hr-HR" sz="1400" b="0" i="0" u="none" strike="noStrike" cap="none" dirty="0" smtClean="0">
                          <a:solidFill>
                            <a:srgbClr val="000000"/>
                          </a:solidFill>
                          <a:latin typeface="Times New Roman"/>
                          <a:ea typeface="Times New Roman"/>
                          <a:cs typeface="Times New Roman"/>
                          <a:sym typeface="Times New Roman"/>
                        </a:rPr>
                        <a:t>školskoj godini </a:t>
                      </a:r>
                      <a:r>
                        <a:rPr lang="hr-HR" sz="1400" b="0" i="0" u="none" strike="noStrike" cap="none" dirty="0" smtClean="0">
                          <a:solidFill>
                            <a:srgbClr val="000000"/>
                          </a:solidFill>
                          <a:latin typeface="Times New Roman"/>
                          <a:ea typeface="Times New Roman"/>
                          <a:cs typeface="Times New Roman"/>
                          <a:sym typeface="Arial"/>
                        </a:rPr>
                        <a:t>2022. /2023.</a:t>
                      </a:r>
                      <a:endParaRPr lang="hr-HR" sz="1400" b="0" i="0" u="none" strike="noStrike" cap="none" dirty="0" smtClean="0">
                        <a:solidFill>
                          <a:srgbClr val="000000"/>
                        </a:solidFill>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2928">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TROŠKOVNIK</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Troškovi printanja i kopiranja, papir, flomasteri, ostali materijali za kreativan rad.</a:t>
                      </a:r>
                      <a:endParaRPr sz="1400" u="none" strike="noStrike" cap="none" dirty="0">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13241">
                <a:tc>
                  <a:txBody>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000000"/>
                          </a:solidFill>
                          <a:latin typeface="Times New Roman"/>
                          <a:ea typeface="Times New Roman"/>
                          <a:cs typeface="Times New Roman"/>
                          <a:sym typeface="Times New Roman"/>
                        </a:rPr>
                        <a:t>VREDNOVANJE I KORIŠTENJE REZULTATA RADA</a:t>
                      </a:r>
                      <a:endParaRPr sz="1600" u="none" strike="noStrike" cap="none">
                        <a:latin typeface="Times New Roman"/>
                        <a:cs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dirty="0">
                          <a:latin typeface="Times New Roman"/>
                          <a:cs typeface="Times New Roman"/>
                          <a:sym typeface="Times New Roman"/>
                        </a:rPr>
                        <a:t>Sudjelovanjem u nagradnoj igri i natjecanje u kvizu,</a:t>
                      </a:r>
                      <a:r>
                        <a:rPr lang="hr-HR" sz="1400" baseline="0" dirty="0">
                          <a:latin typeface="Times New Roman"/>
                          <a:cs typeface="Times New Roman"/>
                          <a:sym typeface="Times New Roman"/>
                        </a:rPr>
                        <a:t> </a:t>
                      </a:r>
                      <a:r>
                        <a:rPr lang="hr-HR" sz="1400" dirty="0">
                          <a:latin typeface="Times New Roman"/>
                          <a:cs typeface="Times New Roman"/>
                          <a:sym typeface="Times New Roman"/>
                        </a:rPr>
                        <a:t>društvene</a:t>
                      </a:r>
                      <a:r>
                        <a:rPr lang="hr-HR" sz="1400" baseline="0" dirty="0">
                          <a:latin typeface="Times New Roman"/>
                          <a:cs typeface="Times New Roman"/>
                          <a:sym typeface="Times New Roman"/>
                        </a:rPr>
                        <a:t> </a:t>
                      </a:r>
                      <a:r>
                        <a:rPr lang="hr-HR" sz="1400" dirty="0">
                          <a:latin typeface="Times New Roman"/>
                          <a:cs typeface="Times New Roman"/>
                          <a:sym typeface="Times New Roman"/>
                        </a:rPr>
                        <a:t>igre </a:t>
                      </a:r>
                      <a:r>
                        <a:rPr lang="hr-HR" sz="1400" i="1" dirty="0">
                          <a:latin typeface="Times New Roman"/>
                          <a:cs typeface="Times New Roman"/>
                          <a:sym typeface="Times New Roman"/>
                        </a:rPr>
                        <a:t>Do sigurnijeg interneta</a:t>
                      </a:r>
                      <a:r>
                        <a:rPr lang="hr-HR" sz="1400" dirty="0">
                          <a:latin typeface="Times New Roman"/>
                          <a:cs typeface="Times New Roman"/>
                          <a:sym typeface="Times New Roman"/>
                        </a:rPr>
                        <a:t>, provođenje preventivnih radionica.</a:t>
                      </a:r>
                      <a:r>
                        <a:rPr lang="hr-HR" sz="1400" baseline="0" dirty="0">
                          <a:latin typeface="Times New Roman"/>
                          <a:cs typeface="Times New Roman"/>
                          <a:sym typeface="Times New Roman"/>
                        </a:rPr>
                        <a:t> </a:t>
                      </a:r>
                      <a:r>
                        <a:rPr lang="hr-HR" sz="1400" dirty="0">
                          <a:latin typeface="Times New Roman"/>
                          <a:cs typeface="Times New Roman"/>
                          <a:sym typeface="Times New Roman"/>
                        </a:rPr>
                        <a:t>Izvještaj provedbe Dana sigurnijeg interneta.</a:t>
                      </a: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551" name="Google Shape;1551;g61d832350e_19_82"/>
          <p:cNvSpPr/>
          <p:nvPr/>
        </p:nvSpPr>
        <p:spPr>
          <a:xfrm>
            <a:off x="899600" y="1556800"/>
            <a:ext cx="9452400" cy="597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aphicFrame>
        <p:nvGraphicFramePr>
          <p:cNvPr id="1557" name="Google Shape;1557;g61f8c63efd_0_18"/>
          <p:cNvGraphicFramePr/>
          <p:nvPr>
            <p:extLst>
              <p:ext uri="{D42A27DB-BD31-4B8C-83A1-F6EECF244321}">
                <p14:modId xmlns:p14="http://schemas.microsoft.com/office/powerpoint/2010/main" val="501833138"/>
              </p:ext>
            </p:extLst>
          </p:nvPr>
        </p:nvGraphicFramePr>
        <p:xfrm>
          <a:off x="374675" y="398205"/>
          <a:ext cx="8394650" cy="6095901"/>
        </p:xfrm>
        <a:graphic>
          <a:graphicData uri="http://schemas.openxmlformats.org/drawingml/2006/table">
            <a:tbl>
              <a:tblPr>
                <a:noFill/>
                <a:tableStyleId>{B2E6745A-B9C5-42E0-A17B-FDAA3278ED7C}</a:tableStyleId>
              </a:tblPr>
              <a:tblGrid>
                <a:gridCol w="2294783">
                  <a:extLst>
                    <a:ext uri="{9D8B030D-6E8A-4147-A177-3AD203B41FA5}">
                      <a16:colId xmlns:a16="http://schemas.microsoft.com/office/drawing/2014/main" val="20000"/>
                    </a:ext>
                  </a:extLst>
                </a:gridCol>
                <a:gridCol w="6099867">
                  <a:extLst>
                    <a:ext uri="{9D8B030D-6E8A-4147-A177-3AD203B41FA5}">
                      <a16:colId xmlns:a16="http://schemas.microsoft.com/office/drawing/2014/main" val="20001"/>
                    </a:ext>
                  </a:extLst>
                </a:gridCol>
              </a:tblGrid>
              <a:tr h="464369">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NAZIV AKTIVNOSTI</a:t>
                      </a:r>
                      <a:endParaRPr sz="1600" b="1"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ctr" rtl="0">
                        <a:lnSpc>
                          <a:spcPct val="100000"/>
                        </a:lnSpc>
                        <a:spcBef>
                          <a:spcPts val="0"/>
                        </a:spcBef>
                        <a:spcAft>
                          <a:spcPts val="0"/>
                        </a:spcAft>
                        <a:buClr>
                          <a:srgbClr val="000000"/>
                        </a:buClr>
                        <a:buSzPts val="2400"/>
                        <a:buFont typeface="Arial"/>
                        <a:buNone/>
                      </a:pPr>
                      <a:r>
                        <a:rPr lang="hr-HR" sz="1600" b="1" u="none" strike="noStrike" cap="none" dirty="0" smtClean="0">
                          <a:latin typeface="Times New Roman" panose="02020603050405020304" pitchFamily="18" charset="0"/>
                          <a:ea typeface="Times New Roman"/>
                          <a:cs typeface="Times New Roman" panose="02020603050405020304" pitchFamily="18" charset="0"/>
                          <a:sym typeface="Times New Roman"/>
                        </a:rPr>
                        <a:t>MJESEC BORBE PROTIV OVISNOSTI</a:t>
                      </a:r>
                      <a:endParaRPr lang="hr-HR" sz="1600" b="1"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89861">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CILJ AKTIVNOSTI</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l">
                        <a:lnSpc>
                          <a:spcPct val="100000"/>
                        </a:lnSpc>
                        <a:spcBef>
                          <a:spcPts val="0"/>
                        </a:spcBef>
                        <a:spcAft>
                          <a:spcPts val="0"/>
                        </a:spcAft>
                        <a:buNone/>
                      </a:pPr>
                      <a:r>
                        <a:rPr lang="en" sz="1400" u="none" strike="noStrike" cap="none" dirty="0">
                          <a:latin typeface="Times New Roman" panose="02020603050405020304" pitchFamily="18" charset="0"/>
                          <a:ea typeface="Times New Roman"/>
                          <a:cs typeface="Times New Roman" panose="02020603050405020304" pitchFamily="18" charset="0"/>
                          <a:sym typeface="Times New Roman"/>
                        </a:rPr>
                        <a:t>Podići osviještenost učenika o ovisnostima 21.</a:t>
                      </a:r>
                      <a:r>
                        <a:rPr lang="en" sz="1400" u="none" strike="noStrike" cap="none" dirty="0">
                          <a:latin typeface="Times New Roman" panose="02020603050405020304" pitchFamily="18" charset="0"/>
                          <a:ea typeface="Times New Roman"/>
                          <a:cs typeface="Times New Roman" panose="02020603050405020304" pitchFamily="18" charset="0"/>
                        </a:rPr>
                        <a:t> stoljeća.</a:t>
                      </a:r>
                      <a:r>
                        <a:rPr lang="en" sz="1400" u="none" strike="noStrike" cap="none" dirty="0">
                          <a:latin typeface="Times New Roman" panose="02020603050405020304" pitchFamily="18" charset="0"/>
                          <a:ea typeface="Times New Roman"/>
                          <a:cs typeface="Times New Roman" panose="02020603050405020304" pitchFamily="18" charset="0"/>
                          <a:sym typeface="Times New Roman"/>
                        </a:rPr>
                        <a:t> Objasniti negativne posljedice ovisnosti na cjelokupno zdravlje, ali i obitelj te širu zajednicu</a:t>
                      </a:r>
                      <a:r>
                        <a:rPr lang="en" sz="1400" u="none" strike="noStrike" cap="none" dirty="0">
                          <a:latin typeface="Times New Roman" panose="02020603050405020304" pitchFamily="18" charset="0"/>
                          <a:ea typeface="Times New Roman"/>
                          <a:cs typeface="Times New Roman" panose="02020603050405020304" pitchFamily="18" charset="0"/>
                        </a:rPr>
                        <a:t>. </a:t>
                      </a:r>
                      <a:r>
                        <a:rPr lang="en" sz="1400" b="0" i="0" u="none" strike="noStrike" cap="none" noProof="0" dirty="0">
                          <a:latin typeface="Times New Roman" panose="02020603050405020304" pitchFamily="18" charset="0"/>
                          <a:cs typeface="Times New Roman" panose="02020603050405020304" pitchFamily="18" charset="0"/>
                        </a:rPr>
                        <a:t>Osnažiti učenike za zadržavanje i poštivanje osobnog stava kroz podizanje samopouzdanja i pozitivnog mišljenja o sebi. </a:t>
                      </a:r>
                      <a:endParaRPr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7891">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NAMJENA</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1" algn="l">
                        <a:lnSpc>
                          <a:spcPct val="100000"/>
                        </a:lnSpc>
                        <a:spcBef>
                          <a:spcPts val="0"/>
                        </a:spcBef>
                        <a:spcAft>
                          <a:spcPts val="0"/>
                        </a:spcAft>
                        <a:buNone/>
                      </a:pPr>
                      <a:r>
                        <a:rPr lang="en" sz="1400" b="0" i="0" u="none" strike="noStrike" cap="none" noProof="0" dirty="0">
                          <a:latin typeface="Times New Roman" panose="02020603050405020304" pitchFamily="18" charset="0"/>
                          <a:cs typeface="Times New Roman" panose="02020603050405020304" pitchFamily="18" charset="0"/>
                        </a:rPr>
                        <a:t>Namijenjena učenicima </a:t>
                      </a:r>
                      <a:r>
                        <a:rPr lang="hr-HR" sz="1400" b="0" i="0" u="none" strike="noStrike" cap="none" noProof="0" dirty="0" smtClean="0">
                          <a:latin typeface="Times New Roman" panose="02020603050405020304" pitchFamily="18" charset="0"/>
                          <a:cs typeface="Times New Roman" panose="02020603050405020304" pitchFamily="18" charset="0"/>
                        </a:rPr>
                        <a:t>osmog</a:t>
                      </a:r>
                      <a:r>
                        <a:rPr lang="en" sz="1400" b="0" i="0" u="none" strike="noStrike" cap="none" noProof="0" dirty="0">
                          <a:latin typeface="Times New Roman" panose="02020603050405020304" pitchFamily="18" charset="0"/>
                          <a:cs typeface="Times New Roman" panose="02020603050405020304" pitchFamily="18" charset="0"/>
                        </a:rPr>
                        <a:t> razreda</a:t>
                      </a:r>
                      <a:r>
                        <a:rPr lang="en" sz="1400" b="0" i="0" u="none" strike="noStrike" cap="none" noProof="0" dirty="0" smtClean="0">
                          <a:latin typeface="Times New Roman" panose="02020603050405020304" pitchFamily="18" charset="0"/>
                          <a:cs typeface="Times New Roman" panose="02020603050405020304" pitchFamily="18" charset="0"/>
                        </a:rPr>
                        <a:t>.</a:t>
                      </a:r>
                      <a:endParaRPr lang="en" sz="1400" b="0" i="0" u="none" strike="noStrike" cap="none" noProof="0" dirty="0">
                        <a:latin typeface="Times New Roman" panose="02020603050405020304" pitchFamily="18" charset="0"/>
                        <a:cs typeface="Times New Roman" panose="02020603050405020304" pitchFamily="18" charset="0"/>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3360">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NOSITELJI</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l">
                        <a:lnSpc>
                          <a:spcPct val="100000"/>
                        </a:lnSpc>
                        <a:spcBef>
                          <a:spcPts val="0"/>
                        </a:spcBef>
                        <a:spcAft>
                          <a:spcPts val="0"/>
                        </a:spcAft>
                        <a:buClr>
                          <a:schemeClr val="dk1"/>
                        </a:buClr>
                        <a:buSzPts val="1400"/>
                        <a:buFont typeface="Times New Roman"/>
                        <a:buNone/>
                      </a:pPr>
                      <a:r>
                        <a:rPr lang="en" sz="1400" u="none" strike="noStrike" cap="none" dirty="0">
                          <a:latin typeface="Times New Roman" panose="02020603050405020304" pitchFamily="18" charset="0"/>
                          <a:ea typeface="Times New Roman"/>
                          <a:cs typeface="Times New Roman" panose="02020603050405020304" pitchFamily="18" charset="0"/>
                        </a:rPr>
                        <a:t>Zrinka Jurić Avmedoski</a:t>
                      </a:r>
                      <a:endParaRPr lang="en"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43783">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NAČIN REALIZACIJE</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l" rtl="0">
                        <a:lnSpc>
                          <a:spcPct val="100000"/>
                        </a:lnSpc>
                        <a:spcBef>
                          <a:spcPts val="0"/>
                        </a:spcBef>
                        <a:spcAft>
                          <a:spcPts val="0"/>
                        </a:spcAft>
                        <a:buFont typeface="Arial"/>
                        <a:buNone/>
                      </a:pPr>
                      <a:r>
                        <a:rPr lang="en" sz="1400" u="none" strike="noStrike" cap="none" dirty="0">
                          <a:latin typeface="Times New Roman" panose="02020603050405020304" pitchFamily="18" charset="0"/>
                          <a:ea typeface="Times New Roman"/>
                          <a:cs typeface="Times New Roman" panose="02020603050405020304" pitchFamily="18" charset="0"/>
                          <a:sym typeface="Times New Roman"/>
                        </a:rPr>
                        <a:t>Održavanje preventivnih radionica (preuzetih iz Prijedloga nastavnih jedinica povodom Mjeseca borbe protiv u izdanju Foruma za slobodu odgoja te Priručnika edukacijskih i socijalizacijskih radionica za djecu i mlade nastalih</a:t>
                      </a:r>
                      <a:r>
                        <a:rPr lang="en" sz="1400" u="none" strike="noStrike" cap="none" dirty="0">
                          <a:latin typeface="Times New Roman" panose="02020603050405020304" pitchFamily="18" charset="0"/>
                          <a:ea typeface="Times New Roman"/>
                          <a:cs typeface="Times New Roman" panose="02020603050405020304" pitchFamily="18" charset="0"/>
                        </a:rPr>
                        <a:t> </a:t>
                      </a:r>
                      <a:r>
                        <a:rPr lang="en" sz="1400" u="none" strike="noStrike" cap="none" dirty="0">
                          <a:latin typeface="Times New Roman" panose="02020603050405020304" pitchFamily="18" charset="0"/>
                          <a:ea typeface="Times New Roman"/>
                          <a:cs typeface="Times New Roman" panose="02020603050405020304" pitchFamily="18" charset="0"/>
                          <a:sym typeface="Times New Roman"/>
                        </a:rPr>
                        <a:t> u sklopu projekta „Zajedno u borbi protiv ovisnosti – Okreni leđa ovisnosti“) na satovima razrednika.</a:t>
                      </a:r>
                      <a:endParaRPr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4369">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VREMENIK</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l" rtl="0">
                        <a:lnSpc>
                          <a:spcPct val="100000"/>
                        </a:lnSpc>
                        <a:spcBef>
                          <a:spcPts val="0"/>
                        </a:spcBef>
                        <a:spcAft>
                          <a:spcPts val="0"/>
                        </a:spcAft>
                        <a:buFont typeface="Arial"/>
                        <a:buNone/>
                      </a:pPr>
                      <a:r>
                        <a:rPr lang="en-US" sz="1400" u="none" strike="noStrike" cap="none" dirty="0" err="1" smtClean="0">
                          <a:latin typeface="Times New Roman" panose="02020603050405020304" pitchFamily="18" charset="0"/>
                          <a:ea typeface="Times New Roman"/>
                          <a:cs typeface="Times New Roman" panose="02020603050405020304" pitchFamily="18" charset="0"/>
                        </a:rPr>
                        <a:t>Studeni</a:t>
                      </a:r>
                      <a:r>
                        <a:rPr lang="hr-HR" sz="1400" u="none" strike="noStrike" cap="none" dirty="0" smtClean="0">
                          <a:latin typeface="Times New Roman" panose="02020603050405020304" pitchFamily="18" charset="0"/>
                          <a:ea typeface="Times New Roman"/>
                          <a:cs typeface="Times New Roman" panose="02020603050405020304" pitchFamily="18" charset="0"/>
                        </a:rPr>
                        <a:t>,</a:t>
                      </a:r>
                      <a:r>
                        <a:rPr lang="en-US" sz="1400" u="none" strike="noStrike" cap="none" dirty="0" smtClean="0">
                          <a:latin typeface="Times New Roman" panose="02020603050405020304" pitchFamily="18" charset="0"/>
                          <a:ea typeface="Times New Roman"/>
                          <a:cs typeface="Times New Roman" panose="02020603050405020304" pitchFamily="18" charset="0"/>
                        </a:rPr>
                        <a:t> </a:t>
                      </a:r>
                      <a:r>
                        <a:rPr lang="en-US" sz="1400" u="none" strike="noStrike" cap="none" dirty="0">
                          <a:latin typeface="Times New Roman" panose="02020603050405020304" pitchFamily="18" charset="0"/>
                          <a:ea typeface="Times New Roman"/>
                          <a:cs typeface="Times New Roman" panose="02020603050405020304" pitchFamily="18" charset="0"/>
                        </a:rPr>
                        <a:t>2022</a:t>
                      </a:r>
                      <a:r>
                        <a:rPr lang="en-US" sz="1400" u="none" strike="noStrike" cap="none" dirty="0" smtClean="0">
                          <a:latin typeface="Times New Roman" panose="02020603050405020304" pitchFamily="18" charset="0"/>
                          <a:ea typeface="Times New Roman"/>
                          <a:cs typeface="Times New Roman" panose="02020603050405020304" pitchFamily="18" charset="0"/>
                        </a:rPr>
                        <a:t>.</a:t>
                      </a:r>
                      <a:r>
                        <a:rPr lang="hr-HR" sz="1400" u="none" strike="noStrike" cap="none" dirty="0" smtClean="0">
                          <a:latin typeface="Times New Roman" panose="02020603050405020304" pitchFamily="18" charset="0"/>
                          <a:ea typeface="Times New Roman"/>
                          <a:cs typeface="Times New Roman" panose="02020603050405020304" pitchFamily="18" charset="0"/>
                        </a:rPr>
                        <a:t> godine</a:t>
                      </a:r>
                      <a:endParaRPr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7505">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TROŠKOVNIK</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panose="02020603050405020304" pitchFamily="18" charset="0"/>
                          <a:ea typeface="Times New Roman"/>
                          <a:cs typeface="Times New Roman" panose="02020603050405020304" pitchFamily="18" charset="0"/>
                          <a:sym typeface="Times New Roman"/>
                        </a:rPr>
                        <a:t>Troškovi printanja i kopiranja, papir, flomasteri, ostali materijali za kreativan rad.</a:t>
                      </a:r>
                      <a:endParaRPr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44763">
                <a:tc>
                  <a:txBody>
                    <a:bodyPr/>
                    <a:lstStyle/>
                    <a:p>
                      <a:pPr marL="0" marR="0" lvl="1" indent="0" algn="l" rtl="0">
                        <a:lnSpc>
                          <a:spcPct val="100000"/>
                        </a:lnSpc>
                        <a:spcBef>
                          <a:spcPts val="0"/>
                        </a:spcBef>
                        <a:spcAft>
                          <a:spcPts val="0"/>
                        </a:spcAft>
                        <a:buClr>
                          <a:srgbClr val="000000"/>
                        </a:buClr>
                        <a:buSzPts val="1400"/>
                        <a:buFont typeface="Arial"/>
                        <a:buNone/>
                      </a:pPr>
                      <a:r>
                        <a:rPr lang="en" sz="1600" b="1" u="none" strike="noStrike" cap="none">
                          <a:latin typeface="Times New Roman" panose="02020603050405020304" pitchFamily="18" charset="0"/>
                          <a:ea typeface="Times New Roman"/>
                          <a:cs typeface="Times New Roman" panose="02020603050405020304" pitchFamily="18" charset="0"/>
                          <a:sym typeface="Times New Roman"/>
                        </a:rPr>
                        <a:t>VREDNOVANJE I KORIŠTENJE REZULTATA RADA</a:t>
                      </a:r>
                      <a:endParaRPr sz="1600" b="1" u="none" strike="noStrike" cap="none">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1" indent="0" algn="l" rtl="0">
                        <a:lnSpc>
                          <a:spcPct val="100000"/>
                        </a:lnSpc>
                        <a:spcBef>
                          <a:spcPts val="0"/>
                        </a:spcBef>
                        <a:spcAft>
                          <a:spcPts val="0"/>
                        </a:spcAft>
                        <a:buFont typeface="Arial"/>
                        <a:buNone/>
                      </a:pPr>
                      <a:r>
                        <a:rPr lang="en" sz="1400" u="none" strike="noStrike" cap="none" dirty="0">
                          <a:latin typeface="Times New Roman" panose="02020603050405020304" pitchFamily="18" charset="0"/>
                          <a:ea typeface="Times New Roman"/>
                          <a:cs typeface="Times New Roman" panose="02020603050405020304" pitchFamily="18" charset="0"/>
                        </a:rPr>
                        <a:t>Objava na mrežnoj stranici škole</a:t>
                      </a:r>
                      <a:r>
                        <a:rPr lang="en" sz="1400" u="none" strike="noStrike" cap="none" dirty="0">
                          <a:latin typeface="Times New Roman" panose="02020603050405020304" pitchFamily="18" charset="0"/>
                          <a:ea typeface="Times New Roman"/>
                          <a:cs typeface="Times New Roman" panose="02020603050405020304" pitchFamily="18" charset="0"/>
                          <a:sym typeface="Times New Roman"/>
                        </a:rPr>
                        <a:t>, provjera usvojenosti sadržaja kroz edukativni kviz</a:t>
                      </a:r>
                      <a:r>
                        <a:rPr lang="en" sz="1400" u="none" strike="noStrike" cap="none" dirty="0">
                          <a:latin typeface="Times New Roman" panose="02020603050405020304" pitchFamily="18" charset="0"/>
                          <a:ea typeface="Times New Roman"/>
                          <a:cs typeface="Times New Roman" panose="02020603050405020304" pitchFamily="18" charset="0"/>
                        </a:rPr>
                        <a:t>, evaluacijski listić.</a:t>
                      </a:r>
                      <a:endParaRPr lang="en"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graphicFrame>
        <p:nvGraphicFramePr>
          <p:cNvPr id="1585" name="Google Shape;1585;g61d832350e_38_15"/>
          <p:cNvGraphicFramePr/>
          <p:nvPr>
            <p:extLst>
              <p:ext uri="{D42A27DB-BD31-4B8C-83A1-F6EECF244321}">
                <p14:modId xmlns:p14="http://schemas.microsoft.com/office/powerpoint/2010/main" val="864233082"/>
              </p:ext>
            </p:extLst>
          </p:nvPr>
        </p:nvGraphicFramePr>
        <p:xfrm>
          <a:off x="321687" y="481275"/>
          <a:ext cx="8500625" cy="5493250"/>
        </p:xfrm>
        <a:graphic>
          <a:graphicData uri="http://schemas.openxmlformats.org/drawingml/2006/table">
            <a:tbl>
              <a:tblPr>
                <a:noFill/>
                <a:tableStyleId>{B2E6745A-B9C5-42E0-A17B-FDAA3278ED7C}</a:tableStyleId>
              </a:tblPr>
              <a:tblGrid>
                <a:gridCol w="2178917">
                  <a:extLst>
                    <a:ext uri="{9D8B030D-6E8A-4147-A177-3AD203B41FA5}">
                      <a16:colId xmlns:a16="http://schemas.microsoft.com/office/drawing/2014/main" val="20000"/>
                    </a:ext>
                  </a:extLst>
                </a:gridCol>
                <a:gridCol w="6321708">
                  <a:extLst>
                    <a:ext uri="{9D8B030D-6E8A-4147-A177-3AD203B41FA5}">
                      <a16:colId xmlns:a16="http://schemas.microsoft.com/office/drawing/2014/main" val="20001"/>
                    </a:ext>
                  </a:extLst>
                </a:gridCol>
              </a:tblGrid>
              <a:tr h="502825">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rgbClr val="000000"/>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l-PL" sz="1600" b="1" i="0" u="none" strike="noStrike" cap="none" dirty="0">
                          <a:solidFill>
                            <a:srgbClr val="000000"/>
                          </a:solidFill>
                          <a:latin typeface="Times New Roman"/>
                          <a:ea typeface="Times New Roman"/>
                          <a:cs typeface="Times New Roman"/>
                          <a:sym typeface="Times New Roman"/>
                        </a:rPr>
                        <a:t>EUROPSKI TJEDAN PROGRAMIRANJA </a:t>
                      </a:r>
                      <a:endParaRPr lang="pl-PL" sz="1600" b="1" i="0" u="none" strike="noStrike" cap="none" dirty="0" smtClean="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600"/>
                        <a:buFont typeface="Arial"/>
                        <a:buNone/>
                      </a:pPr>
                      <a:r>
                        <a:rPr lang="pl-PL" sz="1600" b="1" i="0" u="none" strike="noStrike" cap="none" noProof="0" dirty="0" smtClean="0">
                          <a:solidFill>
                            <a:srgbClr val="000000"/>
                          </a:solidFill>
                          <a:latin typeface="Times New Roman"/>
                          <a:ea typeface="Times New Roman"/>
                          <a:cs typeface="Times New Roman"/>
                          <a:sym typeface="Arial"/>
                        </a:rPr>
                        <a:t>za učenike od prvog do osmog razreda</a:t>
                      </a:r>
                      <a:endParaRPr lang="pl-PL" sz="1600" b="1" i="0" u="none" strike="noStrike" cap="none" dirty="0">
                        <a:solidFill>
                          <a:srgbClr val="000000"/>
                        </a:solidFill>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02125">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rgbClr val="000000"/>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dirty="0">
                          <a:latin typeface="Times New Roman"/>
                          <a:sym typeface="Times New Roman"/>
                        </a:rPr>
                        <a:t>EU Code Week inicijativa je Europske komisije čiji je cilj pokazati kako programiranjem realizirati vlastite ideje, povećati vidljivost programiranja i okupiti motivirane osobe u cilju zajedničkog učenja, promocija kreativnosti, rješavanja problema te zajedničkog rada kroz programiranje.</a:t>
                      </a:r>
                      <a:endParaRPr sz="1400" dirty="0">
                        <a:latin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98650">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85420" marR="0" lvl="0" indent="-185420" algn="l" rtl="0">
                        <a:lnSpc>
                          <a:spcPct val="100000"/>
                        </a:lnSpc>
                        <a:spcBef>
                          <a:spcPts val="0"/>
                        </a:spcBef>
                        <a:spcAft>
                          <a:spcPts val="0"/>
                        </a:spcAft>
                        <a:buClr>
                          <a:srgbClr val="222222"/>
                        </a:buClr>
                        <a:buSzPts val="1600"/>
                        <a:buFont typeface="Noto Sans Symbols"/>
                        <a:buChar char="▪"/>
                      </a:pPr>
                      <a:r>
                        <a:rPr lang="en" sz="1400" dirty="0">
                          <a:latin typeface="Times New Roman"/>
                          <a:sym typeface="Times New Roman"/>
                        </a:rPr>
                        <a:t>upoznati važnost integriranja kodiranja i računalnog razmišljanja u obrazovanju</a:t>
                      </a:r>
                    </a:p>
                    <a:p>
                      <a:pPr marL="185420" marR="0" lvl="0" indent="-185420" algn="l" rtl="0">
                        <a:lnSpc>
                          <a:spcPct val="100000"/>
                        </a:lnSpc>
                        <a:spcBef>
                          <a:spcPts val="0"/>
                        </a:spcBef>
                        <a:spcAft>
                          <a:spcPts val="0"/>
                        </a:spcAft>
                        <a:buClr>
                          <a:srgbClr val="222222"/>
                        </a:buClr>
                        <a:buSzPts val="1600"/>
                        <a:buFont typeface="Noto Sans Symbols"/>
                        <a:buChar char="▪"/>
                      </a:pPr>
                      <a:r>
                        <a:rPr lang="en" sz="1400" dirty="0">
                          <a:latin typeface="Times New Roman"/>
                          <a:sym typeface="Times New Roman"/>
                        </a:rPr>
                        <a:t>upoznavanje inovativnih alata za vizualno programiranje i robotiku,</a:t>
                      </a:r>
                    </a:p>
                    <a:p>
                      <a:pPr marL="185420" marR="0" lvl="0" indent="-185420" algn="l" rtl="0">
                        <a:lnSpc>
                          <a:spcPct val="100000"/>
                        </a:lnSpc>
                        <a:spcBef>
                          <a:spcPts val="0"/>
                        </a:spcBef>
                        <a:spcAft>
                          <a:spcPts val="0"/>
                        </a:spcAft>
                        <a:buClr>
                          <a:srgbClr val="222222"/>
                        </a:buClr>
                        <a:buSzPts val="1600"/>
                        <a:buFont typeface="Noto Sans Symbols"/>
                        <a:buChar char="▪"/>
                      </a:pPr>
                      <a:r>
                        <a:rPr lang="en" sz="1400" dirty="0">
                          <a:latin typeface="Times New Roman"/>
                          <a:sym typeface="Times New Roman"/>
                        </a:rPr>
                        <a:t>izvanmrežnih aktivnosti, stvaranje i kodiranje u svim područjima</a:t>
                      </a: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1700">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1400" b="0" i="0" u="none" strike="noStrike" noProof="0" dirty="0" err="1">
                          <a:latin typeface="Times New Roman"/>
                        </a:rPr>
                        <a:t>Aktiv</a:t>
                      </a:r>
                      <a:r>
                        <a:rPr lang="en-US" sz="1400" b="0" i="0" u="none" strike="noStrike" noProof="0" dirty="0">
                          <a:latin typeface="Times New Roman"/>
                        </a:rPr>
                        <a:t> </a:t>
                      </a:r>
                      <a:r>
                        <a:rPr lang="en-US" sz="1400" b="0" i="0" u="none" strike="noStrike" noProof="0" dirty="0" err="1">
                          <a:latin typeface="Times New Roman"/>
                        </a:rPr>
                        <a:t>učitelja</a:t>
                      </a:r>
                      <a:r>
                        <a:rPr lang="en-US" sz="1400" b="0" i="0" u="none" strike="noStrike" noProof="0" dirty="0">
                          <a:latin typeface="Times New Roman"/>
                        </a:rPr>
                        <a:t> </a:t>
                      </a:r>
                      <a:r>
                        <a:rPr lang="en-US" sz="1400" b="0" i="0" u="none" strike="noStrike" noProof="0" dirty="0" err="1">
                          <a:latin typeface="Times New Roman"/>
                        </a:rPr>
                        <a:t>informatike</a:t>
                      </a:r>
                      <a:r>
                        <a:rPr lang="en-US" sz="1400" b="0" i="0" u="none" strike="noStrike" noProof="0" dirty="0">
                          <a:latin typeface="Times New Roman"/>
                        </a:rPr>
                        <a:t>, </a:t>
                      </a:r>
                      <a:r>
                        <a:rPr lang="en-US" sz="1400" b="0" i="0" u="none" strike="noStrike" noProof="0" dirty="0" err="1">
                          <a:latin typeface="Times New Roman"/>
                        </a:rPr>
                        <a:t>učenici</a:t>
                      </a:r>
                      <a:r>
                        <a:rPr lang="en-US" sz="1400" b="0" i="0" u="none" strike="noStrike" noProof="0" dirty="0">
                          <a:latin typeface="Times New Roman"/>
                        </a:rPr>
                        <a:t> 1. - 8. </a:t>
                      </a:r>
                      <a:r>
                        <a:rPr lang="en-US" sz="1400" b="0" i="0" u="none" strike="noStrike" noProof="0" dirty="0" err="1">
                          <a:latin typeface="Times New Roman"/>
                        </a:rPr>
                        <a:t>razreda</a:t>
                      </a:r>
                      <a:endParaRPr sz="1400" dirty="0">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4750">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dirty="0">
                          <a:latin typeface="Times New Roman"/>
                          <a:sym typeface="Times New Roman"/>
                        </a:rPr>
                        <a:t>DEEP DIVE MOOC online tečaj</a:t>
                      </a:r>
                      <a:r>
                        <a:rPr lang="en" sz="1400" dirty="0">
                          <a:latin typeface="Times New Roman"/>
                        </a:rPr>
                        <a:t>,</a:t>
                      </a:r>
                      <a:endParaRPr lang="sr-Latn-RS" sz="1400" dirty="0">
                        <a:latin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8500">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400" noProof="0" dirty="0">
                          <a:latin typeface="Times New Roman"/>
                        </a:rPr>
                        <a:t>Tijekom listopada 2022. </a:t>
                      </a:r>
                      <a:r>
                        <a:rPr lang="en" sz="1400" noProof="0" dirty="0" smtClean="0">
                          <a:latin typeface="Times New Roman"/>
                        </a:rPr>
                        <a:t>godine</a:t>
                      </a:r>
                      <a:r>
                        <a:rPr lang="hr-HR" sz="1400" baseline="0" noProof="0" dirty="0" smtClean="0">
                          <a:latin typeface="Times New Roman"/>
                        </a:rPr>
                        <a:t> u</a:t>
                      </a:r>
                      <a:r>
                        <a:rPr lang="hr-HR" sz="1400" noProof="0" dirty="0" smtClean="0">
                          <a:latin typeface="Times New Roman"/>
                        </a:rPr>
                        <a:t> </a:t>
                      </a:r>
                      <a:r>
                        <a:rPr lang="hr-HR" sz="1400" dirty="0" smtClean="0">
                          <a:latin typeface="Times New Roman"/>
                          <a:cs typeface="Times New Roman"/>
                          <a:sym typeface="Times New Roman"/>
                        </a:rPr>
                        <a:t>školskoj godini </a:t>
                      </a:r>
                      <a:r>
                        <a:rPr lang="hr-HR" sz="1400" dirty="0" smtClean="0">
                          <a:latin typeface="Times New Roman"/>
                          <a:cs typeface="Times New Roman"/>
                        </a:rPr>
                        <a:t>2022. /2023.</a:t>
                      </a:r>
                      <a:endParaRPr lang="hr-HR" sz="1400" dirty="0" smtClean="0">
                        <a:latin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2400">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400" dirty="0">
                          <a:latin typeface="Times New Roman"/>
                          <a:sym typeface="Times New Roman"/>
                        </a:rPr>
                        <a:t>Troškovi printanja obrazovnih materijala i resurse za poučavanje</a:t>
                      </a:r>
                      <a:endParaRPr sz="1400" dirty="0">
                        <a:latin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84350">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dirty="0">
                          <a:latin typeface="Times New Roman"/>
                          <a:sym typeface="Times New Roman"/>
                        </a:rPr>
                        <a:t>Sudjelovanje i evaluacija u samom tečaju.</a:t>
                      </a:r>
                      <a:endParaRPr sz="1400" dirty="0">
                        <a:latin typeface="Times New Roman"/>
                        <a:sym typeface="Times New Roman"/>
                      </a:endParaRPr>
                    </a:p>
                  </a:txBody>
                  <a:tcPr marL="73175" marR="73175" marT="73175" marB="731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1597" name="Google Shape;1597;g61f25f31c2_7_0"/>
          <p:cNvGraphicFramePr/>
          <p:nvPr>
            <p:extLst>
              <p:ext uri="{D42A27DB-BD31-4B8C-83A1-F6EECF244321}">
                <p14:modId xmlns:p14="http://schemas.microsoft.com/office/powerpoint/2010/main" val="158417893"/>
              </p:ext>
            </p:extLst>
          </p:nvPr>
        </p:nvGraphicFramePr>
        <p:xfrm>
          <a:off x="269525" y="345233"/>
          <a:ext cx="8604949" cy="5738326"/>
        </p:xfrm>
        <a:graphic>
          <a:graphicData uri="http://schemas.openxmlformats.org/drawingml/2006/table">
            <a:tbl>
              <a:tblPr>
                <a:noFill/>
                <a:tableStyleId>{B2E6745A-B9C5-42E0-A17B-FDAA3278ED7C}</a:tableStyleId>
              </a:tblPr>
              <a:tblGrid>
                <a:gridCol w="2249740">
                  <a:extLst>
                    <a:ext uri="{9D8B030D-6E8A-4147-A177-3AD203B41FA5}">
                      <a16:colId xmlns:a16="http://schemas.microsoft.com/office/drawing/2014/main" val="20000"/>
                    </a:ext>
                  </a:extLst>
                </a:gridCol>
                <a:gridCol w="6355209">
                  <a:extLst>
                    <a:ext uri="{9D8B030D-6E8A-4147-A177-3AD203B41FA5}">
                      <a16:colId xmlns:a16="http://schemas.microsoft.com/office/drawing/2014/main" val="20001"/>
                    </a:ext>
                  </a:extLst>
                </a:gridCol>
              </a:tblGrid>
              <a:tr h="1001222">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r>
                        <a:rPr lang="en" sz="1600" b="1" u="none" strike="noStrike" cap="none" dirty="0">
                          <a:latin typeface="+mj-lt"/>
                          <a:cs typeface="Times New Roman"/>
                        </a:rPr>
                        <a:t>Tematske radionice prema planu kulturno </a:t>
                      </a:r>
                      <a:r>
                        <a:rPr lang="hr-HR" sz="1600" b="1" u="none" strike="noStrike" cap="none" dirty="0" smtClean="0">
                          <a:latin typeface="+mj-lt"/>
                          <a:cs typeface="Times New Roman"/>
                        </a:rPr>
                        <a:t>-</a:t>
                      </a:r>
                      <a:r>
                        <a:rPr lang="hr-HR" sz="1600" b="1" u="none" strike="noStrike" cap="none" baseline="0" dirty="0" smtClean="0">
                          <a:latin typeface="+mj-lt"/>
                          <a:cs typeface="Times New Roman"/>
                        </a:rPr>
                        <a:t> </a:t>
                      </a:r>
                      <a:r>
                        <a:rPr lang="en" sz="1600" b="1" u="none" strike="noStrike" cap="none" dirty="0" smtClean="0">
                          <a:latin typeface="+mj-lt"/>
                          <a:cs typeface="Times New Roman"/>
                        </a:rPr>
                        <a:t>javne </a:t>
                      </a:r>
                      <a:r>
                        <a:rPr lang="en" sz="1600" b="1" u="none" strike="noStrike" cap="none" dirty="0">
                          <a:latin typeface="+mj-lt"/>
                          <a:cs typeface="Times New Roman"/>
                        </a:rPr>
                        <a:t>djelatnosti </a:t>
                      </a:r>
                      <a:endParaRPr lang="hr-HR" sz="1600" b="1" u="none" strike="noStrike" cap="none" dirty="0" smtClean="0">
                        <a:latin typeface="+mj-lt"/>
                        <a:cs typeface="Times New Roman"/>
                      </a:endParaRPr>
                    </a:p>
                    <a:p>
                      <a:pPr marL="0" marR="0" lvl="0" indent="0" algn="ctr" rtl="0">
                        <a:lnSpc>
                          <a:spcPct val="100000"/>
                        </a:lnSpc>
                        <a:spcBef>
                          <a:spcPts val="0"/>
                        </a:spcBef>
                        <a:spcAft>
                          <a:spcPts val="0"/>
                        </a:spcAft>
                        <a:buFont typeface="Verdana"/>
                        <a:buNone/>
                      </a:pPr>
                      <a:r>
                        <a:rPr lang="en" sz="1600" b="1" u="none" strike="noStrike" cap="none" dirty="0" smtClean="0">
                          <a:latin typeface="+mj-lt"/>
                          <a:cs typeface="Times New Roman"/>
                        </a:rPr>
                        <a:t>školske knjižnice</a:t>
                      </a:r>
                      <a:endParaRPr lang="en-US" sz="1600" dirty="0">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67">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marL="32400" marR="324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mj-lt"/>
                          <a:ea typeface="Times New Roman"/>
                          <a:cs typeface="Times New Roman"/>
                        </a:rPr>
                        <a:t>Afirmiranje školske knjižnice kao aktivnog sudionika u odgojno-obrazovnom procesu. </a:t>
                      </a:r>
                      <a:endParaRPr lang="en" sz="1400" u="none" strike="noStrike" cap="none" dirty="0">
                        <a:latin typeface="+mj-lt"/>
                        <a:ea typeface="Times New Roman"/>
                        <a:cs typeface="Times New Roman"/>
                        <a:sym typeface="Times New Roman"/>
                      </a:endParaRPr>
                    </a:p>
                  </a:txBody>
                  <a:tcPr marL="43200" marR="43200" marT="21600" marB="216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7117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mj-lt"/>
                        </a:rPr>
                        <a:t>Obilježavanje obljetnica, događaja i datuma koju su vezani uz kulturnu i javnu djelatnost školske knjižnice. </a:t>
                      </a:r>
                    </a:p>
                    <a:p>
                      <a:pPr marL="0" marR="0" lvl="0" indent="0" algn="l">
                        <a:lnSpc>
                          <a:spcPct val="100000"/>
                        </a:lnSpc>
                        <a:spcBef>
                          <a:spcPts val="0"/>
                        </a:spcBef>
                        <a:spcAft>
                          <a:spcPts val="0"/>
                        </a:spcAft>
                        <a:buNone/>
                      </a:pPr>
                      <a:r>
                        <a:rPr lang="en-US" sz="1400" dirty="0" err="1">
                          <a:latin typeface="+mj-lt"/>
                        </a:rPr>
                        <a:t>Aktivnost</a:t>
                      </a:r>
                      <a:r>
                        <a:rPr lang="en-US" sz="1400" dirty="0">
                          <a:latin typeface="+mj-lt"/>
                        </a:rPr>
                        <a:t> je </a:t>
                      </a:r>
                      <a:r>
                        <a:rPr lang="en-US" sz="1400" dirty="0" err="1">
                          <a:latin typeface="+mj-lt"/>
                        </a:rPr>
                        <a:t>namijenjena</a:t>
                      </a:r>
                      <a:r>
                        <a:rPr lang="en-US" sz="1400" dirty="0">
                          <a:latin typeface="+mj-lt"/>
                        </a:rPr>
                        <a:t> </a:t>
                      </a:r>
                      <a:r>
                        <a:rPr lang="en-US" sz="1400" dirty="0" err="1">
                          <a:latin typeface="+mj-lt"/>
                        </a:rPr>
                        <a:t>učenicima</a:t>
                      </a:r>
                      <a:r>
                        <a:rPr lang="en-US" sz="1400" dirty="0">
                          <a:latin typeface="+mj-lt"/>
                        </a:rPr>
                        <a:t> od 1. do 4. </a:t>
                      </a:r>
                      <a:r>
                        <a:rPr lang="en-US" sz="1400" dirty="0" err="1">
                          <a:latin typeface="+mj-lt"/>
                        </a:rPr>
                        <a:t>razreda</a:t>
                      </a:r>
                      <a:r>
                        <a:rPr lang="en-US" sz="1400" dirty="0">
                          <a:latin typeface="+mj-lt"/>
                        </a:rPr>
                        <a:t>.</a:t>
                      </a:r>
                      <a:r>
                        <a:rPr lang="en-US" sz="1400" b="0" i="0" u="none" strike="noStrike" noProof="0" dirty="0">
                          <a:latin typeface="+mj-lt"/>
                        </a:rPr>
                        <a:t> </a:t>
                      </a:r>
                      <a:endParaRPr lang="en-US" sz="1400" dirty="0">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1388">
                <a:tc>
                  <a:txBody>
                    <a:bodyPr/>
                    <a:lstStyle/>
                    <a:p>
                      <a:pPr marL="0" marR="0" lvl="0" indent="0" algn="l" rtl="0">
                        <a:lnSpc>
                          <a:spcPct val="100000"/>
                        </a:lnSpc>
                        <a:spcBef>
                          <a:spcPts val="0"/>
                        </a:spcBef>
                        <a:spcAft>
                          <a:spcPts val="0"/>
                        </a:spcAft>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a:latin typeface="+mj-lt"/>
                          <a:ea typeface="Times New Roman"/>
                          <a:cs typeface="Times New Roman"/>
                        </a:rPr>
                        <a:t>Ivana </a:t>
                      </a:r>
                      <a:r>
                        <a:rPr lang="en-US" sz="1400" u="none" strike="noStrike" cap="none" dirty="0" err="1">
                          <a:latin typeface="+mj-lt"/>
                          <a:ea typeface="Times New Roman"/>
                          <a:cs typeface="Times New Roman"/>
                        </a:rPr>
                        <a:t>Mršić</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Tikvić</a:t>
                      </a:r>
                      <a:r>
                        <a:rPr lang="en-US" sz="1400" u="none" strike="noStrike" cap="none" dirty="0">
                          <a:latin typeface="+mj-lt"/>
                          <a:ea typeface="Times New Roman"/>
                          <a:cs typeface="Times New Roman"/>
                        </a:rPr>
                        <a:t> u </a:t>
                      </a:r>
                      <a:r>
                        <a:rPr lang="en-US" sz="1400" u="none" strike="noStrike" cap="none" dirty="0" err="1">
                          <a:latin typeface="+mj-lt"/>
                          <a:ea typeface="Times New Roman"/>
                          <a:cs typeface="Times New Roman"/>
                        </a:rPr>
                        <a:t>suradnji</a:t>
                      </a:r>
                      <a:r>
                        <a:rPr lang="en-US" sz="1400" u="none" strike="noStrike" cap="none" dirty="0">
                          <a:latin typeface="+mj-lt"/>
                          <a:ea typeface="Times New Roman"/>
                          <a:cs typeface="Times New Roman"/>
                        </a:rPr>
                        <a:t> s </a:t>
                      </a:r>
                      <a:r>
                        <a:rPr lang="en-US" sz="1400" u="none" strike="noStrike" cap="none" dirty="0" err="1">
                          <a:latin typeface="+mj-lt"/>
                          <a:ea typeface="Times New Roman"/>
                          <a:cs typeface="Times New Roman"/>
                        </a:rPr>
                        <a:t>učiteljicama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razredne</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nastave</a:t>
                      </a:r>
                      <a:r>
                        <a:rPr lang="en-US" sz="1400" u="none" strike="noStrike" cap="none" dirty="0">
                          <a:latin typeface="+mj-lt"/>
                          <a:ea typeface="Times New Roman"/>
                          <a:cs typeface="Times New Roman"/>
                        </a:rPr>
                        <a:t>/</a:t>
                      </a:r>
                      <a:r>
                        <a:rPr lang="en-US" sz="1400" u="none" strike="noStrike" cap="none" dirty="0" err="1">
                          <a:latin typeface="+mj-lt"/>
                          <a:ea typeface="Times New Roman"/>
                          <a:cs typeface="Times New Roman"/>
                        </a:rPr>
                        <a:t>produženog</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boravka</a:t>
                      </a:r>
                      <a:r>
                        <a:rPr lang="en-US" sz="1400" u="none" strike="noStrike" cap="none" dirty="0">
                          <a:latin typeface="+mj-lt"/>
                          <a:ea typeface="Times New Roman"/>
                          <a:cs typeface="Times New Roman"/>
                        </a:rPr>
                        <a:t>.</a:t>
                      </a:r>
                      <a:endParaRPr sz="1400" u="none" strike="noStrike" cap="none" dirty="0">
                        <a:latin typeface="+mj-lt"/>
                        <a:ea typeface="Times New Roman"/>
                        <a:cs typeface="Times New Roman"/>
                        <a:sym typeface="Times New Roman"/>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7134">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mj-lt"/>
                          <a:ea typeface="Times New Roman"/>
                          <a:cs typeface="Times New Roman"/>
                        </a:rPr>
                        <a:t>Radionice, čitanje, izložbe, gledanje audiovizualne građe. </a:t>
                      </a:r>
                      <a:endParaRPr lang="en" sz="1400" u="none" strike="noStrike" cap="none" dirty="0">
                        <a:latin typeface="+mj-lt"/>
                        <a:ea typeface="Times New Roman"/>
                        <a:cs typeface="Times New Roman"/>
                        <a:sym typeface="Times New Roman"/>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3045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mj-lt"/>
                          <a:ea typeface="Times New Roman"/>
                          <a:cs typeface="Times New Roman"/>
                        </a:rPr>
                        <a:t>Prema planu kulturne i javne djelatnosti školske knjižnice. </a:t>
                      </a:r>
                      <a:endParaRPr lang="en" sz="1400" u="none" strike="noStrike" cap="none" dirty="0">
                        <a:latin typeface="+mj-lt"/>
                        <a:ea typeface="Times New Roman"/>
                        <a:cs typeface="Times New Roman"/>
                        <a:sym typeface="Times New Roman"/>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93937">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mj-lt"/>
                          <a:ea typeface="Times New Roman"/>
                          <a:cs typeface="Times New Roman"/>
                        </a:rPr>
                        <a:t>Troškovi potrošnog</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materijala. </a:t>
                      </a:r>
                      <a:endParaRPr sz="1400" u="none" strike="noStrike" cap="none" dirty="0">
                        <a:latin typeface="+mj-lt"/>
                        <a:ea typeface="Times New Roman"/>
                        <a:cs typeface="Times New Roman"/>
                        <a:sym typeface="Times New Roman"/>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02915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mj-lt"/>
                          <a:ea typeface="Times New Roman"/>
                          <a:cs typeface="Times New Roman"/>
                        </a:rPr>
                        <a:t>Prezentacija radionica na školskim panoima, mrežnoj stranici škole i izrada plakata/postera na zadanu temu. </a:t>
                      </a:r>
                      <a:endParaRPr lang="en" sz="1400" u="none" strike="noStrike" cap="none" dirty="0">
                        <a:latin typeface="+mj-lt"/>
                        <a:ea typeface="Times New Roman"/>
                        <a:cs typeface="Times New Roman"/>
                        <a:sym typeface="Times New Roman"/>
                      </a:endParaRPr>
                    </a:p>
                  </a:txBody>
                  <a:tcPr marL="32400" marR="32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aphicFrame>
        <p:nvGraphicFramePr>
          <p:cNvPr id="1597" name="Google Shape;1597;g61f25f31c2_7_0"/>
          <p:cNvGraphicFramePr/>
          <p:nvPr>
            <p:extLst>
              <p:ext uri="{D42A27DB-BD31-4B8C-83A1-F6EECF244321}">
                <p14:modId xmlns:p14="http://schemas.microsoft.com/office/powerpoint/2010/main" val="889578489"/>
              </p:ext>
            </p:extLst>
          </p:nvPr>
        </p:nvGraphicFramePr>
        <p:xfrm>
          <a:off x="269525" y="177826"/>
          <a:ext cx="8604948" cy="5831380"/>
        </p:xfrm>
        <a:graphic>
          <a:graphicData uri="http://schemas.openxmlformats.org/drawingml/2006/table">
            <a:tbl>
              <a:tblPr>
                <a:noFill/>
                <a:tableStyleId>{B2E6745A-B9C5-42E0-A17B-FDAA3278ED7C}</a:tableStyleId>
              </a:tblPr>
              <a:tblGrid>
                <a:gridCol w="2510997">
                  <a:extLst>
                    <a:ext uri="{9D8B030D-6E8A-4147-A177-3AD203B41FA5}">
                      <a16:colId xmlns:a16="http://schemas.microsoft.com/office/drawing/2014/main" val="20000"/>
                    </a:ext>
                  </a:extLst>
                </a:gridCol>
                <a:gridCol w="6093951">
                  <a:extLst>
                    <a:ext uri="{9D8B030D-6E8A-4147-A177-3AD203B41FA5}">
                      <a16:colId xmlns:a16="http://schemas.microsoft.com/office/drawing/2014/main" val="20001"/>
                    </a:ext>
                  </a:extLst>
                </a:gridCol>
              </a:tblGrid>
              <a:tr h="82125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endParaRPr lang="hr-HR" sz="1600" b="1" u="none" strike="noStrike" cap="none" dirty="0" smtClean="0">
                        <a:latin typeface="Times New Roman"/>
                        <a:cs typeface="Times New Roman"/>
                      </a:endParaRPr>
                    </a:p>
                    <a:p>
                      <a:pPr marL="0" marR="0" lvl="0" indent="0" algn="ctr" rtl="0">
                        <a:lnSpc>
                          <a:spcPct val="100000"/>
                        </a:lnSpc>
                        <a:spcBef>
                          <a:spcPts val="0"/>
                        </a:spcBef>
                        <a:spcAft>
                          <a:spcPts val="0"/>
                        </a:spcAft>
                        <a:buFont typeface="Verdana"/>
                        <a:buNone/>
                      </a:pPr>
                      <a:r>
                        <a:rPr lang="en" sz="1600" b="1" u="none" strike="noStrike" cap="none" dirty="0" smtClean="0">
                          <a:latin typeface="Times New Roman"/>
                          <a:cs typeface="Times New Roman"/>
                        </a:rPr>
                        <a:t>Književni </a:t>
                      </a:r>
                      <a:r>
                        <a:rPr lang="en" sz="1600" b="1" u="none" strike="noStrike" cap="none" dirty="0">
                          <a:latin typeface="Times New Roman"/>
                          <a:cs typeface="Times New Roman"/>
                        </a:rPr>
                        <a:t>susret u školi</a:t>
                      </a:r>
                    </a:p>
                    <a:p>
                      <a:pPr marL="0" marR="0" lvl="0" indent="0" algn="ctr">
                        <a:lnSpc>
                          <a:spcPct val="100000"/>
                        </a:lnSpc>
                        <a:spcBef>
                          <a:spcPts val="0"/>
                        </a:spcBef>
                        <a:spcAft>
                          <a:spcPts val="0"/>
                        </a:spcAft>
                        <a:buFont typeface="Verdana"/>
                        <a:buNone/>
                      </a:pPr>
                      <a:endParaRPr lang="en" sz="1600" b="1" u="none" strike="noStrike" cap="none" dirty="0">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53075">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Razvijanje kulture čitanja.</a:t>
                      </a:r>
                    </a:p>
                    <a:p>
                      <a:pPr marL="0" marR="0" lvl="0" indent="0" algn="l">
                        <a:lnSpc>
                          <a:spcPct val="100000"/>
                        </a:lnSpc>
                        <a:spcBef>
                          <a:spcPts val="0"/>
                        </a:spcBef>
                        <a:spcAft>
                          <a:spcPts val="0"/>
                        </a:spcAft>
                        <a:buFont typeface="Arial"/>
                        <a:buNone/>
                      </a:pPr>
                      <a:r>
                        <a:rPr lang="en" sz="1400" u="none" strike="noStrike" cap="none" dirty="0">
                          <a:latin typeface="Times New Roman"/>
                          <a:ea typeface="Times New Roman"/>
                          <a:cs typeface="Times New Roman"/>
                        </a:rPr>
                        <a:t>Upoznavanje autora književnog djela kako bismo knjigu približili učenicima.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145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Times New Roman"/>
                        </a:rPr>
                        <a:t>Poticanje kreativnosti i mašte kod učenika, razvijanje međuvršnjačke suradnje i jačanje jezičnog iskustva. </a:t>
                      </a:r>
                      <a:endParaRPr lang="en-US" sz="1400" dirty="0">
                        <a:latin typeface="Times New Roman"/>
                      </a:endParaRPr>
                    </a:p>
                    <a:p>
                      <a:pPr marL="0" marR="0" lvl="0" indent="0" algn="l">
                        <a:lnSpc>
                          <a:spcPct val="100000"/>
                        </a:lnSpc>
                        <a:spcBef>
                          <a:spcPts val="0"/>
                        </a:spcBef>
                        <a:spcAft>
                          <a:spcPts val="0"/>
                        </a:spcAft>
                        <a:buNone/>
                      </a:pPr>
                      <a:r>
                        <a:rPr lang="en-US" sz="1400" dirty="0" err="1">
                          <a:latin typeface="Times New Roman"/>
                        </a:rPr>
                        <a:t>Primjena</a:t>
                      </a:r>
                      <a:r>
                        <a:rPr lang="en-US" sz="1400" dirty="0">
                          <a:latin typeface="Times New Roman"/>
                        </a:rPr>
                        <a:t> </a:t>
                      </a:r>
                      <a:r>
                        <a:rPr lang="en-US" sz="1400" dirty="0" err="1">
                          <a:latin typeface="Times New Roman"/>
                        </a:rPr>
                        <a:t>korelacija</a:t>
                      </a:r>
                      <a:r>
                        <a:rPr lang="en-US" sz="1400" dirty="0">
                          <a:latin typeface="Times New Roman"/>
                        </a:rPr>
                        <a:t> u </a:t>
                      </a:r>
                      <a:r>
                        <a:rPr lang="en-US" sz="1400" dirty="0" err="1">
                          <a:latin typeface="Times New Roman"/>
                        </a:rPr>
                        <a:t>nastavnom</a:t>
                      </a:r>
                      <a:r>
                        <a:rPr lang="en-US" sz="1400" dirty="0">
                          <a:latin typeface="Times New Roman"/>
                        </a:rPr>
                        <a:t> </a:t>
                      </a:r>
                      <a:r>
                        <a:rPr lang="en-US" sz="1400" dirty="0" err="1">
                          <a:latin typeface="Times New Roman"/>
                        </a:rPr>
                        <a:t>procesu</a:t>
                      </a:r>
                      <a:r>
                        <a:rPr lang="en-US" sz="1400" dirty="0">
                          <a:latin typeface="Times New Roman"/>
                        </a:rPr>
                        <a:t>.</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2275">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a:latin typeface="Times New Roman"/>
                          <a:ea typeface="Times New Roman"/>
                          <a:cs typeface="Times New Roman"/>
                        </a:rPr>
                        <a:t>Ivana </a:t>
                      </a:r>
                      <a:r>
                        <a:rPr lang="en-US" sz="1400" u="none" strike="noStrike" cap="none" dirty="0" err="1">
                          <a:latin typeface="Times New Roman"/>
                          <a:ea typeface="Times New Roman"/>
                          <a:cs typeface="Times New Roman"/>
                        </a:rPr>
                        <a:t>Mršić</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Tikvić</a:t>
                      </a:r>
                      <a:r>
                        <a:rPr lang="en-US" sz="1400" u="none" strike="noStrike" cap="none" dirty="0">
                          <a:latin typeface="Times New Roman"/>
                          <a:ea typeface="Times New Roman"/>
                          <a:cs typeface="Times New Roman"/>
                        </a:rPr>
                        <a:t> u </a:t>
                      </a:r>
                      <a:r>
                        <a:rPr lang="en-US" sz="1400" u="none" strike="noStrike" cap="none" dirty="0" err="1">
                          <a:latin typeface="Times New Roman"/>
                          <a:ea typeface="Times New Roman"/>
                          <a:cs typeface="Times New Roman"/>
                        </a:rPr>
                        <a:t>suradnji</a:t>
                      </a:r>
                      <a:r>
                        <a:rPr lang="en-US" sz="1400" u="none" strike="noStrike" cap="none" dirty="0">
                          <a:latin typeface="Times New Roman"/>
                          <a:ea typeface="Times New Roman"/>
                          <a:cs typeface="Times New Roman"/>
                        </a:rPr>
                        <a:t> s </a:t>
                      </a:r>
                      <a:r>
                        <a:rPr lang="en-US" sz="1400" u="none" strike="noStrike" cap="none" dirty="0" err="1">
                          <a:latin typeface="Times New Roman"/>
                          <a:ea typeface="Times New Roman"/>
                          <a:cs typeface="Times New Roman"/>
                        </a:rPr>
                        <a:t>učiteljiama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prvog</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razreda</a:t>
                      </a:r>
                      <a:r>
                        <a:rPr lang="en-US" sz="1400" u="none" strike="noStrike" cap="none" dirty="0">
                          <a:latin typeface="Times New Roman"/>
                          <a:ea typeface="Times New Roman"/>
                          <a:cs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365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rPr>
                        <a:t>Književni susret.</a:t>
                      </a:r>
                      <a:endParaRPr lang="en"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17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Tijekom nastavne godine, u dogovoru s piscem.</a:t>
                      </a:r>
                      <a:endParaRPr lang="en"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871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a:solidFill>
                            <a:schemeClr val="dk1"/>
                          </a:solidFill>
                          <a:latin typeface="Times New Roman"/>
                        </a:rPr>
                        <a:t>Financiraju roditelji uz unaprijed potpisanu suglasnost.</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306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Učenici nakon književnog susreta mogu opisati svoje doživljaje koji se mogu čitati na satu i/ili objaviti na mrežnoj stranici škole.</a:t>
                      </a:r>
                      <a:endParaRPr lang="en"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3651167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graphicFrame>
        <p:nvGraphicFramePr>
          <p:cNvPr id="1639" name="Google Shape;1639;g61d832350e_54_6"/>
          <p:cNvGraphicFramePr/>
          <p:nvPr>
            <p:extLst>
              <p:ext uri="{D42A27DB-BD31-4B8C-83A1-F6EECF244321}">
                <p14:modId xmlns:p14="http://schemas.microsoft.com/office/powerpoint/2010/main" val="656267054"/>
              </p:ext>
            </p:extLst>
          </p:nvPr>
        </p:nvGraphicFramePr>
        <p:xfrm>
          <a:off x="180912" y="300038"/>
          <a:ext cx="8782175" cy="5932811"/>
        </p:xfrm>
        <a:graphic>
          <a:graphicData uri="http://schemas.openxmlformats.org/drawingml/2006/table">
            <a:tbl>
              <a:tblPr>
                <a:noFill/>
                <a:tableStyleId>{B2E6745A-B9C5-42E0-A17B-FDAA3278ED7C}</a:tableStyleId>
              </a:tblPr>
              <a:tblGrid>
                <a:gridCol w="2422329">
                  <a:extLst>
                    <a:ext uri="{9D8B030D-6E8A-4147-A177-3AD203B41FA5}">
                      <a16:colId xmlns:a16="http://schemas.microsoft.com/office/drawing/2014/main" val="20000"/>
                    </a:ext>
                  </a:extLst>
                </a:gridCol>
                <a:gridCol w="6359846">
                  <a:extLst>
                    <a:ext uri="{9D8B030D-6E8A-4147-A177-3AD203B41FA5}">
                      <a16:colId xmlns:a16="http://schemas.microsoft.com/office/drawing/2014/main" val="20001"/>
                    </a:ext>
                  </a:extLst>
                </a:gridCol>
              </a:tblGrid>
              <a:tr h="825927">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a:latin typeface="Times New Roman"/>
                          <a:ea typeface="Times New Roman"/>
                          <a:cs typeface="Times New Roman"/>
                          <a:sym typeface="Times New Roman"/>
                        </a:rPr>
                        <a:t>DAN JABUKA</a:t>
                      </a:r>
                      <a:endParaRPr sz="1600" b="1"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83049">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Educirati učenike produženog boravka o važnosti voća, a posebno jabuka.</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Steći zdrave prehrambene navike. Podići razinu svijesti o važnosti očuvanja zdravlja.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0817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Ukazati da se svakodnevnim konzumiranjem jabuka može spriječiti pojava mnogih zdravstvenih poteškoća i oboljenja. Poticati učenike na promjenu i prihvaćanje pravilnih prehrambenih navika.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1514">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US" sz="1400" u="none" strike="noStrike" cap="none" dirty="0" err="1">
                          <a:latin typeface="Times New Roman"/>
                          <a:ea typeface="Times New Roman"/>
                          <a:cs typeface="Times New Roman"/>
                        </a:rPr>
                        <a:t>Matea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Herceg</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Beata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Gereci</a:t>
                      </a:r>
                      <a:r>
                        <a:rPr lang="en-US" sz="1400" u="none" strike="noStrike" cap="none" dirty="0">
                          <a:latin typeface="Times New Roman"/>
                          <a:ea typeface="Times New Roman"/>
                          <a:cs typeface="Times New Roman"/>
                        </a:rPr>
                        <a:t> Wirth, </a:t>
                      </a:r>
                      <a:r>
                        <a:rPr lang="en-US" sz="1400" u="none" strike="noStrike" cap="none" dirty="0" err="1">
                          <a:latin typeface="Times New Roman"/>
                          <a:ea typeface="Times New Roman"/>
                          <a:cs typeface="Times New Roman"/>
                        </a:rPr>
                        <a:t>Valerija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Ivanović</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Skender</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i</a:t>
                      </a:r>
                      <a:r>
                        <a:rPr lang="en-US" sz="1400" u="none" strike="noStrike" cap="none" dirty="0">
                          <a:latin typeface="Times New Roman"/>
                          <a:ea typeface="Times New Roman"/>
                          <a:cs typeface="Times New Roman"/>
                        </a:rPr>
                        <a:t> Helena </a:t>
                      </a:r>
                      <a:r>
                        <a:rPr lang="en-US" sz="1400" u="none" strike="noStrike" cap="none" dirty="0" err="1">
                          <a:latin typeface="Times New Roman"/>
                          <a:ea typeface="Times New Roman"/>
                          <a:cs typeface="Times New Roman"/>
                        </a:rPr>
                        <a:t>Ćurić</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89537">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latin typeface="Times New Roman"/>
                          <a:ea typeface="Times New Roman"/>
                          <a:cs typeface="Times New Roman"/>
                          <a:sym typeface="Times New Roman"/>
                        </a:rPr>
                        <a:t>Radionice, zajedničke igre,</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aktivnosti, </a:t>
                      </a:r>
                      <a:r>
                        <a:rPr lang="en" sz="1400" u="none" strike="noStrike" cap="none" dirty="0">
                          <a:latin typeface="Times New Roman"/>
                          <a:ea typeface="Times New Roman"/>
                          <a:cs typeface="Times New Roman"/>
                        </a:rPr>
                        <a:t>likovni radovi </a:t>
                      </a:r>
                      <a:endParaRPr lang="en"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84858">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US" sz="1400" u="none" strike="noStrike" cap="none" dirty="0" err="1" smtClean="0">
                          <a:latin typeface="Times New Roman"/>
                          <a:ea typeface="Times New Roman"/>
                          <a:cs typeface="Times New Roman"/>
                        </a:rPr>
                        <a:t>Listopad</a:t>
                      </a:r>
                      <a:r>
                        <a:rPr lang="hr-HR" sz="1400" u="none" strike="noStrike" cap="none" dirty="0" smtClean="0">
                          <a:latin typeface="Times New Roman"/>
                          <a:ea typeface="Times New Roman"/>
                          <a:cs typeface="Times New Roman"/>
                        </a:rPr>
                        <a:t>,</a:t>
                      </a:r>
                      <a:r>
                        <a:rPr lang="en-US" sz="1400" u="none" strike="noStrike" cap="none" dirty="0" smtClean="0">
                          <a:latin typeface="Times New Roman"/>
                          <a:ea typeface="Times New Roman"/>
                          <a:cs typeface="Times New Roman"/>
                        </a:rPr>
                        <a:t> </a:t>
                      </a:r>
                      <a:r>
                        <a:rPr lang="en-US" sz="1400" u="none" strike="noStrike" cap="none" dirty="0">
                          <a:latin typeface="Times New Roman"/>
                          <a:ea typeface="Times New Roman"/>
                          <a:cs typeface="Times New Roman"/>
                        </a:rPr>
                        <a:t>2022</a:t>
                      </a:r>
                      <a:r>
                        <a:rPr lang="en-US" sz="1400" u="none" strike="noStrike" cap="none" dirty="0" smtClean="0">
                          <a:latin typeface="Times New Roman"/>
                          <a:ea typeface="Times New Roman"/>
                          <a:cs typeface="Times New Roman"/>
                        </a:rPr>
                        <a:t>.</a:t>
                      </a:r>
                      <a:r>
                        <a:rPr lang="hr-HR" sz="1400" u="none" strike="noStrike" cap="none" dirty="0" smtClean="0">
                          <a:latin typeface="Times New Roman"/>
                          <a:ea typeface="Times New Roman"/>
                          <a:cs typeface="Times New Roman"/>
                        </a:rPr>
                        <a:t> godine</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098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hr-HR" sz="1400" u="none" strike="noStrike" cap="none" dirty="0" smtClean="0">
                          <a:latin typeface="Times New Roman"/>
                          <a:ea typeface="Times New Roman"/>
                          <a:cs typeface="Times New Roman"/>
                          <a:sym typeface="Times New Roman"/>
                        </a:rPr>
                        <a:t>Nema materijalnih troškova.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278771">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Prezentacija likovnih </a:t>
                      </a:r>
                      <a:r>
                        <a:rPr lang="en" sz="1400" u="none" strike="noStrike" cap="none" dirty="0">
                          <a:latin typeface="Times New Roman"/>
                          <a:ea typeface="Times New Roman"/>
                          <a:cs typeface="Times New Roman"/>
                          <a:sym typeface="Times New Roman"/>
                        </a:rPr>
                        <a:t>radova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aphicFrame>
        <p:nvGraphicFramePr>
          <p:cNvPr id="1651" name="Google Shape;1651;g61d832350e_54_16"/>
          <p:cNvGraphicFramePr/>
          <p:nvPr>
            <p:extLst>
              <p:ext uri="{D42A27DB-BD31-4B8C-83A1-F6EECF244321}">
                <p14:modId xmlns:p14="http://schemas.microsoft.com/office/powerpoint/2010/main" val="1139338308"/>
              </p:ext>
            </p:extLst>
          </p:nvPr>
        </p:nvGraphicFramePr>
        <p:xfrm>
          <a:off x="235929" y="435119"/>
          <a:ext cx="8672142" cy="5704055"/>
        </p:xfrm>
        <a:graphic>
          <a:graphicData uri="http://schemas.openxmlformats.org/drawingml/2006/table">
            <a:tbl>
              <a:tblPr>
                <a:noFill/>
                <a:tableStyleId>{B2E6745A-B9C5-42E0-A17B-FDAA3278ED7C}</a:tableStyleId>
              </a:tblPr>
              <a:tblGrid>
                <a:gridCol w="2290198">
                  <a:extLst>
                    <a:ext uri="{9D8B030D-6E8A-4147-A177-3AD203B41FA5}">
                      <a16:colId xmlns:a16="http://schemas.microsoft.com/office/drawing/2014/main" val="20000"/>
                    </a:ext>
                  </a:extLst>
                </a:gridCol>
                <a:gridCol w="6381944">
                  <a:extLst>
                    <a:ext uri="{9D8B030D-6E8A-4147-A177-3AD203B41FA5}">
                      <a16:colId xmlns:a16="http://schemas.microsoft.com/office/drawing/2014/main" val="20001"/>
                    </a:ext>
                  </a:extLst>
                </a:gridCol>
              </a:tblGrid>
              <a:tr h="7302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r>
                        <a:rPr lang="en" sz="1600" b="1" u="none" strike="noStrike" cap="none" dirty="0">
                          <a:latin typeface="Times New Roman"/>
                          <a:ea typeface="Times New Roman"/>
                          <a:cs typeface="Times New Roman"/>
                          <a:sym typeface="Times New Roman"/>
                        </a:rPr>
                        <a:t>DEKICA ZA SNOVE</a:t>
                      </a:r>
                      <a:endParaRPr sz="1600" b="1"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5525">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Odvojiti djecu od računala i pametnih telefona </a:t>
                      </a:r>
                      <a:r>
                        <a:rPr lang="en" sz="1400" u="none" strike="noStrike" cap="none" dirty="0">
                          <a:latin typeface="Times New Roman"/>
                          <a:ea typeface="Times New Roman"/>
                          <a:cs typeface="Times New Roman"/>
                        </a:rPr>
                        <a:t>te</a:t>
                      </a:r>
                      <a:r>
                        <a:rPr lang="en" sz="1400" u="none" strike="noStrike" cap="none" dirty="0">
                          <a:latin typeface="Times New Roman"/>
                          <a:ea typeface="Times New Roman"/>
                          <a:cs typeface="Times New Roman"/>
                          <a:sym typeface="Times New Roman"/>
                        </a:rPr>
                        <a:t> ih potaknuti na druženje i čitanje.</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145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 sz="1400" u="none" strike="noStrike" cap="none" dirty="0">
                          <a:latin typeface="Times New Roman"/>
                          <a:ea typeface="Times New Roman"/>
                          <a:cs typeface="Times New Roman"/>
                          <a:sym typeface="Times New Roman"/>
                        </a:rPr>
                        <a:t>Poticati i razvijati ljubav prema čitanju učenika produženog boravka.</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10605">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Times New Roman"/>
                        </a:rPr>
                        <a:t>Matea</a:t>
                      </a:r>
                      <a:r>
                        <a:rPr lang="en-US" sz="1400" b="0" i="0" u="none" strike="noStrike" cap="none" noProof="0" dirty="0">
                          <a:latin typeface="Times New Roman"/>
                        </a:rPr>
                        <a:t> </a:t>
                      </a:r>
                      <a:r>
                        <a:rPr lang="en-US" sz="1400" b="0" i="0" u="none" strike="noStrike" cap="none" noProof="0" dirty="0" err="1">
                          <a:latin typeface="Times New Roman"/>
                        </a:rPr>
                        <a:t>Herceg</a:t>
                      </a:r>
                      <a:r>
                        <a:rPr lang="en-US" sz="1400" b="0" i="0" u="none" strike="noStrike" cap="none" noProof="0" dirty="0">
                          <a:latin typeface="Times New Roman"/>
                        </a:rPr>
                        <a:t>, </a:t>
                      </a:r>
                      <a:r>
                        <a:rPr lang="en-US" sz="1400" b="0" i="0" u="none" strike="noStrike" cap="none" noProof="0" dirty="0" err="1">
                          <a:latin typeface="Times New Roman"/>
                        </a:rPr>
                        <a:t>Beata</a:t>
                      </a:r>
                      <a:r>
                        <a:rPr lang="en-US" sz="1400" b="0" i="0" u="none" strike="noStrike" cap="none" noProof="0" dirty="0">
                          <a:latin typeface="Times New Roman"/>
                        </a:rPr>
                        <a:t> </a:t>
                      </a:r>
                      <a:r>
                        <a:rPr lang="en-US" sz="1400" b="0" i="0" u="none" strike="noStrike" cap="none" noProof="0" dirty="0" err="1">
                          <a:latin typeface="Times New Roman"/>
                        </a:rPr>
                        <a:t>Gereci</a:t>
                      </a:r>
                      <a:r>
                        <a:rPr lang="en-US" sz="1400" b="0" i="0" u="none" strike="noStrike" cap="none" noProof="0" dirty="0">
                          <a:latin typeface="Times New Roman"/>
                        </a:rPr>
                        <a:t> Wirth, </a:t>
                      </a:r>
                      <a:r>
                        <a:rPr lang="en-US" sz="1400" b="0" i="0" u="none" strike="noStrike" cap="none" noProof="0" dirty="0" err="1">
                          <a:latin typeface="Times New Roman"/>
                        </a:rPr>
                        <a:t>Valerija</a:t>
                      </a:r>
                      <a:r>
                        <a:rPr lang="en-US" sz="1400" b="0" i="0" u="none" strike="noStrike" cap="none" noProof="0" dirty="0">
                          <a:latin typeface="Times New Roman"/>
                        </a:rPr>
                        <a:t> </a:t>
                      </a:r>
                      <a:r>
                        <a:rPr lang="en-US" sz="1400" b="0" i="0" u="none" strike="noStrike" cap="none" noProof="0" dirty="0" err="1">
                          <a:latin typeface="Times New Roman"/>
                        </a:rPr>
                        <a:t>Ivanović</a:t>
                      </a:r>
                      <a:r>
                        <a:rPr lang="en-US" sz="1400" b="0" i="0" u="none" strike="noStrike" cap="none" noProof="0" dirty="0">
                          <a:latin typeface="Times New Roman"/>
                        </a:rPr>
                        <a:t> </a:t>
                      </a:r>
                      <a:r>
                        <a:rPr lang="en-US" sz="1400" b="0" i="0" u="none" strike="noStrike" cap="none" noProof="0" dirty="0" err="1">
                          <a:latin typeface="Times New Roman"/>
                        </a:rPr>
                        <a:t>Skender</a:t>
                      </a:r>
                      <a:r>
                        <a:rPr lang="en-US" sz="1400" b="0" i="0" u="none" strike="noStrike" cap="none" noProof="0" dirty="0">
                          <a:latin typeface="Times New Roman"/>
                        </a:rPr>
                        <a:t>, Helena </a:t>
                      </a:r>
                      <a:r>
                        <a:rPr lang="en-US" sz="1400" b="0" i="0" u="none" strike="noStrike" cap="none" noProof="0" dirty="0" err="1">
                          <a:latin typeface="Times New Roman"/>
                        </a:rPr>
                        <a:t>Ćurić</a:t>
                      </a:r>
                      <a:endParaRPr lang="en-US" sz="1400" dirty="0">
                        <a:latin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981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Čitanje u opuštenoj atmosferi školskog dvorišta</a:t>
                      </a:r>
                      <a:r>
                        <a:rPr lang="en" sz="1400" u="none" strike="noStrike" cap="none" dirty="0">
                          <a:latin typeface="Times New Roman"/>
                          <a:ea typeface="Times New Roman"/>
                          <a:cs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17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US" sz="1400" u="none" strike="noStrike" cap="none" dirty="0" err="1" smtClean="0">
                          <a:latin typeface="Times New Roman"/>
                          <a:ea typeface="Times New Roman"/>
                          <a:cs typeface="Times New Roman"/>
                        </a:rPr>
                        <a:t>Svibanj</a:t>
                      </a:r>
                      <a:r>
                        <a:rPr lang="hr-HR" sz="1400" u="none" strike="noStrike" cap="none" dirty="0" smtClean="0">
                          <a:latin typeface="Times New Roman"/>
                          <a:ea typeface="Times New Roman"/>
                          <a:cs typeface="Times New Roman"/>
                        </a:rPr>
                        <a:t>,</a:t>
                      </a:r>
                      <a:r>
                        <a:rPr lang="en-US" sz="1400" u="none" strike="noStrike" cap="none" dirty="0" smtClean="0">
                          <a:latin typeface="Times New Roman"/>
                          <a:ea typeface="Times New Roman"/>
                          <a:cs typeface="Times New Roman"/>
                        </a:rPr>
                        <a:t> </a:t>
                      </a:r>
                      <a:r>
                        <a:rPr lang="en-US" sz="1400" u="none" strike="noStrike" cap="none" dirty="0">
                          <a:latin typeface="Times New Roman"/>
                          <a:ea typeface="Times New Roman"/>
                          <a:cs typeface="Times New Roman"/>
                        </a:rPr>
                        <a:t>2023</a:t>
                      </a:r>
                      <a:r>
                        <a:rPr lang="en-US" sz="1400" u="none" strike="noStrike" cap="none" dirty="0" smtClean="0">
                          <a:latin typeface="Times New Roman"/>
                          <a:ea typeface="Times New Roman"/>
                          <a:cs typeface="Times New Roman"/>
                        </a:rPr>
                        <a:t>.</a:t>
                      </a:r>
                      <a:r>
                        <a:rPr lang="hr-HR" sz="1400" u="none" strike="noStrike" cap="none" dirty="0" smtClean="0">
                          <a:latin typeface="Times New Roman"/>
                          <a:ea typeface="Times New Roman"/>
                          <a:cs typeface="Times New Roman"/>
                        </a:rPr>
                        <a:t> godine</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871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hr-HR" sz="1400" u="none" strike="noStrike" cap="none" dirty="0" smtClean="0">
                          <a:latin typeface="Times New Roman"/>
                          <a:ea typeface="Times New Roman"/>
                          <a:cs typeface="Times New Roman"/>
                          <a:sym typeface="Times New Roman"/>
                        </a:rPr>
                        <a:t>Nema materijalnih troškova.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306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dirty="0">
                          <a:latin typeface="Times New Roman"/>
                          <a:ea typeface="Times New Roman"/>
                          <a:cs typeface="Times New Roman"/>
                          <a:sym typeface="Times New Roman"/>
                        </a:rPr>
                        <a:t>Evaluacijski listić</a:t>
                      </a:r>
                      <a:r>
                        <a:rPr lang="en" sz="1400" u="none" strike="noStrike" cap="none" dirty="0">
                          <a:latin typeface="Times New Roman"/>
                          <a:ea typeface="Times New Roman"/>
                          <a:cs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graphicFrame>
        <p:nvGraphicFramePr>
          <p:cNvPr id="1657" name="Google Shape;1657;g61d832350e_54_21"/>
          <p:cNvGraphicFramePr/>
          <p:nvPr>
            <p:extLst>
              <p:ext uri="{D42A27DB-BD31-4B8C-83A1-F6EECF244321}">
                <p14:modId xmlns:p14="http://schemas.microsoft.com/office/powerpoint/2010/main" val="3956413408"/>
              </p:ext>
            </p:extLst>
          </p:nvPr>
        </p:nvGraphicFramePr>
        <p:xfrm>
          <a:off x="347631" y="307911"/>
          <a:ext cx="8448750" cy="5924938"/>
        </p:xfrm>
        <a:graphic>
          <a:graphicData uri="http://schemas.openxmlformats.org/drawingml/2006/table">
            <a:tbl>
              <a:tblPr>
                <a:noFill/>
                <a:tableStyleId>{B2E6745A-B9C5-42E0-A17B-FDAA3278ED7C}</a:tableStyleId>
              </a:tblPr>
              <a:tblGrid>
                <a:gridCol w="2437525">
                  <a:extLst>
                    <a:ext uri="{9D8B030D-6E8A-4147-A177-3AD203B41FA5}">
                      <a16:colId xmlns:a16="http://schemas.microsoft.com/office/drawing/2014/main" val="20000"/>
                    </a:ext>
                  </a:extLst>
                </a:gridCol>
                <a:gridCol w="6011225">
                  <a:extLst>
                    <a:ext uri="{9D8B030D-6E8A-4147-A177-3AD203B41FA5}">
                      <a16:colId xmlns:a16="http://schemas.microsoft.com/office/drawing/2014/main" val="20001"/>
                    </a:ext>
                  </a:extLst>
                </a:gridCol>
              </a:tblGrid>
              <a:tr h="824830">
                <a:tc>
                  <a:txBody>
                    <a:bodyPr/>
                    <a:lstStyle/>
                    <a:p>
                      <a:pPr marL="0" marR="0" lvl="0" indent="0" algn="l" rtl="0">
                        <a:lnSpc>
                          <a:spcPct val="100000"/>
                        </a:lnSpc>
                        <a:spcBef>
                          <a:spcPts val="0"/>
                        </a:spcBef>
                        <a:spcAft>
                          <a:spcPts val="0"/>
                        </a:spcAft>
                        <a:buClr>
                          <a:srgbClr val="000000"/>
                        </a:buClr>
                        <a:buSzPts val="375"/>
                        <a:buFont typeface="Verdana"/>
                        <a:buNone/>
                      </a:pPr>
                      <a:r>
                        <a:rPr lang="en" sz="1600" b="1" dirty="0">
                          <a:latin typeface="Times New Roman"/>
                          <a:cs typeface="Times New Roman"/>
                          <a:sym typeface="Times New Roman"/>
                        </a:rPr>
                        <a:t>NAZIV AKTIVNOSTI</a:t>
                      </a:r>
                      <a:endParaRPr sz="1600" b="1" dirty="0">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Verdana"/>
                        <a:buNone/>
                      </a:pPr>
                      <a:r>
                        <a:rPr lang="en" sz="1600" b="1" dirty="0">
                          <a:latin typeface="Times New Roman"/>
                          <a:cs typeface="Times New Roman"/>
                          <a:sym typeface="Times New Roman"/>
                        </a:rPr>
                        <a:t>DANI KULTURNE BAŠTINE</a:t>
                      </a:r>
                      <a:endParaRPr sz="1600" b="1"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82275">
                <a:tc>
                  <a:txBody>
                    <a:bodyPr/>
                    <a:lstStyle/>
                    <a:p>
                      <a:pPr marL="0" marR="0" lvl="0" indent="0" algn="just" rtl="0">
                        <a:lnSpc>
                          <a:spcPct val="100000"/>
                        </a:lnSpc>
                        <a:spcBef>
                          <a:spcPts val="0"/>
                        </a:spcBef>
                        <a:spcAft>
                          <a:spcPts val="0"/>
                        </a:spcAft>
                        <a:buClr>
                          <a:srgbClr val="000000"/>
                        </a:buClr>
                        <a:buSzPts val="375"/>
                        <a:buFont typeface="Verdana"/>
                        <a:buNone/>
                      </a:pPr>
                      <a:r>
                        <a:rPr lang="en" sz="1600" b="1">
                          <a:latin typeface="Times New Roman"/>
                          <a:cs typeface="Times New Roman"/>
                          <a:sym typeface="Times New Roman"/>
                        </a:rPr>
                        <a:t>CILJ AKTIVNOSTI</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dirty="0">
                          <a:latin typeface="Times New Roman"/>
                          <a:cs typeface="Times New Roman"/>
                          <a:sym typeface="Times New Roman"/>
                        </a:rPr>
                        <a:t>Promicati kulturnu raznolikost Republike Hrvatske.</a:t>
                      </a:r>
                      <a:endParaRPr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07098">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Times New Roman"/>
                          <a:cs typeface="Times New Roman"/>
                          <a:sym typeface="Times New Roman"/>
                        </a:rPr>
                        <a:t>NAMJENA</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dirty="0">
                          <a:latin typeface="Times New Roman"/>
                          <a:cs typeface="Times New Roman"/>
                          <a:sym typeface="Times New Roman"/>
                        </a:rPr>
                        <a:t>Upoznati učenike produženog boravka s folklornom </a:t>
                      </a:r>
                      <a:r>
                        <a:rPr lang="hr-HR" sz="1400" dirty="0" smtClean="0">
                          <a:latin typeface="Times New Roman"/>
                          <a:cs typeface="Times New Roman"/>
                          <a:sym typeface="Times New Roman"/>
                        </a:rPr>
                        <a:t>tradicijskom</a:t>
                      </a:r>
                      <a:r>
                        <a:rPr lang="hr-HR" sz="1400" baseline="0" dirty="0" smtClean="0">
                          <a:latin typeface="Times New Roman"/>
                          <a:cs typeface="Times New Roman"/>
                          <a:sym typeface="Times New Roman"/>
                        </a:rPr>
                        <a:t> kulturnom baštinom Hrvatske</a:t>
                      </a:r>
                      <a:r>
                        <a:rPr lang="hr-HR" sz="1400" dirty="0" smtClean="0">
                          <a:latin typeface="Times New Roman"/>
                          <a:cs typeface="Times New Roman"/>
                          <a:sym typeface="Times New Roman"/>
                        </a:rPr>
                        <a:t>,</a:t>
                      </a:r>
                      <a:r>
                        <a:rPr lang="hr-HR" sz="1400" baseline="0" dirty="0" smtClean="0">
                          <a:latin typeface="Times New Roman"/>
                          <a:cs typeface="Times New Roman"/>
                          <a:sym typeface="Times New Roman"/>
                        </a:rPr>
                        <a:t> te 16 nematerijalnih kulturnih dobara upisanih na UNESCO-ov Reprezentativni popis nematerijalne kulturne baštine čovječanstva.</a:t>
                      </a:r>
                      <a:endParaRPr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0835">
                <a:tc>
                  <a:txBody>
                    <a:bodyPr/>
                    <a:lstStyle/>
                    <a:p>
                      <a:pPr marL="0" marR="0" lvl="0" indent="0" algn="l" rtl="0">
                        <a:lnSpc>
                          <a:spcPct val="100000"/>
                        </a:lnSpc>
                        <a:spcBef>
                          <a:spcPts val="0"/>
                        </a:spcBef>
                        <a:spcAft>
                          <a:spcPts val="0"/>
                        </a:spcAft>
                        <a:buFont typeface="Verdana"/>
                        <a:buNone/>
                      </a:pPr>
                      <a:r>
                        <a:rPr lang="en" sz="1600" b="1">
                          <a:latin typeface="Times New Roman"/>
                          <a:cs typeface="Times New Roman"/>
                          <a:sym typeface="Times New Roman"/>
                        </a:rPr>
                        <a:t>NOSITELJI</a:t>
                      </a:r>
                      <a:r>
                        <a:rPr lang="en" sz="1600" b="1">
                          <a:latin typeface="Times New Roman"/>
                          <a:cs typeface="Times New Roman"/>
                        </a:rPr>
                        <a:t> </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noProof="0" dirty="0" err="1">
                          <a:latin typeface="Times New Roman"/>
                        </a:rPr>
                        <a:t>Matea</a:t>
                      </a:r>
                      <a:r>
                        <a:rPr lang="en-US" sz="1400" b="0" i="0" u="none" strike="noStrike" noProof="0" dirty="0">
                          <a:latin typeface="Times New Roman"/>
                        </a:rPr>
                        <a:t> </a:t>
                      </a:r>
                      <a:r>
                        <a:rPr lang="en-US" sz="1400" b="0" i="0" u="none" strike="noStrike" noProof="0" dirty="0" err="1">
                          <a:latin typeface="Times New Roman"/>
                        </a:rPr>
                        <a:t>Herceg</a:t>
                      </a:r>
                      <a:r>
                        <a:rPr lang="en-US" sz="1400" b="0" i="0" u="none" strike="noStrike" noProof="0" dirty="0">
                          <a:latin typeface="Times New Roman"/>
                        </a:rPr>
                        <a:t>, </a:t>
                      </a:r>
                      <a:r>
                        <a:rPr lang="en-US" sz="1400" b="0" i="0" u="none" strike="noStrike" noProof="0" dirty="0" err="1">
                          <a:latin typeface="Times New Roman"/>
                        </a:rPr>
                        <a:t>Beata</a:t>
                      </a:r>
                      <a:r>
                        <a:rPr lang="en-US" sz="1400" b="0" i="0" u="none" strike="noStrike" noProof="0" dirty="0">
                          <a:latin typeface="Times New Roman"/>
                        </a:rPr>
                        <a:t> </a:t>
                      </a:r>
                      <a:r>
                        <a:rPr lang="en-US" sz="1400" b="0" i="0" u="none" strike="noStrike" noProof="0" dirty="0" err="1">
                          <a:latin typeface="Times New Roman"/>
                        </a:rPr>
                        <a:t>Gereci</a:t>
                      </a:r>
                      <a:r>
                        <a:rPr lang="en-US" sz="1400" b="0" i="0" u="none" strike="noStrike" noProof="0" dirty="0">
                          <a:latin typeface="Times New Roman"/>
                        </a:rPr>
                        <a:t> Wirth, </a:t>
                      </a:r>
                      <a:r>
                        <a:rPr lang="en-US" sz="1400" b="0" i="0" u="none" strike="noStrike" noProof="0" dirty="0" err="1">
                          <a:latin typeface="Times New Roman"/>
                        </a:rPr>
                        <a:t>Valerija</a:t>
                      </a:r>
                      <a:r>
                        <a:rPr lang="en-US" sz="1400" b="0" i="0" u="none" strike="noStrike" noProof="0" dirty="0">
                          <a:latin typeface="Times New Roman"/>
                        </a:rPr>
                        <a:t> </a:t>
                      </a:r>
                      <a:r>
                        <a:rPr lang="en-US" sz="1400" b="0" i="0" u="none" strike="noStrike" noProof="0" dirty="0" err="1">
                          <a:latin typeface="Times New Roman"/>
                        </a:rPr>
                        <a:t>Ivanović</a:t>
                      </a:r>
                      <a:r>
                        <a:rPr lang="en-US" sz="1400" b="0" i="0" u="none" strike="noStrike" noProof="0" dirty="0">
                          <a:latin typeface="Times New Roman"/>
                        </a:rPr>
                        <a:t> </a:t>
                      </a:r>
                      <a:r>
                        <a:rPr lang="en-US" sz="1400" b="0" i="0" u="none" strike="noStrike" noProof="0" dirty="0" err="1">
                          <a:latin typeface="Times New Roman"/>
                        </a:rPr>
                        <a:t>Skender</a:t>
                      </a:r>
                      <a:r>
                        <a:rPr lang="en-US" sz="1400" b="0" i="0" u="none" strike="noStrike" noProof="0" dirty="0">
                          <a:latin typeface="Times New Roman"/>
                        </a:rPr>
                        <a:t>, Helena </a:t>
                      </a:r>
                      <a:r>
                        <a:rPr lang="en-US" sz="1400" b="0" i="0" u="none" strike="noStrike" noProof="0" dirty="0" err="1">
                          <a:latin typeface="Times New Roman"/>
                        </a:rPr>
                        <a:t>Ćurić</a:t>
                      </a:r>
                      <a:endParaRPr lang="en-US" sz="1400" b="0" i="0" u="none" strike="noStrike" noProof="0" dirty="0">
                        <a:latin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88490">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Times New Roman"/>
                          <a:cs typeface="Times New Roman"/>
                          <a:sym typeface="Times New Roman"/>
                        </a:rPr>
                        <a:t>NAČIN REALIZACIJE</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dirty="0">
                          <a:latin typeface="Times New Roman"/>
                          <a:cs typeface="Times New Roman"/>
                          <a:sym typeface="Times New Roman"/>
                        </a:rPr>
                        <a:t>Radionice, skupne aktivnosti</a:t>
                      </a:r>
                      <a:endParaRPr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84082">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Times New Roman"/>
                          <a:cs typeface="Times New Roman"/>
                          <a:sym typeface="Times New Roman"/>
                        </a:rPr>
                        <a:t>VREMENIK</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hr-HR" sz="1400" dirty="0" smtClean="0">
                          <a:latin typeface="Times New Roman"/>
                          <a:cs typeface="Times New Roman"/>
                        </a:rPr>
                        <a:t>Ožujak, </a:t>
                      </a:r>
                      <a:r>
                        <a:rPr lang="hr-HR" sz="1400" dirty="0">
                          <a:latin typeface="Times New Roman"/>
                          <a:cs typeface="Times New Roman"/>
                        </a:rPr>
                        <a:t>2023</a:t>
                      </a:r>
                      <a:r>
                        <a:rPr lang="hr-HR" sz="1400" dirty="0" smtClean="0">
                          <a:latin typeface="Times New Roman"/>
                          <a:cs typeface="Times New Roman"/>
                        </a:rPr>
                        <a:t>. godine</a:t>
                      </a:r>
                      <a:endParaRPr lang="hr-HR"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0254">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Times New Roman"/>
                          <a:cs typeface="Times New Roman"/>
                          <a:sym typeface="Times New Roman"/>
                        </a:rPr>
                        <a:t>TROŠKOVNIK</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hr-HR" sz="1400" dirty="0" smtClean="0">
                          <a:latin typeface="Times New Roman"/>
                          <a:cs typeface="Times New Roman"/>
                          <a:sym typeface="Times New Roman"/>
                        </a:rPr>
                        <a:t>Nema materijalnih troškova.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277074">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Times New Roman"/>
                          <a:cs typeface="Times New Roman"/>
                          <a:sym typeface="Times New Roman"/>
                        </a:rPr>
                        <a:t>VREDNOVANJE I KORIŠTENJE REZULTATA RADA</a:t>
                      </a:r>
                      <a:endParaRPr sz="1600" b="1">
                        <a:latin typeface="Times New Roman"/>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dirty="0">
                          <a:latin typeface="Times New Roman"/>
                          <a:cs typeface="Times New Roman"/>
                          <a:sym typeface="Times New Roman"/>
                        </a:rPr>
                        <a:t>Prezentacija radova</a:t>
                      </a:r>
                      <a:endParaRPr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p:nvPr/>
        </p:nvSpPr>
        <p:spPr>
          <a:xfrm>
            <a:off x="759539" y="459490"/>
            <a:ext cx="7624917" cy="1649529"/>
          </a:xfrm>
          <a:prstGeom prst="rect">
            <a:avLst/>
          </a:prstGeom>
          <a:noFill/>
          <a:ln>
            <a:noFill/>
          </a:ln>
        </p:spPr>
        <p:txBody>
          <a:bodyPr spcFirstLastPara="1" wrap="square" lIns="91425" tIns="45700" rIns="91425" bIns="45700" anchor="ctr" anchorCtr="0">
            <a:noAutofit/>
          </a:bodyPr>
          <a:lstStyle/>
          <a:p>
            <a:pPr algn="ctr">
              <a:buClr>
                <a:schemeClr val="dk1"/>
              </a:buClr>
              <a:buSzPts val="2200"/>
            </a:pPr>
            <a:r>
              <a:rPr lang="hr-HR" sz="2000">
                <a:solidFill>
                  <a:schemeClr val="dk1"/>
                </a:solidFill>
                <a:latin typeface="Times New Roman"/>
                <a:ea typeface="Calibri"/>
                <a:cs typeface="Times New Roman"/>
                <a:sym typeface="Calibri"/>
              </a:rPr>
              <a:t>Na temelju članka 28. Zakona o odgoju i obrazovanju u osnovnoj i srednjoj školi te članka 29. Statuta, Školski odbor Osnovne škole Sesvetska Sela na prijedlog Učiteljskog vijeća </a:t>
            </a:r>
            <a:endParaRPr lang="hr-HR" sz="1200">
              <a:latin typeface="Times New Roman" panose="02020603050405020304" pitchFamily="18" charset="0"/>
              <a:cs typeface="Times New Roman" panose="02020603050405020304" pitchFamily="18" charset="0"/>
            </a:endParaRPr>
          </a:p>
          <a:p>
            <a:pPr algn="ctr">
              <a:buClr>
                <a:schemeClr val="dk1"/>
              </a:buClr>
              <a:buSzPts val="2200"/>
              <a:buFont typeface="Calibri"/>
            </a:pPr>
            <a:r>
              <a:rPr lang="hr-HR" sz="2000">
                <a:solidFill>
                  <a:schemeClr val="dk1"/>
                </a:solidFill>
                <a:latin typeface="Times New Roman"/>
                <a:ea typeface="Calibri"/>
                <a:cs typeface="Times New Roman"/>
                <a:sym typeface="Calibri"/>
              </a:rPr>
              <a:t>na sjednici održanoj 5</a:t>
            </a:r>
            <a:r>
              <a:rPr lang="hr-HR" sz="2000" smtClean="0">
                <a:solidFill>
                  <a:schemeClr val="dk1"/>
                </a:solidFill>
                <a:latin typeface="Times New Roman"/>
                <a:ea typeface="Calibri"/>
                <a:cs typeface="Times New Roman"/>
                <a:sym typeface="Calibri"/>
              </a:rPr>
              <a:t>. listopada 2022. </a:t>
            </a:r>
            <a:r>
              <a:rPr lang="hr-HR" sz="2000">
                <a:solidFill>
                  <a:schemeClr val="dk1"/>
                </a:solidFill>
                <a:latin typeface="Times New Roman"/>
                <a:ea typeface="Calibri"/>
                <a:cs typeface="Times New Roman"/>
                <a:sym typeface="Calibri"/>
              </a:rPr>
              <a:t>donosi</a:t>
            </a:r>
            <a:endParaRPr lang="hr-HR" sz="2000" dirty="0">
              <a:solidFill>
                <a:schemeClr val="dk1"/>
              </a:solidFill>
              <a:latin typeface="Times New Roman" panose="02020603050405020304" pitchFamily="18" charset="0"/>
              <a:cs typeface="Times New Roman" panose="02020603050405020304" pitchFamily="18" charset="0"/>
            </a:endParaRPr>
          </a:p>
        </p:txBody>
      </p:sp>
      <p:sp>
        <p:nvSpPr>
          <p:cNvPr id="3" name="Google Shape;165;p1">
            <a:extLst>
              <a:ext uri="{FF2B5EF4-FFF2-40B4-BE49-F238E27FC236}">
                <a16:creationId xmlns:a16="http://schemas.microsoft.com/office/drawing/2014/main" id="{E2440000-11E6-4D08-D41B-BCD3605DE16A}"/>
              </a:ext>
            </a:extLst>
          </p:cNvPr>
          <p:cNvSpPr/>
          <p:nvPr/>
        </p:nvSpPr>
        <p:spPr>
          <a:xfrm>
            <a:off x="0" y="2256503"/>
            <a:ext cx="9144000" cy="1418971"/>
          </a:xfrm>
          <a:prstGeom prst="roundRect">
            <a:avLst>
              <a:gd name="adj" fmla="val 16667"/>
            </a:avLst>
          </a:prstGeom>
          <a:solidFill>
            <a:schemeClr val="l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000"/>
              <a:buFont typeface="Arial"/>
              <a:buNone/>
            </a:pPr>
            <a:r>
              <a:rPr lang="en" sz="4000" b="1" i="0" u="none" strike="noStrike" cap="none">
                <a:solidFill>
                  <a:srgbClr val="000000"/>
                </a:solidFill>
                <a:latin typeface="+mj-lt"/>
                <a:sym typeface="Arial"/>
              </a:rPr>
              <a:t>ŠKOLSKI </a:t>
            </a:r>
            <a:r>
              <a:rPr lang="hr-HR" sz="4000" b="1" i="0" u="none" strike="noStrike" cap="none" smtClean="0">
                <a:solidFill>
                  <a:srgbClr val="000000"/>
                </a:solidFill>
                <a:latin typeface="+mj-lt"/>
                <a:sym typeface="Arial"/>
              </a:rPr>
              <a:t>kurikulum</a:t>
            </a:r>
            <a:endParaRPr lang="hr-HR" sz="4000" b="1" i="0" u="none" strike="noStrike" cap="none" dirty="0">
              <a:solidFill>
                <a:srgbClr val="000000"/>
              </a:solidFill>
              <a:latin typeface="+mj-lt"/>
              <a:sym typeface="Arial"/>
            </a:endParaRPr>
          </a:p>
          <a:p>
            <a:pPr algn="ctr">
              <a:lnSpc>
                <a:spcPct val="90000"/>
              </a:lnSpc>
              <a:buClr>
                <a:schemeClr val="dk1"/>
              </a:buClr>
              <a:buSzPts val="1000"/>
            </a:pPr>
            <a:r>
              <a:rPr lang="pl-PL" sz="2800" b="1" dirty="0">
                <a:solidFill>
                  <a:schemeClr val="dk1"/>
                </a:solidFill>
                <a:latin typeface="+mj-lt"/>
              </a:rPr>
              <a:t>ZA ŠKOLSKU GODINU 2022. /2023.</a:t>
            </a:r>
          </a:p>
        </p:txBody>
      </p:sp>
      <p:grpSp>
        <p:nvGrpSpPr>
          <p:cNvPr id="5" name="Grupa 4"/>
          <p:cNvGrpSpPr/>
          <p:nvPr/>
        </p:nvGrpSpPr>
        <p:grpSpPr>
          <a:xfrm>
            <a:off x="1315235" y="3970443"/>
            <a:ext cx="6513523" cy="1889154"/>
            <a:chOff x="1315235" y="3970443"/>
            <a:chExt cx="6513523" cy="1889154"/>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235" y="3970443"/>
              <a:ext cx="6513523" cy="1519822"/>
            </a:xfrm>
            <a:prstGeom prst="rect">
              <a:avLst/>
            </a:prstGeom>
          </p:spPr>
        </p:pic>
        <p:sp>
          <p:nvSpPr>
            <p:cNvPr id="4" name="TekstniOkvir 3"/>
            <p:cNvSpPr txBox="1"/>
            <p:nvPr/>
          </p:nvSpPr>
          <p:spPr>
            <a:xfrm>
              <a:off x="1535150" y="5490265"/>
              <a:ext cx="6073700" cy="369332"/>
            </a:xfrm>
            <a:prstGeom prst="rect">
              <a:avLst/>
            </a:prstGeom>
            <a:noFill/>
          </p:spPr>
          <p:txBody>
            <a:bodyPr wrap="square" rtlCol="0">
              <a:spAutoFit/>
            </a:bodyPr>
            <a:lstStyle/>
            <a:p>
              <a:pPr algn="ctr"/>
              <a:r>
                <a:rPr lang="hr-HR" sz="1800">
                  <a:latin typeface="+mj-lt"/>
                </a:rPr>
                <a:t>eTwinning projekt </a:t>
              </a:r>
              <a:r>
                <a:rPr lang="hr-HR" sz="1800" smtClean="0">
                  <a:latin typeface="+mj-lt"/>
                </a:rPr>
                <a:t>- likovni projekt </a:t>
              </a:r>
              <a:r>
                <a:rPr lang="hr-HR" sz="1800">
                  <a:latin typeface="+mj-lt"/>
                </a:rPr>
                <a:t>ARTwinning</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31"/>
          <p:cNvGraphicFramePr/>
          <p:nvPr>
            <p:extLst>
              <p:ext uri="{D42A27DB-BD31-4B8C-83A1-F6EECF244321}">
                <p14:modId xmlns:p14="http://schemas.microsoft.com/office/powerpoint/2010/main" val="1108785285"/>
              </p:ext>
            </p:extLst>
          </p:nvPr>
        </p:nvGraphicFramePr>
        <p:xfrm>
          <a:off x="183166" y="161209"/>
          <a:ext cx="8865525" cy="6395573"/>
        </p:xfrm>
        <a:graphic>
          <a:graphicData uri="http://schemas.openxmlformats.org/drawingml/2006/table">
            <a:tbl>
              <a:tblPr>
                <a:noFill/>
                <a:tableStyleId>{B2E6745A-B9C5-42E0-A17B-FDAA3278ED7C}</a:tableStyleId>
              </a:tblPr>
              <a:tblGrid>
                <a:gridCol w="2218350">
                  <a:extLst>
                    <a:ext uri="{9D8B030D-6E8A-4147-A177-3AD203B41FA5}">
                      <a16:colId xmlns:a16="http://schemas.microsoft.com/office/drawing/2014/main" val="20000"/>
                    </a:ext>
                  </a:extLst>
                </a:gridCol>
                <a:gridCol w="6647175">
                  <a:extLst>
                    <a:ext uri="{9D8B030D-6E8A-4147-A177-3AD203B41FA5}">
                      <a16:colId xmlns:a16="http://schemas.microsoft.com/office/drawing/2014/main" val="20001"/>
                    </a:ext>
                  </a:extLst>
                </a:gridCol>
              </a:tblGrid>
              <a:tr h="611307">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IZ INFORMATIKE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 </a:t>
                      </a:r>
                      <a:r>
                        <a:rPr lang="hr-HR" sz="1600" b="1" u="none" strike="noStrike" cap="none" dirty="0" smtClean="0">
                          <a:solidFill>
                            <a:schemeClr val="dk1"/>
                          </a:solidFill>
                          <a:latin typeface="Times New Roman"/>
                          <a:ea typeface="Times New Roman"/>
                          <a:cs typeface="Times New Roman"/>
                          <a:sym typeface="Times New Roman"/>
                        </a:rPr>
                        <a:t>učenike </a:t>
                      </a:r>
                      <a:r>
                        <a:rPr lang="hr-HR" sz="1600" b="1" u="none" strike="noStrike" cap="none" dirty="0" smtClean="0">
                          <a:solidFill>
                            <a:schemeClr val="dk1"/>
                          </a:solidFill>
                          <a:latin typeface="Times New Roman"/>
                          <a:ea typeface="Times New Roman"/>
                          <a:cs typeface="Times New Roman"/>
                          <a:sym typeface="Arial"/>
                        </a:rPr>
                        <a:t>drugog</a:t>
                      </a:r>
                      <a:r>
                        <a:rPr lang="en" sz="1600" b="1" u="none" strike="noStrike" cap="none" dirty="0" smtClean="0">
                          <a:solidFill>
                            <a:schemeClr val="dk1"/>
                          </a:solidFill>
                          <a:latin typeface="Times New Roman"/>
                          <a:ea typeface="Times New Roman"/>
                          <a:cs typeface="Times New Roman"/>
                          <a:sym typeface="Times New Roman"/>
                        </a:rPr>
                        <a:t> razred</a:t>
                      </a:r>
                      <a:r>
                        <a:rPr lang="hr-HR" sz="1600" b="1" u="none" strike="noStrike" cap="none" dirty="0" smtClean="0">
                          <a:solidFill>
                            <a:schemeClr val="dk1"/>
                          </a:solidFill>
                          <a:latin typeface="Times New Roman"/>
                          <a:ea typeface="Times New Roman"/>
                          <a:cs typeface="Times New Roman"/>
                          <a:sym typeface="Times New Roman"/>
                        </a:rPr>
                        <a:t>a</a:t>
                      </a:r>
                      <a:endParaRPr lang="en" sz="1600" b="1" u="none" strike="noStrike" cap="none" dirty="0">
                        <a:solidFill>
                          <a:srgbClr val="000000"/>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3684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noProof="0" dirty="0">
                          <a:solidFill>
                            <a:schemeClr val="dk1"/>
                          </a:solidFill>
                          <a:latin typeface="Times New Roman"/>
                          <a:ea typeface="Times New Roman"/>
                          <a:cs typeface="Times New Roman"/>
                          <a:sym typeface="Arial"/>
                        </a:rPr>
                        <a:t>Učenik prepoznaje da je računalo uređaj na kojemu su pohranjeni programi. Objašnjava da programi omogućavaju rad s uređajem te da se razlikuju s obzirom na svoju namjenu. Objašnjava da je računalo uređaj koji radi ono što je zadano uputom (programom). Prepoznaje da postoje programi za različite namjene, prema njihovim iskustvima. Objašnjava da programi (upute) moraju biti precizno napisane kako bi uređaj rado ono što želimo. Objašnjava ulogu nekoliko osnovnih programa kojima se koristio na računalu</a:t>
                      </a:r>
                      <a:r>
                        <a:rPr lang="en" sz="1400" b="0" i="0" u="none" strike="noStrike" cap="none" noProof="0" dirty="0" smtClean="0">
                          <a:solidFill>
                            <a:schemeClr val="dk1"/>
                          </a:solidFill>
                          <a:latin typeface="Times New Roman"/>
                          <a:ea typeface="Times New Roman"/>
                          <a:cs typeface="Times New Roman"/>
                          <a:sym typeface="Arial"/>
                        </a:rPr>
                        <a:t>.</a:t>
                      </a:r>
                      <a:endParaRPr lang="hr-HR" sz="1400" b="0" i="0" u="none" strike="noStrike" cap="none" noProof="0" dirty="0" smtClean="0">
                        <a:solidFill>
                          <a:schemeClr val="dk1"/>
                        </a:solidFill>
                        <a:latin typeface="Times New Roman"/>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045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Program je namijenjen učenicima </a:t>
                      </a:r>
                      <a:r>
                        <a:rPr lang="hr-HR" sz="1400" u="none" strike="noStrike" cap="none" dirty="0" smtClean="0">
                          <a:solidFill>
                            <a:schemeClr val="dk1"/>
                          </a:solidFill>
                          <a:latin typeface="Times New Roman"/>
                          <a:ea typeface="Times New Roman"/>
                          <a:cs typeface="Times New Roman"/>
                          <a:sym typeface="Arial"/>
                        </a:rPr>
                        <a:t>2</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razreda </a:t>
                      </a:r>
                      <a:r>
                        <a:rPr lang="hr-HR" sz="1400" dirty="0" smtClean="0">
                          <a:latin typeface="Times New Roman"/>
                          <a:cs typeface="Times New Roman"/>
                          <a:sym typeface="Times New Roman"/>
                        </a:rPr>
                        <a:t>osnovne</a:t>
                      </a:r>
                      <a:r>
                        <a:rPr lang="hr-HR" sz="1400" baseline="0" dirty="0" smtClean="0">
                          <a:latin typeface="Times New Roman"/>
                          <a:cs typeface="Times New Roman"/>
                          <a:sym typeface="Times New Roman"/>
                        </a:rPr>
                        <a:t> škole </a:t>
                      </a:r>
                      <a:r>
                        <a:rPr lang="en" sz="1400" u="none" strike="noStrike" cap="none" dirty="0" smtClean="0">
                          <a:solidFill>
                            <a:schemeClr val="dk1"/>
                          </a:solidFill>
                          <a:latin typeface="Times New Roman"/>
                          <a:ea typeface="Times New Roman"/>
                          <a:cs typeface="Times New Roman"/>
                          <a:sym typeface="Times New Roman"/>
                        </a:rPr>
                        <a:t>koji </a:t>
                      </a:r>
                      <a:r>
                        <a:rPr lang="en" sz="1400" u="none" strike="noStrike" cap="none" dirty="0">
                          <a:solidFill>
                            <a:schemeClr val="dk1"/>
                          </a:solidFill>
                          <a:latin typeface="Times New Roman"/>
                          <a:ea typeface="Times New Roman"/>
                          <a:cs typeface="Times New Roman"/>
                          <a:sym typeface="Times New Roman"/>
                        </a:rPr>
                        <a:t>imaju izražen interes za informatiku. Namjena je upoznavanje osnova informacijske tehnologije, uporaba računala i programa, rješavanje problema i zadataka iz različitih područja </a:t>
                      </a:r>
                      <a:r>
                        <a:rPr lang="en" sz="1400" u="none" strike="noStrike" cap="none" dirty="0">
                          <a:solidFill>
                            <a:schemeClr val="dk1"/>
                          </a:solidFill>
                          <a:latin typeface="Times New Roman"/>
                          <a:ea typeface="Times New Roman"/>
                          <a:cs typeface="Times New Roman"/>
                        </a:rPr>
                        <a:t>pom</a:t>
                      </a:r>
                      <a:r>
                        <a:rPr lang="en" sz="1400" u="none" strike="noStrike" cap="none" dirty="0">
                          <a:solidFill>
                            <a:schemeClr val="dk1"/>
                          </a:solidFill>
                          <a:latin typeface="Times New Roman"/>
                          <a:ea typeface="Times New Roman"/>
                          <a:cs typeface="Times New Roman"/>
                          <a:sym typeface="Times New Roman"/>
                        </a:rPr>
                        <a:t> računala.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356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rPr>
                        <a:t>Katarina Kuntić</a:t>
                      </a:r>
                      <a:endParaRPr lang="en"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1307">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Nastava se provodi</a:t>
                      </a:r>
                      <a:r>
                        <a:rPr lang="en" sz="1400" u="none" strike="noStrike" cap="none" dirty="0">
                          <a:solidFill>
                            <a:schemeClr val="dk1"/>
                          </a:solidFill>
                          <a:latin typeface="Times New Roman"/>
                          <a:ea typeface="Times New Roman"/>
                          <a:cs typeface="Times New Roman"/>
                        </a:rPr>
                        <a:t> prema mogućnosti</a:t>
                      </a:r>
                      <a:r>
                        <a:rPr lang="en" sz="1400" u="none" strike="noStrike" cap="none" dirty="0">
                          <a:solidFill>
                            <a:schemeClr val="dk1"/>
                          </a:solidFill>
                          <a:latin typeface="Times New Roman"/>
                          <a:ea typeface="Times New Roman"/>
                          <a:cs typeface="Times New Roman"/>
                          <a:sym typeface="Times New Roman"/>
                        </a:rPr>
                        <a:t> u informatičkoj učionici škole izvan redovnog rasporeda.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356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Dva sata tjedno tijekom školske godine </a:t>
                      </a:r>
                      <a:r>
                        <a:rPr lang="en" sz="1400" u="none" strike="noStrike" cap="none" dirty="0">
                          <a:solidFill>
                            <a:schemeClr val="dk1"/>
                          </a:solidFill>
                          <a:latin typeface="Times New Roman"/>
                          <a:ea typeface="Times New Roman"/>
                          <a:cs typeface="Times New Roman"/>
                        </a:rPr>
                        <a:t>2022. /2023.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94254">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Adekvatna programska podrška (aplikativna i sistemska), antivirusni program, potrošni materijal, pribor za izradu </a:t>
                      </a:r>
                      <a:r>
                        <a:rPr lang="en" sz="1400" u="none" strike="noStrike" cap="none" dirty="0" smtClean="0">
                          <a:solidFill>
                            <a:schemeClr val="dk1"/>
                          </a:solidFill>
                          <a:latin typeface="Times New Roman"/>
                          <a:ea typeface="Times New Roman"/>
                          <a:cs typeface="Times New Roman"/>
                          <a:sym typeface="Times New Roman"/>
                        </a:rPr>
                        <a:t>plakata</a:t>
                      </a:r>
                      <a:r>
                        <a:rPr lang="hr-HR" sz="1400" u="none" strike="noStrike" cap="none" dirty="0" smtClean="0">
                          <a:solidFill>
                            <a:schemeClr val="dk1"/>
                          </a:solidFill>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43162">
                <a:tc>
                  <a:txBody>
                    <a:bodyPr/>
                    <a:lstStyle/>
                    <a:p>
                      <a:pPr marL="0" marR="0" lvl="0" indent="0" algn="l" rtl="0">
                        <a:lnSpc>
                          <a:spcPct val="115000"/>
                        </a:lnSpc>
                        <a:spcBef>
                          <a:spcPts val="0"/>
                        </a:spcBef>
                        <a:spcAft>
                          <a:spcPts val="0"/>
                        </a:spcAft>
                        <a:buFont typeface="Times New Roman"/>
                        <a:buNone/>
                      </a:pPr>
                      <a:r>
                        <a:rPr lang="en" sz="1600" b="1" u="none" strike="noStrike" cap="none">
                          <a:solidFill>
                            <a:schemeClr val="dk1"/>
                          </a:solidFill>
                          <a:latin typeface="Times New Roman"/>
                          <a:ea typeface="Times New Roman"/>
                          <a:cs typeface="Times New Roman"/>
                          <a:sym typeface="Times New Roman"/>
                        </a:rPr>
                        <a:t>VREDNOVANJE</a:t>
                      </a:r>
                      <a:r>
                        <a:rPr lang="en" sz="1600" b="1" u="none" strike="noStrike" cap="none">
                          <a:solidFill>
                            <a:schemeClr val="dk1"/>
                          </a:solidFill>
                          <a:latin typeface="Times New Roman"/>
                          <a:ea typeface="Times New Roman"/>
                          <a:cs typeface="Times New Roman"/>
                        </a:rPr>
                        <a:t> </a:t>
                      </a:r>
                      <a:r>
                        <a:rPr lang="en" sz="1600" b="1" u="none" strike="noStrike" cap="none">
                          <a:solidFill>
                            <a:schemeClr val="dk1"/>
                          </a:solidFill>
                          <a:latin typeface="Times New Roman"/>
                          <a:ea typeface="Times New Roman"/>
                          <a:cs typeface="Times New Roman"/>
                          <a:sym typeface="Times New Roman"/>
                        </a:rPr>
                        <a:t> I KORIŠTENJE REZULTATA RADA</a:t>
                      </a:r>
                      <a:endParaRPr sz="1600" u="none" strike="noStrike" cap="none">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Postignuća učenika prate se pisanim i usmenim provjerama znanja te praktičnim radom na računalu. Opisnim</a:t>
                      </a:r>
                      <a:r>
                        <a:rPr lang="en" sz="1400" u="none" strike="noStrike" cap="none" dirty="0">
                          <a:solidFill>
                            <a:schemeClr val="dk1"/>
                          </a:solidFill>
                          <a:latin typeface="Times New Roman"/>
                          <a:ea typeface="Times New Roman"/>
                          <a:cs typeface="Times New Roman"/>
                        </a:rPr>
                        <a:t> i brojčanim</a:t>
                      </a:r>
                      <a:r>
                        <a:rPr lang="en" sz="1400" u="none" strike="noStrike" cap="none" dirty="0">
                          <a:solidFill>
                            <a:schemeClr val="dk1"/>
                          </a:solidFill>
                          <a:latin typeface="Times New Roman"/>
                          <a:ea typeface="Times New Roman"/>
                          <a:cs typeface="Times New Roman"/>
                          <a:sym typeface="Times New Roman"/>
                        </a:rPr>
                        <a:t> ocjenama</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ocjenjuju se kao i u redovnoj nastavi te konačna ocjena ulazi u prosjek općeg uspjeha i upisuje se u svjedodžbu učenika. Praćenje napretka učenika, uvođenje novih metoda rada prema potrebama učenika.</a:t>
                      </a:r>
                      <a:r>
                        <a:rPr lang="en" sz="1400" u="none" strike="noStrike" cap="none" dirty="0">
                          <a:solidFill>
                            <a:schemeClr val="dk1"/>
                          </a:solidFill>
                          <a:latin typeface="Times New Roman"/>
                          <a:ea typeface="Times New Roman"/>
                          <a:cs typeface="Times New Roman"/>
                        </a:rPr>
                        <a:t> </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899069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1657;g61d832350e_54_21">
            <a:extLst>
              <a:ext uri="{FF2B5EF4-FFF2-40B4-BE49-F238E27FC236}">
                <a16:creationId xmlns:a16="http://schemas.microsoft.com/office/drawing/2014/main" id="{FB484C72-8FDC-48B8-9684-08A8AB8F9C15}"/>
              </a:ext>
            </a:extLst>
          </p:cNvPr>
          <p:cNvGraphicFramePr/>
          <p:nvPr>
            <p:extLst>
              <p:ext uri="{D42A27DB-BD31-4B8C-83A1-F6EECF244321}">
                <p14:modId xmlns:p14="http://schemas.microsoft.com/office/powerpoint/2010/main" val="4060128566"/>
              </p:ext>
            </p:extLst>
          </p:nvPr>
        </p:nvGraphicFramePr>
        <p:xfrm>
          <a:off x="347631" y="363895"/>
          <a:ext cx="8448750" cy="5856852"/>
        </p:xfrm>
        <a:graphic>
          <a:graphicData uri="http://schemas.openxmlformats.org/drawingml/2006/table">
            <a:tbl>
              <a:tblPr>
                <a:noFill/>
                <a:tableStyleId>{B2E6745A-B9C5-42E0-A17B-FDAA3278ED7C}</a:tableStyleId>
              </a:tblPr>
              <a:tblGrid>
                <a:gridCol w="2437525">
                  <a:extLst>
                    <a:ext uri="{9D8B030D-6E8A-4147-A177-3AD203B41FA5}">
                      <a16:colId xmlns:a16="http://schemas.microsoft.com/office/drawing/2014/main" val="20000"/>
                    </a:ext>
                  </a:extLst>
                </a:gridCol>
                <a:gridCol w="6011225">
                  <a:extLst>
                    <a:ext uri="{9D8B030D-6E8A-4147-A177-3AD203B41FA5}">
                      <a16:colId xmlns:a16="http://schemas.microsoft.com/office/drawing/2014/main" val="20001"/>
                    </a:ext>
                  </a:extLst>
                </a:gridCol>
              </a:tblGrid>
              <a:tr h="753188">
                <a:tc>
                  <a:txBody>
                    <a:bodyPr/>
                    <a:lstStyle/>
                    <a:p>
                      <a:pPr marL="0" marR="0" lvl="0" indent="0" algn="l" rtl="0">
                        <a:lnSpc>
                          <a:spcPct val="100000"/>
                        </a:lnSpc>
                        <a:spcBef>
                          <a:spcPts val="0"/>
                        </a:spcBef>
                        <a:spcAft>
                          <a:spcPts val="0"/>
                        </a:spcAft>
                        <a:buClr>
                          <a:srgbClr val="000000"/>
                        </a:buClr>
                        <a:buSzPts val="375"/>
                        <a:buFont typeface="Verdana"/>
                        <a:buNone/>
                      </a:pPr>
                      <a:r>
                        <a:rPr lang="en" sz="1600" b="1" dirty="0">
                          <a:latin typeface="+mj-lt"/>
                          <a:cs typeface="Times New Roman"/>
                          <a:sym typeface="Times New Roman"/>
                        </a:rPr>
                        <a:t>NAZIV AKTIVNOSTI</a:t>
                      </a:r>
                      <a:endParaRPr sz="1600" b="1"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 sz="1600" b="1" dirty="0">
                          <a:latin typeface="+mj-lt"/>
                          <a:cs typeface="Times New Roman"/>
                        </a:rPr>
                        <a:t>MATEMATIČKA RADIONICA</a:t>
                      </a:r>
                      <a:endParaRPr lang="en" sz="1600" b="1" dirty="0">
                        <a:latin typeface="+mj-lt"/>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28355">
                <a:tc>
                  <a:txBody>
                    <a:bodyPr/>
                    <a:lstStyle/>
                    <a:p>
                      <a:pPr marL="0" marR="0" lvl="0" indent="0" algn="just" rtl="0">
                        <a:lnSpc>
                          <a:spcPct val="100000"/>
                        </a:lnSpc>
                        <a:spcBef>
                          <a:spcPts val="0"/>
                        </a:spcBef>
                        <a:spcAft>
                          <a:spcPts val="0"/>
                        </a:spcAft>
                        <a:buClr>
                          <a:srgbClr val="000000"/>
                        </a:buClr>
                        <a:buSzPts val="375"/>
                        <a:buFont typeface="Verdana"/>
                        <a:buNone/>
                      </a:pPr>
                      <a:r>
                        <a:rPr lang="en" sz="1600" b="1" dirty="0">
                          <a:latin typeface="+mj-lt"/>
                          <a:cs typeface="Times New Roman"/>
                          <a:sym typeface="Times New Roman"/>
                        </a:rPr>
                        <a:t>CILJ AKTIVNOSTI</a:t>
                      </a:r>
                      <a:endParaRPr sz="1600" b="1"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noProof="0" dirty="0">
                          <a:latin typeface="+mj-lt"/>
                        </a:rPr>
                        <a:t>Popularizacija matematike, razvoj pozitivnog stava prema matematici te razvoj vještina cjeloživotnog učenja</a:t>
                      </a:r>
                      <a:endParaRPr lang="en" sz="1400" dirty="0">
                        <a:latin typeface="+mj-lt"/>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0705">
                <a:tc>
                  <a:txBody>
                    <a:bodyPr/>
                    <a:lstStyle/>
                    <a:p>
                      <a:pPr marL="0" marR="0" lvl="0" indent="0" algn="l" rtl="0">
                        <a:lnSpc>
                          <a:spcPct val="100000"/>
                        </a:lnSpc>
                        <a:spcBef>
                          <a:spcPts val="0"/>
                        </a:spcBef>
                        <a:spcAft>
                          <a:spcPts val="0"/>
                        </a:spcAft>
                        <a:buClr>
                          <a:srgbClr val="000000"/>
                        </a:buClr>
                        <a:buSzPts val="375"/>
                        <a:buFont typeface="Verdana"/>
                        <a:buNone/>
                      </a:pPr>
                      <a:r>
                        <a:rPr lang="en" sz="1600" b="1" dirty="0">
                          <a:latin typeface="+mj-lt"/>
                          <a:cs typeface="Times New Roman"/>
                          <a:sym typeface="Times New Roman"/>
                        </a:rPr>
                        <a:t>NAMJENA</a:t>
                      </a:r>
                      <a:endParaRPr sz="1600" b="1"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dirty="0">
                          <a:latin typeface="+mj-lt"/>
                          <a:cs typeface="Times New Roman"/>
                        </a:rPr>
                        <a:t>Razvijati interes prema matematici, </a:t>
                      </a:r>
                      <a:r>
                        <a:rPr lang="en" sz="1400" b="0" i="0" u="none" strike="noStrike" noProof="0" dirty="0">
                          <a:latin typeface="+mj-lt"/>
                        </a:rPr>
                        <a:t>poticati kvalitetno provođenje slobodnog vremena djece i roditelja</a:t>
                      </a:r>
                      <a:endParaRPr lang="en" sz="1400" dirty="0">
                        <a:latin typeface="+mj-lt"/>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8197">
                <a:tc>
                  <a:txBody>
                    <a:bodyPr/>
                    <a:lstStyle/>
                    <a:p>
                      <a:pPr marL="0" marR="0" lvl="0" indent="0" algn="l" rtl="0">
                        <a:lnSpc>
                          <a:spcPct val="100000"/>
                        </a:lnSpc>
                        <a:spcBef>
                          <a:spcPts val="0"/>
                        </a:spcBef>
                        <a:spcAft>
                          <a:spcPts val="0"/>
                        </a:spcAft>
                        <a:buFont typeface="Verdana"/>
                        <a:buNone/>
                      </a:pPr>
                      <a:r>
                        <a:rPr lang="en" sz="1600" b="1" dirty="0">
                          <a:latin typeface="+mj-lt"/>
                          <a:cs typeface="Times New Roman"/>
                          <a:sym typeface="Times New Roman"/>
                        </a:rPr>
                        <a:t>NOSITELJI</a:t>
                      </a:r>
                      <a:r>
                        <a:rPr lang="en" sz="1600" b="1" dirty="0">
                          <a:latin typeface="+mj-lt"/>
                          <a:cs typeface="Times New Roman"/>
                        </a:rPr>
                        <a:t> </a:t>
                      </a:r>
                      <a:endParaRPr sz="1600" b="1"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noProof="0" dirty="0" err="1">
                          <a:latin typeface="+mj-lt"/>
                        </a:rPr>
                        <a:t>Matea</a:t>
                      </a:r>
                      <a:r>
                        <a:rPr lang="en-US" sz="1400" b="0" i="0" u="none" strike="noStrike" noProof="0" dirty="0">
                          <a:latin typeface="+mj-lt"/>
                        </a:rPr>
                        <a:t> </a:t>
                      </a:r>
                      <a:r>
                        <a:rPr lang="en-US" sz="1400" b="0" i="0" u="none" strike="noStrike" noProof="0" dirty="0" err="1">
                          <a:latin typeface="+mj-lt"/>
                        </a:rPr>
                        <a:t>Herceg</a:t>
                      </a:r>
                      <a:r>
                        <a:rPr lang="en-US" sz="1400" b="0" i="0" u="none" strike="noStrike" noProof="0" dirty="0">
                          <a:latin typeface="+mj-lt"/>
                        </a:rPr>
                        <a:t>, </a:t>
                      </a:r>
                      <a:r>
                        <a:rPr lang="en-US" sz="1400" b="0" i="0" u="none" strike="noStrike" noProof="0" dirty="0" err="1">
                          <a:latin typeface="+mj-lt"/>
                        </a:rPr>
                        <a:t>Beata</a:t>
                      </a:r>
                      <a:r>
                        <a:rPr lang="en-US" sz="1400" b="0" i="0" u="none" strike="noStrike" noProof="0" dirty="0">
                          <a:latin typeface="+mj-lt"/>
                        </a:rPr>
                        <a:t> </a:t>
                      </a:r>
                      <a:r>
                        <a:rPr lang="en-US" sz="1400" b="0" i="0" u="none" strike="noStrike" noProof="0" dirty="0" err="1">
                          <a:latin typeface="+mj-lt"/>
                        </a:rPr>
                        <a:t>Gereci</a:t>
                      </a:r>
                      <a:r>
                        <a:rPr lang="en-US" sz="1400" b="0" i="0" u="none" strike="noStrike" noProof="0" dirty="0">
                          <a:latin typeface="+mj-lt"/>
                        </a:rPr>
                        <a:t> Wirth, </a:t>
                      </a:r>
                      <a:r>
                        <a:rPr lang="en-US" sz="1400" b="0" i="0" u="none" strike="noStrike" noProof="0" dirty="0" err="1">
                          <a:latin typeface="+mj-lt"/>
                        </a:rPr>
                        <a:t>Valerija</a:t>
                      </a:r>
                      <a:r>
                        <a:rPr lang="en-US" sz="1400" b="0" i="0" u="none" strike="noStrike" noProof="0" dirty="0">
                          <a:latin typeface="+mj-lt"/>
                        </a:rPr>
                        <a:t> </a:t>
                      </a:r>
                      <a:r>
                        <a:rPr lang="en-US" sz="1400" b="0" i="0" u="none" strike="noStrike" noProof="0" dirty="0" err="1">
                          <a:latin typeface="+mj-lt"/>
                        </a:rPr>
                        <a:t>Ivanović</a:t>
                      </a:r>
                      <a:r>
                        <a:rPr lang="en-US" sz="1400" b="0" i="0" u="none" strike="noStrike" noProof="0" dirty="0">
                          <a:latin typeface="+mj-lt"/>
                        </a:rPr>
                        <a:t> </a:t>
                      </a:r>
                      <a:r>
                        <a:rPr lang="en-US" sz="1400" b="0" i="0" u="none" strike="noStrike" noProof="0" dirty="0" err="1">
                          <a:latin typeface="+mj-lt"/>
                        </a:rPr>
                        <a:t>Skender</a:t>
                      </a:r>
                      <a:r>
                        <a:rPr lang="en-US" sz="1400" b="0" i="0" u="none" strike="noStrike" noProof="0" dirty="0">
                          <a:latin typeface="+mj-lt"/>
                        </a:rPr>
                        <a:t> ,Helena </a:t>
                      </a:r>
                      <a:r>
                        <a:rPr lang="en-US" sz="1400" b="0" i="0" u="none" strike="noStrike" noProof="0" dirty="0" err="1">
                          <a:latin typeface="+mj-lt"/>
                        </a:rPr>
                        <a:t>Ćurić</a:t>
                      </a:r>
                      <a:endParaRPr lang="en-US" sz="1400" b="0" i="0" u="none" strike="noStrike" noProof="0"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08222">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mj-lt"/>
                          <a:cs typeface="Times New Roman"/>
                          <a:sym typeface="Times New Roman"/>
                        </a:rPr>
                        <a:t>NAČIN REALIZACIJE</a:t>
                      </a:r>
                      <a:endParaRPr sz="1600" b="1">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dirty="0">
                          <a:latin typeface="+mj-lt"/>
                          <a:cs typeface="Times New Roman"/>
                          <a:sym typeface="Times New Roman"/>
                        </a:rPr>
                        <a:t>Radionice, skupne aktivnosti</a:t>
                      </a:r>
                      <a:endParaRPr sz="1400" dirty="0">
                        <a:latin typeface="+mj-lt"/>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28355">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mj-lt"/>
                          <a:cs typeface="Times New Roman"/>
                          <a:sym typeface="Times New Roman"/>
                        </a:rPr>
                        <a:t>VREMENIK</a:t>
                      </a:r>
                      <a:endParaRPr sz="1600" b="1">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hr-HR" sz="1400" dirty="0" smtClean="0">
                          <a:latin typeface="+mj-lt"/>
                          <a:cs typeface="Times New Roman"/>
                        </a:rPr>
                        <a:t>Svibanj, </a:t>
                      </a:r>
                      <a:r>
                        <a:rPr lang="hr-HR" sz="1400" dirty="0">
                          <a:latin typeface="+mj-lt"/>
                          <a:cs typeface="Times New Roman"/>
                        </a:rPr>
                        <a:t>2023</a:t>
                      </a:r>
                      <a:r>
                        <a:rPr lang="hr-HR" sz="1400" dirty="0" smtClean="0">
                          <a:latin typeface="+mj-lt"/>
                          <a:cs typeface="Times New Roman"/>
                        </a:rPr>
                        <a:t>. godine</a:t>
                      </a:r>
                      <a:endParaRPr lang="hr-HR" sz="1400" dirty="0">
                        <a:latin typeface="+mj-lt"/>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05872">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mj-lt"/>
                          <a:cs typeface="Times New Roman"/>
                          <a:sym typeface="Times New Roman"/>
                        </a:rPr>
                        <a:t>TROŠKOVNIK</a:t>
                      </a:r>
                      <a:endParaRPr sz="1600" b="1">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just">
                        <a:lnSpc>
                          <a:spcPct val="100000"/>
                        </a:lnSpc>
                        <a:spcBef>
                          <a:spcPts val="0"/>
                        </a:spcBef>
                        <a:spcAft>
                          <a:spcPts val="0"/>
                        </a:spcAft>
                        <a:buNone/>
                      </a:pPr>
                      <a:r>
                        <a:rPr lang="en" sz="1400" b="0" i="0" u="none" strike="noStrike" noProof="0" dirty="0">
                          <a:latin typeface="+mj-lt"/>
                        </a:rPr>
                        <a:t>Troškovi printanja i kopiranja, papir, flomasteri, ostali materijali za kreativan rad.</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393958">
                <a:tc>
                  <a:txBody>
                    <a:bodyPr/>
                    <a:lstStyle/>
                    <a:p>
                      <a:pPr marL="0" marR="0" lvl="0" indent="0" algn="l" rtl="0">
                        <a:lnSpc>
                          <a:spcPct val="100000"/>
                        </a:lnSpc>
                        <a:spcBef>
                          <a:spcPts val="0"/>
                        </a:spcBef>
                        <a:spcAft>
                          <a:spcPts val="0"/>
                        </a:spcAft>
                        <a:buClr>
                          <a:srgbClr val="000000"/>
                        </a:buClr>
                        <a:buSzPts val="375"/>
                        <a:buFont typeface="Verdana"/>
                        <a:buNone/>
                      </a:pPr>
                      <a:r>
                        <a:rPr lang="en" sz="1600" b="1">
                          <a:latin typeface="+mj-lt"/>
                          <a:cs typeface="Times New Roman"/>
                          <a:sym typeface="Times New Roman"/>
                        </a:rPr>
                        <a:t>VREDNOVANJE I KORIŠTENJE REZULTATA RADA</a:t>
                      </a:r>
                      <a:endParaRPr sz="1600" b="1">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 sz="1400" dirty="0">
                          <a:latin typeface="+mj-lt"/>
                          <a:cs typeface="Times New Roman"/>
                        </a:rPr>
                        <a:t>Evaluacijski listić</a:t>
                      </a:r>
                      <a:endParaRPr lang="en" sz="1400" dirty="0">
                        <a:latin typeface="+mj-lt"/>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553546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graphicFrame>
        <p:nvGraphicFramePr>
          <p:cNvPr id="1657" name="Google Shape;1657;g61d832350e_54_21"/>
          <p:cNvGraphicFramePr/>
          <p:nvPr>
            <p:extLst>
              <p:ext uri="{D42A27DB-BD31-4B8C-83A1-F6EECF244321}">
                <p14:modId xmlns:p14="http://schemas.microsoft.com/office/powerpoint/2010/main" val="4289760268"/>
              </p:ext>
            </p:extLst>
          </p:nvPr>
        </p:nvGraphicFramePr>
        <p:xfrm>
          <a:off x="347631" y="471489"/>
          <a:ext cx="8448748" cy="5888440"/>
        </p:xfrm>
        <a:graphic>
          <a:graphicData uri="http://schemas.openxmlformats.org/drawingml/2006/table">
            <a:tbl>
              <a:tblPr>
                <a:noFill/>
                <a:tableStyleId>{B2E6745A-B9C5-42E0-A17B-FDAA3278ED7C}</a:tableStyleId>
              </a:tblPr>
              <a:tblGrid>
                <a:gridCol w="2501152">
                  <a:extLst>
                    <a:ext uri="{9D8B030D-6E8A-4147-A177-3AD203B41FA5}">
                      <a16:colId xmlns:a16="http://schemas.microsoft.com/office/drawing/2014/main" val="20000"/>
                    </a:ext>
                  </a:extLst>
                </a:gridCol>
                <a:gridCol w="5947596">
                  <a:extLst>
                    <a:ext uri="{9D8B030D-6E8A-4147-A177-3AD203B41FA5}">
                      <a16:colId xmlns:a16="http://schemas.microsoft.com/office/drawing/2014/main" val="20001"/>
                    </a:ext>
                  </a:extLst>
                </a:gridCol>
              </a:tblGrid>
              <a:tr h="7302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r>
                        <a:rPr lang="en" sz="1600" b="1" u="none" strike="noStrike" cap="none">
                          <a:latin typeface="Times New Roman"/>
                          <a:ea typeface="Times New Roman"/>
                          <a:cs typeface="Times New Roman"/>
                        </a:rPr>
                        <a:t>MEĐUNARODNI DAN NENASILJA</a:t>
                      </a:r>
                      <a:endParaRPr lang="en" sz="1600" b="1" u="none" strike="noStrike" cap="none">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5525">
                <a:tc>
                  <a:txBody>
                    <a:bodyPr/>
                    <a:lstStyle/>
                    <a:p>
                      <a:pPr marL="0" marR="0" lvl="0" indent="0" algn="just" rtl="0">
                        <a:lnSpc>
                          <a:spcPct val="100000"/>
                        </a:lnSpc>
                        <a:spcBef>
                          <a:spcPts val="0"/>
                        </a:spcBef>
                        <a:spcAft>
                          <a:spcPts val="0"/>
                        </a:spcAft>
                        <a:buClr>
                          <a:srgbClr val="000000"/>
                        </a:buClr>
                        <a:buSzPts val="375"/>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noProof="0" dirty="0">
                          <a:latin typeface="Times New Roman"/>
                          <a:cs typeface="Times New Roman"/>
                        </a:rPr>
                        <a:t>- podići osjetljivost i osviještenost  učenika za problem nasilja </a:t>
                      </a:r>
                      <a:endParaRPr lang="sr-Latn-RS" sz="1400" dirty="0">
                        <a:latin typeface="Times New Roman" panose="02020603050405020304" pitchFamily="18" charset="0"/>
                        <a:cs typeface="Times New Roman" panose="02020603050405020304" pitchFamily="18" charset="0"/>
                      </a:endParaRPr>
                    </a:p>
                    <a:p>
                      <a:pPr lvl="0" algn="l">
                        <a:lnSpc>
                          <a:spcPct val="100000"/>
                        </a:lnSpc>
                        <a:spcBef>
                          <a:spcPts val="0"/>
                        </a:spcBef>
                        <a:spcAft>
                          <a:spcPts val="0"/>
                        </a:spcAft>
                        <a:buNone/>
                      </a:pPr>
                      <a:r>
                        <a:rPr lang="en" sz="1400" noProof="0" dirty="0">
                          <a:latin typeface="Times New Roman"/>
                          <a:cs typeface="Times New Roman"/>
                        </a:rPr>
                        <a:t>- povećati svijest o važnosti pravila koja štite od zlostavljanja i njihova pridržavanja </a:t>
                      </a:r>
                      <a:endParaRPr lang="en" sz="1400" dirty="0">
                        <a:latin typeface="Times New Roman" panose="02020603050405020304" pitchFamily="18" charset="0"/>
                        <a:cs typeface="Times New Roman" panose="02020603050405020304" pitchFamily="18" charset="0"/>
                      </a:endParaRPr>
                    </a:p>
                    <a:p>
                      <a:pPr marL="0" marR="0" lvl="0" indent="0" algn="l">
                        <a:lnSpc>
                          <a:spcPct val="100000"/>
                        </a:lnSpc>
                        <a:spcBef>
                          <a:spcPts val="0"/>
                        </a:spcBef>
                        <a:spcAft>
                          <a:spcPts val="0"/>
                        </a:spcAft>
                        <a:buNone/>
                      </a:pPr>
                      <a:r>
                        <a:rPr lang="en" sz="1400" noProof="0" dirty="0">
                          <a:latin typeface="Times New Roman"/>
                          <a:cs typeface="Times New Roman"/>
                        </a:rPr>
                        <a:t>- povećati spremnost onih koji zlostavljaju, trpe i promatraju da drugačije reagiraju u situaciji nasilja </a:t>
                      </a:r>
                      <a:endParaRPr lang="en"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145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NAMJENA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dirty="0">
                          <a:latin typeface="Times New Roman"/>
                          <a:cs typeface="Times New Roman"/>
                        </a:rPr>
                        <a:t>Namijenjen učenicima </a:t>
                      </a:r>
                      <a:r>
                        <a:rPr lang="hr-HR" sz="1400" dirty="0" smtClean="0">
                          <a:latin typeface="Times New Roman"/>
                          <a:cs typeface="Times New Roman"/>
                        </a:rPr>
                        <a:t>petog</a:t>
                      </a:r>
                      <a:r>
                        <a:rPr lang="en" sz="1400" dirty="0" smtClean="0">
                          <a:latin typeface="Times New Roman"/>
                          <a:cs typeface="Times New Roman"/>
                        </a:rPr>
                        <a:t> </a:t>
                      </a:r>
                      <a:r>
                        <a:rPr lang="en" sz="1400" dirty="0">
                          <a:latin typeface="Times New Roman"/>
                          <a:cs typeface="Times New Roman"/>
                        </a:rPr>
                        <a:t>razreda.</a:t>
                      </a:r>
                      <a:endParaRPr lang="en"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2275">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noProof="0" dirty="0" err="1">
                          <a:latin typeface="Times New Roman"/>
                          <a:cs typeface="Times New Roman"/>
                        </a:rPr>
                        <a:t>Zrinka</a:t>
                      </a:r>
                      <a:r>
                        <a:rPr lang="en-US" sz="1400" noProof="0" dirty="0">
                          <a:latin typeface="Times New Roman"/>
                          <a:cs typeface="Times New Roman"/>
                        </a:rPr>
                        <a:t> </a:t>
                      </a:r>
                      <a:r>
                        <a:rPr lang="en-US" sz="1400" noProof="0" dirty="0" err="1">
                          <a:latin typeface="Times New Roman"/>
                          <a:cs typeface="Times New Roman"/>
                        </a:rPr>
                        <a:t>Jurić</a:t>
                      </a:r>
                      <a:r>
                        <a:rPr lang="en-US" sz="1400" noProof="0" dirty="0">
                          <a:latin typeface="Times New Roman"/>
                          <a:cs typeface="Times New Roman"/>
                        </a:rPr>
                        <a:t> </a:t>
                      </a:r>
                      <a:r>
                        <a:rPr lang="en-US" sz="1400" noProof="0" dirty="0" err="1">
                          <a:latin typeface="Times New Roman"/>
                          <a:cs typeface="Times New Roman"/>
                        </a:rPr>
                        <a:t>Avmedoski</a:t>
                      </a:r>
                      <a:endParaRPr lang="en-US" sz="1400" noProof="0" dirty="0">
                        <a:latin typeface="Times New Roman" panose="02020603050405020304" pitchFamily="18" charset="0"/>
                        <a:cs typeface="Times New Roman" panose="02020603050405020304" pitchFamily="18" charset="0"/>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98100">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dirty="0">
                          <a:latin typeface="Times New Roman" panose="02020603050405020304" pitchFamily="18" charset="0"/>
                          <a:cs typeface="Times New Roman" panose="02020603050405020304" pitchFamily="18" charset="0"/>
                        </a:rPr>
                        <a:t>Radionica</a:t>
                      </a:r>
                      <a:endParaRPr lang="en" sz="1400" dirty="0">
                        <a:latin typeface="Times New Roman" panose="02020603050405020304" pitchFamily="18" charset="0"/>
                        <a:cs typeface="Times New Roman" panose="02020603050405020304" pitchFamily="18" charset="0"/>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1712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VREMENIK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hr-HR" sz="1400" dirty="0">
                          <a:latin typeface="Times New Roman"/>
                          <a:cs typeface="Times New Roman"/>
                        </a:rPr>
                        <a:t>Tijekom nastavne godine.</a:t>
                      </a:r>
                      <a:endParaRPr lang="hr-HR"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871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hr-HR" sz="1400" dirty="0" smtClean="0">
                          <a:latin typeface="Times New Roman"/>
                          <a:cs typeface="Times New Roman"/>
                        </a:rPr>
                        <a:t>Nema materijalnih troškova.</a:t>
                      </a: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30675">
                <a:tc>
                  <a:txBody>
                    <a:bodyPr/>
                    <a:lstStyle/>
                    <a:p>
                      <a:pPr marL="0" marR="0" lvl="0" indent="0" algn="l" rtl="0">
                        <a:lnSpc>
                          <a:spcPct val="100000"/>
                        </a:lnSpc>
                        <a:spcBef>
                          <a:spcPts val="0"/>
                        </a:spcBef>
                        <a:spcAft>
                          <a:spcPts val="0"/>
                        </a:spcAft>
                        <a:buClr>
                          <a:srgbClr val="000000"/>
                        </a:buClr>
                        <a:buSzPts val="375"/>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dirty="0">
                          <a:latin typeface="Times New Roman"/>
                          <a:cs typeface="Times New Roman"/>
                        </a:rPr>
                        <a:t>Evaluacija radionica.</a:t>
                      </a:r>
                      <a:endParaRPr lang="en" sz="1400" dirty="0">
                        <a:latin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678956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187"/>
          <p:cNvSpPr/>
          <p:nvPr/>
        </p:nvSpPr>
        <p:spPr>
          <a:xfrm>
            <a:off x="1328622" y="2033095"/>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r>
              <a:rPr lang="en" sz="3600" b="1" i="0" u="none" strike="noStrike" cap="none">
                <a:solidFill>
                  <a:schemeClr val="dk1"/>
                </a:solidFill>
                <a:latin typeface="Times New Roman"/>
                <a:ea typeface="Times New Roman"/>
                <a:cs typeface="Times New Roman"/>
                <a:sym typeface="Times New Roman"/>
              </a:rPr>
              <a:t>POSJETE IZLOŽBAMA, KAZALIŠNIM PREDSTAVAMA I KINIMA</a:t>
            </a:r>
            <a:endParaRPr sz="36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graphicFrame>
        <p:nvGraphicFramePr>
          <p:cNvPr id="1682" name="Google Shape;1682;p189"/>
          <p:cNvGraphicFramePr/>
          <p:nvPr>
            <p:extLst>
              <p:ext uri="{D42A27DB-BD31-4B8C-83A1-F6EECF244321}">
                <p14:modId xmlns:p14="http://schemas.microsoft.com/office/powerpoint/2010/main" val="2047944814"/>
              </p:ext>
            </p:extLst>
          </p:nvPr>
        </p:nvGraphicFramePr>
        <p:xfrm>
          <a:off x="251516" y="175495"/>
          <a:ext cx="8640975" cy="6166298"/>
        </p:xfrm>
        <a:graphic>
          <a:graphicData uri="http://schemas.openxmlformats.org/drawingml/2006/table">
            <a:tbl>
              <a:tblPr>
                <a:noFill/>
                <a:tableStyleId>{B2E6745A-B9C5-42E0-A17B-FDAA3278ED7C}</a:tableStyleId>
              </a:tblPr>
              <a:tblGrid>
                <a:gridCol w="2314402">
                  <a:extLst>
                    <a:ext uri="{9D8B030D-6E8A-4147-A177-3AD203B41FA5}">
                      <a16:colId xmlns:a16="http://schemas.microsoft.com/office/drawing/2014/main" val="20000"/>
                    </a:ext>
                  </a:extLst>
                </a:gridCol>
                <a:gridCol w="6326573">
                  <a:extLst>
                    <a:ext uri="{9D8B030D-6E8A-4147-A177-3AD203B41FA5}">
                      <a16:colId xmlns:a16="http://schemas.microsoft.com/office/drawing/2014/main" val="20001"/>
                    </a:ext>
                  </a:extLst>
                </a:gridCol>
              </a:tblGrid>
              <a:tr h="71490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POSJET KAZALIŠNIM ILI KINO PREDSTAVAMA</a:t>
                      </a:r>
                      <a:endParaRPr sz="1600" u="none" strike="noStrike" cap="none" dirty="0">
                        <a:latin typeface="+mj-lt"/>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mj-lt"/>
                          <a:ea typeface="Times New Roman"/>
                          <a:cs typeface="Times New Roman"/>
                          <a:sym typeface="Times New Roman"/>
                        </a:rPr>
                        <a:t>učenici </a:t>
                      </a:r>
                      <a:r>
                        <a:rPr lang="hr-HR" sz="1600" b="1" u="none" strike="noStrike" cap="none" dirty="0" smtClean="0">
                          <a:latin typeface="+mj-lt"/>
                          <a:ea typeface="Times New Roman"/>
                          <a:cs typeface="Times New Roman"/>
                          <a:sym typeface="Arial"/>
                        </a:rPr>
                        <a:t>prvog</a:t>
                      </a:r>
                      <a:r>
                        <a:rPr lang="en" sz="1600" b="1" u="none" strike="noStrike" cap="none" dirty="0" smtClean="0">
                          <a:latin typeface="+mj-lt"/>
                          <a:ea typeface="Times New Roman"/>
                          <a:cs typeface="Times New Roman"/>
                          <a:sym typeface="Times New Roman"/>
                        </a:rPr>
                        <a:t> razreda </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96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Upoznavanje učenika s kazalištem i kinom, njegovanje odnosa prema kulturi i kulturnim događanjima, značajnim obljetnicama i kulturnoj baštini, stjecanje novih iskustava, bogaćenje duha, razvijati kod djece navike kulturnog ponašanja u kazalištu i kinu, osposobiti učenike za komunikaciju s medijima, usvajanje temeljnih pojmova vezanih uz kazalište/kino.</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364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Poticati ljubav i interes prema kazališnoj umjetnosti te filmu. Usvajati sadržaje medijske kulture.</a:t>
                      </a:r>
                      <a:endParaRPr sz="1400" u="none" strike="noStrike" cap="none" dirty="0">
                        <a:solidFill>
                          <a:schemeClr val="dk1"/>
                        </a:solidFill>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66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latin typeface="+mj-lt"/>
                        </a:rPr>
                        <a:t>Anamarija</a:t>
                      </a:r>
                      <a:r>
                        <a:rPr lang="en-US" sz="1400" b="0" i="0" u="none" strike="noStrike" cap="none" noProof="0" dirty="0">
                          <a:latin typeface="+mj-lt"/>
                        </a:rPr>
                        <a:t> </a:t>
                      </a:r>
                      <a:r>
                        <a:rPr lang="en-US" sz="1400" b="0" i="0" u="none" strike="noStrike" cap="none" noProof="0" dirty="0" err="1">
                          <a:latin typeface="+mj-lt"/>
                        </a:rPr>
                        <a:t>Dumenčić</a:t>
                      </a:r>
                      <a:r>
                        <a:rPr lang="en-US" sz="1400" b="0" i="0" u="none" strike="noStrike" cap="none" noProof="0" dirty="0">
                          <a:latin typeface="+mj-lt"/>
                        </a:rPr>
                        <a:t>, Maja </a:t>
                      </a:r>
                      <a:r>
                        <a:rPr lang="en-US" sz="1400" b="0" i="0" u="none" strike="noStrike" cap="none" noProof="0" dirty="0" err="1">
                          <a:latin typeface="+mj-lt"/>
                        </a:rPr>
                        <a:t>Đurinović</a:t>
                      </a:r>
                      <a:r>
                        <a:rPr lang="en-US" sz="1400" b="0" i="0" u="none" strike="noStrike" cap="none" noProof="0" dirty="0">
                          <a:latin typeface="+mj-lt"/>
                        </a:rPr>
                        <a:t> </a:t>
                      </a:r>
                      <a:r>
                        <a:rPr lang="en-US" sz="1400" b="0" i="0" u="none" strike="noStrike" cap="none" noProof="0" dirty="0" err="1">
                          <a:latin typeface="+mj-lt"/>
                        </a:rPr>
                        <a:t>Tišljarec</a:t>
                      </a:r>
                      <a:r>
                        <a:rPr lang="en-US" sz="1400" b="0" i="0" u="none" strike="noStrike" cap="none" noProof="0" dirty="0">
                          <a:latin typeface="+mj-lt"/>
                        </a:rPr>
                        <a:t>, </a:t>
                      </a:r>
                      <a:r>
                        <a:rPr lang="en-US" sz="1400" b="0" i="0" u="none" strike="noStrike" cap="none" noProof="0" dirty="0" err="1">
                          <a:latin typeface="+mj-lt"/>
                        </a:rPr>
                        <a:t>Jasmina</a:t>
                      </a:r>
                      <a:r>
                        <a:rPr lang="en-US" sz="1400" b="0" i="0" u="none" strike="noStrike" cap="none" noProof="0" dirty="0">
                          <a:latin typeface="+mj-lt"/>
                        </a:rPr>
                        <a:t> Kostelac </a:t>
                      </a:r>
                      <a:r>
                        <a:rPr lang="en-US" sz="1400" b="0" i="0" u="none" strike="noStrike" cap="none" noProof="0" dirty="0" err="1">
                          <a:latin typeface="+mj-lt"/>
                        </a:rPr>
                        <a:t>Pervan</a:t>
                      </a:r>
                      <a:r>
                        <a:rPr lang="en-US" sz="1400" b="0" i="0" u="none" strike="noStrike" cap="none" noProof="0" dirty="0">
                          <a:latin typeface="+mj-lt"/>
                        </a:rPr>
                        <a:t>, Iva </a:t>
                      </a:r>
                      <a:r>
                        <a:rPr lang="en-US" sz="1400" b="0" i="0" u="none" strike="noStrike" cap="none" noProof="0" dirty="0" err="1">
                          <a:latin typeface="+mj-lt"/>
                        </a:rPr>
                        <a:t>Penava</a:t>
                      </a:r>
                      <a:endParaRPr lang="en-US" sz="1400" b="0" i="0" u="none" strike="noStrike" cap="none" noProof="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55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Tijekom školske godine učenici će gledati jednu kazališnu</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predstavu ovisno o ponudi kazališta </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i financijskim mogućnostima roditelja.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2280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14999"/>
                        </a:lnSpc>
                        <a:spcBef>
                          <a:spcPts val="0"/>
                        </a:spcBef>
                        <a:spcAft>
                          <a:spcPts val="0"/>
                        </a:spcAft>
                        <a:buNone/>
                      </a:pPr>
                      <a:r>
                        <a:rPr lang="en-US" sz="1400" b="0" i="0" u="none" strike="noStrike" cap="none" noProof="0" dirty="0" err="1" smtClean="0">
                          <a:latin typeface="+mj-lt"/>
                        </a:rPr>
                        <a:t>Prosinac</a:t>
                      </a:r>
                      <a:r>
                        <a:rPr lang="hr-HR" sz="1400" b="0" i="0" u="none" strike="noStrike" cap="none" noProof="0" dirty="0" smtClean="0">
                          <a:latin typeface="+mj-lt"/>
                        </a:rPr>
                        <a:t>,</a:t>
                      </a:r>
                      <a:r>
                        <a:rPr lang="en-US" sz="1400" b="0" i="0" u="none" strike="noStrike" cap="none" noProof="0" dirty="0" smtClean="0">
                          <a:latin typeface="+mj-lt"/>
                        </a:rPr>
                        <a:t> </a:t>
                      </a:r>
                      <a:r>
                        <a:rPr lang="en-US" sz="1400" b="0" i="0" u="none" strike="noStrike" cap="none" noProof="0" dirty="0">
                          <a:latin typeface="+mj-lt"/>
                        </a:rPr>
                        <a:t>2022</a:t>
                      </a:r>
                      <a:r>
                        <a:rPr lang="en-US" sz="1400" b="0" i="0" u="none" strike="noStrike" cap="none" noProof="0" dirty="0" smtClean="0">
                          <a:latin typeface="+mj-lt"/>
                        </a:rPr>
                        <a:t>.</a:t>
                      </a:r>
                      <a:r>
                        <a:rPr lang="hr-HR" sz="1400" b="0" i="0" u="none" strike="noStrike" cap="none" baseline="0" noProof="0" dirty="0" smtClean="0">
                          <a:latin typeface="+mj-lt"/>
                        </a:rPr>
                        <a:t> godine i</a:t>
                      </a:r>
                      <a:r>
                        <a:rPr lang="en-US" sz="1400" b="0" i="0" u="none" strike="noStrike" cap="none" noProof="0" dirty="0">
                          <a:latin typeface="+mj-lt"/>
                        </a:rPr>
                        <a:t> </a:t>
                      </a:r>
                      <a:r>
                        <a:rPr lang="en-US" sz="1400" b="0" i="0" u="none" strike="noStrike" cap="none" noProof="0" dirty="0" err="1" smtClean="0">
                          <a:latin typeface="+mj-lt"/>
                        </a:rPr>
                        <a:t>veljača</a:t>
                      </a:r>
                      <a:r>
                        <a:rPr lang="hr-HR" sz="1400" b="0" i="0" u="none" strike="noStrike" cap="none" noProof="0" dirty="0" smtClean="0">
                          <a:latin typeface="+mj-lt"/>
                        </a:rPr>
                        <a:t>,</a:t>
                      </a:r>
                      <a:r>
                        <a:rPr lang="en-US" sz="1400" b="0" i="0" u="none" strike="noStrike" cap="none" noProof="0" dirty="0" smtClean="0">
                          <a:latin typeface="+mj-lt"/>
                        </a:rPr>
                        <a:t> </a:t>
                      </a:r>
                      <a:r>
                        <a:rPr lang="en-US" sz="1400" b="0" i="0" u="none" strike="noStrike" cap="none" noProof="0" dirty="0">
                          <a:latin typeface="+mj-lt"/>
                        </a:rPr>
                        <a:t>2023</a:t>
                      </a:r>
                      <a:r>
                        <a:rPr lang="en-US" sz="1400" b="0" i="0" u="none" strike="noStrike" cap="none" noProof="0" dirty="0" smtClean="0">
                          <a:latin typeface="+mj-lt"/>
                        </a:rPr>
                        <a:t>.</a:t>
                      </a:r>
                      <a:r>
                        <a:rPr lang="hr-HR" sz="1400" b="0" i="0" u="none" strike="noStrike" cap="none" noProof="0" dirty="0" smtClean="0">
                          <a:latin typeface="+mj-lt"/>
                        </a:rPr>
                        <a:t> godine.</a:t>
                      </a:r>
                      <a:endParaRPr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989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Ulaznice za kazalište </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i prijevoz</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financiraju roditelji uz unaprijed potpisanu suglasnost</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732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Govorna vježba na nastavi hrvatskog jezika</a:t>
                      </a:r>
                      <a:r>
                        <a:rPr lang="en" sz="1400" u="none" strike="noStrike" cap="none" dirty="0">
                          <a:solidFill>
                            <a:schemeClr val="dk1"/>
                          </a:solidFill>
                          <a:latin typeface="+mj-lt"/>
                        </a:rPr>
                        <a:t>, </a:t>
                      </a:r>
                      <a:r>
                        <a:rPr lang="en" sz="1400" u="none" strike="noStrike" cap="none" dirty="0">
                          <a:solidFill>
                            <a:schemeClr val="dk1"/>
                          </a:solidFill>
                          <a:latin typeface="+mj-lt"/>
                          <a:ea typeface="Times New Roman"/>
                          <a:cs typeface="Times New Roman"/>
                          <a:sym typeface="Times New Roman"/>
                        </a:rPr>
                        <a:t>rješavanje zadataka vezanih uz posjet kazalištu i kinu.</a:t>
                      </a:r>
                      <a:endParaRPr sz="1400" u="none" strike="noStrike" cap="none" dirty="0">
                        <a:solidFill>
                          <a:schemeClr val="dk1"/>
                        </a:solidFill>
                        <a:latin typeface="+mj-lt"/>
                      </a:endParaRPr>
                    </a:p>
                    <a:p>
                      <a:pPr marL="0" marR="0" lvl="0" indent="0" algn="l" rtl="0">
                        <a:lnSpc>
                          <a:spcPct val="115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Praćenje kvalitete rada i motivacije učenika.</a:t>
                      </a:r>
                      <a:endParaRPr sz="1400" u="none" strike="noStrike" cap="none" dirty="0">
                        <a:solidFill>
                          <a:schemeClr val="dk1"/>
                        </a:solidFill>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graphicFrame>
        <p:nvGraphicFramePr>
          <p:cNvPr id="1676" name="Google Shape;1676;p188"/>
          <p:cNvGraphicFramePr/>
          <p:nvPr>
            <p:extLst>
              <p:ext uri="{D42A27DB-BD31-4B8C-83A1-F6EECF244321}">
                <p14:modId xmlns:p14="http://schemas.microsoft.com/office/powerpoint/2010/main" val="2079596021"/>
              </p:ext>
            </p:extLst>
          </p:nvPr>
        </p:nvGraphicFramePr>
        <p:xfrm>
          <a:off x="251512" y="378974"/>
          <a:ext cx="8640975" cy="6184245"/>
        </p:xfrm>
        <a:graphic>
          <a:graphicData uri="http://schemas.openxmlformats.org/drawingml/2006/table">
            <a:tbl>
              <a:tblPr>
                <a:noFill/>
                <a:tableStyleId>{B2E6745A-B9C5-42E0-A17B-FDAA3278ED7C}</a:tableStyleId>
              </a:tblPr>
              <a:tblGrid>
                <a:gridCol w="2379721">
                  <a:extLst>
                    <a:ext uri="{9D8B030D-6E8A-4147-A177-3AD203B41FA5}">
                      <a16:colId xmlns:a16="http://schemas.microsoft.com/office/drawing/2014/main" val="20000"/>
                    </a:ext>
                  </a:extLst>
                </a:gridCol>
                <a:gridCol w="6261254">
                  <a:extLst>
                    <a:ext uri="{9D8B030D-6E8A-4147-A177-3AD203B41FA5}">
                      <a16:colId xmlns:a16="http://schemas.microsoft.com/office/drawing/2014/main" val="20001"/>
                    </a:ext>
                  </a:extLst>
                </a:gridCol>
              </a:tblGrid>
              <a:tr h="787131">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POSJET KAZALIŠNOJ</a:t>
                      </a:r>
                      <a:r>
                        <a:rPr lang="en" sz="1600" b="1"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PREDSTAVI </a:t>
                      </a:r>
                      <a:endParaRPr lang="hr-HR" sz="1600" b="1"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Verdana"/>
                        <a:buNone/>
                      </a:pPr>
                      <a:r>
                        <a:rPr lang="hr-HR" sz="1600" b="1" u="none" strike="noStrike" cap="none" dirty="0" smtClean="0">
                          <a:latin typeface="Times New Roman"/>
                          <a:ea typeface="Times New Roman"/>
                          <a:cs typeface="Times New Roman"/>
                          <a:sym typeface="Times New Roman"/>
                        </a:rPr>
                        <a:t>za učenike </a:t>
                      </a:r>
                      <a:r>
                        <a:rPr lang="hr-HR" sz="1600" b="1" u="none" strike="noStrike" cap="none" dirty="0" smtClean="0">
                          <a:latin typeface="Times New Roman"/>
                          <a:ea typeface="Times New Roman"/>
                          <a:cs typeface="Times New Roman"/>
                        </a:rPr>
                        <a:t>drugog</a:t>
                      </a:r>
                      <a:r>
                        <a:rPr lang="hr-HR" sz="1600" b="1" u="none" strike="noStrike" cap="none" baseline="0" dirty="0" smtClean="0">
                          <a:latin typeface="Times New Roman"/>
                          <a:ea typeface="Times New Roman"/>
                          <a:cs typeface="Times New Roman"/>
                        </a:rPr>
                        <a:t> </a:t>
                      </a:r>
                      <a:r>
                        <a:rPr lang="hr-HR" sz="1600" b="1" u="none" strike="noStrike" cap="none" dirty="0" smtClean="0">
                          <a:latin typeface="Times New Roman"/>
                          <a:ea typeface="Times New Roman"/>
                          <a:cs typeface="Times New Roman"/>
                          <a:sym typeface="Times New Roman"/>
                        </a:rPr>
                        <a:t>razreda</a:t>
                      </a:r>
                      <a:endParaRPr lang="hr-H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7458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Upoznavanje učenika s kazalištem, njegovanje odnosa prema kulturi i kulturnim događanjima, značajnim obljetnicama i kulturnoj baštini, stjecanje novih iskustava, bogaćenje duha, razvijati kod djece navike kulturnog ponašanja u kulturnoj ustanovi, osposobiti učenike za komunikaciju s medijima, usvajanje temeljnih pojmova vezanih uz kazalište i kino.</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44420">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Times New Roman"/>
                        <a:buNone/>
                      </a:pPr>
                      <a:r>
                        <a:rPr lang="en" sz="1400" u="none" strike="noStrike" cap="none" dirty="0">
                          <a:latin typeface="Times New Roman"/>
                          <a:ea typeface="Times New Roman"/>
                          <a:cs typeface="Times New Roman"/>
                          <a:sym typeface="Times New Roman"/>
                        </a:rPr>
                        <a:t>- razvijati interes za kazališne predstave</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Times New Roman"/>
                        <a:buNone/>
                      </a:pPr>
                      <a:r>
                        <a:rPr lang="en" sz="1400" u="none" strike="noStrike" cap="none" dirty="0">
                          <a:latin typeface="Times New Roman"/>
                          <a:ea typeface="Times New Roman"/>
                          <a:cs typeface="Times New Roman"/>
                          <a:sym typeface="Times New Roman"/>
                        </a:rPr>
                        <a:t>- razvijati sposobnost gledanja,doživljavanja i uočavanja pojedinosti u predstavi</a:t>
                      </a:r>
                      <a:r>
                        <a:rPr lang="en" sz="1400" u="none" strike="noStrike" cap="none" dirty="0">
                          <a:latin typeface="Times New Roman"/>
                          <a:ea typeface="Times New Roman"/>
                          <a:cs typeface="Times New Roman"/>
                        </a:rPr>
                        <a:t> te sposobnost usporedbe književnog djela i kazališne predstave</a:t>
                      </a:r>
                      <a:endParaRPr lang="en"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uočavanje likova i njihovih osobina na osnovi njihovih postupaka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uočavanje glazbe</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razvijati kulturu ponašanja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 utvrđivati znanja o prometu i prometnoj kulturi</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9237">
                <a:tc>
                  <a:txBody>
                    <a:bodyPr/>
                    <a:lstStyle/>
                    <a:p>
                      <a:pPr marL="0" marR="0" lvl="0" indent="0" algn="l" rtl="0">
                        <a:lnSpc>
                          <a:spcPct val="100000"/>
                        </a:lnSpc>
                        <a:spcBef>
                          <a:spcPts val="0"/>
                        </a:spcBef>
                        <a:spcAft>
                          <a:spcPts val="0"/>
                        </a:spcAft>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Times New Roman"/>
                        </a:rPr>
                        <a:t>Danijela</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Divna</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Dujić</a:t>
                      </a:r>
                      <a:r>
                        <a:rPr lang="en-US" sz="1400" b="0" i="0" u="none" strike="noStrike" cap="none" noProof="0" dirty="0">
                          <a:solidFill>
                            <a:schemeClr val="dk1"/>
                          </a:solidFill>
                          <a:latin typeface="Times New Roman"/>
                        </a:rPr>
                        <a:t>, Martina </a:t>
                      </a:r>
                      <a:r>
                        <a:rPr lang="en-US" sz="1400" b="0" i="0" u="none" strike="noStrike" cap="none" noProof="0" dirty="0" err="1">
                          <a:solidFill>
                            <a:schemeClr val="dk1"/>
                          </a:solidFill>
                          <a:latin typeface="Times New Roman"/>
                        </a:rPr>
                        <a:t>Delišimunović</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Čmigović</a:t>
                      </a:r>
                      <a:r>
                        <a:rPr lang="en-US" sz="1400" b="0" i="0" u="none" strike="noStrike" cap="none" noProof="0" dirty="0">
                          <a:solidFill>
                            <a:schemeClr val="dk1"/>
                          </a:solidFill>
                          <a:latin typeface="Times New Roman"/>
                        </a:rPr>
                        <a:t>, Ivana </a:t>
                      </a:r>
                      <a:r>
                        <a:rPr lang="en-US" sz="1400" b="0" i="0" u="none" strike="noStrike" cap="none" noProof="0" dirty="0" err="1">
                          <a:solidFill>
                            <a:schemeClr val="dk1"/>
                          </a:solidFill>
                          <a:latin typeface="Times New Roman"/>
                        </a:rPr>
                        <a:t>Vlajčić</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Natalija</a:t>
                      </a:r>
                      <a:r>
                        <a:rPr lang="en-US" sz="1400" b="0" i="0" u="none" strike="noStrike" cap="none" noProof="0" dirty="0">
                          <a:solidFill>
                            <a:schemeClr val="dk1"/>
                          </a:solidFill>
                          <a:latin typeface="Times New Roman"/>
                        </a:rPr>
                        <a:t> </a:t>
                      </a:r>
                      <a:r>
                        <a:rPr lang="en-US" sz="1400" b="0" i="0" u="none" strike="noStrike" cap="none" noProof="0" dirty="0" err="1">
                          <a:solidFill>
                            <a:schemeClr val="dk1"/>
                          </a:solidFill>
                          <a:latin typeface="Times New Roman"/>
                        </a:rPr>
                        <a:t>Kovač</a:t>
                      </a:r>
                      <a:endParaRPr lang="en-US" sz="1400"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6953">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Odlazak autobusom do kazališta/kina, gledanje kazališne/kino predstave, povratak autobusom.</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8477">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smtClean="0">
                          <a:latin typeface="Times New Roman"/>
                          <a:ea typeface="Times New Roman"/>
                          <a:cs typeface="Times New Roman"/>
                        </a:rPr>
                        <a:t>Listopad</a:t>
                      </a:r>
                      <a:r>
                        <a:rPr lang="hr-HR" sz="1400" u="none" strike="noStrike" cap="none" dirty="0" smtClean="0">
                          <a:latin typeface="Times New Roman"/>
                          <a:ea typeface="Times New Roman"/>
                          <a:cs typeface="Times New Roman"/>
                        </a:rPr>
                        <a:t>,</a:t>
                      </a:r>
                      <a:r>
                        <a:rPr lang="en-US" sz="1400" u="none" strike="noStrike" cap="none" dirty="0" smtClean="0">
                          <a:latin typeface="Times New Roman"/>
                          <a:ea typeface="Times New Roman"/>
                          <a:cs typeface="Times New Roman"/>
                        </a:rPr>
                        <a:t> </a:t>
                      </a:r>
                      <a:r>
                        <a:rPr lang="en-US" sz="1400" u="none" strike="noStrike" cap="none" dirty="0">
                          <a:latin typeface="Times New Roman"/>
                          <a:ea typeface="Times New Roman"/>
                          <a:cs typeface="Times New Roman"/>
                        </a:rPr>
                        <a:t>2022</a:t>
                      </a:r>
                      <a:r>
                        <a:rPr lang="en-US" sz="1400" u="none" strike="noStrike" cap="none" dirty="0" smtClean="0">
                          <a:latin typeface="Times New Roman"/>
                          <a:ea typeface="Times New Roman"/>
                          <a:cs typeface="Times New Roman"/>
                        </a:rPr>
                        <a:t>.</a:t>
                      </a:r>
                      <a:r>
                        <a:rPr lang="hr-HR" sz="1400" u="none" strike="noStrike" cap="none" baseline="0" dirty="0" smtClean="0">
                          <a:latin typeface="Times New Roman"/>
                          <a:ea typeface="Times New Roman"/>
                          <a:cs typeface="Times New Roman"/>
                        </a:rPr>
                        <a:t> godine i</a:t>
                      </a:r>
                      <a:r>
                        <a:rPr lang="en-US" sz="1400" u="none" strike="noStrike" cap="none" dirty="0" smtClean="0">
                          <a:latin typeface="Times New Roman"/>
                          <a:ea typeface="Times New Roman"/>
                          <a:cs typeface="Times New Roman"/>
                        </a:rPr>
                        <a:t> </a:t>
                      </a:r>
                      <a:r>
                        <a:rPr lang="en-US" sz="1400" u="none" strike="noStrike" cap="none" dirty="0" err="1" smtClean="0">
                          <a:latin typeface="Times New Roman"/>
                          <a:ea typeface="Times New Roman"/>
                          <a:cs typeface="Times New Roman"/>
                        </a:rPr>
                        <a:t>ožujak</a:t>
                      </a:r>
                      <a:r>
                        <a:rPr lang="hr-HR" sz="1400" u="none" strike="noStrike" cap="none" dirty="0" smtClean="0">
                          <a:latin typeface="Times New Roman"/>
                          <a:ea typeface="Times New Roman"/>
                          <a:cs typeface="Times New Roman"/>
                        </a:rPr>
                        <a:t>,</a:t>
                      </a:r>
                      <a:r>
                        <a:rPr lang="en-US" sz="1400" u="none" strike="noStrike" cap="none" dirty="0" smtClean="0">
                          <a:latin typeface="Times New Roman"/>
                          <a:ea typeface="Times New Roman"/>
                          <a:cs typeface="Times New Roman"/>
                        </a:rPr>
                        <a:t> </a:t>
                      </a:r>
                      <a:r>
                        <a:rPr lang="en-US" sz="1400" u="none" strike="noStrike" cap="none" dirty="0">
                          <a:latin typeface="Times New Roman"/>
                          <a:ea typeface="Times New Roman"/>
                          <a:cs typeface="Times New Roman"/>
                        </a:rPr>
                        <a:t>2023</a:t>
                      </a:r>
                      <a:r>
                        <a:rPr lang="en-US" sz="1400" u="none" strike="noStrike" cap="none" dirty="0" smtClean="0">
                          <a:latin typeface="Times New Roman"/>
                          <a:ea typeface="Times New Roman"/>
                          <a:cs typeface="Times New Roman"/>
                        </a:rPr>
                        <a:t>.</a:t>
                      </a:r>
                      <a:r>
                        <a:rPr lang="hr-HR" sz="1400" u="none" strike="noStrike" cap="none" dirty="0" smtClean="0">
                          <a:latin typeface="Times New Roman"/>
                          <a:ea typeface="Times New Roman"/>
                          <a:cs typeface="Times New Roman"/>
                        </a:rPr>
                        <a:t> godine.</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6339">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Autobusna i kazališna karta </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uz pisanu suglasnost roditelja.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5137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Vrednovanje u učionici nakon povratka.Crtanje stripa, igranje uloga.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graphicFrame>
        <p:nvGraphicFramePr>
          <p:cNvPr id="1688" name="Google Shape;1688;p190"/>
          <p:cNvGraphicFramePr/>
          <p:nvPr>
            <p:extLst>
              <p:ext uri="{D42A27DB-BD31-4B8C-83A1-F6EECF244321}">
                <p14:modId xmlns:p14="http://schemas.microsoft.com/office/powerpoint/2010/main" val="1620988589"/>
              </p:ext>
            </p:extLst>
          </p:nvPr>
        </p:nvGraphicFramePr>
        <p:xfrm>
          <a:off x="357342" y="214604"/>
          <a:ext cx="8640975" cy="6244031"/>
        </p:xfrm>
        <a:graphic>
          <a:graphicData uri="http://schemas.openxmlformats.org/drawingml/2006/table">
            <a:tbl>
              <a:tblPr>
                <a:noFill/>
                <a:tableStyleId>{B2E6745A-B9C5-42E0-A17B-FDAA3278ED7C}</a:tableStyleId>
              </a:tblPr>
              <a:tblGrid>
                <a:gridCol w="2525817">
                  <a:extLst>
                    <a:ext uri="{9D8B030D-6E8A-4147-A177-3AD203B41FA5}">
                      <a16:colId xmlns:a16="http://schemas.microsoft.com/office/drawing/2014/main" val="20000"/>
                    </a:ext>
                  </a:extLst>
                </a:gridCol>
                <a:gridCol w="6115158">
                  <a:extLst>
                    <a:ext uri="{9D8B030D-6E8A-4147-A177-3AD203B41FA5}">
                      <a16:colId xmlns:a16="http://schemas.microsoft.com/office/drawing/2014/main" val="20001"/>
                    </a:ext>
                  </a:extLst>
                </a:gridCol>
              </a:tblGrid>
              <a:tr h="69275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Comic Sans MS"/>
                        <a:buNone/>
                      </a:pPr>
                      <a:r>
                        <a:rPr lang="hr-HR" sz="1600" b="1" i="0" u="none" strike="noStrike" cap="none" dirty="0">
                          <a:solidFill>
                            <a:srgbClr val="000000"/>
                          </a:solidFill>
                          <a:latin typeface="+mj-lt"/>
                          <a:ea typeface="Times New Roman"/>
                          <a:cs typeface="Times New Roman"/>
                          <a:sym typeface="Times New Roman"/>
                        </a:rPr>
                        <a:t>POSJET </a:t>
                      </a:r>
                      <a:r>
                        <a:rPr lang="hr-HR" sz="1600" b="1" i="0" u="none" strike="noStrike" cap="none" dirty="0">
                          <a:solidFill>
                            <a:srgbClr val="000000"/>
                          </a:solidFill>
                          <a:latin typeface="+mj-lt"/>
                          <a:ea typeface="Times New Roman"/>
                          <a:cs typeface="Times New Roman"/>
                          <a:sym typeface="Arial"/>
                        </a:rPr>
                        <a:t>KINO I KAZALIŠNOJ </a:t>
                      </a:r>
                      <a:r>
                        <a:rPr lang="hr-HR" sz="1600" b="1" i="0" u="none" strike="noStrike" cap="none" dirty="0">
                          <a:solidFill>
                            <a:srgbClr val="000000"/>
                          </a:solidFill>
                          <a:latin typeface="+mj-lt"/>
                          <a:ea typeface="Times New Roman"/>
                          <a:cs typeface="Times New Roman"/>
                          <a:sym typeface="Times New Roman"/>
                        </a:rPr>
                        <a:t>PREDSTAVI </a:t>
                      </a:r>
                      <a:endParaRPr lang="hr-HR" sz="1600" b="1" i="0" u="none" strike="noStrike" cap="none" dirty="0" smtClean="0">
                        <a:solidFill>
                          <a:srgbClr val="000000"/>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Comic Sans MS"/>
                        <a:buNone/>
                      </a:pPr>
                      <a:r>
                        <a:rPr lang="hr-HR" sz="1600" b="1" i="0" u="none" strike="noStrike" cap="none" dirty="0" smtClean="0">
                          <a:solidFill>
                            <a:srgbClr val="000000"/>
                          </a:solidFill>
                          <a:latin typeface="+mj-lt"/>
                          <a:ea typeface="Times New Roman"/>
                          <a:cs typeface="Times New Roman"/>
                          <a:sym typeface="Times New Roman"/>
                        </a:rPr>
                        <a:t>za učenike trećeg razreda</a:t>
                      </a:r>
                      <a:endParaRPr lang="hr-HR" sz="1600" b="1" i="0" u="none" strike="noStrike" cap="none" dirty="0">
                        <a:solidFill>
                          <a:srgbClr val="000000"/>
                        </a:solidFill>
                        <a:latin typeface="+mj-lt"/>
                        <a:ea typeface="Times New Roman"/>
                        <a:cs typeface="Times New Roman"/>
                        <a:sym typeface="Arial"/>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9745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41300" algn="l" rtl="0">
                        <a:lnSpc>
                          <a:spcPct val="115000"/>
                        </a:lnSpc>
                        <a:spcBef>
                          <a:spcPts val="0"/>
                        </a:spcBef>
                        <a:spcAft>
                          <a:spcPts val="0"/>
                        </a:spcAft>
                        <a:buClr>
                          <a:srgbClr val="000000"/>
                        </a:buClr>
                        <a:buSzPts val="1600"/>
                        <a:buFont typeface="Times New Roman"/>
                        <a:buChar char="-"/>
                      </a:pPr>
                      <a:r>
                        <a:rPr lang="hr-HR" sz="1400" u="none" strike="noStrike" cap="none" dirty="0">
                          <a:latin typeface="+mj-lt"/>
                          <a:ea typeface="Times New Roman"/>
                          <a:cs typeface="Times New Roman"/>
                          <a:sym typeface="Times New Roman"/>
                        </a:rPr>
                        <a:t>Upoznati </a:t>
                      </a:r>
                      <a:r>
                        <a:rPr lang="hr-HR" sz="1400" u="none" strike="noStrike" cap="none" dirty="0">
                          <a:latin typeface="+mj-lt"/>
                          <a:ea typeface="Times New Roman"/>
                          <a:cs typeface="Times New Roman"/>
                        </a:rPr>
                        <a:t>kulturnu ustanovu</a:t>
                      </a:r>
                      <a:r>
                        <a:rPr lang="en" sz="1400" u="none" strike="noStrike" cap="none" dirty="0">
                          <a:latin typeface="+mj-lt"/>
                          <a:ea typeface="Times New Roman"/>
                          <a:cs typeface="Times New Roman"/>
                          <a:sym typeface="Times New Roman"/>
                        </a:rPr>
                        <a:t>, doživjeti primjerenu</a:t>
                      </a:r>
                      <a:r>
                        <a:rPr lang="en" sz="1400" u="none" strike="noStrike" cap="none" dirty="0">
                          <a:latin typeface="+mj-lt"/>
                          <a:ea typeface="Times New Roman"/>
                          <a:cs typeface="Times New Roman"/>
                        </a:rPr>
                        <a:t> </a:t>
                      </a:r>
                      <a:r>
                        <a:rPr lang="hr-HR" sz="1400" u="none" strike="noStrike" cap="none" dirty="0">
                          <a:latin typeface="+mj-lt"/>
                          <a:ea typeface="Times New Roman"/>
                          <a:cs typeface="Times New Roman"/>
                          <a:sym typeface="Times New Roman"/>
                        </a:rPr>
                        <a:t> </a:t>
                      </a:r>
                      <a:r>
                        <a:rPr lang="hr-HR" sz="1400" u="none" strike="noStrike" cap="none" dirty="0" err="1">
                          <a:latin typeface="+mj-lt"/>
                          <a:ea typeface="Times New Roman"/>
                          <a:cs typeface="Times New Roman"/>
                          <a:sym typeface="Times New Roman"/>
                        </a:rPr>
                        <a:t>ki</a:t>
                      </a:r>
                      <a:r>
                        <a:rPr lang="en" sz="1400" u="none" strike="noStrike" cap="none" dirty="0">
                          <a:latin typeface="+mj-lt"/>
                          <a:ea typeface="Times New Roman"/>
                          <a:cs typeface="Times New Roman"/>
                          <a:sym typeface="Times New Roman"/>
                        </a:rPr>
                        <a:t>no </a:t>
                      </a:r>
                      <a:r>
                        <a:rPr lang="en" sz="1400" u="none" strike="noStrike" cap="none" dirty="0">
                          <a:latin typeface="+mj-lt"/>
                          <a:ea typeface="Times New Roman"/>
                          <a:cs typeface="Times New Roman"/>
                        </a:rPr>
                        <a:t>te kazališnu </a:t>
                      </a:r>
                      <a:r>
                        <a:rPr lang="en" sz="1400" u="none" strike="noStrike" cap="none" dirty="0">
                          <a:latin typeface="+mj-lt"/>
                          <a:ea typeface="Times New Roman"/>
                          <a:cs typeface="Times New Roman"/>
                          <a:sym typeface="Times New Roman"/>
                        </a:rPr>
                        <a:t>predstavu i iskazati doživljaje koje je ona pobudila</a:t>
                      </a:r>
                      <a:endParaRPr sz="1400" u="none" strike="noStrike" cap="none" dirty="0">
                        <a:latin typeface="+mj-lt"/>
                      </a:endParaRPr>
                    </a:p>
                    <a:p>
                      <a:pPr marL="457200" marR="0" lvl="0" indent="-241300" algn="l" rtl="0">
                        <a:lnSpc>
                          <a:spcPct val="115000"/>
                        </a:lnSpc>
                        <a:spcBef>
                          <a:spcPts val="0"/>
                        </a:spcBef>
                        <a:spcAft>
                          <a:spcPts val="0"/>
                        </a:spcAft>
                        <a:buClr>
                          <a:srgbClr val="000000"/>
                        </a:buClr>
                        <a:buSzPts val="1600"/>
                        <a:buFont typeface="Times New Roman"/>
                        <a:buChar char="-"/>
                      </a:pPr>
                      <a:r>
                        <a:rPr lang="en" sz="1400" u="none" strike="noStrike" cap="none" dirty="0">
                          <a:latin typeface="+mj-lt"/>
                          <a:ea typeface="Times New Roman"/>
                          <a:cs typeface="Times New Roman"/>
                          <a:sym typeface="Times New Roman"/>
                        </a:rPr>
                        <a:t>razvijati kulturu ponašanja u </a:t>
                      </a:r>
                      <a:r>
                        <a:rPr lang="en" sz="1400" u="none" strike="noStrike" cap="none" dirty="0">
                          <a:latin typeface="+mj-lt"/>
                          <a:ea typeface="Times New Roman"/>
                          <a:cs typeface="Times New Roman"/>
                        </a:rPr>
                        <a:t>kazalištu/kinu </a:t>
                      </a:r>
                      <a:endParaRPr sz="1400" u="none" strike="noStrike" cap="none" dirty="0">
                        <a:latin typeface="+mj-lt"/>
                      </a:endParaRPr>
                    </a:p>
                    <a:p>
                      <a:pPr marL="457200" marR="0" lvl="0" indent="-241300" algn="l" rtl="0">
                        <a:lnSpc>
                          <a:spcPct val="115000"/>
                        </a:lnSpc>
                        <a:spcBef>
                          <a:spcPts val="0"/>
                        </a:spcBef>
                        <a:spcAft>
                          <a:spcPts val="0"/>
                        </a:spcAft>
                        <a:buClr>
                          <a:srgbClr val="000000"/>
                        </a:buClr>
                        <a:buSzPts val="1600"/>
                        <a:buFont typeface="Times New Roman"/>
                        <a:buChar char="-"/>
                      </a:pPr>
                      <a:r>
                        <a:rPr lang="en" sz="1400" u="none" strike="noStrike" cap="none" dirty="0">
                          <a:latin typeface="+mj-lt"/>
                          <a:ea typeface="Times New Roman"/>
                          <a:cs typeface="Times New Roman"/>
                          <a:sym typeface="Times New Roman"/>
                        </a:rPr>
                        <a:t>njegovanje odnosa prema kulturnim događanjima</a:t>
                      </a:r>
                      <a:endParaRPr sz="1400" u="none" strike="noStrike" cap="none" dirty="0">
                        <a:latin typeface="+mj-lt"/>
                      </a:endParaRPr>
                    </a:p>
                    <a:p>
                      <a:pPr marL="457200" marR="0" lvl="0" indent="-241300" algn="l" rtl="0">
                        <a:lnSpc>
                          <a:spcPct val="115000"/>
                        </a:lnSpc>
                        <a:spcBef>
                          <a:spcPts val="0"/>
                        </a:spcBef>
                        <a:spcAft>
                          <a:spcPts val="0"/>
                        </a:spcAft>
                        <a:buClr>
                          <a:srgbClr val="000000"/>
                        </a:buClr>
                        <a:buSzPts val="1600"/>
                        <a:buFont typeface="Times New Roman"/>
                        <a:buChar char="-"/>
                      </a:pPr>
                      <a:r>
                        <a:rPr lang="en" sz="1400" u="none" strike="noStrike" cap="none" dirty="0">
                          <a:latin typeface="+mj-lt"/>
                          <a:ea typeface="Times New Roman"/>
                          <a:cs typeface="Times New Roman"/>
                          <a:sym typeface="Times New Roman"/>
                        </a:rPr>
                        <a:t>stjecanje novih iskustava,bogaćenje duha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886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Poticati ljubav i interes prema</a:t>
                      </a:r>
                      <a:r>
                        <a:rPr lang="en" sz="1400" u="none" strike="noStrike" cap="none" dirty="0">
                          <a:latin typeface="+mj-lt"/>
                          <a:ea typeface="Times New Roman"/>
                          <a:cs typeface="Times New Roman"/>
                        </a:rPr>
                        <a:t> </a:t>
                      </a:r>
                      <a:r>
                        <a:rPr lang="hr-HR" sz="1400" u="none" strike="noStrike" cap="none" dirty="0">
                          <a:latin typeface="+mj-lt"/>
                          <a:ea typeface="Times New Roman"/>
                          <a:cs typeface="Times New Roman"/>
                        </a:rPr>
                        <a:t> kazališnoj i filmskoj umjetnosti</a:t>
                      </a:r>
                      <a:r>
                        <a:rPr lang="en" sz="1400" u="none" strike="noStrike" cap="none" dirty="0">
                          <a:latin typeface="+mj-lt"/>
                          <a:ea typeface="Times New Roman"/>
                          <a:cs typeface="Times New Roman"/>
                          <a:sym typeface="Times New Roman"/>
                        </a:rPr>
                        <a:t>. Usvajati sadržaje medijske kulture.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109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Verdana"/>
                        <a:buNone/>
                      </a:pPr>
                      <a:r>
                        <a:rPr lang="en-US" sz="1400" u="none" strike="noStrike" cap="none" dirty="0" err="1">
                          <a:latin typeface="+mj-lt"/>
                          <a:ea typeface="Times New Roman"/>
                          <a:cs typeface="Times New Roman"/>
                        </a:rPr>
                        <a:t>Mirta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Grgić-Mešić</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Zorka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Brekalo</a:t>
                      </a:r>
                      <a:r>
                        <a:rPr lang="en-US" sz="1400" u="none" strike="noStrike" cap="none" dirty="0">
                          <a:latin typeface="+mj-lt"/>
                          <a:ea typeface="Times New Roman"/>
                          <a:cs typeface="Times New Roman"/>
                        </a:rPr>
                        <a:t>, Irena </a:t>
                      </a:r>
                      <a:r>
                        <a:rPr lang="en-US" sz="1400" u="none" strike="noStrike" cap="none" dirty="0" err="1">
                          <a:latin typeface="+mj-lt"/>
                          <a:ea typeface="Times New Roman"/>
                          <a:cs typeface="Times New Roman"/>
                        </a:rPr>
                        <a:t>Koružnjak</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Danijela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Crnjac</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275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14999"/>
                        </a:lnSpc>
                        <a:spcBef>
                          <a:spcPts val="0"/>
                        </a:spcBef>
                        <a:spcAft>
                          <a:spcPts val="0"/>
                        </a:spcAft>
                        <a:buNone/>
                      </a:pPr>
                      <a:r>
                        <a:rPr lang="en" sz="1400" u="none" strike="noStrike" cap="none" dirty="0">
                          <a:latin typeface="+mj-lt"/>
                          <a:cs typeface="Times New Roman"/>
                        </a:rPr>
                        <a:t>Organizacija kino i kazališne predstave</a:t>
                      </a:r>
                      <a:endParaRPr lang="en-US"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2109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US" sz="1400" u="none" strike="noStrike" cap="none" dirty="0">
                          <a:latin typeface="+mj-lt"/>
                        </a:rPr>
                        <a:t> </a:t>
                      </a:r>
                      <a:r>
                        <a:rPr lang="hr-HR" sz="1400" u="none" strike="noStrike" cap="none" dirty="0" smtClean="0">
                          <a:latin typeface="+mj-lt"/>
                        </a:rPr>
                        <a:t>P</a:t>
                      </a:r>
                      <a:r>
                        <a:rPr lang="en-US" sz="1400" u="none" strike="noStrike" cap="none" dirty="0" err="1" smtClean="0">
                          <a:latin typeface="+mj-lt"/>
                        </a:rPr>
                        <a:t>rosinac</a:t>
                      </a:r>
                      <a:r>
                        <a:rPr lang="hr-HR" sz="1400" u="none" strike="noStrike" cap="none" dirty="0" smtClean="0">
                          <a:latin typeface="+mj-lt"/>
                        </a:rPr>
                        <a:t>, </a:t>
                      </a:r>
                      <a:r>
                        <a:rPr lang="hr-HR" sz="1400" u="none" strike="noStrike" cap="none" dirty="0">
                          <a:latin typeface="+mj-lt"/>
                        </a:rPr>
                        <a:t>2</a:t>
                      </a:r>
                      <a:r>
                        <a:rPr lang="en-US" sz="1400" u="none" strike="noStrike" cap="none" dirty="0">
                          <a:latin typeface="+mj-lt"/>
                        </a:rPr>
                        <a:t>022</a:t>
                      </a:r>
                      <a:r>
                        <a:rPr lang="en-US" sz="1400" u="none" strike="noStrike" cap="none" dirty="0" smtClean="0">
                          <a:latin typeface="+mj-lt"/>
                        </a:rPr>
                        <a:t>.</a:t>
                      </a:r>
                      <a:r>
                        <a:rPr lang="hr-HR" sz="1400" u="none" strike="noStrike" cap="none" dirty="0" smtClean="0">
                          <a:latin typeface="+mj-lt"/>
                        </a:rPr>
                        <a:t> godine</a:t>
                      </a:r>
                      <a:r>
                        <a:rPr lang="hr-HR" sz="1400" u="none" strike="noStrike" cap="none" baseline="0" dirty="0" smtClean="0">
                          <a:latin typeface="+mj-lt"/>
                        </a:rPr>
                        <a:t> i </a:t>
                      </a:r>
                      <a:r>
                        <a:rPr lang="en-US" sz="1400" u="none" strike="noStrike" cap="none" dirty="0" err="1" smtClean="0">
                          <a:latin typeface="+mj-lt"/>
                        </a:rPr>
                        <a:t>veljača</a:t>
                      </a:r>
                      <a:r>
                        <a:rPr lang="en-US" sz="1400" u="none" strike="noStrike" cap="none" dirty="0" smtClean="0">
                          <a:latin typeface="+mj-lt"/>
                        </a:rPr>
                        <a:t> </a:t>
                      </a:r>
                      <a:r>
                        <a:rPr lang="en-US" sz="1400" u="none" strike="noStrike" cap="none" dirty="0">
                          <a:latin typeface="+mj-lt"/>
                        </a:rPr>
                        <a:t>2023</a:t>
                      </a:r>
                      <a:r>
                        <a:rPr lang="en-US" sz="1400" u="none" strike="noStrike" cap="none" dirty="0" smtClean="0">
                          <a:latin typeface="+mj-lt"/>
                        </a:rPr>
                        <a:t>.</a:t>
                      </a:r>
                      <a:r>
                        <a:rPr lang="hr-HR" sz="1400" u="none" strike="noStrike" cap="none" dirty="0" smtClean="0">
                          <a:latin typeface="+mj-lt"/>
                        </a:rPr>
                        <a:t> godine.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8525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Cijenu autobusa i ulaznice financiraju roditelji.</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475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41300" algn="l" rtl="0">
                        <a:lnSpc>
                          <a:spcPct val="115000"/>
                        </a:lnSpc>
                        <a:spcBef>
                          <a:spcPts val="0"/>
                        </a:spcBef>
                        <a:spcAft>
                          <a:spcPts val="0"/>
                        </a:spcAft>
                        <a:buClr>
                          <a:srgbClr val="000000"/>
                        </a:buClr>
                        <a:buSzPts val="1600"/>
                        <a:buFont typeface="Times New Roman"/>
                        <a:buChar char="-"/>
                      </a:pPr>
                      <a:r>
                        <a:rPr lang="en" sz="1400" u="none" strike="noStrike" cap="none" dirty="0">
                          <a:latin typeface="+mj-lt"/>
                          <a:ea typeface="Times New Roman"/>
                          <a:cs typeface="Times New Roman"/>
                          <a:sym typeface="Times New Roman"/>
                        </a:rPr>
                        <a:t>govorna vježba na nastavi hrvatskog jezika</a:t>
                      </a:r>
                      <a:endParaRPr sz="1400" u="none" strike="noStrike" cap="none" dirty="0">
                        <a:latin typeface="+mj-lt"/>
                      </a:endParaRPr>
                    </a:p>
                    <a:p>
                      <a:pPr marL="457200" marR="0" lvl="0" indent="-241300" algn="l" rtl="0">
                        <a:lnSpc>
                          <a:spcPct val="115000"/>
                        </a:lnSpc>
                        <a:spcBef>
                          <a:spcPts val="0"/>
                        </a:spcBef>
                        <a:spcAft>
                          <a:spcPts val="0"/>
                        </a:spcAft>
                        <a:buClr>
                          <a:srgbClr val="000000"/>
                        </a:buClr>
                        <a:buSzPts val="1600"/>
                        <a:buFont typeface="Times New Roman"/>
                        <a:buChar char="-"/>
                      </a:pPr>
                      <a:r>
                        <a:rPr lang="en" sz="1400" u="none" strike="noStrike" cap="none" dirty="0">
                          <a:latin typeface="+mj-lt"/>
                          <a:ea typeface="Times New Roman"/>
                          <a:cs typeface="Times New Roman"/>
                          <a:sym typeface="Times New Roman"/>
                        </a:rPr>
                        <a:t>rješavanje zadataka vezanih uz posjet</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kinu</a:t>
                      </a:r>
                      <a:endParaRPr sz="1400" u="none" strike="noStrike" cap="none" dirty="0">
                        <a:latin typeface="+mj-lt"/>
                      </a:endParaRPr>
                    </a:p>
                    <a:p>
                      <a:pPr marL="457200" marR="0" lvl="0" indent="-241300" algn="l" rtl="0">
                        <a:lnSpc>
                          <a:spcPct val="115000"/>
                        </a:lnSpc>
                        <a:spcBef>
                          <a:spcPts val="0"/>
                        </a:spcBef>
                        <a:spcAft>
                          <a:spcPts val="0"/>
                        </a:spcAft>
                        <a:buClr>
                          <a:srgbClr val="000000"/>
                        </a:buClr>
                        <a:buSzPts val="1600"/>
                        <a:buFont typeface="Times New Roman"/>
                        <a:buChar char="-"/>
                      </a:pPr>
                      <a:r>
                        <a:rPr lang="en" sz="1400" u="none" strike="noStrike" cap="none" dirty="0">
                          <a:latin typeface="+mj-lt"/>
                          <a:ea typeface="Times New Roman"/>
                          <a:cs typeface="Times New Roman"/>
                          <a:sym typeface="Times New Roman"/>
                        </a:rPr>
                        <a:t>praćenje kvalitete rada i motivacije učenika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graphicFrame>
        <p:nvGraphicFramePr>
          <p:cNvPr id="1682" name="Google Shape;1682;p189"/>
          <p:cNvGraphicFramePr/>
          <p:nvPr>
            <p:extLst>
              <p:ext uri="{D42A27DB-BD31-4B8C-83A1-F6EECF244321}">
                <p14:modId xmlns:p14="http://schemas.microsoft.com/office/powerpoint/2010/main" val="1646260153"/>
              </p:ext>
            </p:extLst>
          </p:nvPr>
        </p:nvGraphicFramePr>
        <p:xfrm>
          <a:off x="251516" y="175495"/>
          <a:ext cx="8640975" cy="6205744"/>
        </p:xfrm>
        <a:graphic>
          <a:graphicData uri="http://schemas.openxmlformats.org/drawingml/2006/table">
            <a:tbl>
              <a:tblPr>
                <a:noFill/>
                <a:tableStyleId>{B2E6745A-B9C5-42E0-A17B-FDAA3278ED7C}</a:tableStyleId>
              </a:tblPr>
              <a:tblGrid>
                <a:gridCol w="2473023">
                  <a:extLst>
                    <a:ext uri="{9D8B030D-6E8A-4147-A177-3AD203B41FA5}">
                      <a16:colId xmlns:a16="http://schemas.microsoft.com/office/drawing/2014/main" val="20000"/>
                    </a:ext>
                  </a:extLst>
                </a:gridCol>
                <a:gridCol w="6167952">
                  <a:extLst>
                    <a:ext uri="{9D8B030D-6E8A-4147-A177-3AD203B41FA5}">
                      <a16:colId xmlns:a16="http://schemas.microsoft.com/office/drawing/2014/main" val="20001"/>
                    </a:ext>
                  </a:extLst>
                </a:gridCol>
              </a:tblGrid>
              <a:tr h="75657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POSJET </a:t>
                      </a:r>
                      <a:r>
                        <a:rPr lang="en" sz="1600" b="1" u="none" strike="noStrike" cap="none" dirty="0">
                          <a:latin typeface="Times New Roman"/>
                          <a:ea typeface="Times New Roman"/>
                          <a:cs typeface="Times New Roman"/>
                        </a:rPr>
                        <a:t>KAZALIŠNOJ I</a:t>
                      </a:r>
                      <a:r>
                        <a:rPr lang="en" sz="1600" b="1" u="none" strike="noStrike" cap="none" dirty="0">
                          <a:latin typeface="Times New Roman"/>
                          <a:ea typeface="Times New Roman"/>
                          <a:cs typeface="Times New Roman"/>
                          <a:sym typeface="Times New Roman"/>
                        </a:rPr>
                        <a:t> KINO </a:t>
                      </a:r>
                      <a:r>
                        <a:rPr lang="en" sz="1600" b="1" u="none" strike="noStrike" cap="none" dirty="0">
                          <a:latin typeface="Times New Roman"/>
                          <a:ea typeface="Times New Roman"/>
                          <a:cs typeface="Times New Roman"/>
                        </a:rPr>
                        <a:t>PREDSTAVI</a:t>
                      </a:r>
                      <a:endParaRPr sz="1350" u="none" strike="noStrike" cap="none" dirty="0"/>
                    </a:p>
                    <a:p>
                      <a:pPr marL="0" marR="0" lvl="0" indent="0" algn="ctr" rtl="0">
                        <a:lnSpc>
                          <a:spcPct val="115000"/>
                        </a:lnSpc>
                        <a:spcBef>
                          <a:spcPts val="0"/>
                        </a:spcBef>
                        <a:spcAft>
                          <a:spcPts val="0"/>
                        </a:spcAft>
                        <a:buClr>
                          <a:srgbClr val="000000"/>
                        </a:buClr>
                        <a:buSzPts val="400"/>
                        <a:buFont typeface="Verdana"/>
                        <a:buNone/>
                      </a:pPr>
                      <a:r>
                        <a:rPr lang="hr-HR" sz="1600" b="1" u="none" strike="noStrike" cap="none" baseline="0" dirty="0">
                          <a:latin typeface="Times New Roman"/>
                          <a:ea typeface="Times New Roman"/>
                          <a:cs typeface="Times New Roman"/>
                        </a:rPr>
                        <a:t> </a:t>
                      </a:r>
                      <a:r>
                        <a:rPr lang="hr-HR" sz="1600" b="1" u="none" strike="noStrike" cap="none" baseline="0" dirty="0" smtClean="0">
                          <a:latin typeface="Times New Roman"/>
                          <a:ea typeface="Times New Roman"/>
                          <a:cs typeface="Times New Roman"/>
                          <a:sym typeface="Times New Roman"/>
                        </a:rPr>
                        <a:t>za </a:t>
                      </a:r>
                      <a:r>
                        <a:rPr lang="en" sz="1600" b="1" u="none" strike="noStrike" cap="none" dirty="0" smtClean="0">
                          <a:latin typeface="Times New Roman"/>
                          <a:ea typeface="Times New Roman"/>
                          <a:cs typeface="Times New Roman"/>
                        </a:rPr>
                        <a:t>učenik</a:t>
                      </a:r>
                      <a:r>
                        <a:rPr lang="hr-HR" sz="1600" b="1" u="none" strike="noStrike" cap="none" dirty="0" smtClean="0">
                          <a:latin typeface="Times New Roman"/>
                          <a:ea typeface="Times New Roman"/>
                          <a:cs typeface="Times New Roman"/>
                          <a:sym typeface="Times New Roman"/>
                        </a:rPr>
                        <a:t>e</a:t>
                      </a:r>
                      <a:r>
                        <a:rPr lang="en" sz="1600" b="1" u="none" strike="noStrike" cap="none" dirty="0" smtClean="0">
                          <a:latin typeface="Times New Roman"/>
                          <a:ea typeface="Times New Roman"/>
                          <a:cs typeface="Times New Roman"/>
                          <a:sym typeface="Times New Roman"/>
                        </a:rPr>
                        <a:t> </a:t>
                      </a:r>
                      <a:r>
                        <a:rPr lang="hr-HR" sz="1600" b="1" u="none" strike="noStrike" cap="none" dirty="0" smtClean="0">
                          <a:latin typeface="Times New Roman"/>
                          <a:ea typeface="Times New Roman"/>
                          <a:cs typeface="Times New Roman"/>
                          <a:sym typeface="Arial"/>
                        </a:rPr>
                        <a:t>četvrtog</a:t>
                      </a:r>
                      <a:r>
                        <a:rPr lang="en" sz="1600" b="1" u="none" strike="noStrike" cap="none" dirty="0" smtClean="0">
                          <a:latin typeface="Times New Roman"/>
                          <a:ea typeface="Times New Roman"/>
                          <a:cs typeface="Times New Roman"/>
                          <a:sym typeface="Times New Roman"/>
                        </a:rPr>
                        <a:t> razreda </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7757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CILJ AKTIVNOSTI</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Upoznavanje učenika s </a:t>
                      </a:r>
                      <a:r>
                        <a:rPr lang="en" sz="1400" u="none" strike="noStrike" cap="none" dirty="0">
                          <a:solidFill>
                            <a:schemeClr val="dk1"/>
                          </a:solidFill>
                          <a:latin typeface="+mj-lt"/>
                          <a:ea typeface="Times New Roman"/>
                          <a:cs typeface="Times New Roman"/>
                        </a:rPr>
                        <a:t>kulturnim ustanovama (kazalištem</a:t>
                      </a:r>
                      <a:r>
                        <a:rPr lang="en" sz="1400" u="none" strike="noStrike" cap="none" dirty="0">
                          <a:solidFill>
                            <a:schemeClr val="dk1"/>
                          </a:solidFill>
                          <a:latin typeface="+mj-lt"/>
                          <a:ea typeface="Times New Roman"/>
                          <a:cs typeface="Times New Roman"/>
                          <a:sym typeface="Times New Roman"/>
                        </a:rPr>
                        <a:t> i kinom</a:t>
                      </a:r>
                      <a:r>
                        <a:rPr lang="en" sz="1400" u="none" strike="noStrike" cap="none" dirty="0">
                          <a:solidFill>
                            <a:schemeClr val="dk1"/>
                          </a:solidFill>
                          <a:latin typeface="+mj-lt"/>
                          <a:ea typeface="Times New Roman"/>
                          <a:cs typeface="Times New Roman"/>
                        </a:rPr>
                        <a:t>),</a:t>
                      </a:r>
                      <a:r>
                        <a:rPr lang="en" sz="1400" u="none" strike="noStrike" cap="none" dirty="0">
                          <a:solidFill>
                            <a:schemeClr val="dk1"/>
                          </a:solidFill>
                          <a:latin typeface="+mj-lt"/>
                          <a:ea typeface="Times New Roman"/>
                          <a:cs typeface="Times New Roman"/>
                          <a:sym typeface="Times New Roman"/>
                        </a:rPr>
                        <a:t> njegovanje odnosa prema kulturi i kulturnim događanjima, značajnim obljetnicama i kulturnoj baštini, stjecanje novih iskustava, bogaćenje duha, razvijati kod djece navike kulturnog ponašanja u kazalištu i kinu, osposobiti učenike za komunikaciju s medijima, usvajanje temeljnih pojmova vezanih uz kazalište/kino.</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355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NAMJENA</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Poticati ljubav i interes prema kazališnoj umjetnosti te filmu. Usvajati sadržaje medijske kulture.</a:t>
                      </a:r>
                      <a:endParaRPr sz="1400" u="none" strike="noStrike" cap="none" dirty="0">
                        <a:solidFill>
                          <a:schemeClr val="dk1"/>
                        </a:solidFill>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439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NOSITELJI</a:t>
                      </a:r>
                      <a:r>
                        <a:rPr lang="en" sz="1600" b="1" u="none" strike="noStrike" cap="none">
                          <a:latin typeface="Times New Roman"/>
                          <a:ea typeface="Times New Roman"/>
                          <a:cs typeface="Times New Roman"/>
                        </a:rPr>
                        <a:t> </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US" sz="1400" b="0" i="0" u="none" strike="noStrike" cap="none" noProof="0" dirty="0" err="1">
                          <a:solidFill>
                            <a:schemeClr val="dk1"/>
                          </a:solidFill>
                          <a:latin typeface="+mj-lt"/>
                        </a:rPr>
                        <a:t>Aktiv</a:t>
                      </a:r>
                      <a:r>
                        <a:rPr lang="en-US" sz="1400" b="0" i="0" u="none" strike="noStrike" cap="none" noProof="0" dirty="0">
                          <a:solidFill>
                            <a:schemeClr val="dk1"/>
                          </a:solidFill>
                          <a:latin typeface="+mj-lt"/>
                        </a:rPr>
                        <a:t> 4. </a:t>
                      </a:r>
                      <a:r>
                        <a:rPr lang="en-US" sz="1400" b="0" i="0" u="none" strike="noStrike" cap="none" noProof="0" dirty="0" err="1">
                          <a:solidFill>
                            <a:schemeClr val="dk1"/>
                          </a:solidFill>
                          <a:latin typeface="+mj-lt"/>
                        </a:rPr>
                        <a:t>razreda</a:t>
                      </a:r>
                      <a:endParaRPr lang="en-US" sz="1400" b="0" i="0" u="none" strike="noStrike" cap="none" noProof="0" dirty="0">
                        <a:solidFill>
                          <a:schemeClr val="dk1"/>
                        </a:solidFill>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57266">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NAČIN REALIZACIJE</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Tijekom školske godine učenici će gledati jednu kazališnu</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predstavu ovisno o ponudi kazališta </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i financijskim mogućnostima roditelja.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59109">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VREMENIK</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14999"/>
                        </a:lnSpc>
                        <a:spcBef>
                          <a:spcPts val="0"/>
                        </a:spcBef>
                        <a:spcAft>
                          <a:spcPts val="0"/>
                        </a:spcAft>
                        <a:buNone/>
                      </a:pPr>
                      <a:r>
                        <a:rPr lang="en-US" sz="1400" b="0" i="0" u="none" strike="noStrike" cap="none" noProof="0" dirty="0" err="1" smtClean="0">
                          <a:latin typeface="+mj-lt"/>
                        </a:rPr>
                        <a:t>Prosinac</a:t>
                      </a:r>
                      <a:r>
                        <a:rPr lang="hr-HR" sz="1400" b="0" i="0" u="none" strike="noStrike" cap="none" noProof="0" dirty="0" smtClean="0">
                          <a:latin typeface="+mj-lt"/>
                        </a:rPr>
                        <a:t>,</a:t>
                      </a:r>
                      <a:r>
                        <a:rPr lang="en-US" sz="1400" b="0" i="0" u="none" strike="noStrike" cap="none" noProof="0" dirty="0" smtClean="0">
                          <a:latin typeface="+mj-lt"/>
                        </a:rPr>
                        <a:t> </a:t>
                      </a:r>
                      <a:r>
                        <a:rPr lang="en-US" sz="1400" b="0" i="0" u="none" strike="noStrike" cap="none" noProof="0" dirty="0">
                          <a:latin typeface="+mj-lt"/>
                        </a:rPr>
                        <a:t>2022</a:t>
                      </a:r>
                      <a:r>
                        <a:rPr lang="en-US" sz="1400" b="0" i="0" u="none" strike="noStrike" cap="none" noProof="0" dirty="0" smtClean="0">
                          <a:latin typeface="+mj-lt"/>
                        </a:rPr>
                        <a:t>.</a:t>
                      </a:r>
                      <a:r>
                        <a:rPr lang="hr-HR" sz="1400" b="0" i="0" u="none" strike="noStrike" cap="none" noProof="0" dirty="0" smtClean="0">
                          <a:latin typeface="+mj-lt"/>
                        </a:rPr>
                        <a:t> godine</a:t>
                      </a:r>
                      <a:r>
                        <a:rPr lang="en-US" sz="1400" b="0" i="0" u="none" strike="noStrike" cap="none" noProof="0" dirty="0" smtClean="0">
                          <a:latin typeface="+mj-lt"/>
                        </a:rPr>
                        <a:t> </a:t>
                      </a:r>
                      <a:r>
                        <a:rPr lang="en-US" sz="1400" b="0" i="0" u="none" strike="noStrike" cap="none" noProof="0" dirty="0">
                          <a:latin typeface="+mj-lt"/>
                        </a:rPr>
                        <a:t>(</a:t>
                      </a:r>
                      <a:r>
                        <a:rPr lang="en-US" sz="1400" b="0" i="0" u="none" strike="noStrike" cap="none" noProof="0" dirty="0" err="1">
                          <a:latin typeface="+mj-lt"/>
                        </a:rPr>
                        <a:t>kino</a:t>
                      </a:r>
                      <a:r>
                        <a:rPr lang="en-US" sz="1400" b="0" i="0" u="none" strike="noStrike" cap="none" noProof="0" dirty="0">
                          <a:latin typeface="+mj-lt"/>
                        </a:rPr>
                        <a:t>), </a:t>
                      </a:r>
                      <a:r>
                        <a:rPr lang="en-US" sz="1400" b="0" i="0" u="none" strike="noStrike" cap="none" noProof="0" dirty="0" err="1">
                          <a:latin typeface="+mj-lt"/>
                        </a:rPr>
                        <a:t>veljača</a:t>
                      </a:r>
                      <a:r>
                        <a:rPr lang="en-US" sz="1400" b="0" i="0" u="none" strike="noStrike" cap="none" noProof="0" dirty="0">
                          <a:latin typeface="+mj-lt"/>
                        </a:rPr>
                        <a:t> 2023</a:t>
                      </a:r>
                      <a:r>
                        <a:rPr lang="en-US" sz="1400" b="0" i="0" u="none" strike="noStrike" cap="none" noProof="0" dirty="0" smtClean="0">
                          <a:latin typeface="+mj-lt"/>
                        </a:rPr>
                        <a:t>.</a:t>
                      </a:r>
                      <a:r>
                        <a:rPr lang="hr-HR" sz="1400" b="0" i="0" u="none" strike="noStrike" cap="none" noProof="0" dirty="0" smtClean="0">
                          <a:latin typeface="+mj-lt"/>
                        </a:rPr>
                        <a:t> godine </a:t>
                      </a:r>
                      <a:r>
                        <a:rPr lang="en-US" sz="1400" b="0" i="0" u="none" strike="noStrike" cap="none" noProof="0" dirty="0" smtClean="0">
                          <a:latin typeface="+mj-lt"/>
                        </a:rPr>
                        <a:t>(</a:t>
                      </a:r>
                      <a:r>
                        <a:rPr lang="en-US" sz="1400" b="0" i="0" u="none" strike="noStrike" cap="none" noProof="0" dirty="0" err="1" smtClean="0">
                          <a:latin typeface="+mj-lt"/>
                        </a:rPr>
                        <a:t>kazalište</a:t>
                      </a:r>
                      <a:r>
                        <a:rPr lang="en-US" sz="1400" b="0" i="0" u="none" strike="noStrike" cap="none" noProof="0" dirty="0" smtClean="0">
                          <a:latin typeface="+mj-lt"/>
                        </a:rPr>
                        <a:t>)</a:t>
                      </a:r>
                      <a:r>
                        <a:rPr lang="hr-HR" sz="1400" b="0" i="0" u="none" strike="noStrike" cap="none" noProof="0" dirty="0" smtClean="0">
                          <a:latin typeface="+mj-lt"/>
                        </a:rPr>
                        <a:t>.</a:t>
                      </a:r>
                      <a:endParaRPr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3389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TROŠKOVNIK</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Ulaznice za kazalište </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i prijevoz</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financiraju roditelji uz unaprijed potpisanu suglasnost</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90293">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350" u="none" strike="noStrike" cap="none"/>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Govorna vježba na nastavi hrvatskog jezika</a:t>
                      </a:r>
                      <a:r>
                        <a:rPr lang="en" sz="1400" u="none" strike="noStrike" cap="none" dirty="0">
                          <a:solidFill>
                            <a:schemeClr val="dk1"/>
                          </a:solidFill>
                          <a:latin typeface="+mj-lt"/>
                        </a:rPr>
                        <a:t>, </a:t>
                      </a:r>
                      <a:r>
                        <a:rPr lang="en" sz="1400" u="none" strike="noStrike" cap="none" dirty="0">
                          <a:solidFill>
                            <a:schemeClr val="dk1"/>
                          </a:solidFill>
                          <a:latin typeface="+mj-lt"/>
                          <a:ea typeface="Times New Roman"/>
                          <a:cs typeface="Times New Roman"/>
                          <a:sym typeface="Times New Roman"/>
                        </a:rPr>
                        <a:t>rješavanje zadataka vezanih uz posjet kazalištu i kinu.</a:t>
                      </a:r>
                      <a:endParaRPr sz="1400" u="none" strike="noStrike" cap="none" dirty="0">
                        <a:solidFill>
                          <a:schemeClr val="dk1"/>
                        </a:solidFill>
                        <a:latin typeface="+mj-lt"/>
                      </a:endParaRPr>
                    </a:p>
                    <a:p>
                      <a:pPr marL="0" marR="0" lvl="0" indent="0" algn="l" rtl="0">
                        <a:lnSpc>
                          <a:spcPct val="115000"/>
                        </a:lnSpc>
                        <a:spcBef>
                          <a:spcPts val="0"/>
                        </a:spcBef>
                        <a:spcAft>
                          <a:spcPts val="0"/>
                        </a:spcAft>
                        <a:buClr>
                          <a:srgbClr val="000000"/>
                        </a:buClr>
                        <a:buSzPts val="1600"/>
                        <a:buFont typeface="Arial"/>
                        <a:buNone/>
                      </a:pPr>
                      <a:r>
                        <a:rPr lang="en" sz="1400" u="none" strike="noStrike" cap="none" dirty="0">
                          <a:solidFill>
                            <a:schemeClr val="dk1"/>
                          </a:solidFill>
                          <a:latin typeface="+mj-lt"/>
                          <a:ea typeface="Times New Roman"/>
                          <a:cs typeface="Times New Roman"/>
                          <a:sym typeface="Times New Roman"/>
                        </a:rPr>
                        <a:t>Praćenje kvalitete rada i motivacije učenika</a:t>
                      </a:r>
                      <a:r>
                        <a:rPr lang="en" sz="1400" u="none" strike="noStrike" cap="none" dirty="0" smtClean="0">
                          <a:solidFill>
                            <a:schemeClr val="dk1"/>
                          </a:solidFill>
                          <a:latin typeface="+mj-lt"/>
                          <a:ea typeface="Times New Roman"/>
                          <a:cs typeface="Times New Roman"/>
                          <a:sym typeface="Times New Roman"/>
                        </a:rPr>
                        <a:t>.</a:t>
                      </a:r>
                      <a:endParaRPr sz="1400" u="none" strike="noStrike" cap="none" dirty="0">
                        <a:solidFill>
                          <a:schemeClr val="dk1"/>
                        </a:solidFill>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675787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aphicFrame>
        <p:nvGraphicFramePr>
          <p:cNvPr id="1700" name="Google Shape;1700;p193"/>
          <p:cNvGraphicFramePr/>
          <p:nvPr>
            <p:extLst>
              <p:ext uri="{D42A27DB-BD31-4B8C-83A1-F6EECF244321}">
                <p14:modId xmlns:p14="http://schemas.microsoft.com/office/powerpoint/2010/main" val="734332446"/>
              </p:ext>
            </p:extLst>
          </p:nvPr>
        </p:nvGraphicFramePr>
        <p:xfrm>
          <a:off x="345250" y="426305"/>
          <a:ext cx="8552025" cy="5698038"/>
        </p:xfrm>
        <a:graphic>
          <a:graphicData uri="http://schemas.openxmlformats.org/drawingml/2006/table">
            <a:tbl>
              <a:tblPr>
                <a:noFill/>
                <a:tableStyleId>{B2E6745A-B9C5-42E0-A17B-FDAA3278ED7C}</a:tableStyleId>
              </a:tblPr>
              <a:tblGrid>
                <a:gridCol w="2481926">
                  <a:extLst>
                    <a:ext uri="{9D8B030D-6E8A-4147-A177-3AD203B41FA5}">
                      <a16:colId xmlns:a16="http://schemas.microsoft.com/office/drawing/2014/main" val="20000"/>
                    </a:ext>
                  </a:extLst>
                </a:gridCol>
                <a:gridCol w="6070099">
                  <a:extLst>
                    <a:ext uri="{9D8B030D-6E8A-4147-A177-3AD203B41FA5}">
                      <a16:colId xmlns:a16="http://schemas.microsoft.com/office/drawing/2014/main" val="20001"/>
                    </a:ext>
                  </a:extLst>
                </a:gridCol>
              </a:tblGrid>
              <a:tr h="7058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 sz="1600" b="1" u="none" strike="noStrike" cap="none" dirty="0">
                          <a:solidFill>
                            <a:schemeClr val="dk1"/>
                          </a:solidFill>
                          <a:latin typeface="Times New Roman"/>
                          <a:cs typeface="Times New Roman"/>
                        </a:rPr>
                        <a:t>POSJET KINU I </a:t>
                      </a:r>
                      <a:r>
                        <a:rPr lang="en" sz="1600" b="1" i="0" u="none" strike="noStrike" cap="none" noProof="0" dirty="0">
                          <a:solidFill>
                            <a:schemeClr val="dk1"/>
                          </a:solidFill>
                          <a:latin typeface="Times New Roman"/>
                        </a:rPr>
                        <a:t>KAZALIŠNOJ </a:t>
                      </a:r>
                      <a:endParaRPr lang="hr-HR" sz="1600" b="1" i="0" u="none" strike="noStrike" cap="none" noProof="0" dirty="0" smtClean="0">
                        <a:solidFill>
                          <a:schemeClr val="dk1"/>
                        </a:solidFill>
                        <a:latin typeface="Times New Roman"/>
                      </a:endParaRPr>
                    </a:p>
                    <a:p>
                      <a:pPr marL="0" marR="0" lvl="0" indent="0" algn="ctr">
                        <a:lnSpc>
                          <a:spcPct val="100000"/>
                        </a:lnSpc>
                        <a:spcBef>
                          <a:spcPts val="0"/>
                        </a:spcBef>
                        <a:spcAft>
                          <a:spcPts val="0"/>
                        </a:spcAft>
                        <a:buNone/>
                      </a:pPr>
                      <a:r>
                        <a:rPr lang="en" sz="1600" b="1" i="0" u="none" strike="noStrike" cap="none" noProof="0" dirty="0" smtClean="0">
                          <a:solidFill>
                            <a:schemeClr val="dk1"/>
                          </a:solidFill>
                          <a:latin typeface="Times New Roman"/>
                        </a:rPr>
                        <a:t>predstavi</a:t>
                      </a:r>
                      <a:r>
                        <a:rPr lang="en" sz="1600" b="1" u="none" strike="noStrike" cap="none" dirty="0" smtClean="0">
                          <a:solidFill>
                            <a:schemeClr val="dk1"/>
                          </a:solidFill>
                          <a:latin typeface="Times New Roman"/>
                          <a:cs typeface="Times New Roman"/>
                        </a:rPr>
                        <a:t> za učenike</a:t>
                      </a:r>
                      <a:r>
                        <a:rPr lang="en" sz="1600" b="1" u="none" strike="noStrike" cap="none" dirty="0" smtClean="0">
                          <a:solidFill>
                            <a:schemeClr val="dk1"/>
                          </a:solidFill>
                          <a:latin typeface="Times New Roman"/>
                          <a:ea typeface="Times New Roman"/>
                          <a:cs typeface="Times New Roman"/>
                        </a:rPr>
                        <a:t> </a:t>
                      </a:r>
                      <a:r>
                        <a:rPr lang="hr-HR" sz="1600" b="1" u="none" strike="noStrike" cap="none" dirty="0" smtClean="0">
                          <a:solidFill>
                            <a:schemeClr val="dk1"/>
                          </a:solidFill>
                          <a:latin typeface="Times New Roman"/>
                          <a:ea typeface="Times New Roman"/>
                          <a:cs typeface="Times New Roman"/>
                        </a:rPr>
                        <a:t>petog</a:t>
                      </a:r>
                      <a:r>
                        <a:rPr lang="en" sz="1600" b="1" u="none" strike="noStrike" cap="none" dirty="0" smtClean="0">
                          <a:solidFill>
                            <a:schemeClr val="dk1"/>
                          </a:solidFill>
                          <a:latin typeface="Times New Roman"/>
                          <a:ea typeface="Times New Roman"/>
                          <a:cs typeface="Times New Roman"/>
                          <a:sym typeface="Times New Roman"/>
                        </a:rPr>
                        <a:t> razreda</a:t>
                      </a:r>
                      <a:r>
                        <a:rPr lang="en" sz="1600" b="1" u="none" strike="noStrike" cap="none" dirty="0" smtClean="0">
                          <a:solidFill>
                            <a:schemeClr val="dk1"/>
                          </a:solidFill>
                          <a:latin typeface="Times New Roman"/>
                          <a:ea typeface="Times New Roman"/>
                          <a:cs typeface="Times New Roman"/>
                        </a:rPr>
                        <a:t> </a:t>
                      </a:r>
                      <a:endParaRPr lang="sr-Latn-RS"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217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Times New Roman"/>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usvajanje temeljnih pojmova vezanih uz kazalište. Razvijanje socijalizacije, prijateljstva te intelektualne radoznalosti.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8777">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NAMJENA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Upoznavanje </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te primjereno ponašanje u javnim prostorima.</a:t>
                      </a:r>
                      <a:r>
                        <a:rPr lang="en" sz="1400" u="none" strike="noStrike" cap="none" dirty="0">
                          <a:solidFill>
                            <a:schemeClr val="dk1"/>
                          </a:solidFill>
                          <a:latin typeface="Times New Roman"/>
                          <a:ea typeface="Times New Roman"/>
                          <a:cs typeface="Times New Roman"/>
                        </a:rPr>
                        <a:t> Razvijanje</a:t>
                      </a:r>
                      <a:r>
                        <a:rPr lang="en" sz="1400" u="none" strike="noStrike" cap="none" dirty="0">
                          <a:solidFill>
                            <a:schemeClr val="dk1"/>
                          </a:solidFill>
                          <a:latin typeface="Times New Roman"/>
                          <a:ea typeface="Times New Roman"/>
                          <a:cs typeface="Times New Roman"/>
                          <a:sym typeface="Times New Roman"/>
                        </a:rPr>
                        <a:t> kritičkog mišljenja.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088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Times New Roman"/>
                          <a:ea typeface="Times New Roman"/>
                          <a:cs typeface="Times New Roman"/>
                        </a:rPr>
                        <a:t>Aktiv</a:t>
                      </a:r>
                      <a:r>
                        <a:rPr lang="en-US" sz="1400" u="none" strike="noStrike" cap="none" dirty="0">
                          <a:latin typeface="Times New Roman"/>
                          <a:ea typeface="Times New Roman"/>
                          <a:cs typeface="Times New Roman"/>
                        </a:rPr>
                        <a:t> 5. </a:t>
                      </a:r>
                      <a:r>
                        <a:rPr lang="en-US" sz="1400" u="none" strike="noStrike" cap="none" dirty="0" err="1">
                          <a:latin typeface="Times New Roman"/>
                          <a:ea typeface="Times New Roman"/>
                          <a:cs typeface="Times New Roman"/>
                        </a:rPr>
                        <a:t>razreda</a:t>
                      </a:r>
                      <a:endParaRPr lang="en-US"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93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Prijevoz autobusom.</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32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rPr>
                        <a:t>U skladu</a:t>
                      </a:r>
                      <a:r>
                        <a:rPr lang="en" sz="1400" u="none" strike="noStrike" cap="none" dirty="0">
                          <a:solidFill>
                            <a:schemeClr val="dk1"/>
                          </a:solidFill>
                          <a:latin typeface="Times New Roman"/>
                          <a:ea typeface="Times New Roman"/>
                          <a:cs typeface="Times New Roman"/>
                          <a:sym typeface="Times New Roman"/>
                        </a:rPr>
                        <a:t> s </a:t>
                      </a:r>
                      <a:r>
                        <a:rPr lang="en" sz="1400" u="none" strike="noStrike" cap="none" dirty="0">
                          <a:solidFill>
                            <a:schemeClr val="dk1"/>
                          </a:solidFill>
                          <a:latin typeface="Times New Roman"/>
                          <a:ea typeface="Times New Roman"/>
                          <a:cs typeface="Times New Roman"/>
                        </a:rPr>
                        <a:t>kino i kazališnim</a:t>
                      </a:r>
                      <a:r>
                        <a:rPr lang="en" sz="1400" u="none" strike="noStrike" cap="none" dirty="0">
                          <a:solidFill>
                            <a:schemeClr val="dk1"/>
                          </a:solidFill>
                          <a:latin typeface="Times New Roman"/>
                          <a:ea typeface="Times New Roman"/>
                          <a:cs typeface="Times New Roman"/>
                          <a:sym typeface="Times New Roman"/>
                        </a:rPr>
                        <a:t> repertoarom</a:t>
                      </a:r>
                      <a:r>
                        <a:rPr lang="en" sz="1400" u="none" strike="noStrike" cap="none" dirty="0">
                          <a:solidFill>
                            <a:schemeClr val="dk1"/>
                          </a:solidFill>
                          <a:latin typeface="Times New Roman"/>
                          <a:ea typeface="Times New Roman"/>
                          <a:cs typeface="Times New Roman"/>
                        </a:rPr>
                        <a: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065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Troškove snose roditelji uz prethodnu suglasnost. U cijenu je uključen prijevoz autobusom i cijena ulaznice.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09750">
                <a:tc>
                  <a:txBody>
                    <a:bodyPr/>
                    <a:lstStyle/>
                    <a:p>
                      <a:pPr marL="0" marR="0" lvl="0" indent="0" algn="l" rtl="0">
                        <a:lnSpc>
                          <a:spcPct val="100000"/>
                        </a:lnSpc>
                        <a:spcBef>
                          <a:spcPts val="0"/>
                        </a:spcBef>
                        <a:spcAft>
                          <a:spcPts val="0"/>
                        </a:spcAft>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a:t>
                      </a:r>
                      <a:r>
                        <a:rPr lang="en" sz="1600" b="1" u="none" strike="noStrike" cap="none">
                          <a:solidFill>
                            <a:schemeClr val="dk1"/>
                          </a:solidFill>
                          <a:latin typeface="Times New Roman"/>
                          <a:ea typeface="Times New Roman"/>
                          <a:cs typeface="Times New Roman"/>
                        </a:rPr>
                        <a:t> </a:t>
                      </a:r>
                      <a:endParaRPr sz="1350" u="none" strike="noStrike" cap="none"/>
                    </a:p>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REZULTATA RADA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Vrednovanje i korištenje rezultata rada nakon povratka u školu.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aphicFrame>
        <p:nvGraphicFramePr>
          <p:cNvPr id="1706" name="Google Shape;1706;g61f075e4c4_1_0"/>
          <p:cNvGraphicFramePr/>
          <p:nvPr>
            <p:extLst>
              <p:ext uri="{D42A27DB-BD31-4B8C-83A1-F6EECF244321}">
                <p14:modId xmlns:p14="http://schemas.microsoft.com/office/powerpoint/2010/main" val="1926705375"/>
              </p:ext>
            </p:extLst>
          </p:nvPr>
        </p:nvGraphicFramePr>
        <p:xfrm>
          <a:off x="345250" y="426305"/>
          <a:ext cx="8552025" cy="6191705"/>
        </p:xfrm>
        <a:graphic>
          <a:graphicData uri="http://schemas.openxmlformats.org/drawingml/2006/table">
            <a:tbl>
              <a:tblPr>
                <a:noFill/>
                <a:tableStyleId>{B2E6745A-B9C5-42E0-A17B-FDAA3278ED7C}</a:tableStyleId>
              </a:tblPr>
              <a:tblGrid>
                <a:gridCol w="2397950">
                  <a:extLst>
                    <a:ext uri="{9D8B030D-6E8A-4147-A177-3AD203B41FA5}">
                      <a16:colId xmlns:a16="http://schemas.microsoft.com/office/drawing/2014/main" val="20000"/>
                    </a:ext>
                  </a:extLst>
                </a:gridCol>
                <a:gridCol w="6154075">
                  <a:extLst>
                    <a:ext uri="{9D8B030D-6E8A-4147-A177-3AD203B41FA5}">
                      <a16:colId xmlns:a16="http://schemas.microsoft.com/office/drawing/2014/main" val="20001"/>
                    </a:ext>
                  </a:extLst>
                </a:gridCol>
              </a:tblGrid>
              <a:tr h="7058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mj-lt"/>
                          <a:ea typeface="Times New Roman"/>
                          <a:cs typeface="Times New Roman"/>
                          <a:sym typeface="Times New Roman"/>
                        </a:rPr>
                        <a:t>POSJET KINU I KAZALIŠNOJ </a:t>
                      </a:r>
                      <a:r>
                        <a:rPr lang="en" sz="1600" b="1" u="none" strike="noStrike" cap="none" dirty="0" smtClean="0">
                          <a:solidFill>
                            <a:schemeClr val="dk1"/>
                          </a:solidFill>
                          <a:latin typeface="+mj-lt"/>
                          <a:ea typeface="Times New Roman"/>
                          <a:cs typeface="Times New Roman"/>
                          <a:sym typeface="Times New Roman"/>
                        </a:rPr>
                        <a:t>PREDSTAVI</a:t>
                      </a: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mj-lt"/>
                          <a:ea typeface="Times New Roman"/>
                          <a:cs typeface="Times New Roman"/>
                          <a:sym typeface="Times New Roman"/>
                        </a:rPr>
                        <a:t> za učenike </a:t>
                      </a:r>
                      <a:r>
                        <a:rPr lang="hr-HR" sz="1600" b="1" u="none" strike="noStrike" cap="none" dirty="0" smtClean="0">
                          <a:solidFill>
                            <a:schemeClr val="dk1"/>
                          </a:solidFill>
                          <a:latin typeface="+mj-lt"/>
                          <a:ea typeface="Times New Roman"/>
                          <a:cs typeface="Times New Roman"/>
                          <a:sym typeface="Times New Roman"/>
                        </a:rPr>
                        <a:t>sedmog</a:t>
                      </a:r>
                      <a:r>
                        <a:rPr lang="en" sz="1600" b="1" u="none" strike="noStrike" cap="none" dirty="0" smtClean="0">
                          <a:solidFill>
                            <a:schemeClr val="dk1"/>
                          </a:solidFill>
                          <a:latin typeface="+mj-lt"/>
                          <a:ea typeface="Times New Roman"/>
                          <a:cs typeface="Times New Roman"/>
                          <a:sym typeface="Times New Roman"/>
                        </a:rPr>
                        <a:t> razreda</a:t>
                      </a:r>
                      <a:r>
                        <a:rPr lang="en" sz="1600" b="1" u="none" strike="noStrike" cap="none" dirty="0" smtClean="0">
                          <a:solidFill>
                            <a:schemeClr val="dk1"/>
                          </a:solidFill>
                          <a:latin typeface="+mj-lt"/>
                          <a:ea typeface="Times New Roman"/>
                          <a:cs typeface="Times New Roman"/>
                        </a:rPr>
                        <a:t> </a:t>
                      </a:r>
                      <a:endParaRPr lang="sr-Latn-RS"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217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usvajanje temeljnih pojmova vezanih uz kazalište. Razvijanje socijalizacije, prijateljstva te intelektualne radoznalosti.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768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Upoznavanje kazališta te primjereno ponašanje u javnim prostorima. Upoznavanje s kazališnim prikazom književnog djela vezanog uz dječji svijet. Razvijanje kritičkog mišljenja.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65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NOSITELJI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latin typeface="+mj-lt"/>
                          <a:ea typeface="Times New Roman"/>
                          <a:cs typeface="Times New Roman"/>
                        </a:rPr>
                        <a:t>Tanja </a:t>
                      </a:r>
                      <a:r>
                        <a:rPr lang="en-US" sz="1400" u="none" strike="noStrike" cap="none" dirty="0" err="1">
                          <a:latin typeface="+mj-lt"/>
                          <a:ea typeface="Times New Roman"/>
                          <a:cs typeface="Times New Roman"/>
                        </a:rPr>
                        <a:t>Prigorec</a:t>
                      </a:r>
                      <a:r>
                        <a:rPr lang="en-US" sz="1400" u="none" strike="noStrike" cap="none" dirty="0">
                          <a:latin typeface="+mj-lt"/>
                          <a:ea typeface="Times New Roman"/>
                          <a:cs typeface="Times New Roman"/>
                        </a:rPr>
                        <a:t>, Paola </a:t>
                      </a:r>
                      <a:r>
                        <a:rPr lang="en-US" sz="1400" u="none" strike="noStrike" cap="none" dirty="0" err="1">
                          <a:latin typeface="+mj-lt"/>
                          <a:ea typeface="Times New Roman"/>
                          <a:cs typeface="Times New Roman"/>
                        </a:rPr>
                        <a:t>Čubra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Aleksandar</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Čubra</a:t>
                      </a:r>
                      <a:r>
                        <a:rPr lang="en-US" sz="1400" u="none" strike="noStrike" cap="none" dirty="0">
                          <a:latin typeface="+mj-lt"/>
                          <a:ea typeface="Times New Roman"/>
                          <a:cs typeface="Times New Roman"/>
                        </a:rPr>
                        <a:t> I </a:t>
                      </a:r>
                      <a:r>
                        <a:rPr lang="en-US" sz="1400" u="none" strike="noStrike" cap="none" dirty="0" err="1">
                          <a:latin typeface="+mj-lt"/>
                          <a:ea typeface="Times New Roman"/>
                          <a:cs typeface="Times New Roman"/>
                        </a:rPr>
                        <a:t>Anđelko</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Fofić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93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Prijevoz autobusom.</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32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hr-HR" sz="1400" u="none" strike="noStrike" cap="none" dirty="0" smtClean="0">
                          <a:solidFill>
                            <a:schemeClr val="dk1"/>
                          </a:solidFill>
                          <a:latin typeface="+mj-lt"/>
                          <a:ea typeface="Times New Roman"/>
                          <a:cs typeface="Times New Roman"/>
                          <a:sym typeface="Times New Roman"/>
                        </a:rPr>
                        <a:t>U</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skladu s kino i kazališnim repertoarom</a:t>
                      </a:r>
                      <a:r>
                        <a:rPr lang="en" sz="1400" u="none" strike="noStrike" cap="none" dirty="0">
                          <a:solidFill>
                            <a:schemeClr val="dk1"/>
                          </a:solidFill>
                          <a:latin typeface="+mj-lt"/>
                          <a:ea typeface="Times New Roman"/>
                          <a:cs typeface="Times New Roman"/>
                        </a:rPr>
                        <a:t> te epidemiološkom situacijom</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065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Troškove snose roditelji uz prethodnu suglasnost. U cijenu je uključen prijevoz autobusom i cijena ulaznice.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09750">
                <a:tc>
                  <a:txBody>
                    <a:bodyPr/>
                    <a:lstStyle/>
                    <a:p>
                      <a:pPr marL="0" marR="0" lvl="0" indent="0" algn="l" rtl="0">
                        <a:lnSpc>
                          <a:spcPct val="100000"/>
                        </a:lnSpc>
                        <a:spcBef>
                          <a:spcPts val="0"/>
                        </a:spcBef>
                        <a:spcAft>
                          <a:spcPts val="0"/>
                        </a:spcAft>
                        <a:buFont typeface="Times New Roman"/>
                        <a:buNone/>
                      </a:pPr>
                      <a:r>
                        <a:rPr lang="en" sz="1600" b="1" u="none" strike="noStrike" cap="none">
                          <a:solidFill>
                            <a:schemeClr val="dk1"/>
                          </a:solidFill>
                          <a:latin typeface="+mj-lt"/>
                          <a:ea typeface="Times New Roman"/>
                          <a:cs typeface="Times New Roman"/>
                          <a:sym typeface="Times New Roman"/>
                        </a:rPr>
                        <a:t>VREDNOVANJE I KORIŠTENJE</a:t>
                      </a:r>
                      <a:r>
                        <a:rPr lang="en" sz="1600" b="1" u="none" strike="noStrike" cap="none">
                          <a:solidFill>
                            <a:schemeClr val="dk1"/>
                          </a:solidFill>
                          <a:latin typeface="+mj-lt"/>
                          <a:ea typeface="Times New Roman"/>
                          <a:cs typeface="Times New Roman"/>
                        </a:rPr>
                        <a:t> </a:t>
                      </a:r>
                      <a:endParaRPr sz="1600" u="none" strike="noStrike" cap="none">
                        <a:latin typeface="+mj-lt"/>
                      </a:endParaRPr>
                    </a:p>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Vrednovanje i korištenje rezultata rada nakon povratka u školu.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graphicFrame>
        <p:nvGraphicFramePr>
          <p:cNvPr id="1712" name="Google Shape;1712;g61d832350e_44_5"/>
          <p:cNvGraphicFramePr/>
          <p:nvPr>
            <p:extLst>
              <p:ext uri="{D42A27DB-BD31-4B8C-83A1-F6EECF244321}">
                <p14:modId xmlns:p14="http://schemas.microsoft.com/office/powerpoint/2010/main" val="1744065506"/>
              </p:ext>
            </p:extLst>
          </p:nvPr>
        </p:nvGraphicFramePr>
        <p:xfrm>
          <a:off x="255987" y="270589"/>
          <a:ext cx="8507450" cy="6307494"/>
        </p:xfrm>
        <a:graphic>
          <a:graphicData uri="http://schemas.openxmlformats.org/drawingml/2006/table">
            <a:tbl>
              <a:tblPr>
                <a:noFill/>
                <a:tableStyleId>{B2E6745A-B9C5-42E0-A17B-FDAA3278ED7C}</a:tableStyleId>
              </a:tblPr>
              <a:tblGrid>
                <a:gridCol w="2328593">
                  <a:extLst>
                    <a:ext uri="{9D8B030D-6E8A-4147-A177-3AD203B41FA5}">
                      <a16:colId xmlns:a16="http://schemas.microsoft.com/office/drawing/2014/main" val="20000"/>
                    </a:ext>
                  </a:extLst>
                </a:gridCol>
                <a:gridCol w="6178857">
                  <a:extLst>
                    <a:ext uri="{9D8B030D-6E8A-4147-A177-3AD203B41FA5}">
                      <a16:colId xmlns:a16="http://schemas.microsoft.com/office/drawing/2014/main" val="20001"/>
                    </a:ext>
                  </a:extLst>
                </a:gridCol>
              </a:tblGrid>
              <a:tr h="69767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mj-lt"/>
                          <a:ea typeface="Times New Roman"/>
                          <a:cs typeface="Times New Roman"/>
                          <a:sym typeface="Times New Roman"/>
                        </a:rPr>
                        <a:t>POSJET KAZALIŠNOJ PREDSTAVI </a:t>
                      </a:r>
                      <a:r>
                        <a:rPr lang="en" sz="1600" b="1" u="none" strike="noStrike" cap="none" dirty="0">
                          <a:solidFill>
                            <a:schemeClr val="dk1"/>
                          </a:solidFill>
                          <a:latin typeface="+mj-lt"/>
                          <a:ea typeface="Times New Roman"/>
                          <a:cs typeface="Times New Roman"/>
                        </a:rPr>
                        <a:t> </a:t>
                      </a:r>
                      <a:endParaRPr lang="hr-HR" sz="1600" b="1" u="none" strike="noStrike" cap="none" dirty="0" smtClean="0">
                        <a:solidFill>
                          <a:schemeClr val="dk1"/>
                        </a:solidFill>
                        <a:latin typeface="+mj-lt"/>
                        <a:ea typeface="Times New Roman"/>
                        <a:cs typeface="Times New Roman"/>
                      </a:endParaRPr>
                    </a:p>
                    <a:p>
                      <a:pPr marL="0" marR="0" lvl="0" indent="0" algn="ctr" rtl="0">
                        <a:lnSpc>
                          <a:spcPct val="100000"/>
                        </a:lnSpc>
                        <a:spcBef>
                          <a:spcPts val="0"/>
                        </a:spcBef>
                        <a:spcAft>
                          <a:spcPts val="0"/>
                        </a:spcAft>
                        <a:buFont typeface="Times New Roman"/>
                        <a:buNone/>
                      </a:pPr>
                      <a:r>
                        <a:rPr lang="nn-NO" sz="1600" b="1" u="none" strike="noStrike" cap="none" dirty="0" smtClean="0">
                          <a:solidFill>
                            <a:schemeClr val="dk1"/>
                          </a:solidFill>
                          <a:latin typeface="+mj-lt"/>
                          <a:ea typeface="Times New Roman"/>
                          <a:cs typeface="Times New Roman"/>
                          <a:sym typeface="Times New Roman"/>
                        </a:rPr>
                        <a:t>za učenike</a:t>
                      </a:r>
                      <a:r>
                        <a:rPr lang="hr-HR" sz="1600" b="1" u="none" strike="noStrike" cap="none" baseline="0" dirty="0" smtClean="0">
                          <a:solidFill>
                            <a:schemeClr val="dk1"/>
                          </a:solidFill>
                          <a:latin typeface="+mj-lt"/>
                          <a:ea typeface="Times New Roman"/>
                          <a:cs typeface="Times New Roman"/>
                          <a:sym typeface="Times New Roman"/>
                        </a:rPr>
                        <a:t> osmog</a:t>
                      </a:r>
                      <a:r>
                        <a:rPr lang="nn-NO" sz="1600" b="1" u="none" strike="noStrike" cap="none" dirty="0" smtClean="0">
                          <a:solidFill>
                            <a:schemeClr val="dk1"/>
                          </a:solidFill>
                          <a:latin typeface="+mj-lt"/>
                          <a:ea typeface="Times New Roman"/>
                          <a:cs typeface="Times New Roman"/>
                          <a:sym typeface="Times New Roman"/>
                        </a:rPr>
                        <a:t> razreda</a:t>
                      </a:r>
                      <a:r>
                        <a:rPr lang="nn-NO" sz="1600" b="1" u="none" strike="noStrike" cap="none" dirty="0" smtClean="0">
                          <a:solidFill>
                            <a:schemeClr val="dk1"/>
                          </a:solidFill>
                          <a:latin typeface="+mj-lt"/>
                          <a:ea typeface="Times New Roman"/>
                          <a:cs typeface="Times New Roman"/>
                        </a:rPr>
                        <a:t>  </a:t>
                      </a:r>
                      <a:endParaRPr lang="nn-NO"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00703">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Upoznavanje učenika s kazalištem</a:t>
                      </a:r>
                      <a:r>
                        <a:rPr lang="en" sz="1400" u="none" strike="noStrike" cap="none" dirty="0">
                          <a:solidFill>
                            <a:schemeClr val="dk1"/>
                          </a:solidFill>
                          <a:latin typeface="+mj-lt"/>
                          <a:ea typeface="Times New Roman"/>
                          <a:cs typeface="Times New Roman"/>
                        </a:rPr>
                        <a:t>,</a:t>
                      </a:r>
                      <a:r>
                        <a:rPr lang="en" sz="1400" u="none" strike="noStrike" cap="none" dirty="0">
                          <a:solidFill>
                            <a:schemeClr val="dk1"/>
                          </a:solidFill>
                          <a:latin typeface="+mj-lt"/>
                          <a:ea typeface="Times New Roman"/>
                          <a:cs typeface="Times New Roman"/>
                          <a:sym typeface="Times New Roman"/>
                        </a:rPr>
                        <a:t> njegovanje odnosa prema kulturi i kulturnim događajima, značajnim obljetnicama i kulturnoj baštini, stjecanje novih iskustava, bogaćenje duha, razvijanje navika kulturnog ponašanja u kulturnoj ustanovi, usvajanje temeljnih pojmova vezanih uz kazalište. Razvijanje socijalizacije, prijateljstva te intelektualne radoznalosti.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35377">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Upoznavanje kazališta te primjereno ponašanje u javnim prostorima. Upoznavanje s kazališnim prikazom književnog djela vezanog uz dječji svijet. Razvijanje kritičkog mišljenja.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293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a:solidFill>
                            <a:schemeClr val="dk1"/>
                          </a:solidFill>
                          <a:latin typeface="+mj-lt"/>
                          <a:ea typeface="Times New Roman"/>
                          <a:cs typeface="Times New Roman"/>
                        </a:rPr>
                        <a:t>Željka </a:t>
                      </a:r>
                      <a:r>
                        <a:rPr lang="sr-Latn-RS" sz="1400" u="none" strike="noStrike" cap="none" dirty="0" err="1">
                          <a:solidFill>
                            <a:schemeClr val="dk1"/>
                          </a:solidFill>
                          <a:latin typeface="+mj-lt"/>
                          <a:ea typeface="Times New Roman"/>
                          <a:cs typeface="Times New Roman"/>
                        </a:rPr>
                        <a:t>Šibalić</a:t>
                      </a:r>
                      <a:r>
                        <a:rPr lang="sr-Latn-RS" sz="1400" u="none" strike="noStrike" cap="none" dirty="0">
                          <a:solidFill>
                            <a:schemeClr val="dk1"/>
                          </a:solidFill>
                          <a:latin typeface="+mj-lt"/>
                          <a:ea typeface="Times New Roman"/>
                          <a:cs typeface="Times New Roman"/>
                        </a:rPr>
                        <a:t>, Tomislav Habulin i Anita </a:t>
                      </a:r>
                      <a:r>
                        <a:rPr lang="sr-Latn-RS" sz="1400" u="none" strike="noStrike" cap="none" dirty="0" err="1">
                          <a:solidFill>
                            <a:schemeClr val="dk1"/>
                          </a:solidFill>
                          <a:latin typeface="+mj-lt"/>
                          <a:ea typeface="Times New Roman"/>
                          <a:cs typeface="Times New Roman"/>
                        </a:rPr>
                        <a:t>Branašić</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2157">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Prijevoz autobusom.</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0339">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U skladu s kazališnim/filmskim repertoarom tijekom drugog polugodišta</a:t>
                      </a:r>
                      <a:r>
                        <a:rPr lang="en" sz="1400" u="none" strike="noStrike" cap="none" dirty="0">
                          <a:solidFill>
                            <a:schemeClr val="dk1"/>
                          </a:solidFill>
                          <a:latin typeface="+mj-lt"/>
                          <a:ea typeface="Times New Roman"/>
                          <a:cs typeface="Times New Roman"/>
                        </a:rPr>
                        <a:t>.</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2293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Troškove snose roditelji uz prethodnu suglasnost. U cijenu je uključen prijevoz autobusom i cijena ulaznice.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5377">
                <a:tc>
                  <a:txBody>
                    <a:bodyPr/>
                    <a:lstStyle/>
                    <a:p>
                      <a:pPr marL="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mj-lt"/>
                          <a:ea typeface="Times New Roman"/>
                          <a:cs typeface="Times New Roman"/>
                          <a:sym typeface="Times New Roman"/>
                        </a:rPr>
                        <a:t>VREDNOVANJE I KORIŠTENJE</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Vrednovanje i korištenje rezultata rada nakon povratka u školu.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31"/>
          <p:cNvGraphicFramePr/>
          <p:nvPr>
            <p:extLst>
              <p:ext uri="{D42A27DB-BD31-4B8C-83A1-F6EECF244321}">
                <p14:modId xmlns:p14="http://schemas.microsoft.com/office/powerpoint/2010/main" val="2218347555"/>
              </p:ext>
            </p:extLst>
          </p:nvPr>
        </p:nvGraphicFramePr>
        <p:xfrm>
          <a:off x="183166" y="161208"/>
          <a:ext cx="8865525" cy="6392216"/>
        </p:xfrm>
        <a:graphic>
          <a:graphicData uri="http://schemas.openxmlformats.org/drawingml/2006/table">
            <a:tbl>
              <a:tblPr>
                <a:noFill/>
                <a:tableStyleId>{B2E6745A-B9C5-42E0-A17B-FDAA3278ED7C}</a:tableStyleId>
              </a:tblPr>
              <a:tblGrid>
                <a:gridCol w="2218350">
                  <a:extLst>
                    <a:ext uri="{9D8B030D-6E8A-4147-A177-3AD203B41FA5}">
                      <a16:colId xmlns:a16="http://schemas.microsoft.com/office/drawing/2014/main" val="20000"/>
                    </a:ext>
                  </a:extLst>
                </a:gridCol>
                <a:gridCol w="6647175">
                  <a:extLst>
                    <a:ext uri="{9D8B030D-6E8A-4147-A177-3AD203B41FA5}">
                      <a16:colId xmlns:a16="http://schemas.microsoft.com/office/drawing/2014/main" val="20001"/>
                    </a:ext>
                  </a:extLst>
                </a:gridCol>
              </a:tblGrid>
              <a:tr h="40960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IZ INFORMATIKE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a:t>
                      </a:r>
                      <a:r>
                        <a:rPr lang="hr-HR" sz="1600" b="1" u="none" strike="noStrike" cap="none" dirty="0" smtClean="0">
                          <a:solidFill>
                            <a:schemeClr val="dk1"/>
                          </a:solidFill>
                          <a:latin typeface="Times New Roman"/>
                          <a:ea typeface="Times New Roman"/>
                          <a:cs typeface="Times New Roman"/>
                          <a:sym typeface="Times New Roman"/>
                        </a:rPr>
                        <a:t> učenike</a:t>
                      </a:r>
                      <a:r>
                        <a:rPr lang="hr-HR" sz="1600" b="1" u="none" strike="noStrike" cap="none" dirty="0" smtClean="0">
                          <a:solidFill>
                            <a:schemeClr val="dk1"/>
                          </a:solidFill>
                          <a:latin typeface="Times New Roman"/>
                          <a:ea typeface="Times New Roman"/>
                          <a:cs typeface="Times New Roman"/>
                        </a:rPr>
                        <a:t> trećeg</a:t>
                      </a:r>
                      <a:r>
                        <a:rPr lang="en" sz="1600" b="1" u="none" strike="noStrike" cap="none" dirty="0" smtClean="0">
                          <a:solidFill>
                            <a:schemeClr val="dk1"/>
                          </a:solidFill>
                          <a:latin typeface="Times New Roman"/>
                          <a:ea typeface="Times New Roman"/>
                          <a:cs typeface="Times New Roman"/>
                          <a:sym typeface="Times New Roman"/>
                        </a:rPr>
                        <a:t> razred</a:t>
                      </a:r>
                      <a:r>
                        <a:rPr lang="hr-HR" sz="1600" b="1" u="none" strike="noStrike" cap="none" dirty="0" smtClean="0">
                          <a:solidFill>
                            <a:schemeClr val="dk1"/>
                          </a:solidFill>
                          <a:latin typeface="Times New Roman"/>
                          <a:ea typeface="Times New Roman"/>
                          <a:cs typeface="Times New Roman"/>
                          <a:sym typeface="Times New Roman"/>
                        </a:rPr>
                        <a:t>a</a:t>
                      </a:r>
                      <a:endParaRPr lang="en" sz="1600" b="1" u="none" strike="noStrike" cap="none" dirty="0">
                        <a:solidFill>
                          <a:srgbClr val="000000"/>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3887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noProof="0" dirty="0">
                          <a:solidFill>
                            <a:srgbClr val="000000"/>
                          </a:solidFill>
                          <a:latin typeface="Times New Roman"/>
                          <a:ea typeface="Arial"/>
                          <a:cs typeface="Times New Roman"/>
                          <a:sym typeface="Arial"/>
                        </a:rPr>
                        <a:t>Prepoznavanje problema u jednostavnom zadatku s odlukom, osmišljavanje niza koraka koji vode k rješenju. Uz pomoć učitelja ili samostalno otkriva i prikazuje korake rješavanja jednostavnoga zadatka koji sadrži odluku. Stvaranje programa korištenjem vizualnim okruženjem u kojemu se koristi slijedom koraka, ponavljanjem </a:t>
                      </a:r>
                      <a:r>
                        <a:rPr lang="en" sz="1400" b="0" i="0" u="none" strike="noStrike" cap="none" noProof="0" dirty="0">
                          <a:solidFill>
                            <a:srgbClr val="000000"/>
                          </a:solidFill>
                          <a:latin typeface="Times New Roman"/>
                          <a:ea typeface="Arial"/>
                          <a:cs typeface="Times New Roman"/>
                          <a:sym typeface="Times New Roman"/>
                        </a:rPr>
                        <a:t>i </a:t>
                      </a:r>
                      <a:r>
                        <a:rPr lang="en" sz="1400" b="0" i="0" u="none" strike="noStrike" cap="none" noProof="0" dirty="0">
                          <a:solidFill>
                            <a:srgbClr val="000000"/>
                          </a:solidFill>
                          <a:latin typeface="Times New Roman"/>
                          <a:ea typeface="Arial"/>
                          <a:cs typeface="Times New Roman"/>
                          <a:sym typeface="Arial"/>
                        </a:rPr>
                        <a:t>odlukom</a:t>
                      </a:r>
                      <a:r>
                        <a:rPr lang="en" sz="1400" b="0" i="0" u="none" strike="noStrike" cap="none" noProof="0" dirty="0">
                          <a:solidFill>
                            <a:srgbClr val="000000"/>
                          </a:solidFill>
                          <a:latin typeface="Times New Roman"/>
                          <a:ea typeface="Arial"/>
                          <a:cs typeface="Times New Roman"/>
                          <a:sym typeface="Times New Roman"/>
                        </a:rPr>
                        <a:t>. </a:t>
                      </a:r>
                      <a:r>
                        <a:rPr lang="en" sz="1400" b="0" i="0" u="none" strike="noStrike" cap="none" noProof="0" dirty="0">
                          <a:solidFill>
                            <a:srgbClr val="000000"/>
                          </a:solidFill>
                          <a:latin typeface="Times New Roman"/>
                          <a:ea typeface="Arial"/>
                          <a:cs typeface="Times New Roman"/>
                          <a:sym typeface="Arial"/>
                        </a:rPr>
                        <a:t>Uz pomoć učitelja analizira i vrednuje rješenja testiranjem točnosti krajnjega rezultata</a:t>
                      </a:r>
                      <a:r>
                        <a:rPr lang="en" sz="1400" b="0" i="0" u="none" strike="noStrike" cap="none" noProof="0" dirty="0" smtClean="0">
                          <a:solidFill>
                            <a:srgbClr val="000000"/>
                          </a:solidFill>
                          <a:latin typeface="Times New Roman"/>
                          <a:ea typeface="Arial"/>
                          <a:cs typeface="Times New Roman"/>
                          <a:sym typeface="Arial"/>
                        </a:rPr>
                        <a:t>.</a:t>
                      </a:r>
                      <a:endParaRPr lang="hr-HR" sz="1400" b="0" i="0" u="none" strike="noStrike" cap="none" noProof="0" dirty="0" smtClean="0">
                        <a:solidFill>
                          <a:srgbClr val="000000"/>
                        </a:solidFill>
                        <a:latin typeface="Times New Roman"/>
                        <a:ea typeface="Arial"/>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542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Program je namijenjen učenicima </a:t>
                      </a:r>
                      <a:r>
                        <a:rPr lang="hr-HR" sz="1400" b="0" i="0" u="none" strike="noStrike" cap="none" dirty="0" smtClean="0">
                          <a:solidFill>
                            <a:srgbClr val="000000"/>
                          </a:solidFill>
                          <a:latin typeface="Times New Roman"/>
                          <a:ea typeface="Arial"/>
                          <a:cs typeface="Times New Roman"/>
                          <a:sym typeface="Arial"/>
                        </a:rPr>
                        <a:t>3</a:t>
                      </a:r>
                      <a:r>
                        <a:rPr lang="en" sz="1400" b="0" i="0" u="none" strike="noStrike" cap="none" dirty="0" smtClean="0">
                          <a:solidFill>
                            <a:srgbClr val="000000"/>
                          </a:solidFill>
                          <a:latin typeface="Times New Roman"/>
                          <a:ea typeface="Arial"/>
                          <a:cs typeface="Times New Roman"/>
                          <a:sym typeface="Times New Roman"/>
                        </a:rPr>
                        <a:t>. </a:t>
                      </a:r>
                      <a:r>
                        <a:rPr lang="en" sz="1400" b="0" i="0" u="none" strike="noStrike" cap="none" dirty="0">
                          <a:solidFill>
                            <a:srgbClr val="000000"/>
                          </a:solidFill>
                          <a:latin typeface="Times New Roman"/>
                          <a:ea typeface="Arial"/>
                          <a:cs typeface="Times New Roman"/>
                          <a:sym typeface="Times New Roman"/>
                        </a:rPr>
                        <a:t>razreda </a:t>
                      </a:r>
                      <a:r>
                        <a:rPr lang="hr-HR" sz="1400" dirty="0" smtClean="0">
                          <a:latin typeface="Times New Roman"/>
                          <a:cs typeface="Times New Roman"/>
                          <a:sym typeface="Times New Roman"/>
                        </a:rPr>
                        <a:t>osnovne</a:t>
                      </a:r>
                      <a:r>
                        <a:rPr lang="hr-HR" sz="1400" baseline="0" dirty="0" smtClean="0">
                          <a:latin typeface="Times New Roman"/>
                          <a:cs typeface="Times New Roman"/>
                          <a:sym typeface="Times New Roman"/>
                        </a:rPr>
                        <a:t> škole </a:t>
                      </a:r>
                      <a:r>
                        <a:rPr lang="en" sz="1400" b="0" i="0" u="none" strike="noStrike" cap="none" dirty="0" smtClean="0">
                          <a:solidFill>
                            <a:srgbClr val="000000"/>
                          </a:solidFill>
                          <a:latin typeface="Times New Roman"/>
                          <a:ea typeface="Arial"/>
                          <a:cs typeface="Times New Roman"/>
                          <a:sym typeface="Times New Roman"/>
                        </a:rPr>
                        <a:t>koji </a:t>
                      </a:r>
                      <a:r>
                        <a:rPr lang="en" sz="1400" b="0" i="0" u="none" strike="noStrike" cap="none" dirty="0">
                          <a:solidFill>
                            <a:srgbClr val="000000"/>
                          </a:solidFill>
                          <a:latin typeface="Times New Roman"/>
                          <a:ea typeface="Arial"/>
                          <a:cs typeface="Times New Roman"/>
                          <a:sym typeface="Times New Roman"/>
                        </a:rPr>
                        <a:t>imaju izražen interes za informatiku. Namjena je upoznavanje osnova informacijske tehnologije, uporaba računala i programa, rješavanje problema i zadataka iz različitih područja pomoću računala.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910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Arial"/>
                        </a:rPr>
                        <a:t>Paola Čubra, Katarina Kuntić</a:t>
                      </a:r>
                      <a:endParaRPr lang="en"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260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Nastava se provodi</a:t>
                      </a:r>
                      <a:r>
                        <a:rPr lang="en" sz="1400" b="0" i="0" u="none" strike="noStrike" cap="none" dirty="0">
                          <a:solidFill>
                            <a:srgbClr val="000000"/>
                          </a:solidFill>
                          <a:latin typeface="Times New Roman"/>
                          <a:ea typeface="Arial"/>
                          <a:cs typeface="Times New Roman"/>
                          <a:sym typeface="Arial"/>
                        </a:rPr>
                        <a:t> prema mogućnosti</a:t>
                      </a:r>
                      <a:r>
                        <a:rPr lang="en" sz="1400" b="0" i="0" u="none" strike="noStrike" cap="none" dirty="0">
                          <a:solidFill>
                            <a:srgbClr val="000000"/>
                          </a:solidFill>
                          <a:latin typeface="Times New Roman"/>
                          <a:ea typeface="Arial"/>
                          <a:cs typeface="Times New Roman"/>
                          <a:sym typeface="Times New Roman"/>
                        </a:rPr>
                        <a:t> u informatičkoj učionici škole izvan redovnog rasporeda.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742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Dva sata tjedno tijekom školske godine </a:t>
                      </a:r>
                      <a:r>
                        <a:rPr lang="en" sz="1400" b="0" i="0" u="none" strike="noStrike" cap="none" dirty="0">
                          <a:solidFill>
                            <a:srgbClr val="000000"/>
                          </a:solidFill>
                          <a:latin typeface="Times New Roman"/>
                          <a:ea typeface="Arial"/>
                          <a:cs typeface="Times New Roman"/>
                          <a:sym typeface="Arial"/>
                        </a:rPr>
                        <a:t>2022. /2023.</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3512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Adekvatna programska podrška (aplikativna i sistemska), antivirusni program, potrošni materijal, pribor za izradu plakata, papir, boja za </a:t>
                      </a:r>
                      <a:r>
                        <a:rPr lang="en" sz="1400" b="0" i="0" u="none" strike="noStrike" cap="none" dirty="0" smtClean="0">
                          <a:solidFill>
                            <a:srgbClr val="000000"/>
                          </a:solidFill>
                          <a:latin typeface="Times New Roman"/>
                          <a:ea typeface="Arial"/>
                          <a:cs typeface="Times New Roman"/>
                          <a:sym typeface="Times New Roman"/>
                        </a:rPr>
                        <a:t>pisač</a:t>
                      </a:r>
                      <a:r>
                        <a:rPr lang="hr-HR" sz="1400" b="0" i="0" u="none" strike="noStrike" cap="none" dirty="0" smtClean="0">
                          <a:solidFill>
                            <a:srgbClr val="000000"/>
                          </a:solidFill>
                          <a:latin typeface="Times New Roman"/>
                          <a:ea typeface="Arial"/>
                          <a:cs typeface="Times New Roman"/>
                          <a:sym typeface="Times New Roman"/>
                        </a:rPr>
                        <a:t>.</a:t>
                      </a:r>
                      <a:r>
                        <a:rPr lang="en" sz="1400" b="0" i="0" u="none" strike="noStrike" cap="none" dirty="0">
                          <a:solidFill>
                            <a:srgbClr val="000000"/>
                          </a:solidFill>
                          <a:latin typeface="Times New Roman"/>
                          <a:ea typeface="Arial"/>
                          <a:cs typeface="Times New Roman"/>
                          <a:sym typeface="Arial"/>
                        </a:rPr>
                        <a:t> </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37300">
                <a:tc>
                  <a:txBody>
                    <a:bodyPr/>
                    <a:lstStyle/>
                    <a:p>
                      <a:pPr marL="0" marR="0" lvl="0" indent="0" algn="l" rtl="0">
                        <a:lnSpc>
                          <a:spcPct val="115000"/>
                        </a:lnSpc>
                        <a:spcBef>
                          <a:spcPts val="0"/>
                        </a:spcBef>
                        <a:spcAft>
                          <a:spcPts val="0"/>
                        </a:spcAft>
                        <a:buFont typeface="Times New Roman"/>
                        <a:buNone/>
                      </a:pPr>
                      <a:r>
                        <a:rPr lang="en" sz="1600" b="1" u="none" strike="noStrike" cap="none">
                          <a:solidFill>
                            <a:schemeClr val="dk1"/>
                          </a:solidFill>
                          <a:latin typeface="Times New Roman"/>
                          <a:ea typeface="Times New Roman"/>
                          <a:cs typeface="Times New Roman"/>
                          <a:sym typeface="Times New Roman"/>
                        </a:rPr>
                        <a:t>VREDNOVANJE</a:t>
                      </a:r>
                      <a:r>
                        <a:rPr lang="en" sz="1600" b="1" u="none" strike="noStrike" cap="none">
                          <a:solidFill>
                            <a:schemeClr val="dk1"/>
                          </a:solidFill>
                          <a:latin typeface="Times New Roman"/>
                          <a:ea typeface="Times New Roman"/>
                          <a:cs typeface="Times New Roman"/>
                        </a:rPr>
                        <a:t> </a:t>
                      </a:r>
                      <a:r>
                        <a:rPr lang="en" sz="1600" b="1" u="none" strike="noStrike" cap="none">
                          <a:solidFill>
                            <a:schemeClr val="dk1"/>
                          </a:solidFill>
                          <a:latin typeface="Times New Roman"/>
                          <a:ea typeface="Times New Roman"/>
                          <a:cs typeface="Times New Roman"/>
                          <a:sym typeface="Times New Roman"/>
                        </a:rPr>
                        <a:t> I KORIŠTENJE REZULTATA RADA</a:t>
                      </a:r>
                      <a:endParaRPr sz="1600" u="none" strike="noStrike" cap="none">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Postignuća učenika prate se pisanim i usmenim provjerama znanja te praktičnim radom na računalu. Opisnim</a:t>
                      </a:r>
                      <a:r>
                        <a:rPr lang="en" sz="1400" b="0" i="0" u="none" strike="noStrike" cap="none" dirty="0">
                          <a:solidFill>
                            <a:srgbClr val="000000"/>
                          </a:solidFill>
                          <a:latin typeface="Times New Roman"/>
                          <a:ea typeface="Arial"/>
                          <a:cs typeface="Times New Roman"/>
                          <a:sym typeface="Arial"/>
                        </a:rPr>
                        <a:t> i brojčanim</a:t>
                      </a:r>
                      <a:r>
                        <a:rPr lang="en" sz="1400" b="0" i="0" u="none" strike="noStrike" cap="none" dirty="0">
                          <a:solidFill>
                            <a:srgbClr val="000000"/>
                          </a:solidFill>
                          <a:latin typeface="Times New Roman"/>
                          <a:ea typeface="Arial"/>
                          <a:cs typeface="Times New Roman"/>
                          <a:sym typeface="Times New Roman"/>
                        </a:rPr>
                        <a:t> ocjenama</a:t>
                      </a:r>
                      <a:r>
                        <a:rPr lang="en" sz="1400" b="0" i="0" u="none" strike="noStrike" cap="none" dirty="0">
                          <a:solidFill>
                            <a:srgbClr val="000000"/>
                          </a:solidFill>
                          <a:latin typeface="Times New Roman"/>
                          <a:ea typeface="Arial"/>
                          <a:cs typeface="Times New Roman"/>
                          <a:sym typeface="Arial"/>
                        </a:rPr>
                        <a:t> </a:t>
                      </a:r>
                      <a:r>
                        <a:rPr lang="en" sz="1400" b="0" i="0" u="none" strike="noStrike" cap="none" dirty="0">
                          <a:solidFill>
                            <a:srgbClr val="000000"/>
                          </a:solidFill>
                          <a:latin typeface="Times New Roman"/>
                          <a:ea typeface="Arial"/>
                          <a:cs typeface="Times New Roman"/>
                          <a:sym typeface="Times New Roman"/>
                        </a:rPr>
                        <a:t> ocjenjuju se kao i u redovnoj nastavi te konačna ocjena ulazi u prosjek općeg uspjeha i upisuje se u svjedodžbu učenika. Praćenje napretka učenika, uvođenje novih metoda rada prema potrebama učenika.</a:t>
                      </a:r>
                      <a:r>
                        <a:rPr lang="en" sz="1400" b="0" i="0" u="none" strike="noStrike" cap="none" dirty="0">
                          <a:solidFill>
                            <a:srgbClr val="000000"/>
                          </a:solidFill>
                          <a:latin typeface="Times New Roman"/>
                          <a:ea typeface="Arial"/>
                          <a:cs typeface="Times New Roman"/>
                          <a:sym typeface="Arial"/>
                        </a:rPr>
                        <a:t> </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7929406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graphicFrame>
        <p:nvGraphicFramePr>
          <p:cNvPr id="1712" name="Google Shape;1712;g61d832350e_44_5"/>
          <p:cNvGraphicFramePr/>
          <p:nvPr>
            <p:extLst>
              <p:ext uri="{D42A27DB-BD31-4B8C-83A1-F6EECF244321}">
                <p14:modId xmlns:p14="http://schemas.microsoft.com/office/powerpoint/2010/main" val="680155519"/>
              </p:ext>
            </p:extLst>
          </p:nvPr>
        </p:nvGraphicFramePr>
        <p:xfrm>
          <a:off x="318275" y="242596"/>
          <a:ext cx="8507450" cy="5869008"/>
        </p:xfrm>
        <a:graphic>
          <a:graphicData uri="http://schemas.openxmlformats.org/drawingml/2006/table">
            <a:tbl>
              <a:tblPr>
                <a:noFill/>
                <a:tableStyleId>{B2E6745A-B9C5-42E0-A17B-FDAA3278ED7C}</a:tableStyleId>
              </a:tblPr>
              <a:tblGrid>
                <a:gridCol w="2322288">
                  <a:extLst>
                    <a:ext uri="{9D8B030D-6E8A-4147-A177-3AD203B41FA5}">
                      <a16:colId xmlns:a16="http://schemas.microsoft.com/office/drawing/2014/main" val="20000"/>
                    </a:ext>
                  </a:extLst>
                </a:gridCol>
                <a:gridCol w="6185162">
                  <a:extLst>
                    <a:ext uri="{9D8B030D-6E8A-4147-A177-3AD203B41FA5}">
                      <a16:colId xmlns:a16="http://schemas.microsoft.com/office/drawing/2014/main" val="20001"/>
                    </a:ext>
                  </a:extLst>
                </a:gridCol>
              </a:tblGrid>
              <a:tr h="721239">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mj-lt"/>
                          <a:ea typeface="Times New Roman"/>
                          <a:cs typeface="Times New Roman"/>
                        </a:rPr>
                        <a:t>POSJET PLANETARIJU </a:t>
                      </a:r>
                      <a:endParaRPr lang="hr-HR" sz="1600" b="1" u="none" strike="noStrike" cap="none" dirty="0" smtClean="0">
                        <a:solidFill>
                          <a:schemeClr val="dk1"/>
                        </a:solidFill>
                        <a:latin typeface="+mj-lt"/>
                        <a:ea typeface="Times New Roman"/>
                        <a:cs typeface="Times New Roman"/>
                      </a:endParaRPr>
                    </a:p>
                    <a:p>
                      <a:pPr marL="0" marR="0" lvl="0" indent="0" algn="ctr" rtl="0">
                        <a:lnSpc>
                          <a:spcPct val="100000"/>
                        </a:lnSpc>
                        <a:spcBef>
                          <a:spcPts val="0"/>
                        </a:spcBef>
                        <a:spcAft>
                          <a:spcPts val="0"/>
                        </a:spcAft>
                        <a:buFont typeface="Times New Roman"/>
                        <a:buNone/>
                      </a:pPr>
                      <a:r>
                        <a:rPr lang="pl-PL" sz="1600" b="1" u="none" strike="noStrike" cap="none" dirty="0" smtClean="0">
                          <a:solidFill>
                            <a:schemeClr val="dk1"/>
                          </a:solidFill>
                          <a:latin typeface="+mj-lt"/>
                          <a:ea typeface="Times New Roman"/>
                          <a:cs typeface="Times New Roman"/>
                          <a:sym typeface="Times New Roman"/>
                        </a:rPr>
                        <a:t>za učenike </a:t>
                      </a:r>
                      <a:r>
                        <a:rPr lang="pl-PL" sz="1600" b="1" u="none" strike="noStrike" cap="none" dirty="0" smtClean="0">
                          <a:solidFill>
                            <a:schemeClr val="dk1"/>
                          </a:solidFill>
                          <a:latin typeface="+mj-lt"/>
                          <a:ea typeface="Times New Roman"/>
                          <a:cs typeface="Times New Roman"/>
                        </a:rPr>
                        <a:t>škole od petog do osmog razreda </a:t>
                      </a:r>
                      <a:endParaRPr lang="pl-PL"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60156">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Upoznavanje učenika </a:t>
                      </a:r>
                      <a:r>
                        <a:rPr lang="en" sz="1400" u="none" strike="noStrike" cap="none" dirty="0">
                          <a:solidFill>
                            <a:schemeClr val="dk1"/>
                          </a:solidFill>
                          <a:latin typeface="+mj-lt"/>
                          <a:ea typeface="Times New Roman"/>
                          <a:cs typeface="Times New Roman"/>
                        </a:rPr>
                        <a:t>sa Svemirom. Stjecanje</a:t>
                      </a:r>
                      <a:r>
                        <a:rPr lang="en" sz="1400" u="none" strike="noStrike" cap="none" dirty="0">
                          <a:solidFill>
                            <a:schemeClr val="dk1"/>
                          </a:solidFill>
                          <a:latin typeface="+mj-lt"/>
                          <a:ea typeface="Times New Roman"/>
                          <a:cs typeface="Times New Roman"/>
                          <a:sym typeface="Times New Roman"/>
                        </a:rPr>
                        <a:t> novih iskustava, bogaćenje duha, razvijanje navika kulturnog ponašanja, usvajanje temeljnih pojmova vezanih uz</a:t>
                      </a:r>
                      <a:r>
                        <a:rPr lang="en" sz="1400" u="none" strike="noStrike" cap="none" dirty="0">
                          <a:solidFill>
                            <a:schemeClr val="dk1"/>
                          </a:solidFill>
                          <a:latin typeface="+mj-lt"/>
                          <a:ea typeface="Times New Roman"/>
                          <a:cs typeface="Times New Roman"/>
                        </a:rPr>
                        <a:t> Svemir</a:t>
                      </a:r>
                      <a:r>
                        <a:rPr lang="en" sz="1400" u="none" strike="noStrike" cap="none" dirty="0">
                          <a:solidFill>
                            <a:schemeClr val="dk1"/>
                          </a:solidFill>
                          <a:latin typeface="+mj-lt"/>
                          <a:ea typeface="Times New Roman"/>
                          <a:cs typeface="Times New Roman"/>
                          <a:sym typeface="Times New Roman"/>
                        </a:rPr>
                        <a:t>. Razvijanje socijalizacije, prijateljstva te intelektualne radoznalosti.</a:t>
                      </a:r>
                      <a:r>
                        <a:rPr lang="en" sz="1400" u="none" strike="noStrike" cap="none" dirty="0">
                          <a:solidFill>
                            <a:schemeClr val="dk1"/>
                          </a:solidFill>
                          <a:latin typeface="+mj-lt"/>
                          <a:ea typeface="Times New Roman"/>
                          <a:cs typeface="Times New Roman"/>
                        </a:rPr>
                        <a:t> </a:t>
                      </a:r>
                      <a:endParaRPr lang="en" sz="14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5584">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rPr>
                        <a:t>Upoznati učenike kroz ineteraktvino predavanje s planetima, zvijezdama i galaksijama. Vidjeti pojave poput sudara galakasija i pomrčine Sunca. Dobiti odgovore na pitanja o Svemiru. Putovati Svemirom kroz multimedijski sadržaj.</a:t>
                      </a:r>
                      <a:r>
                        <a:rPr lang="en" sz="1400" u="none" strike="noStrike" cap="none" dirty="0">
                          <a:solidFill>
                            <a:schemeClr val="dk1"/>
                          </a:solidFill>
                          <a:latin typeface="+mj-lt"/>
                          <a:ea typeface="Times New Roman"/>
                          <a:cs typeface="Times New Roman"/>
                          <a:sym typeface="Times New Roman"/>
                        </a:rPr>
                        <a:t>Razvijanje kritičkog mišljenja</a:t>
                      </a:r>
                      <a:r>
                        <a:rPr lang="en" sz="1400" u="none" strike="noStrike" cap="none" dirty="0" smtClean="0">
                          <a:solidFill>
                            <a:schemeClr val="dk1"/>
                          </a:solidFill>
                          <a:latin typeface="+mj-lt"/>
                          <a:ea typeface="Times New Roman"/>
                          <a:cs typeface="Times New Roman"/>
                          <a:sym typeface="Times New Roman"/>
                        </a:rPr>
                        <a:t>.</a:t>
                      </a:r>
                      <a:endParaRPr lang="en"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3979">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NOSITELJI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a:solidFill>
                            <a:schemeClr val="dk1"/>
                          </a:solidFill>
                          <a:latin typeface="+mj-lt"/>
                          <a:ea typeface="Times New Roman"/>
                          <a:cs typeface="Times New Roman"/>
                        </a:rPr>
                        <a:t>Željka </a:t>
                      </a:r>
                      <a:r>
                        <a:rPr lang="sr-Latn-RS" sz="1400" u="none" strike="noStrike" cap="none" dirty="0" err="1">
                          <a:solidFill>
                            <a:schemeClr val="dk1"/>
                          </a:solidFill>
                          <a:latin typeface="+mj-lt"/>
                          <a:ea typeface="Times New Roman"/>
                          <a:cs typeface="Times New Roman"/>
                        </a:rPr>
                        <a:t>Šibalić</a:t>
                      </a:r>
                      <a:r>
                        <a:rPr lang="sr-Latn-RS" sz="1400" u="none" strike="noStrike" cap="none" dirty="0">
                          <a:solidFill>
                            <a:schemeClr val="dk1"/>
                          </a:solidFill>
                          <a:latin typeface="+mj-lt"/>
                          <a:ea typeface="Times New Roman"/>
                          <a:cs typeface="Times New Roman"/>
                        </a:rPr>
                        <a:t>, Maja </a:t>
                      </a:r>
                      <a:r>
                        <a:rPr lang="sr-Latn-RS" sz="1400" u="none" strike="noStrike" cap="none" dirty="0" err="1">
                          <a:solidFill>
                            <a:schemeClr val="dk1"/>
                          </a:solidFill>
                          <a:latin typeface="+mj-lt"/>
                          <a:ea typeface="Times New Roman"/>
                          <a:cs typeface="Times New Roman"/>
                        </a:rPr>
                        <a:t>Ontl</a:t>
                      </a:r>
                      <a:r>
                        <a:rPr lang="sr-Latn-RS" sz="1400" u="none" strike="noStrike" cap="none" dirty="0">
                          <a:solidFill>
                            <a:schemeClr val="dk1"/>
                          </a:solidFill>
                          <a:latin typeface="+mj-lt"/>
                          <a:ea typeface="Times New Roman"/>
                          <a:cs typeface="Times New Roman"/>
                        </a:rPr>
                        <a:t>, Marijana </a:t>
                      </a:r>
                      <a:r>
                        <a:rPr lang="sr-Latn-RS" sz="1400" u="none" strike="noStrike" cap="none" dirty="0" err="1">
                          <a:solidFill>
                            <a:schemeClr val="dk1"/>
                          </a:solidFill>
                          <a:latin typeface="+mj-lt"/>
                          <a:ea typeface="Times New Roman"/>
                          <a:cs typeface="Times New Roman"/>
                        </a:rPr>
                        <a:t>Magdić</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081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cs typeface="Times New Roman"/>
                        </a:rPr>
                        <a:t>Mobilni planetarij u školskoj dvorani.</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2003">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smtClean="0">
                          <a:solidFill>
                            <a:schemeClr val="dk1"/>
                          </a:solidFill>
                          <a:latin typeface="+mj-lt"/>
                          <a:cs typeface="Times New Roman"/>
                        </a:rPr>
                        <a:t>07</a:t>
                      </a:r>
                      <a:r>
                        <a:rPr lang="hr-HR" sz="1400" u="none" strike="noStrike" cap="none" dirty="0" smtClean="0">
                          <a:solidFill>
                            <a:schemeClr val="dk1"/>
                          </a:solidFill>
                          <a:latin typeface="+mj-lt"/>
                          <a:cs typeface="Times New Roman"/>
                        </a:rPr>
                        <a:t>.</a:t>
                      </a:r>
                      <a:r>
                        <a:rPr lang="hr-HR" sz="1400" u="none" strike="noStrike" cap="none" baseline="0" dirty="0" smtClean="0">
                          <a:solidFill>
                            <a:schemeClr val="dk1"/>
                          </a:solidFill>
                          <a:latin typeface="+mj-lt"/>
                          <a:cs typeface="Times New Roman"/>
                        </a:rPr>
                        <a:t> studeni, </a:t>
                      </a:r>
                      <a:r>
                        <a:rPr lang="en" sz="1400" u="none" strike="noStrike" cap="none" dirty="0" smtClean="0">
                          <a:solidFill>
                            <a:schemeClr val="dk1"/>
                          </a:solidFill>
                          <a:latin typeface="+mj-lt"/>
                          <a:cs typeface="Times New Roman"/>
                        </a:rPr>
                        <a:t>2022</a:t>
                      </a:r>
                      <a:r>
                        <a:rPr lang="en" sz="1400" u="none" strike="noStrike" cap="none" dirty="0">
                          <a:solidFill>
                            <a:schemeClr val="dk1"/>
                          </a:solidFill>
                          <a:latin typeface="+mj-lt"/>
                          <a:cs typeface="Times New Roman"/>
                        </a:rPr>
                        <a:t>. </a:t>
                      </a:r>
                      <a:r>
                        <a:rPr lang="hr-HR" sz="1400" u="none" strike="noStrike" cap="none" dirty="0" smtClean="0">
                          <a:solidFill>
                            <a:schemeClr val="dk1"/>
                          </a:solidFill>
                          <a:latin typeface="+mj-lt"/>
                          <a:cs typeface="Times New Roman"/>
                        </a:rPr>
                        <a:t>godine</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6682">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Troškove snose roditelji uz prethodnu suglasnost.</a:t>
                      </a:r>
                      <a:r>
                        <a:rPr lang="en" sz="1400" u="none" strike="noStrike" cap="none" dirty="0">
                          <a:solidFill>
                            <a:schemeClr val="dk1"/>
                          </a:solidFill>
                          <a:latin typeface="+mj-lt"/>
                          <a:ea typeface="Times New Roman"/>
                          <a:cs typeface="Times New Roman"/>
                        </a:rPr>
                        <a:t> Cijena</a:t>
                      </a:r>
                      <a:r>
                        <a:rPr lang="en" sz="1400" u="none" strike="noStrike" cap="none" dirty="0">
                          <a:solidFill>
                            <a:schemeClr val="dk1"/>
                          </a:solidFill>
                          <a:latin typeface="+mj-lt"/>
                          <a:ea typeface="Times New Roman"/>
                          <a:cs typeface="Times New Roman"/>
                          <a:sym typeface="Times New Roman"/>
                        </a:rPr>
                        <a:t> ulaznice</a:t>
                      </a:r>
                      <a:r>
                        <a:rPr lang="en" sz="1400" u="none" strike="noStrike" cap="none" dirty="0">
                          <a:solidFill>
                            <a:schemeClr val="dk1"/>
                          </a:solidFill>
                          <a:latin typeface="+mj-lt"/>
                          <a:ea typeface="Times New Roman"/>
                          <a:cs typeface="Times New Roman"/>
                        </a:rPr>
                        <a:t>.</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5981">
                <a:tc>
                  <a:txBody>
                    <a:bodyPr/>
                    <a:lstStyle/>
                    <a:p>
                      <a:pPr marL="0" marR="0" lvl="0" indent="0" algn="l" rtl="0">
                        <a:lnSpc>
                          <a:spcPct val="100000"/>
                        </a:lnSpc>
                        <a:spcBef>
                          <a:spcPts val="0"/>
                        </a:spcBef>
                        <a:spcAft>
                          <a:spcPts val="0"/>
                        </a:spcAft>
                        <a:buFont typeface="Times New Roman"/>
                        <a:buNone/>
                      </a:pPr>
                      <a:r>
                        <a:rPr lang="en" sz="1600" b="1" u="none" strike="noStrike" cap="none">
                          <a:solidFill>
                            <a:schemeClr val="dk1"/>
                          </a:solidFill>
                          <a:latin typeface="+mj-lt"/>
                          <a:ea typeface="Times New Roman"/>
                          <a:cs typeface="Times New Roman"/>
                          <a:sym typeface="Times New Roman"/>
                        </a:rPr>
                        <a:t>VREDNOVANJE I KORIŠTENJE</a:t>
                      </a:r>
                      <a:r>
                        <a:rPr lang="en" sz="1600" b="1" u="none" strike="noStrike" cap="none">
                          <a:solidFill>
                            <a:schemeClr val="dk1"/>
                          </a:solidFill>
                          <a:latin typeface="+mj-lt"/>
                          <a:ea typeface="Times New Roman"/>
                          <a:cs typeface="Times New Roman"/>
                        </a:rPr>
                        <a:t> </a:t>
                      </a:r>
                      <a:endParaRPr sz="1600" u="none" strike="noStrike" cap="none">
                        <a:latin typeface="+mj-lt"/>
                      </a:endParaRPr>
                    </a:p>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mj-lt"/>
                          <a:ea typeface="Times New Roman"/>
                          <a:cs typeface="Times New Roman"/>
                          <a:sym typeface="Times New Roman"/>
                        </a:rPr>
                        <a:t>REZULTATA RADA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Vrednovanje i korištenje rezultata </a:t>
                      </a:r>
                      <a:r>
                        <a:rPr lang="en" sz="1400" u="none" strike="noStrike" cap="none" dirty="0">
                          <a:solidFill>
                            <a:schemeClr val="dk1"/>
                          </a:solidFill>
                          <a:latin typeface="+mj-lt"/>
                          <a:ea typeface="Times New Roman"/>
                          <a:cs typeface="Times New Roman"/>
                        </a:rPr>
                        <a:t>rada.</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6923967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198"/>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733" name="Google Shape;1733;p198"/>
          <p:cNvSpPr/>
          <p:nvPr/>
        </p:nvSpPr>
        <p:spPr>
          <a:xfrm>
            <a:off x="2242867" y="576315"/>
            <a:ext cx="4320598" cy="14403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en" sz="3600" b="1" i="0" u="none" strike="noStrike" cap="none">
                <a:solidFill>
                  <a:schemeClr val="dk1"/>
                </a:solidFill>
                <a:latin typeface="Arial"/>
                <a:ea typeface="Arial"/>
                <a:cs typeface="Arial"/>
                <a:sym typeface="Arial"/>
              </a:rPr>
              <a:t>PROJEKTI</a:t>
            </a:r>
            <a:endParaRPr sz="1800" b="0" i="0" u="none" strike="noStrike" cap="none">
              <a:solidFill>
                <a:schemeClr val="dk1"/>
              </a:solidFill>
              <a:latin typeface="Calibri"/>
              <a:ea typeface="Calibri"/>
              <a:cs typeface="Calibri"/>
              <a:sym typeface="Calibri"/>
            </a:endParaRPr>
          </a:p>
        </p:txBody>
      </p:sp>
      <p:sp>
        <p:nvSpPr>
          <p:cNvPr id="3" name="Rezervirano mjesto teksta 2"/>
          <p:cNvSpPr>
            <a:spLocks noGrp="1"/>
          </p:cNvSpPr>
          <p:nvPr>
            <p:ph type="body" idx="1"/>
          </p:nvPr>
        </p:nvSpPr>
        <p:spPr>
          <a:xfrm>
            <a:off x="970384" y="2845837"/>
            <a:ext cx="7109926" cy="3321698"/>
          </a:xfrm>
        </p:spPr>
        <p:txBody>
          <a:bodyPr>
            <a:normAutofit/>
          </a:bodyPr>
          <a:lstStyle/>
          <a:p>
            <a:pPr algn="just"/>
            <a:r>
              <a:rPr lang="hr-HR" sz="2400" dirty="0">
                <a:latin typeface="Times New Roman"/>
                <a:ea typeface="Times New Roman"/>
                <a:cs typeface="Times New Roman"/>
                <a:sym typeface="Times New Roman"/>
              </a:rPr>
              <a:t>U Osnovnoj školi Sesvetska Sela u školskoj godini 2022/23. nastavit će se provedba i rad na projektima. </a:t>
            </a:r>
          </a:p>
          <a:p>
            <a:pPr algn="just"/>
            <a:r>
              <a:rPr lang="hr-HR" sz="2400" dirty="0">
                <a:latin typeface="Times New Roman"/>
                <a:ea typeface="Times New Roman"/>
                <a:cs typeface="Times New Roman"/>
                <a:sym typeface="Times New Roman"/>
              </a:rPr>
              <a:t>Korist od provedbe projekata primarno bi trebali osjetiti učenici, a očekivanu dobit trebali bi imati roditelji, škola te šira zajednica.</a:t>
            </a:r>
            <a:endParaRPr lang="hr-HR" sz="2400" dirty="0"/>
          </a:p>
          <a:p>
            <a:pPr marL="114300" indent="0">
              <a:buNone/>
            </a:pPr>
            <a:endParaRPr lang="hr-HR"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02"/>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 name="Tablica 2">
            <a:extLst>
              <a:ext uri="{FF2B5EF4-FFF2-40B4-BE49-F238E27FC236}">
                <a16:creationId xmlns:a16="http://schemas.microsoft.com/office/drawing/2014/main" id="{44C2AC58-A862-5B62-9E73-F75865C0D093}"/>
              </a:ext>
            </a:extLst>
          </p:cNvPr>
          <p:cNvGraphicFramePr>
            <a:graphicFrameLocks noGrp="1"/>
          </p:cNvGraphicFramePr>
          <p:nvPr>
            <p:extLst>
              <p:ext uri="{D42A27DB-BD31-4B8C-83A1-F6EECF244321}">
                <p14:modId xmlns:p14="http://schemas.microsoft.com/office/powerpoint/2010/main" val="3417291576"/>
              </p:ext>
            </p:extLst>
          </p:nvPr>
        </p:nvGraphicFramePr>
        <p:xfrm>
          <a:off x="146050" y="274636"/>
          <a:ext cx="8851900" cy="6214999"/>
        </p:xfrm>
        <a:graphic>
          <a:graphicData uri="http://schemas.openxmlformats.org/drawingml/2006/table">
            <a:tbl>
              <a:tblPr firstRow="1" bandRow="1">
                <a:tableStyleId>{B2E6745A-B9C5-42E0-A17B-FDAA3278ED7C}</a:tableStyleId>
              </a:tblPr>
              <a:tblGrid>
                <a:gridCol w="2476500">
                  <a:extLst>
                    <a:ext uri="{9D8B030D-6E8A-4147-A177-3AD203B41FA5}">
                      <a16:colId xmlns:a16="http://schemas.microsoft.com/office/drawing/2014/main" val="1711355924"/>
                    </a:ext>
                  </a:extLst>
                </a:gridCol>
                <a:gridCol w="6375400">
                  <a:extLst>
                    <a:ext uri="{9D8B030D-6E8A-4147-A177-3AD203B41FA5}">
                      <a16:colId xmlns:a16="http://schemas.microsoft.com/office/drawing/2014/main" val="794548524"/>
                    </a:ext>
                  </a:extLst>
                </a:gridCol>
              </a:tblGrid>
              <a:tr h="446786">
                <a:tc>
                  <a:txBody>
                    <a:bodyPr/>
                    <a:lstStyle/>
                    <a:p>
                      <a:pPr marL="0" marR="0" indent="0" algn="l" rtl="0">
                        <a:spcBef>
                          <a:spcPts val="0"/>
                        </a:spcBef>
                        <a:spcAft>
                          <a:spcPts val="0"/>
                        </a:spcAft>
                      </a:pPr>
                      <a:r>
                        <a:rPr lang="en-US" sz="1600" b="1" dirty="0">
                          <a:effectLst/>
                          <a:latin typeface="+mj-lt"/>
                        </a:rPr>
                        <a:t>NAZIV AKTIVNOSTI</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ctr" rtl="0">
                        <a:spcBef>
                          <a:spcPts val="0"/>
                        </a:spcBef>
                        <a:spcAft>
                          <a:spcPts val="0"/>
                        </a:spcAft>
                      </a:pPr>
                      <a:r>
                        <a:rPr lang="en-US" sz="1600" b="1" dirty="0">
                          <a:effectLst/>
                          <a:latin typeface="+mj-lt"/>
                        </a:rPr>
                        <a:t>ENGLISH </a:t>
                      </a:r>
                      <a:r>
                        <a:rPr lang="en-US" sz="1600" b="1" dirty="0" smtClean="0">
                          <a:effectLst/>
                          <a:latin typeface="+mj-lt"/>
                        </a:rPr>
                        <a:t>EVERYWHERE</a:t>
                      </a:r>
                      <a:endParaRPr lang="hr-HR" sz="1600" b="1" dirty="0" smtClean="0">
                        <a:effectLst/>
                        <a:latin typeface="+mj-lt"/>
                      </a:endParaRPr>
                    </a:p>
                    <a:p>
                      <a:pPr marL="0" marR="0" indent="0" algn="ctr" rtl="0">
                        <a:spcBef>
                          <a:spcPts val="0"/>
                        </a:spcBef>
                        <a:spcAft>
                          <a:spcPts val="0"/>
                        </a:spcAft>
                      </a:pPr>
                      <a:r>
                        <a:rPr lang="hr-HR" sz="1600" b="1" dirty="0" smtClean="0">
                          <a:effectLst/>
                          <a:latin typeface="+mj-lt"/>
                        </a:rPr>
                        <a:t>za učenike petog do osmog razreda</a:t>
                      </a:r>
                      <a:endParaRPr lang="en-US" sz="1600" b="1"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53727155"/>
                  </a:ext>
                </a:extLst>
              </a:tr>
              <a:tr h="1617091">
                <a:tc>
                  <a:txBody>
                    <a:bodyPr/>
                    <a:lstStyle/>
                    <a:p>
                      <a:pPr marL="0" marR="0" indent="0" algn="l" rtl="0">
                        <a:spcBef>
                          <a:spcPts val="0"/>
                        </a:spcBef>
                        <a:spcAft>
                          <a:spcPts val="0"/>
                        </a:spcAft>
                      </a:pPr>
                      <a:r>
                        <a:rPr lang="en-US" sz="1600" b="1" dirty="0">
                          <a:effectLst/>
                          <a:latin typeface="+mj-lt"/>
                        </a:rPr>
                        <a:t>CILJ AKTIVNOSTI</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err="1">
                          <a:effectLst/>
                          <a:latin typeface="+mj-lt"/>
                        </a:rPr>
                        <a:t>Organizirati</a:t>
                      </a:r>
                      <a:r>
                        <a:rPr lang="en-US" sz="1400" dirty="0">
                          <a:effectLst/>
                          <a:latin typeface="+mj-lt"/>
                        </a:rPr>
                        <a:t> </a:t>
                      </a:r>
                      <a:r>
                        <a:rPr lang="en-US" sz="1400" dirty="0" err="1">
                          <a:effectLst/>
                          <a:latin typeface="+mj-lt"/>
                        </a:rPr>
                        <a:t>posjet</a:t>
                      </a:r>
                      <a:r>
                        <a:rPr lang="en-US" sz="1400" dirty="0">
                          <a:effectLst/>
                          <a:latin typeface="+mj-lt"/>
                        </a:rPr>
                        <a:t> </a:t>
                      </a:r>
                      <a:r>
                        <a:rPr lang="en-US" sz="1400" dirty="0" err="1">
                          <a:effectLst/>
                          <a:latin typeface="+mj-lt"/>
                        </a:rPr>
                        <a:t>kazališnim</a:t>
                      </a:r>
                      <a:r>
                        <a:rPr lang="en-US" sz="1400" dirty="0">
                          <a:effectLst/>
                          <a:latin typeface="+mj-lt"/>
                        </a:rPr>
                        <a:t> </a:t>
                      </a:r>
                      <a:r>
                        <a:rPr lang="en-US" sz="1400" dirty="0" err="1">
                          <a:effectLst/>
                          <a:latin typeface="+mj-lt"/>
                        </a:rPr>
                        <a:t>predstavama</a:t>
                      </a:r>
                      <a:r>
                        <a:rPr lang="en-US" sz="1400" dirty="0">
                          <a:effectLst/>
                          <a:latin typeface="+mj-lt"/>
                        </a:rPr>
                        <a:t> </a:t>
                      </a:r>
                      <a:r>
                        <a:rPr lang="en-US" sz="1400" dirty="0" err="1">
                          <a:effectLst/>
                          <a:latin typeface="+mj-lt"/>
                        </a:rPr>
                        <a:t>i</a:t>
                      </a:r>
                      <a:r>
                        <a:rPr lang="en-US" sz="1400" dirty="0">
                          <a:effectLst/>
                          <a:latin typeface="+mj-lt"/>
                        </a:rPr>
                        <a:t>/</a:t>
                      </a:r>
                      <a:r>
                        <a:rPr lang="en-US" sz="1400" dirty="0" err="1">
                          <a:effectLst/>
                          <a:latin typeface="+mj-lt"/>
                        </a:rPr>
                        <a:t>ili</a:t>
                      </a:r>
                      <a:r>
                        <a:rPr lang="en-US" sz="1400" dirty="0">
                          <a:effectLst/>
                          <a:latin typeface="+mj-lt"/>
                        </a:rPr>
                        <a:t> </a:t>
                      </a:r>
                      <a:r>
                        <a:rPr lang="en-US" sz="1400" dirty="0" err="1">
                          <a:effectLst/>
                          <a:latin typeface="+mj-lt"/>
                        </a:rPr>
                        <a:t>kino</a:t>
                      </a:r>
                      <a:r>
                        <a:rPr lang="en-US" sz="1400" dirty="0">
                          <a:effectLst/>
                          <a:latin typeface="+mj-lt"/>
                        </a:rPr>
                        <a:t> </a:t>
                      </a:r>
                      <a:r>
                        <a:rPr lang="en-US" sz="1400" dirty="0" err="1">
                          <a:effectLst/>
                          <a:latin typeface="+mj-lt"/>
                        </a:rPr>
                        <a:t>projekcijama</a:t>
                      </a:r>
                      <a:r>
                        <a:rPr lang="en-US" sz="1400" dirty="0">
                          <a:effectLst/>
                          <a:latin typeface="+mj-lt"/>
                        </a:rPr>
                        <a:t> </a:t>
                      </a:r>
                      <a:r>
                        <a:rPr lang="en-US" sz="1400" dirty="0" err="1">
                          <a:effectLst/>
                          <a:latin typeface="+mj-lt"/>
                        </a:rPr>
                        <a:t>na</a:t>
                      </a:r>
                      <a:r>
                        <a:rPr lang="en-US" sz="1400" dirty="0">
                          <a:effectLst/>
                          <a:latin typeface="+mj-lt"/>
                        </a:rPr>
                        <a:t> </a:t>
                      </a:r>
                      <a:r>
                        <a:rPr lang="en-US" sz="1400" dirty="0" err="1">
                          <a:effectLst/>
                          <a:latin typeface="+mj-lt"/>
                        </a:rPr>
                        <a:t>hrvatskom</a:t>
                      </a:r>
                      <a:r>
                        <a:rPr lang="en-US" sz="1400" dirty="0">
                          <a:effectLst/>
                          <a:latin typeface="+mj-lt"/>
                        </a:rPr>
                        <a:t> </a:t>
                      </a:r>
                      <a:r>
                        <a:rPr lang="en-US" sz="1400" dirty="0" err="1">
                          <a:effectLst/>
                          <a:latin typeface="+mj-lt"/>
                        </a:rPr>
                        <a:t>i</a:t>
                      </a:r>
                      <a:r>
                        <a:rPr lang="en-US" sz="1400" dirty="0">
                          <a:effectLst/>
                          <a:latin typeface="+mj-lt"/>
                        </a:rPr>
                        <a:t>/</a:t>
                      </a:r>
                      <a:r>
                        <a:rPr lang="en-US" sz="1400" dirty="0" err="1">
                          <a:effectLst/>
                          <a:latin typeface="+mj-lt"/>
                        </a:rPr>
                        <a:t>ili</a:t>
                      </a:r>
                      <a:r>
                        <a:rPr lang="en-US" sz="1400" dirty="0">
                          <a:effectLst/>
                          <a:latin typeface="+mj-lt"/>
                        </a:rPr>
                        <a:t> </a:t>
                      </a:r>
                      <a:r>
                        <a:rPr lang="en-US" sz="1400" dirty="0" err="1">
                          <a:effectLst/>
                          <a:latin typeface="+mj-lt"/>
                        </a:rPr>
                        <a:t>engleskom</a:t>
                      </a:r>
                      <a:r>
                        <a:rPr lang="en-US" sz="1400" dirty="0">
                          <a:effectLst/>
                          <a:latin typeface="+mj-lt"/>
                        </a:rPr>
                        <a:t> </a:t>
                      </a:r>
                      <a:r>
                        <a:rPr lang="en-US" sz="1400" dirty="0" err="1">
                          <a:effectLst/>
                          <a:latin typeface="+mj-lt"/>
                        </a:rPr>
                        <a:t>jeziku</a:t>
                      </a:r>
                      <a:r>
                        <a:rPr lang="en-US" sz="1400" dirty="0">
                          <a:effectLst/>
                          <a:latin typeface="+mj-lt"/>
                        </a:rPr>
                        <a:t>; </a:t>
                      </a:r>
                      <a:r>
                        <a:rPr lang="en-US" sz="1400" dirty="0" err="1">
                          <a:effectLst/>
                          <a:latin typeface="+mj-lt"/>
                        </a:rPr>
                        <a:t>suradnja</a:t>
                      </a:r>
                      <a:r>
                        <a:rPr lang="en-US" sz="1400" dirty="0">
                          <a:effectLst/>
                          <a:latin typeface="+mj-lt"/>
                        </a:rPr>
                        <a:t> </a:t>
                      </a:r>
                      <a:r>
                        <a:rPr lang="en-US" sz="1400" dirty="0" err="1">
                          <a:effectLst/>
                          <a:latin typeface="+mj-lt"/>
                        </a:rPr>
                        <a:t>sa</a:t>
                      </a:r>
                      <a:r>
                        <a:rPr lang="en-US" sz="1400" dirty="0">
                          <a:effectLst/>
                          <a:latin typeface="+mj-lt"/>
                        </a:rPr>
                        <a:t> </a:t>
                      </a:r>
                      <a:r>
                        <a:rPr lang="en-US" sz="1400" dirty="0" err="1">
                          <a:effectLst/>
                          <a:latin typeface="+mj-lt"/>
                        </a:rPr>
                        <a:t>veleposlanstvima</a:t>
                      </a:r>
                      <a:r>
                        <a:rPr lang="en-US" sz="1400" dirty="0">
                          <a:effectLst/>
                          <a:latin typeface="+mj-lt"/>
                        </a:rPr>
                        <a:t> </a:t>
                      </a:r>
                      <a:r>
                        <a:rPr lang="en-US" sz="1400" dirty="0" err="1">
                          <a:effectLst/>
                          <a:latin typeface="+mj-lt"/>
                        </a:rPr>
                        <a:t>zemalja</a:t>
                      </a:r>
                      <a:r>
                        <a:rPr lang="en-US" sz="1400" dirty="0">
                          <a:effectLst/>
                          <a:latin typeface="+mj-lt"/>
                        </a:rPr>
                        <a:t> </a:t>
                      </a:r>
                      <a:r>
                        <a:rPr lang="en-US" sz="1400" dirty="0" err="1">
                          <a:effectLst/>
                          <a:latin typeface="+mj-lt"/>
                        </a:rPr>
                        <a:t>engleskog</a:t>
                      </a:r>
                      <a:r>
                        <a:rPr lang="en-US" sz="1400" dirty="0">
                          <a:effectLst/>
                          <a:latin typeface="+mj-lt"/>
                        </a:rPr>
                        <a:t> </a:t>
                      </a:r>
                      <a:r>
                        <a:rPr lang="en-US" sz="1400" dirty="0" err="1">
                          <a:effectLst/>
                          <a:latin typeface="+mj-lt"/>
                        </a:rPr>
                        <a:t>govornog</a:t>
                      </a:r>
                      <a:r>
                        <a:rPr lang="en-US" sz="1400" dirty="0">
                          <a:effectLst/>
                          <a:latin typeface="+mj-lt"/>
                        </a:rPr>
                        <a:t> </a:t>
                      </a:r>
                      <a:r>
                        <a:rPr lang="en-US" sz="1400" dirty="0" err="1">
                          <a:effectLst/>
                          <a:latin typeface="+mj-lt"/>
                        </a:rPr>
                        <a:t>područja</a:t>
                      </a:r>
                      <a:r>
                        <a:rPr lang="en-US" sz="1400" dirty="0">
                          <a:effectLst/>
                          <a:latin typeface="+mj-lt"/>
                        </a:rPr>
                        <a:t>; </a:t>
                      </a:r>
                      <a:r>
                        <a:rPr lang="en-US" sz="1400" dirty="0" err="1">
                          <a:effectLst/>
                          <a:latin typeface="+mj-lt"/>
                        </a:rPr>
                        <a:t>organizacija</a:t>
                      </a:r>
                      <a:r>
                        <a:rPr lang="en-US" sz="1400" dirty="0">
                          <a:effectLst/>
                          <a:latin typeface="+mj-lt"/>
                        </a:rPr>
                        <a:t> </a:t>
                      </a:r>
                      <a:r>
                        <a:rPr lang="en-US" sz="1400" dirty="0" err="1">
                          <a:effectLst/>
                          <a:latin typeface="+mj-lt"/>
                        </a:rPr>
                        <a:t>gostovanja</a:t>
                      </a:r>
                      <a:r>
                        <a:rPr lang="en-US" sz="1400" dirty="0">
                          <a:effectLst/>
                          <a:latin typeface="+mj-lt"/>
                        </a:rPr>
                        <a:t> u </a:t>
                      </a:r>
                      <a:r>
                        <a:rPr lang="en-US" sz="1400" dirty="0" err="1">
                          <a:effectLst/>
                          <a:latin typeface="+mj-lt"/>
                        </a:rPr>
                        <a:t>ustanovi</a:t>
                      </a:r>
                      <a:r>
                        <a:rPr lang="en-US" sz="1400" dirty="0">
                          <a:effectLst/>
                          <a:latin typeface="+mj-lt"/>
                        </a:rPr>
                        <a:t>, </a:t>
                      </a:r>
                      <a:r>
                        <a:rPr lang="en-US" sz="1400" dirty="0" err="1">
                          <a:effectLst/>
                          <a:latin typeface="+mj-lt"/>
                        </a:rPr>
                        <a:t>sudjelovanje</a:t>
                      </a:r>
                      <a:r>
                        <a:rPr lang="en-US" sz="1400" dirty="0">
                          <a:effectLst/>
                          <a:latin typeface="+mj-lt"/>
                        </a:rPr>
                        <a:t> u </a:t>
                      </a:r>
                      <a:r>
                        <a:rPr lang="en-US" sz="1400" dirty="0" err="1">
                          <a:effectLst/>
                          <a:latin typeface="+mj-lt"/>
                        </a:rPr>
                        <a:t>natjecanjima</a:t>
                      </a:r>
                      <a:r>
                        <a:rPr lang="en-US" sz="1400" dirty="0">
                          <a:effectLst/>
                          <a:latin typeface="+mj-lt"/>
                        </a:rPr>
                        <a:t>, </a:t>
                      </a:r>
                      <a:r>
                        <a:rPr lang="en-US" sz="1400" dirty="0" err="1">
                          <a:effectLst/>
                          <a:latin typeface="+mj-lt"/>
                        </a:rPr>
                        <a:t>projektima</a:t>
                      </a:r>
                      <a:r>
                        <a:rPr lang="en-US" sz="1400" dirty="0">
                          <a:effectLst/>
                          <a:latin typeface="+mj-lt"/>
                        </a:rPr>
                        <a:t>, </a:t>
                      </a:r>
                      <a:r>
                        <a:rPr lang="en-US" sz="1400" dirty="0" err="1">
                          <a:effectLst/>
                          <a:latin typeface="+mj-lt"/>
                        </a:rPr>
                        <a:t>kvizovima</a:t>
                      </a:r>
                      <a:r>
                        <a:rPr lang="en-US" sz="1400" dirty="0">
                          <a:effectLst/>
                          <a:latin typeface="+mj-lt"/>
                        </a:rPr>
                        <a:t>; rad u </a:t>
                      </a:r>
                      <a:r>
                        <a:rPr lang="en-US" sz="1400" dirty="0" err="1">
                          <a:effectLst/>
                          <a:latin typeface="+mj-lt"/>
                        </a:rPr>
                        <a:t>grupama</a:t>
                      </a:r>
                      <a:r>
                        <a:rPr lang="en-US" sz="1400" dirty="0">
                          <a:effectLst/>
                          <a:latin typeface="+mj-lt"/>
                        </a:rPr>
                        <a:t>; </a:t>
                      </a:r>
                      <a:r>
                        <a:rPr lang="en-US" sz="1400" dirty="0" err="1">
                          <a:effectLst/>
                          <a:latin typeface="+mj-lt"/>
                        </a:rPr>
                        <a:t>suradnja</a:t>
                      </a:r>
                      <a:r>
                        <a:rPr lang="en-US" sz="1400" dirty="0">
                          <a:effectLst/>
                          <a:latin typeface="+mj-lt"/>
                        </a:rPr>
                        <a:t> </a:t>
                      </a:r>
                      <a:r>
                        <a:rPr lang="en-US" sz="1400" dirty="0" err="1">
                          <a:effectLst/>
                          <a:latin typeface="+mj-lt"/>
                        </a:rPr>
                        <a:t>sa</a:t>
                      </a:r>
                      <a:r>
                        <a:rPr lang="en-US" sz="1400" dirty="0">
                          <a:effectLst/>
                          <a:latin typeface="+mj-lt"/>
                        </a:rPr>
                        <a:t> HAD-om; </a:t>
                      </a:r>
                      <a:r>
                        <a:rPr lang="en-US" sz="1400" dirty="0" err="1">
                          <a:effectLst/>
                          <a:latin typeface="+mj-lt"/>
                        </a:rPr>
                        <a:t>organizacija</a:t>
                      </a:r>
                      <a:r>
                        <a:rPr lang="en-US" sz="1400" dirty="0">
                          <a:effectLst/>
                          <a:latin typeface="+mj-lt"/>
                        </a:rPr>
                        <a:t> </a:t>
                      </a:r>
                      <a:r>
                        <a:rPr lang="en-US" sz="1400" dirty="0" err="1">
                          <a:effectLst/>
                          <a:latin typeface="+mj-lt"/>
                        </a:rPr>
                        <a:t>grupnog</a:t>
                      </a:r>
                      <a:r>
                        <a:rPr lang="en-US" sz="1400" dirty="0">
                          <a:effectLst/>
                          <a:latin typeface="+mj-lt"/>
                        </a:rPr>
                        <a:t> </a:t>
                      </a:r>
                      <a:r>
                        <a:rPr lang="en-US" sz="1400" dirty="0" err="1">
                          <a:effectLst/>
                          <a:latin typeface="+mj-lt"/>
                        </a:rPr>
                        <a:t>izvanučioničkog</a:t>
                      </a:r>
                      <a:r>
                        <a:rPr lang="en-US" sz="1400" dirty="0">
                          <a:effectLst/>
                          <a:latin typeface="+mj-lt"/>
                        </a:rPr>
                        <a:t> </a:t>
                      </a:r>
                      <a:r>
                        <a:rPr lang="en-US" sz="1400" dirty="0" err="1">
                          <a:effectLst/>
                          <a:latin typeface="+mj-lt"/>
                        </a:rPr>
                        <a:t>rada</a:t>
                      </a:r>
                      <a:r>
                        <a:rPr lang="en-US" sz="1400" dirty="0">
                          <a:effectLst/>
                          <a:latin typeface="+mj-lt"/>
                        </a:rPr>
                        <a:t> </a:t>
                      </a:r>
                      <a:r>
                        <a:rPr lang="en-US" sz="1400" dirty="0" err="1">
                          <a:effectLst/>
                          <a:latin typeface="+mj-lt"/>
                        </a:rPr>
                        <a:t>i</a:t>
                      </a:r>
                      <a:r>
                        <a:rPr lang="en-US" sz="1400" dirty="0">
                          <a:effectLst/>
                          <a:latin typeface="+mj-lt"/>
                        </a:rPr>
                        <a:t> sl.</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84677655"/>
                  </a:ext>
                </a:extLst>
              </a:tr>
              <a:tr h="969264">
                <a:tc>
                  <a:txBody>
                    <a:bodyPr/>
                    <a:lstStyle/>
                    <a:p>
                      <a:pPr marL="0" marR="0" indent="0" algn="l" rtl="0">
                        <a:spcBef>
                          <a:spcPts val="0"/>
                        </a:spcBef>
                        <a:spcAft>
                          <a:spcPts val="0"/>
                        </a:spcAft>
                      </a:pPr>
                      <a:r>
                        <a:rPr lang="en-US" sz="1600" b="1" dirty="0">
                          <a:effectLst/>
                          <a:latin typeface="+mj-lt"/>
                        </a:rPr>
                        <a:t>NAMJENA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err="1">
                          <a:effectLst/>
                          <a:latin typeface="+mj-lt"/>
                        </a:rPr>
                        <a:t>Omogućiti</a:t>
                      </a:r>
                      <a:r>
                        <a:rPr lang="en-US" sz="1400" dirty="0">
                          <a:effectLst/>
                          <a:latin typeface="+mj-lt"/>
                        </a:rPr>
                        <a:t> </a:t>
                      </a:r>
                      <a:r>
                        <a:rPr lang="en-US" sz="1400" dirty="0" err="1">
                          <a:effectLst/>
                          <a:latin typeface="+mj-lt"/>
                        </a:rPr>
                        <a:t>učenicima</a:t>
                      </a:r>
                      <a:r>
                        <a:rPr lang="en-US" sz="1400" dirty="0">
                          <a:effectLst/>
                          <a:latin typeface="+mj-lt"/>
                        </a:rPr>
                        <a:t> </a:t>
                      </a:r>
                      <a:r>
                        <a:rPr lang="en-US" sz="1400" dirty="0" err="1">
                          <a:effectLst/>
                          <a:latin typeface="+mj-lt"/>
                        </a:rPr>
                        <a:t>susrete</a:t>
                      </a:r>
                      <a:r>
                        <a:rPr lang="en-US" sz="1400" dirty="0">
                          <a:effectLst/>
                          <a:latin typeface="+mj-lt"/>
                        </a:rPr>
                        <a:t> </a:t>
                      </a:r>
                      <a:r>
                        <a:rPr lang="en-US" sz="1400" dirty="0" err="1">
                          <a:effectLst/>
                          <a:latin typeface="+mj-lt"/>
                        </a:rPr>
                        <a:t>sa</a:t>
                      </a:r>
                      <a:r>
                        <a:rPr lang="en-US" sz="1400" dirty="0">
                          <a:effectLst/>
                          <a:latin typeface="+mj-lt"/>
                        </a:rPr>
                        <a:t> </a:t>
                      </a:r>
                      <a:r>
                        <a:rPr lang="en-US" sz="1400" dirty="0" err="1">
                          <a:effectLst/>
                          <a:latin typeface="+mj-lt"/>
                        </a:rPr>
                        <a:t>izvornim</a:t>
                      </a:r>
                      <a:r>
                        <a:rPr lang="en-US" sz="1400" dirty="0">
                          <a:effectLst/>
                          <a:latin typeface="+mj-lt"/>
                        </a:rPr>
                        <a:t> </a:t>
                      </a:r>
                      <a:r>
                        <a:rPr lang="en-US" sz="1400" dirty="0" err="1">
                          <a:effectLst/>
                          <a:latin typeface="+mj-lt"/>
                        </a:rPr>
                        <a:t>govornicima</a:t>
                      </a:r>
                      <a:r>
                        <a:rPr lang="en-US" sz="1400" dirty="0">
                          <a:effectLst/>
                          <a:latin typeface="+mj-lt"/>
                        </a:rPr>
                        <a:t> </a:t>
                      </a:r>
                      <a:r>
                        <a:rPr lang="en-US" sz="1400" dirty="0" err="1">
                          <a:effectLst/>
                          <a:latin typeface="+mj-lt"/>
                        </a:rPr>
                        <a:t>engleskog</a:t>
                      </a:r>
                      <a:r>
                        <a:rPr lang="en-US" sz="1400" dirty="0">
                          <a:effectLst/>
                          <a:latin typeface="+mj-lt"/>
                        </a:rPr>
                        <a:t> </a:t>
                      </a:r>
                      <a:r>
                        <a:rPr lang="en-US" sz="1400" dirty="0" err="1">
                          <a:effectLst/>
                          <a:latin typeface="+mj-lt"/>
                        </a:rPr>
                        <a:t>jezika</a:t>
                      </a:r>
                      <a:r>
                        <a:rPr lang="en-US" sz="1400" dirty="0">
                          <a:effectLst/>
                          <a:latin typeface="+mj-lt"/>
                        </a:rPr>
                        <a:t>, </a:t>
                      </a:r>
                      <a:r>
                        <a:rPr lang="en-US" sz="1400" dirty="0" err="1">
                          <a:effectLst/>
                          <a:latin typeface="+mj-lt"/>
                        </a:rPr>
                        <a:t>upotrebu</a:t>
                      </a:r>
                      <a:r>
                        <a:rPr lang="en-US" sz="1400" dirty="0">
                          <a:effectLst/>
                          <a:latin typeface="+mj-lt"/>
                        </a:rPr>
                        <a:t> </a:t>
                      </a:r>
                      <a:r>
                        <a:rPr lang="en-US" sz="1400" dirty="0" err="1">
                          <a:effectLst/>
                          <a:latin typeface="+mj-lt"/>
                        </a:rPr>
                        <a:t>engleskog</a:t>
                      </a:r>
                      <a:r>
                        <a:rPr lang="en-US" sz="1400" dirty="0">
                          <a:effectLst/>
                          <a:latin typeface="+mj-lt"/>
                        </a:rPr>
                        <a:t> </a:t>
                      </a:r>
                      <a:r>
                        <a:rPr lang="en-US" sz="1400" dirty="0" err="1">
                          <a:effectLst/>
                          <a:latin typeface="+mj-lt"/>
                        </a:rPr>
                        <a:t>jezika</a:t>
                      </a:r>
                      <a:r>
                        <a:rPr lang="en-US" sz="1400" dirty="0">
                          <a:effectLst/>
                          <a:latin typeface="+mj-lt"/>
                        </a:rPr>
                        <a:t> u </a:t>
                      </a:r>
                      <a:r>
                        <a:rPr lang="en-US" sz="1400" dirty="0" err="1">
                          <a:effectLst/>
                          <a:latin typeface="+mj-lt"/>
                        </a:rPr>
                        <a:t>stvarnim</a:t>
                      </a:r>
                      <a:r>
                        <a:rPr lang="en-US" sz="1400" dirty="0">
                          <a:effectLst/>
                          <a:latin typeface="+mj-lt"/>
                        </a:rPr>
                        <a:t> </a:t>
                      </a:r>
                      <a:r>
                        <a:rPr lang="en-US" sz="1400" dirty="0" err="1">
                          <a:effectLst/>
                          <a:latin typeface="+mj-lt"/>
                        </a:rPr>
                        <a:t>životnim</a:t>
                      </a:r>
                      <a:r>
                        <a:rPr lang="en-US" sz="1400" dirty="0">
                          <a:effectLst/>
                          <a:latin typeface="+mj-lt"/>
                        </a:rPr>
                        <a:t> </a:t>
                      </a:r>
                      <a:r>
                        <a:rPr lang="en-US" sz="1400" dirty="0" err="1">
                          <a:effectLst/>
                          <a:latin typeface="+mj-lt"/>
                        </a:rPr>
                        <a:t>situacijama</a:t>
                      </a:r>
                      <a:r>
                        <a:rPr lang="en-US" sz="1400" dirty="0">
                          <a:effectLst/>
                          <a:latin typeface="+mj-lt"/>
                        </a:rPr>
                        <a:t> </a:t>
                      </a:r>
                      <a:r>
                        <a:rPr lang="en-US" sz="1400" dirty="0" err="1">
                          <a:effectLst/>
                          <a:latin typeface="+mj-lt"/>
                        </a:rPr>
                        <a:t>te</a:t>
                      </a:r>
                      <a:r>
                        <a:rPr lang="en-US" sz="1400" dirty="0">
                          <a:effectLst/>
                          <a:latin typeface="+mj-lt"/>
                        </a:rPr>
                        <a:t> </a:t>
                      </a:r>
                      <a:r>
                        <a:rPr lang="en-US" sz="1400" dirty="0" err="1">
                          <a:effectLst/>
                          <a:latin typeface="+mj-lt"/>
                        </a:rPr>
                        <a:t>kulturno</a:t>
                      </a:r>
                      <a:r>
                        <a:rPr lang="en-US" sz="1400" dirty="0">
                          <a:effectLst/>
                          <a:latin typeface="+mj-lt"/>
                        </a:rPr>
                        <a:t> </a:t>
                      </a:r>
                      <a:r>
                        <a:rPr lang="en-US" sz="1400" dirty="0" err="1">
                          <a:effectLst/>
                          <a:latin typeface="+mj-lt"/>
                        </a:rPr>
                        <a:t>ih</a:t>
                      </a:r>
                      <a:r>
                        <a:rPr lang="en-US" sz="1400" dirty="0">
                          <a:effectLst/>
                          <a:latin typeface="+mj-lt"/>
                        </a:rPr>
                        <a:t> </a:t>
                      </a:r>
                      <a:r>
                        <a:rPr lang="en-US" sz="1400" dirty="0" err="1">
                          <a:effectLst/>
                          <a:latin typeface="+mj-lt"/>
                        </a:rPr>
                        <a:t>obogatiti</a:t>
                      </a:r>
                      <a:r>
                        <a:rPr lang="en-US" sz="1400" dirty="0">
                          <a:effectLst/>
                          <a:latin typeface="+mj-lt"/>
                        </a:rPr>
                        <a:t>.</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69663633"/>
                  </a:ext>
                </a:extLst>
              </a:tr>
              <a:tr h="704850">
                <a:tc>
                  <a:txBody>
                    <a:bodyPr/>
                    <a:lstStyle/>
                    <a:p>
                      <a:pPr marL="0" marR="0" indent="0" algn="l" rtl="0">
                        <a:spcBef>
                          <a:spcPts val="0"/>
                        </a:spcBef>
                        <a:spcAft>
                          <a:spcPts val="0"/>
                        </a:spcAft>
                      </a:pPr>
                      <a:r>
                        <a:rPr lang="en-US" sz="1600" b="1" dirty="0">
                          <a:effectLst/>
                          <a:latin typeface="+mj-lt"/>
                        </a:rPr>
                        <a:t>NOSITELJI</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a:effectLst/>
                          <a:latin typeface="+mj-lt"/>
                        </a:rPr>
                        <a:t>Valentina </a:t>
                      </a:r>
                      <a:r>
                        <a:rPr lang="en-US" sz="1400" dirty="0" err="1">
                          <a:effectLst/>
                          <a:latin typeface="+mj-lt"/>
                        </a:rPr>
                        <a:t>Ćosić</a:t>
                      </a:r>
                      <a:r>
                        <a:rPr lang="en-US" sz="1400" dirty="0">
                          <a:effectLst/>
                          <a:latin typeface="+mj-lt"/>
                        </a:rPr>
                        <a:t>, Anita </a:t>
                      </a:r>
                      <a:r>
                        <a:rPr lang="en-US" sz="1400" dirty="0" err="1">
                          <a:effectLst/>
                          <a:latin typeface="+mj-lt"/>
                        </a:rPr>
                        <a:t>Baranašić</a:t>
                      </a:r>
                      <a:r>
                        <a:rPr lang="en-US" sz="1400" dirty="0">
                          <a:effectLst/>
                          <a:latin typeface="+mj-lt"/>
                        </a:rPr>
                        <a:t>, </a:t>
                      </a:r>
                      <a:r>
                        <a:rPr lang="en-US" sz="1400" dirty="0" err="1">
                          <a:effectLst/>
                          <a:latin typeface="+mj-lt"/>
                        </a:rPr>
                        <a:t>Nataša</a:t>
                      </a:r>
                      <a:r>
                        <a:rPr lang="en-US" sz="1400" dirty="0">
                          <a:effectLst/>
                          <a:latin typeface="+mj-lt"/>
                        </a:rPr>
                        <a:t> </a:t>
                      </a:r>
                      <a:r>
                        <a:rPr lang="en-US" sz="1400" dirty="0" err="1">
                          <a:effectLst/>
                          <a:latin typeface="+mj-lt"/>
                        </a:rPr>
                        <a:t>Grubišić</a:t>
                      </a:r>
                      <a:r>
                        <a:rPr lang="en-US" sz="1400" dirty="0">
                          <a:effectLst/>
                          <a:latin typeface="+mj-lt"/>
                        </a:rPr>
                        <a:t>, </a:t>
                      </a:r>
                      <a:r>
                        <a:rPr lang="en-US" sz="1400" dirty="0" err="1">
                          <a:effectLst/>
                          <a:latin typeface="+mj-lt"/>
                        </a:rPr>
                        <a:t>Dubravka</a:t>
                      </a:r>
                      <a:r>
                        <a:rPr lang="en-US" sz="1400" dirty="0">
                          <a:effectLst/>
                          <a:latin typeface="+mj-lt"/>
                        </a:rPr>
                        <a:t> </a:t>
                      </a:r>
                      <a:r>
                        <a:rPr lang="en-US" sz="1400" dirty="0" err="1">
                          <a:effectLst/>
                          <a:latin typeface="+mj-lt"/>
                        </a:rPr>
                        <a:t>Špančić</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00167076"/>
                  </a:ext>
                </a:extLst>
              </a:tr>
              <a:tr h="494284">
                <a:tc>
                  <a:txBody>
                    <a:bodyPr/>
                    <a:lstStyle/>
                    <a:p>
                      <a:pPr marL="0" marR="0" indent="0" algn="l" rtl="0">
                        <a:spcBef>
                          <a:spcPts val="0"/>
                        </a:spcBef>
                        <a:spcAft>
                          <a:spcPts val="0"/>
                        </a:spcAft>
                      </a:pPr>
                      <a:r>
                        <a:rPr lang="en-US" sz="1600" b="1" dirty="0">
                          <a:effectLst/>
                          <a:latin typeface="+mj-lt"/>
                        </a:rPr>
                        <a:t>NAČIN REALIZACIJE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err="1">
                          <a:effectLst/>
                          <a:latin typeface="+mj-lt"/>
                        </a:rPr>
                        <a:t>Organizacija</a:t>
                      </a:r>
                      <a:r>
                        <a:rPr lang="en-US" sz="1400" dirty="0">
                          <a:effectLst/>
                          <a:latin typeface="+mj-lt"/>
                        </a:rPr>
                        <a:t> </a:t>
                      </a:r>
                      <a:r>
                        <a:rPr lang="en-US" sz="1400" dirty="0" err="1">
                          <a:effectLst/>
                          <a:latin typeface="+mj-lt"/>
                        </a:rPr>
                        <a:t>radionica</a:t>
                      </a:r>
                      <a:r>
                        <a:rPr lang="en-US" sz="1400" dirty="0">
                          <a:effectLst/>
                          <a:latin typeface="+mj-lt"/>
                        </a:rPr>
                        <a:t>/</a:t>
                      </a:r>
                      <a:r>
                        <a:rPr lang="en-US" sz="1400" dirty="0" err="1">
                          <a:effectLst/>
                          <a:latin typeface="+mj-lt"/>
                        </a:rPr>
                        <a:t>gostovanja</a:t>
                      </a:r>
                      <a:r>
                        <a:rPr lang="en-US" sz="1400" dirty="0">
                          <a:effectLst/>
                          <a:latin typeface="+mj-lt"/>
                        </a:rPr>
                        <a:t>/</a:t>
                      </a:r>
                      <a:r>
                        <a:rPr lang="en-US" sz="1400" dirty="0" err="1">
                          <a:effectLst/>
                          <a:latin typeface="+mj-lt"/>
                        </a:rPr>
                        <a:t>predavanja</a:t>
                      </a:r>
                      <a:r>
                        <a:rPr lang="en-US" sz="1400" dirty="0">
                          <a:effectLst/>
                          <a:latin typeface="+mj-lt"/>
                        </a:rPr>
                        <a:t> u </a:t>
                      </a:r>
                      <a:r>
                        <a:rPr lang="en-US" sz="1400" dirty="0" err="1">
                          <a:effectLst/>
                          <a:latin typeface="+mj-lt"/>
                        </a:rPr>
                        <a:t>školi</a:t>
                      </a:r>
                      <a:r>
                        <a:rPr lang="en-US" sz="1400" dirty="0">
                          <a:effectLst/>
                          <a:latin typeface="+mj-lt"/>
                        </a:rPr>
                        <a:t> </a:t>
                      </a:r>
                      <a:r>
                        <a:rPr lang="en-US" sz="1400" dirty="0" err="1">
                          <a:effectLst/>
                          <a:latin typeface="+mj-lt"/>
                        </a:rPr>
                        <a:t>i</a:t>
                      </a:r>
                      <a:r>
                        <a:rPr lang="en-US" sz="1400" dirty="0">
                          <a:effectLst/>
                          <a:latin typeface="+mj-lt"/>
                        </a:rPr>
                        <a:t>/</a:t>
                      </a:r>
                      <a:r>
                        <a:rPr lang="en-US" sz="1400" dirty="0" err="1">
                          <a:effectLst/>
                          <a:latin typeface="+mj-lt"/>
                        </a:rPr>
                        <a:t>ili</a:t>
                      </a:r>
                      <a:r>
                        <a:rPr lang="en-US" sz="1400" dirty="0">
                          <a:effectLst/>
                          <a:latin typeface="+mj-lt"/>
                        </a:rPr>
                        <a:t> </a:t>
                      </a:r>
                      <a:r>
                        <a:rPr lang="en-US" sz="1400" dirty="0" err="1">
                          <a:effectLst/>
                          <a:latin typeface="+mj-lt"/>
                        </a:rPr>
                        <a:t>izvan</a:t>
                      </a:r>
                      <a:r>
                        <a:rPr lang="en-US" sz="1400" dirty="0">
                          <a:effectLst/>
                          <a:latin typeface="+mj-lt"/>
                        </a:rPr>
                        <a:t> </a:t>
                      </a:r>
                      <a:r>
                        <a:rPr lang="en-US" sz="1400" dirty="0" err="1">
                          <a:effectLst/>
                          <a:latin typeface="+mj-lt"/>
                        </a:rPr>
                        <a:t>nje</a:t>
                      </a:r>
                      <a:endParaRPr lang="en-US" sz="1400" dirty="0">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99478284"/>
                  </a:ext>
                </a:extLst>
              </a:tr>
              <a:tr h="440563">
                <a:tc>
                  <a:txBody>
                    <a:bodyPr/>
                    <a:lstStyle/>
                    <a:p>
                      <a:pPr marL="0" marR="0" indent="0" algn="l" rtl="0">
                        <a:spcBef>
                          <a:spcPts val="0"/>
                        </a:spcBef>
                        <a:spcAft>
                          <a:spcPts val="0"/>
                        </a:spcAft>
                      </a:pPr>
                      <a:r>
                        <a:rPr lang="en-US" sz="1600" b="1" dirty="0">
                          <a:effectLst/>
                          <a:latin typeface="+mj-lt"/>
                        </a:rPr>
                        <a:t>VREMENIK</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err="1">
                          <a:effectLst/>
                          <a:latin typeface="+mj-lt"/>
                        </a:rPr>
                        <a:t>Tijekom</a:t>
                      </a:r>
                      <a:r>
                        <a:rPr lang="en-US" sz="1400" dirty="0">
                          <a:effectLst/>
                          <a:latin typeface="+mj-lt"/>
                        </a:rPr>
                        <a:t> </a:t>
                      </a:r>
                      <a:r>
                        <a:rPr lang="en-US" sz="1400" dirty="0" err="1">
                          <a:effectLst/>
                          <a:latin typeface="+mj-lt"/>
                        </a:rPr>
                        <a:t>školske</a:t>
                      </a:r>
                      <a:r>
                        <a:rPr lang="en-US" sz="1400" dirty="0">
                          <a:effectLst/>
                          <a:latin typeface="+mj-lt"/>
                        </a:rPr>
                        <a:t> </a:t>
                      </a:r>
                      <a:r>
                        <a:rPr lang="en-US" sz="1400" dirty="0" err="1">
                          <a:effectLst/>
                          <a:latin typeface="+mj-lt"/>
                        </a:rPr>
                        <a:t>godine</a:t>
                      </a:r>
                      <a:r>
                        <a:rPr lang="en-US" sz="1400" dirty="0">
                          <a:effectLst/>
                          <a:latin typeface="+mj-lt"/>
                        </a:rPr>
                        <a:t> 2022./2023. </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5678189"/>
                  </a:ext>
                </a:extLst>
              </a:tr>
              <a:tr h="440563">
                <a:tc>
                  <a:txBody>
                    <a:bodyPr/>
                    <a:lstStyle/>
                    <a:p>
                      <a:pPr marL="0" marR="0" indent="0" algn="l" rtl="0">
                        <a:spcBef>
                          <a:spcPts val="0"/>
                        </a:spcBef>
                        <a:spcAft>
                          <a:spcPts val="0"/>
                        </a:spcAft>
                      </a:pPr>
                      <a:r>
                        <a:rPr lang="en-US" sz="1600" b="1" dirty="0">
                          <a:effectLst/>
                          <a:latin typeface="+mj-lt"/>
                        </a:rPr>
                        <a:t>TROŠKOVNIK</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err="1">
                          <a:effectLst/>
                          <a:latin typeface="+mj-lt"/>
                        </a:rPr>
                        <a:t>Troškovi</a:t>
                      </a:r>
                      <a:r>
                        <a:rPr lang="en-US" sz="1400" dirty="0">
                          <a:effectLst/>
                          <a:latin typeface="+mj-lt"/>
                        </a:rPr>
                        <a:t> </a:t>
                      </a:r>
                      <a:r>
                        <a:rPr lang="en-US" sz="1400" dirty="0" err="1">
                          <a:effectLst/>
                          <a:latin typeface="+mj-lt"/>
                        </a:rPr>
                        <a:t>organizacije</a:t>
                      </a:r>
                      <a:r>
                        <a:rPr lang="en-US" sz="1400" dirty="0">
                          <a:effectLst/>
                          <a:latin typeface="+mj-lt"/>
                        </a:rPr>
                        <a:t> </a:t>
                      </a:r>
                      <a:r>
                        <a:rPr lang="en-US" sz="1400" dirty="0" err="1">
                          <a:effectLst/>
                          <a:latin typeface="+mj-lt"/>
                        </a:rPr>
                        <a:t>i</a:t>
                      </a:r>
                      <a:r>
                        <a:rPr lang="en-US" sz="1400" dirty="0">
                          <a:effectLst/>
                          <a:latin typeface="+mj-lt"/>
                        </a:rPr>
                        <a:t> </a:t>
                      </a:r>
                      <a:r>
                        <a:rPr lang="en-US" sz="1400" dirty="0" err="1">
                          <a:effectLst/>
                          <a:latin typeface="+mj-lt"/>
                        </a:rPr>
                        <a:t>realizacije</a:t>
                      </a:r>
                      <a:r>
                        <a:rPr lang="en-US" sz="1400" dirty="0">
                          <a:effectLst/>
                          <a:latin typeface="+mj-lt"/>
                        </a:rPr>
                        <a:t>. </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54921440"/>
                  </a:ext>
                </a:extLst>
              </a:tr>
              <a:tr h="969264">
                <a:tc>
                  <a:txBody>
                    <a:bodyPr/>
                    <a:lstStyle/>
                    <a:p>
                      <a:pPr marL="0" marR="0" indent="0" algn="l" rtl="0">
                        <a:spcBef>
                          <a:spcPts val="0"/>
                        </a:spcBef>
                        <a:spcAft>
                          <a:spcPts val="0"/>
                        </a:spcAft>
                      </a:pPr>
                      <a:r>
                        <a:rPr lang="en-US" sz="1600" b="1" dirty="0">
                          <a:effectLst/>
                          <a:latin typeface="+mj-lt"/>
                        </a:rPr>
                        <a:t>VREDNOVANJE I KORIŠTENJE REZULTATA RADA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just" rtl="0">
                        <a:spcBef>
                          <a:spcPts val="0"/>
                        </a:spcBef>
                        <a:spcAft>
                          <a:spcPts val="0"/>
                        </a:spcAft>
                      </a:pPr>
                      <a:r>
                        <a:rPr lang="en-US" sz="1400" dirty="0" err="1">
                          <a:effectLst/>
                          <a:latin typeface="+mj-lt"/>
                        </a:rPr>
                        <a:t>Ovisno</a:t>
                      </a:r>
                      <a:r>
                        <a:rPr lang="en-US" sz="1400" dirty="0">
                          <a:effectLst/>
                          <a:latin typeface="+mj-lt"/>
                        </a:rPr>
                        <a:t> o </a:t>
                      </a:r>
                      <a:r>
                        <a:rPr lang="en-US" sz="1400" dirty="0" err="1">
                          <a:effectLst/>
                          <a:latin typeface="+mj-lt"/>
                        </a:rPr>
                        <a:t>aktivnosti</a:t>
                      </a:r>
                      <a:r>
                        <a:rPr lang="en-US" sz="1400" dirty="0">
                          <a:effectLst/>
                          <a:latin typeface="+mj-lt"/>
                        </a:rPr>
                        <a:t> </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70018473"/>
                  </a:ext>
                </a:extLst>
              </a:tr>
            </a:tbl>
          </a:graphicData>
        </a:graphic>
      </p:graphicFrame>
    </p:spTree>
    <p:extLst>
      <p:ext uri="{BB962C8B-B14F-4D97-AF65-F5344CB8AC3E}">
        <p14:creationId xmlns:p14="http://schemas.microsoft.com/office/powerpoint/2010/main" val="375436914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DC76A0-C83D-41FD-B5DD-18064E6DE06E}"/>
              </a:ext>
            </a:extLst>
          </p:cNvPr>
          <p:cNvGraphicFramePr>
            <a:graphicFrameLocks noGrp="1"/>
          </p:cNvGraphicFramePr>
          <p:nvPr>
            <p:extLst>
              <p:ext uri="{D42A27DB-BD31-4B8C-83A1-F6EECF244321}">
                <p14:modId xmlns:p14="http://schemas.microsoft.com/office/powerpoint/2010/main" val="2411778266"/>
              </p:ext>
            </p:extLst>
          </p:nvPr>
        </p:nvGraphicFramePr>
        <p:xfrm>
          <a:off x="341148" y="211232"/>
          <a:ext cx="8356600" cy="6134679"/>
        </p:xfrm>
        <a:graphic>
          <a:graphicData uri="http://schemas.openxmlformats.org/drawingml/2006/table">
            <a:tbl>
              <a:tblPr firstRow="1" bandRow="1">
                <a:tableStyleId>{B2E6745A-B9C5-42E0-A17B-FDAA3278ED7C}</a:tableStyleId>
              </a:tblPr>
              <a:tblGrid>
                <a:gridCol w="2383391">
                  <a:extLst>
                    <a:ext uri="{9D8B030D-6E8A-4147-A177-3AD203B41FA5}">
                      <a16:colId xmlns:a16="http://schemas.microsoft.com/office/drawing/2014/main" val="1613831336"/>
                    </a:ext>
                  </a:extLst>
                </a:gridCol>
                <a:gridCol w="5973209">
                  <a:extLst>
                    <a:ext uri="{9D8B030D-6E8A-4147-A177-3AD203B41FA5}">
                      <a16:colId xmlns:a16="http://schemas.microsoft.com/office/drawing/2014/main" val="2439635530"/>
                    </a:ext>
                  </a:extLst>
                </a:gridCol>
              </a:tblGrid>
              <a:tr h="363474">
                <a:tc>
                  <a:txBody>
                    <a:bodyPr/>
                    <a:lstStyle/>
                    <a:p>
                      <a:pPr marL="0" marR="0" indent="0" algn="l" rtl="0">
                        <a:spcBef>
                          <a:spcPts val="0"/>
                        </a:spcBef>
                        <a:spcAft>
                          <a:spcPts val="0"/>
                        </a:spcAft>
                      </a:pPr>
                      <a:r>
                        <a:rPr lang="en-US" sz="1600" b="1" baseline="0" dirty="0">
                          <a:effectLst/>
                          <a:latin typeface="Times New Roman"/>
                        </a:rPr>
                        <a:t>NAZIV AKTIVNOSTI</a:t>
                      </a:r>
                      <a:endParaRPr lang="en-US" sz="1600" b="1" dirty="0">
                        <a:effectLst/>
                        <a:latin typeface="Times New Roman"/>
                      </a:endParaRPr>
                    </a:p>
                  </a:txBody>
                  <a:tcPr anchor="ctr"/>
                </a:tc>
                <a:tc>
                  <a:txBody>
                    <a:bodyPr/>
                    <a:lstStyle/>
                    <a:p>
                      <a:pPr marL="0" marR="0" indent="0" algn="ctr" rtl="0">
                        <a:spcBef>
                          <a:spcPts val="0"/>
                        </a:spcBef>
                        <a:spcAft>
                          <a:spcPts val="0"/>
                        </a:spcAft>
                      </a:pPr>
                      <a:endParaRPr lang="hr-HR" sz="1600" b="1" baseline="0" dirty="0" smtClean="0">
                        <a:effectLst/>
                        <a:latin typeface="Times New Roman"/>
                      </a:endParaRPr>
                    </a:p>
                    <a:p>
                      <a:pPr marL="0" marR="0" indent="0" algn="ctr" rtl="0">
                        <a:spcBef>
                          <a:spcPts val="0"/>
                        </a:spcBef>
                        <a:spcAft>
                          <a:spcPts val="0"/>
                        </a:spcAft>
                      </a:pPr>
                      <a:r>
                        <a:rPr lang="en-US" sz="1600" b="1" baseline="0" dirty="0" smtClean="0">
                          <a:effectLst/>
                          <a:latin typeface="Times New Roman"/>
                        </a:rPr>
                        <a:t>UČENIČKA </a:t>
                      </a:r>
                      <a:r>
                        <a:rPr lang="en-US" sz="1600" b="1" baseline="0" dirty="0">
                          <a:effectLst/>
                          <a:latin typeface="Times New Roman"/>
                        </a:rPr>
                        <a:t>ZADRUGA SESVETSKA </a:t>
                      </a:r>
                      <a:r>
                        <a:rPr lang="en-US" sz="1600" b="1" baseline="0" dirty="0" smtClean="0">
                          <a:effectLst/>
                          <a:latin typeface="Times New Roman"/>
                        </a:rPr>
                        <a:t>SELA</a:t>
                      </a:r>
                      <a:endParaRPr lang="hr-HR" sz="1600" b="1" baseline="0" dirty="0" smtClean="0">
                        <a:effectLst/>
                        <a:latin typeface="Times New Roman"/>
                      </a:endParaRPr>
                    </a:p>
                    <a:p>
                      <a:pPr marL="0" marR="0" indent="0" algn="ctr" rtl="0">
                        <a:spcBef>
                          <a:spcPts val="0"/>
                        </a:spcBef>
                        <a:spcAft>
                          <a:spcPts val="0"/>
                        </a:spcAft>
                      </a:pPr>
                      <a:endParaRPr lang="en-US" sz="1600" b="1" dirty="0">
                        <a:effectLst/>
                        <a:latin typeface="Times New Roman"/>
                      </a:endParaRPr>
                    </a:p>
                  </a:txBody>
                  <a:tcPr anchor="ctr"/>
                </a:tc>
                <a:extLst>
                  <a:ext uri="{0D108BD9-81ED-4DB2-BD59-A6C34878D82A}">
                    <a16:rowId xmlns:a16="http://schemas.microsoft.com/office/drawing/2014/main" val="1749402708"/>
                  </a:ext>
                </a:extLst>
              </a:tr>
              <a:tr h="1635125">
                <a:tc>
                  <a:txBody>
                    <a:bodyPr/>
                    <a:lstStyle/>
                    <a:p>
                      <a:pPr marL="0" marR="0" indent="0" algn="l" rtl="0">
                        <a:spcBef>
                          <a:spcPts val="0"/>
                        </a:spcBef>
                        <a:spcAft>
                          <a:spcPts val="0"/>
                        </a:spcAft>
                      </a:pPr>
                      <a:r>
                        <a:rPr lang="en-US" sz="1600" b="1" baseline="0" dirty="0">
                          <a:effectLst/>
                          <a:latin typeface="Times New Roman"/>
                        </a:rPr>
                        <a:t>CILJ AKTIVNOSTI</a:t>
                      </a:r>
                      <a:endParaRPr lang="en-US" sz="1600" b="1" dirty="0">
                        <a:effectLst/>
                        <a:latin typeface="Times New Roman"/>
                      </a:endParaRPr>
                    </a:p>
                  </a:txBody>
                  <a:tcPr anchor="ctr"/>
                </a:tc>
                <a:tc>
                  <a:txBody>
                    <a:bodyPr/>
                    <a:lstStyle/>
                    <a:p>
                      <a:pPr marL="0" marR="0" indent="0" algn="just" rtl="0">
                        <a:spcBef>
                          <a:spcPts val="0"/>
                        </a:spcBef>
                        <a:spcAft>
                          <a:spcPts val="0"/>
                        </a:spcAft>
                      </a:pPr>
                      <a:r>
                        <a:rPr lang="en-US" sz="1400" baseline="0" dirty="0" err="1">
                          <a:effectLst/>
                          <a:latin typeface="Times New Roman"/>
                        </a:rPr>
                        <a:t>Zadovoljavanje</a:t>
                      </a:r>
                      <a:r>
                        <a:rPr lang="en-US" sz="1400" baseline="0" dirty="0">
                          <a:effectLst/>
                          <a:latin typeface="Times New Roman"/>
                        </a:rPr>
                        <a:t> </a:t>
                      </a:r>
                      <a:r>
                        <a:rPr lang="en-US" sz="1400" baseline="0" dirty="0" err="1">
                          <a:effectLst/>
                          <a:latin typeface="Times New Roman"/>
                        </a:rPr>
                        <a:t>individualnih</a:t>
                      </a:r>
                      <a:r>
                        <a:rPr lang="en-US" sz="1400" baseline="0" dirty="0">
                          <a:effectLst/>
                          <a:latin typeface="Times New Roman"/>
                        </a:rPr>
                        <a:t> </a:t>
                      </a:r>
                      <a:r>
                        <a:rPr lang="en-US" sz="1400" baseline="0" dirty="0" err="1">
                          <a:effectLst/>
                          <a:latin typeface="Times New Roman"/>
                        </a:rPr>
                        <a:t>potreba</a:t>
                      </a:r>
                      <a:r>
                        <a:rPr lang="en-US" sz="1400" baseline="0" dirty="0">
                          <a:effectLst/>
                          <a:latin typeface="Times New Roman"/>
                        </a:rPr>
                        <a:t> </a:t>
                      </a:r>
                      <a:r>
                        <a:rPr lang="en-US" sz="1400" baseline="0" dirty="0" err="1">
                          <a:effectLst/>
                          <a:latin typeface="Times New Roman"/>
                        </a:rPr>
                        <a:t>učenika</a:t>
                      </a:r>
                      <a:r>
                        <a:rPr lang="en-US" sz="1400" baseline="0" dirty="0">
                          <a:effectLst/>
                          <a:latin typeface="Times New Roman"/>
                        </a:rPr>
                        <a:t>, </a:t>
                      </a:r>
                      <a:r>
                        <a:rPr lang="en-US" sz="1400" baseline="0" dirty="0" err="1">
                          <a:effectLst/>
                          <a:latin typeface="Times New Roman"/>
                        </a:rPr>
                        <a:t>profesionalno</a:t>
                      </a:r>
                      <a:r>
                        <a:rPr lang="en-US" sz="1400" baseline="0" dirty="0">
                          <a:effectLst/>
                          <a:latin typeface="Times New Roman"/>
                        </a:rPr>
                        <a:t> </a:t>
                      </a:r>
                      <a:r>
                        <a:rPr lang="en-US" sz="1400" baseline="0" dirty="0" err="1">
                          <a:effectLst/>
                          <a:latin typeface="Times New Roman"/>
                        </a:rPr>
                        <a:t>informiranje</a:t>
                      </a:r>
                      <a:r>
                        <a:rPr lang="en-US" sz="1400" baseline="0" dirty="0">
                          <a:effectLst/>
                          <a:latin typeface="Times New Roman"/>
                        </a:rPr>
                        <a:t>, </a:t>
                      </a:r>
                      <a:r>
                        <a:rPr lang="en-US" sz="1400" baseline="0" dirty="0" err="1">
                          <a:effectLst/>
                          <a:latin typeface="Times New Roman"/>
                        </a:rPr>
                        <a:t>razvoj</a:t>
                      </a:r>
                      <a:r>
                        <a:rPr lang="en-US" sz="1400" baseline="0" dirty="0">
                          <a:effectLst/>
                          <a:latin typeface="Times New Roman"/>
                        </a:rPr>
                        <a:t> </a:t>
                      </a:r>
                      <a:r>
                        <a:rPr lang="en-US" sz="1400" baseline="0" dirty="0" err="1">
                          <a:effectLst/>
                          <a:latin typeface="Times New Roman"/>
                        </a:rPr>
                        <a:t>sposobnosti</a:t>
                      </a:r>
                      <a:r>
                        <a:rPr lang="en-US" sz="1400" baseline="0" dirty="0">
                          <a:effectLst/>
                          <a:latin typeface="Times New Roman"/>
                        </a:rPr>
                        <a:t>, </a:t>
                      </a:r>
                      <a:r>
                        <a:rPr lang="en-US" sz="1400" baseline="0" dirty="0" err="1">
                          <a:effectLst/>
                          <a:latin typeface="Times New Roman"/>
                        </a:rPr>
                        <a:t>znanja</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vještina</a:t>
                      </a:r>
                      <a:r>
                        <a:rPr lang="en-US" sz="1400" baseline="0" dirty="0">
                          <a:effectLst/>
                          <a:latin typeface="Times New Roman"/>
                        </a:rPr>
                        <a:t> </a:t>
                      </a:r>
                      <a:r>
                        <a:rPr lang="en-US" sz="1400" baseline="0" dirty="0" err="1">
                          <a:effectLst/>
                          <a:latin typeface="Times New Roman"/>
                        </a:rPr>
                        <a:t>kroz</a:t>
                      </a:r>
                      <a:r>
                        <a:rPr lang="en-US" sz="1400" baseline="0" dirty="0">
                          <a:effectLst/>
                          <a:latin typeface="Times New Roman"/>
                        </a:rPr>
                        <a:t> </a:t>
                      </a:r>
                      <a:r>
                        <a:rPr lang="en-US" sz="1400" baseline="0" dirty="0" err="1">
                          <a:effectLst/>
                          <a:latin typeface="Times New Roman"/>
                        </a:rPr>
                        <a:t>samostalni</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suradnički</a:t>
                      </a:r>
                      <a:r>
                        <a:rPr lang="en-US" sz="1400" baseline="0" dirty="0">
                          <a:effectLst/>
                          <a:latin typeface="Times New Roman"/>
                        </a:rPr>
                        <a:t>, </a:t>
                      </a:r>
                      <a:r>
                        <a:rPr lang="en-US" sz="1400" baseline="0" dirty="0" err="1">
                          <a:effectLst/>
                          <a:latin typeface="Times New Roman"/>
                        </a:rPr>
                        <a:t>praktički</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stvaralački</a:t>
                      </a:r>
                      <a:r>
                        <a:rPr lang="en-US" sz="1400" baseline="0" dirty="0">
                          <a:effectLst/>
                          <a:latin typeface="Times New Roman"/>
                        </a:rPr>
                        <a:t> rad. </a:t>
                      </a:r>
                      <a:r>
                        <a:rPr lang="en-US" sz="1400" baseline="0" dirty="0" err="1">
                          <a:effectLst/>
                          <a:latin typeface="Times New Roman"/>
                        </a:rPr>
                        <a:t>Razvijanje</a:t>
                      </a:r>
                      <a:r>
                        <a:rPr lang="en-US" sz="1400" baseline="0" dirty="0">
                          <a:effectLst/>
                          <a:latin typeface="Times New Roman"/>
                        </a:rPr>
                        <a:t> </a:t>
                      </a:r>
                      <a:r>
                        <a:rPr lang="en-US" sz="1400" baseline="0" dirty="0" err="1">
                          <a:effectLst/>
                          <a:latin typeface="Times New Roman"/>
                        </a:rPr>
                        <a:t>vizualnog</a:t>
                      </a:r>
                      <a:r>
                        <a:rPr lang="en-US" sz="1400" baseline="0" dirty="0">
                          <a:effectLst/>
                          <a:latin typeface="Times New Roman"/>
                        </a:rPr>
                        <a:t>, </a:t>
                      </a:r>
                      <a:r>
                        <a:rPr lang="en-US" sz="1400" baseline="0" dirty="0" err="1">
                          <a:effectLst/>
                          <a:latin typeface="Times New Roman"/>
                        </a:rPr>
                        <a:t>kritičkog</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stvaralačkog</a:t>
                      </a:r>
                      <a:r>
                        <a:rPr lang="en-US" sz="1400" baseline="0" dirty="0">
                          <a:effectLst/>
                          <a:latin typeface="Times New Roman"/>
                        </a:rPr>
                        <a:t> </a:t>
                      </a:r>
                      <a:r>
                        <a:rPr lang="en-US" sz="1400" baseline="0" dirty="0" err="1">
                          <a:effectLst/>
                          <a:latin typeface="Times New Roman"/>
                        </a:rPr>
                        <a:t>mišljenja</a:t>
                      </a:r>
                      <a:r>
                        <a:rPr lang="en-US" sz="1400" baseline="0" dirty="0">
                          <a:effectLst/>
                          <a:latin typeface="Times New Roman"/>
                        </a:rPr>
                        <a:t>, </a:t>
                      </a:r>
                      <a:r>
                        <a:rPr lang="en-US" sz="1400" baseline="0" dirty="0" err="1">
                          <a:effectLst/>
                          <a:latin typeface="Times New Roman"/>
                        </a:rPr>
                        <a:t>te</a:t>
                      </a:r>
                      <a:r>
                        <a:rPr lang="en-US" sz="1400" baseline="0" dirty="0">
                          <a:effectLst/>
                          <a:latin typeface="Times New Roman"/>
                        </a:rPr>
                        <a:t> </a:t>
                      </a:r>
                      <a:r>
                        <a:rPr lang="en-US" sz="1400" baseline="0" dirty="0" err="1">
                          <a:effectLst/>
                          <a:latin typeface="Times New Roman"/>
                        </a:rPr>
                        <a:t>poznavanje</a:t>
                      </a:r>
                      <a:r>
                        <a:rPr lang="en-US" sz="1400" baseline="0" dirty="0">
                          <a:effectLst/>
                          <a:latin typeface="Times New Roman"/>
                        </a:rPr>
                        <a:t> </a:t>
                      </a:r>
                      <a:r>
                        <a:rPr lang="en-US" sz="1400" baseline="0" dirty="0" err="1">
                          <a:effectLst/>
                          <a:latin typeface="Times New Roman"/>
                        </a:rPr>
                        <a:t>baštine</a:t>
                      </a:r>
                      <a:r>
                        <a:rPr lang="en-US" sz="1400" baseline="0" dirty="0">
                          <a:effectLst/>
                          <a:latin typeface="Times New Roman"/>
                        </a:rPr>
                        <a:t>, </a:t>
                      </a:r>
                      <a:r>
                        <a:rPr lang="en-US" sz="1400" baseline="0" dirty="0" err="1">
                          <a:effectLst/>
                          <a:latin typeface="Times New Roman"/>
                        </a:rPr>
                        <a:t>pozitivan</a:t>
                      </a:r>
                      <a:r>
                        <a:rPr lang="en-US" sz="1400" baseline="0" dirty="0">
                          <a:effectLst/>
                          <a:latin typeface="Times New Roman"/>
                        </a:rPr>
                        <a:t> </a:t>
                      </a:r>
                      <a:r>
                        <a:rPr lang="en-US" sz="1400" baseline="0" dirty="0" err="1">
                          <a:effectLst/>
                          <a:latin typeface="Times New Roman"/>
                        </a:rPr>
                        <a:t>odnos</a:t>
                      </a:r>
                      <a:r>
                        <a:rPr lang="en-US" sz="1400" baseline="0" dirty="0">
                          <a:effectLst/>
                          <a:latin typeface="Times New Roman"/>
                        </a:rPr>
                        <a:t> </a:t>
                      </a:r>
                      <a:r>
                        <a:rPr lang="en-US" sz="1400" baseline="0" dirty="0" err="1">
                          <a:effectLst/>
                          <a:latin typeface="Times New Roman"/>
                        </a:rPr>
                        <a:t>prema</a:t>
                      </a:r>
                      <a:r>
                        <a:rPr lang="en-US" sz="1400" baseline="0" dirty="0">
                          <a:effectLst/>
                          <a:latin typeface="Times New Roman"/>
                        </a:rPr>
                        <a:t> </a:t>
                      </a:r>
                      <a:r>
                        <a:rPr lang="en-US" sz="1400" baseline="0" dirty="0" err="1">
                          <a:effectLst/>
                          <a:latin typeface="Times New Roman"/>
                        </a:rPr>
                        <a:t>estetskim</a:t>
                      </a:r>
                      <a:r>
                        <a:rPr lang="en-US" sz="1400" baseline="0" dirty="0">
                          <a:effectLst/>
                          <a:latin typeface="Times New Roman"/>
                        </a:rPr>
                        <a:t> </a:t>
                      </a:r>
                      <a:r>
                        <a:rPr lang="en-US" sz="1400" baseline="0" dirty="0" err="1">
                          <a:effectLst/>
                          <a:latin typeface="Times New Roman"/>
                        </a:rPr>
                        <a:t>vrijednostima</a:t>
                      </a:r>
                      <a:r>
                        <a:rPr lang="en-US" sz="1400" baseline="0" dirty="0">
                          <a:effectLst/>
                          <a:latin typeface="Times New Roman"/>
                        </a:rPr>
                        <a:t>. </a:t>
                      </a:r>
                      <a:r>
                        <a:rPr lang="en-US" sz="1400" baseline="0" dirty="0" err="1">
                          <a:effectLst/>
                          <a:latin typeface="Times New Roman"/>
                        </a:rPr>
                        <a:t>Razvijanje</a:t>
                      </a:r>
                      <a:r>
                        <a:rPr lang="en-US" sz="1400" baseline="0" dirty="0">
                          <a:effectLst/>
                          <a:latin typeface="Times New Roman"/>
                        </a:rPr>
                        <a:t> </a:t>
                      </a:r>
                      <a:r>
                        <a:rPr lang="en-US" sz="1400" baseline="0" dirty="0" err="1">
                          <a:effectLst/>
                          <a:latin typeface="Times New Roman"/>
                        </a:rPr>
                        <a:t>poduzetničkog</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stvaralačkog</a:t>
                      </a:r>
                      <a:r>
                        <a:rPr lang="en-US" sz="1400" baseline="0" dirty="0">
                          <a:effectLst/>
                          <a:latin typeface="Times New Roman"/>
                        </a:rPr>
                        <a:t> </a:t>
                      </a:r>
                      <a:r>
                        <a:rPr lang="en-US" sz="1400" baseline="0" dirty="0" err="1">
                          <a:effectLst/>
                          <a:latin typeface="Times New Roman"/>
                        </a:rPr>
                        <a:t>mišljenja</a:t>
                      </a:r>
                      <a:r>
                        <a:rPr lang="en-US" sz="1400" baseline="0" dirty="0">
                          <a:effectLst/>
                          <a:latin typeface="Times New Roman"/>
                        </a:rPr>
                        <a:t>, </a:t>
                      </a:r>
                      <a:r>
                        <a:rPr lang="en-US" sz="1400" baseline="0" dirty="0" err="1">
                          <a:effectLst/>
                          <a:latin typeface="Times New Roman"/>
                        </a:rPr>
                        <a:t>te</a:t>
                      </a:r>
                      <a:r>
                        <a:rPr lang="en-US" sz="1400" baseline="0" dirty="0">
                          <a:effectLst/>
                          <a:latin typeface="Times New Roman"/>
                        </a:rPr>
                        <a:t> </a:t>
                      </a:r>
                      <a:r>
                        <a:rPr lang="en-US" sz="1400" baseline="0" dirty="0" err="1">
                          <a:effectLst/>
                          <a:latin typeface="Times New Roman"/>
                        </a:rPr>
                        <a:t>prepoznavanje</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primjena</a:t>
                      </a:r>
                      <a:r>
                        <a:rPr lang="en-US" sz="1400" baseline="0" dirty="0">
                          <a:effectLst/>
                          <a:latin typeface="Times New Roman"/>
                        </a:rPr>
                        <a:t> </a:t>
                      </a:r>
                      <a:r>
                        <a:rPr lang="en-US" sz="1400" baseline="0" dirty="0" err="1">
                          <a:effectLst/>
                          <a:latin typeface="Times New Roman"/>
                        </a:rPr>
                        <a:t>tehničkih</a:t>
                      </a:r>
                      <a:r>
                        <a:rPr lang="en-US" sz="1400" baseline="0" dirty="0">
                          <a:effectLst/>
                          <a:latin typeface="Times New Roman"/>
                        </a:rPr>
                        <a:t> </a:t>
                      </a:r>
                      <a:r>
                        <a:rPr lang="en-US" sz="1400" baseline="0" dirty="0" err="1">
                          <a:effectLst/>
                          <a:latin typeface="Times New Roman"/>
                        </a:rPr>
                        <a:t>sadržaja</a:t>
                      </a:r>
                      <a:r>
                        <a:rPr lang="en-US" sz="1400" baseline="0" dirty="0">
                          <a:effectLst/>
                          <a:latin typeface="Times New Roman"/>
                        </a:rPr>
                        <a:t> u </a:t>
                      </a:r>
                      <a:r>
                        <a:rPr lang="en-US" sz="1400" baseline="0" dirty="0" err="1">
                          <a:effectLst/>
                          <a:latin typeface="Times New Roman"/>
                        </a:rPr>
                        <a:t>životnom</a:t>
                      </a:r>
                      <a:r>
                        <a:rPr lang="en-US" sz="1400" baseline="0" dirty="0">
                          <a:effectLst/>
                          <a:latin typeface="Times New Roman"/>
                        </a:rPr>
                        <a:t> </a:t>
                      </a:r>
                      <a:r>
                        <a:rPr lang="en-US" sz="1400" baseline="0" dirty="0" err="1">
                          <a:effectLst/>
                          <a:latin typeface="Times New Roman"/>
                        </a:rPr>
                        <a:t>okružju</a:t>
                      </a:r>
                      <a:r>
                        <a:rPr lang="en-US" sz="1400" baseline="0" dirty="0">
                          <a:effectLst/>
                          <a:latin typeface="Times New Roman"/>
                        </a:rPr>
                        <a:t>.</a:t>
                      </a:r>
                      <a:endParaRPr lang="en-US" sz="1400" dirty="0">
                        <a:effectLst/>
                        <a:latin typeface="Times New Roman"/>
                      </a:endParaRPr>
                    </a:p>
                  </a:txBody>
                  <a:tcPr anchor="ctr"/>
                </a:tc>
                <a:extLst>
                  <a:ext uri="{0D108BD9-81ED-4DB2-BD59-A6C34878D82A}">
                    <a16:rowId xmlns:a16="http://schemas.microsoft.com/office/drawing/2014/main" val="1461074004"/>
                  </a:ext>
                </a:extLst>
              </a:tr>
              <a:tr h="636524">
                <a:tc>
                  <a:txBody>
                    <a:bodyPr/>
                    <a:lstStyle/>
                    <a:p>
                      <a:pPr marL="0" marR="0" indent="0" algn="l" rtl="0">
                        <a:spcBef>
                          <a:spcPts val="0"/>
                        </a:spcBef>
                        <a:spcAft>
                          <a:spcPts val="0"/>
                        </a:spcAft>
                      </a:pPr>
                      <a:r>
                        <a:rPr lang="en-US" sz="1600" b="1" baseline="0">
                          <a:effectLst/>
                          <a:latin typeface="Times New Roman"/>
                        </a:rPr>
                        <a:t>NAMJENA</a:t>
                      </a:r>
                      <a:endParaRPr lang="en-US" sz="1600" b="1">
                        <a:effectLst/>
                        <a:latin typeface="Times New Roman"/>
                      </a:endParaRPr>
                    </a:p>
                  </a:txBody>
                  <a:tcPr anchor="ctr"/>
                </a:tc>
                <a:tc>
                  <a:txBody>
                    <a:bodyPr/>
                    <a:lstStyle/>
                    <a:p>
                      <a:pPr marL="0" marR="0" indent="0" algn="l" rtl="0">
                        <a:spcBef>
                          <a:spcPts val="0"/>
                        </a:spcBef>
                        <a:spcAft>
                          <a:spcPts val="0"/>
                        </a:spcAft>
                      </a:pPr>
                      <a:r>
                        <a:rPr lang="en-US" sz="1400" baseline="0" dirty="0" err="1">
                          <a:effectLst/>
                          <a:latin typeface="Times New Roman"/>
                        </a:rPr>
                        <a:t>Učenici</a:t>
                      </a:r>
                      <a:r>
                        <a:rPr lang="en-US" sz="1400" baseline="0" dirty="0">
                          <a:effectLst/>
                          <a:latin typeface="Times New Roman"/>
                        </a:rPr>
                        <a:t> </a:t>
                      </a:r>
                      <a:r>
                        <a:rPr lang="hr-HR" sz="1400" baseline="0" dirty="0" smtClean="0">
                          <a:effectLst/>
                          <a:latin typeface="Times New Roman"/>
                        </a:rPr>
                        <a:t>prvog do osmog</a:t>
                      </a:r>
                      <a:r>
                        <a:rPr lang="en-US" sz="1400" baseline="0" dirty="0" smtClean="0">
                          <a:effectLst/>
                          <a:latin typeface="Times New Roman"/>
                        </a:rPr>
                        <a:t> </a:t>
                      </a:r>
                      <a:r>
                        <a:rPr lang="en-US" sz="1400" baseline="0" dirty="0" err="1">
                          <a:effectLst/>
                          <a:latin typeface="Times New Roman"/>
                        </a:rPr>
                        <a:t>razreda</a:t>
                      </a:r>
                      <a:endParaRPr lang="en-US" sz="1400" baseline="0" dirty="0">
                        <a:effectLst/>
                        <a:latin typeface="Times New Roman"/>
                      </a:endParaRPr>
                    </a:p>
                  </a:txBody>
                  <a:tcPr anchor="ctr"/>
                </a:tc>
                <a:extLst>
                  <a:ext uri="{0D108BD9-81ED-4DB2-BD59-A6C34878D82A}">
                    <a16:rowId xmlns:a16="http://schemas.microsoft.com/office/drawing/2014/main" val="3490450249"/>
                  </a:ext>
                </a:extLst>
              </a:tr>
              <a:tr h="544449">
                <a:tc>
                  <a:txBody>
                    <a:bodyPr/>
                    <a:lstStyle/>
                    <a:p>
                      <a:pPr marL="0" marR="0" indent="0" algn="l" rtl="0">
                        <a:spcBef>
                          <a:spcPts val="0"/>
                        </a:spcBef>
                        <a:spcAft>
                          <a:spcPts val="0"/>
                        </a:spcAft>
                      </a:pPr>
                      <a:r>
                        <a:rPr lang="en-US" sz="1600" b="1" baseline="0">
                          <a:effectLst/>
                          <a:latin typeface="Times New Roman"/>
                        </a:rPr>
                        <a:t>NOSITELJI </a:t>
                      </a:r>
                      <a:endParaRPr lang="en-US" sz="1600" b="1">
                        <a:effectLst/>
                        <a:latin typeface="Times New Roman"/>
                      </a:endParaRPr>
                    </a:p>
                  </a:txBody>
                  <a:tcPr anchor="ctr"/>
                </a:tc>
                <a:tc>
                  <a:txBody>
                    <a:bodyPr/>
                    <a:lstStyle/>
                    <a:p>
                      <a:pPr marL="0" marR="0" indent="0" algn="l" rtl="0">
                        <a:spcBef>
                          <a:spcPts val="0"/>
                        </a:spcBef>
                        <a:spcAft>
                          <a:spcPts val="0"/>
                        </a:spcAft>
                      </a:pPr>
                      <a:r>
                        <a:rPr lang="en-US" sz="1400" baseline="0" dirty="0" err="1">
                          <a:effectLst/>
                          <a:latin typeface="Times New Roman"/>
                        </a:rPr>
                        <a:t>Zrinka</a:t>
                      </a:r>
                      <a:r>
                        <a:rPr lang="en-US" sz="1400" baseline="0" dirty="0">
                          <a:effectLst/>
                          <a:latin typeface="Times New Roman"/>
                        </a:rPr>
                        <a:t> </a:t>
                      </a:r>
                      <a:r>
                        <a:rPr lang="en-US" sz="1400" baseline="0" dirty="0" err="1">
                          <a:effectLst/>
                          <a:latin typeface="Times New Roman"/>
                        </a:rPr>
                        <a:t>Jurić</a:t>
                      </a:r>
                      <a:r>
                        <a:rPr lang="en-US" sz="1400" baseline="0" dirty="0">
                          <a:effectLst/>
                          <a:latin typeface="Times New Roman"/>
                        </a:rPr>
                        <a:t> </a:t>
                      </a:r>
                      <a:r>
                        <a:rPr lang="en-US" sz="1400" baseline="0" dirty="0" err="1">
                          <a:effectLst/>
                          <a:latin typeface="Times New Roman"/>
                        </a:rPr>
                        <a:t>Avmedoski</a:t>
                      </a:r>
                      <a:endParaRPr lang="en-US" sz="1400" baseline="0" dirty="0">
                        <a:effectLst/>
                        <a:latin typeface="Times New Roman"/>
                      </a:endParaRPr>
                    </a:p>
                  </a:txBody>
                  <a:tcPr anchor="ctr"/>
                </a:tc>
                <a:extLst>
                  <a:ext uri="{0D108BD9-81ED-4DB2-BD59-A6C34878D82A}">
                    <a16:rowId xmlns:a16="http://schemas.microsoft.com/office/drawing/2014/main" val="3191730109"/>
                  </a:ext>
                </a:extLst>
              </a:tr>
              <a:tr h="454025">
                <a:tc>
                  <a:txBody>
                    <a:bodyPr/>
                    <a:lstStyle/>
                    <a:p>
                      <a:pPr marL="0" marR="0" indent="0" algn="l" rtl="0">
                        <a:spcBef>
                          <a:spcPts val="0"/>
                        </a:spcBef>
                        <a:spcAft>
                          <a:spcPts val="0"/>
                        </a:spcAft>
                      </a:pPr>
                      <a:r>
                        <a:rPr lang="en-US" sz="1600" b="1" baseline="0">
                          <a:effectLst/>
                          <a:latin typeface="Times New Roman"/>
                        </a:rPr>
                        <a:t>NAČIN REALIZACIJE</a:t>
                      </a:r>
                      <a:endParaRPr lang="en-US" sz="1600" b="1">
                        <a:effectLst/>
                        <a:latin typeface="Times New Roman"/>
                      </a:endParaRPr>
                    </a:p>
                  </a:txBody>
                  <a:tcPr anchor="ctr"/>
                </a:tc>
                <a:tc>
                  <a:txBody>
                    <a:bodyPr/>
                    <a:lstStyle/>
                    <a:p>
                      <a:pPr marL="0" marR="0" indent="0" algn="l" rtl="0">
                        <a:spcBef>
                          <a:spcPts val="0"/>
                        </a:spcBef>
                        <a:spcAft>
                          <a:spcPts val="0"/>
                        </a:spcAft>
                      </a:pPr>
                      <a:r>
                        <a:rPr lang="en-US" sz="1400" baseline="0" dirty="0" err="1">
                          <a:effectLst/>
                          <a:latin typeface="Times New Roman"/>
                        </a:rPr>
                        <a:t>Aktivnosti</a:t>
                      </a:r>
                      <a:r>
                        <a:rPr lang="en-US" sz="1400" baseline="0" dirty="0">
                          <a:effectLst/>
                          <a:latin typeface="Times New Roman"/>
                        </a:rPr>
                        <a:t> </a:t>
                      </a:r>
                      <a:r>
                        <a:rPr lang="en-US" sz="1400" baseline="0" dirty="0" err="1">
                          <a:effectLst/>
                          <a:latin typeface="Times New Roman"/>
                        </a:rPr>
                        <a:t>će</a:t>
                      </a:r>
                      <a:r>
                        <a:rPr lang="en-US" sz="1400" baseline="0" dirty="0">
                          <a:effectLst/>
                          <a:latin typeface="Times New Roman"/>
                        </a:rPr>
                        <a:t> se </a:t>
                      </a:r>
                      <a:r>
                        <a:rPr lang="en-US" sz="1400" baseline="0" dirty="0" err="1">
                          <a:effectLst/>
                          <a:latin typeface="Times New Roman"/>
                        </a:rPr>
                        <a:t>provoditi</a:t>
                      </a:r>
                      <a:r>
                        <a:rPr lang="en-US" sz="1400" baseline="0" dirty="0">
                          <a:effectLst/>
                          <a:latin typeface="Times New Roman"/>
                        </a:rPr>
                        <a:t> u </a:t>
                      </a:r>
                      <a:r>
                        <a:rPr lang="en-US" sz="1400" baseline="0" dirty="0" err="1">
                          <a:effectLst/>
                          <a:latin typeface="Times New Roman"/>
                        </a:rPr>
                        <a:t>vidu</a:t>
                      </a:r>
                      <a:r>
                        <a:rPr lang="en-US" sz="1400" baseline="0" dirty="0">
                          <a:effectLst/>
                          <a:latin typeface="Times New Roman"/>
                        </a:rPr>
                        <a:t> </a:t>
                      </a:r>
                      <a:r>
                        <a:rPr lang="en-US" sz="1400" baseline="0" dirty="0" err="1">
                          <a:effectLst/>
                          <a:latin typeface="Times New Roman"/>
                        </a:rPr>
                        <a:t>izvannastavne</a:t>
                      </a:r>
                      <a:r>
                        <a:rPr lang="en-US" sz="1400" baseline="0" dirty="0">
                          <a:effectLst/>
                          <a:latin typeface="Times New Roman"/>
                        </a:rPr>
                        <a:t>, </a:t>
                      </a:r>
                      <a:r>
                        <a:rPr lang="en-US" sz="1400" baseline="0" dirty="0" err="1">
                          <a:effectLst/>
                          <a:latin typeface="Times New Roman"/>
                        </a:rPr>
                        <a:t>projektne</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izvanučioničke</a:t>
                      </a:r>
                      <a:r>
                        <a:rPr lang="en-US" sz="1400" baseline="0" dirty="0">
                          <a:effectLst/>
                          <a:latin typeface="Times New Roman"/>
                        </a:rPr>
                        <a:t> </a:t>
                      </a:r>
                      <a:r>
                        <a:rPr lang="en-US" sz="1400" baseline="0" dirty="0" err="1">
                          <a:effectLst/>
                          <a:latin typeface="Times New Roman"/>
                        </a:rPr>
                        <a:t>aktivnosti</a:t>
                      </a:r>
                      <a:r>
                        <a:rPr lang="en-US" sz="1400" baseline="0" dirty="0">
                          <a:effectLst/>
                          <a:latin typeface="Times New Roman"/>
                        </a:rPr>
                        <a:t> </a:t>
                      </a:r>
                      <a:r>
                        <a:rPr lang="en-US" sz="1400" baseline="0" dirty="0" err="1">
                          <a:effectLst/>
                          <a:latin typeface="Times New Roman"/>
                        </a:rPr>
                        <a:t>tijekom</a:t>
                      </a:r>
                      <a:r>
                        <a:rPr lang="en-US" sz="1400" baseline="0" dirty="0">
                          <a:effectLst/>
                          <a:latin typeface="Times New Roman"/>
                        </a:rPr>
                        <a:t> </a:t>
                      </a:r>
                      <a:r>
                        <a:rPr lang="en-US" sz="1400" baseline="0" dirty="0" err="1">
                          <a:effectLst/>
                          <a:latin typeface="Times New Roman"/>
                        </a:rPr>
                        <a:t>školske</a:t>
                      </a:r>
                      <a:r>
                        <a:rPr lang="en-US" sz="1400" baseline="0" dirty="0">
                          <a:effectLst/>
                          <a:latin typeface="Times New Roman"/>
                        </a:rPr>
                        <a:t> </a:t>
                      </a:r>
                      <a:r>
                        <a:rPr lang="en-US" sz="1400" baseline="0" dirty="0" err="1">
                          <a:effectLst/>
                          <a:latin typeface="Times New Roman"/>
                        </a:rPr>
                        <a:t>godine</a:t>
                      </a:r>
                      <a:r>
                        <a:rPr lang="en-US" sz="1400" baseline="0" dirty="0">
                          <a:effectLst/>
                          <a:latin typeface="Times New Roman"/>
                        </a:rPr>
                        <a:t> 2022./2023.</a:t>
                      </a:r>
                      <a:endParaRPr lang="en-US" sz="1400" dirty="0">
                        <a:effectLst/>
                        <a:latin typeface="Times New Roman"/>
                      </a:endParaRPr>
                    </a:p>
                  </a:txBody>
                  <a:tcPr anchor="ctr"/>
                </a:tc>
                <a:extLst>
                  <a:ext uri="{0D108BD9-81ED-4DB2-BD59-A6C34878D82A}">
                    <a16:rowId xmlns:a16="http://schemas.microsoft.com/office/drawing/2014/main" val="3671949160"/>
                  </a:ext>
                </a:extLst>
              </a:tr>
              <a:tr h="236474">
                <a:tc>
                  <a:txBody>
                    <a:bodyPr/>
                    <a:lstStyle/>
                    <a:p>
                      <a:pPr marL="0" marR="0" indent="0" algn="l" rtl="0">
                        <a:spcBef>
                          <a:spcPts val="0"/>
                        </a:spcBef>
                        <a:spcAft>
                          <a:spcPts val="0"/>
                        </a:spcAft>
                      </a:pPr>
                      <a:r>
                        <a:rPr lang="en-US" sz="1600" b="1" baseline="0">
                          <a:effectLst/>
                          <a:latin typeface="Times New Roman"/>
                        </a:rPr>
                        <a:t>VREMENIK</a:t>
                      </a:r>
                      <a:endParaRPr lang="en-US" sz="1600" b="1">
                        <a:effectLst/>
                        <a:latin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hr-HR" sz="1400" baseline="0" dirty="0" smtClean="0">
                          <a:effectLst/>
                          <a:latin typeface="Times New Roman"/>
                        </a:rPr>
                        <a:t>T</a:t>
                      </a:r>
                      <a:r>
                        <a:rPr lang="en-US" sz="1400" baseline="0" dirty="0" err="1" smtClean="0">
                          <a:effectLst/>
                          <a:latin typeface="Times New Roman"/>
                        </a:rPr>
                        <a:t>ijekom</a:t>
                      </a:r>
                      <a:r>
                        <a:rPr lang="en-US" sz="1400" baseline="0" dirty="0" smtClean="0">
                          <a:effectLst/>
                          <a:latin typeface="Times New Roman"/>
                        </a:rPr>
                        <a:t> </a:t>
                      </a:r>
                      <a:r>
                        <a:rPr lang="en-US" sz="1400" baseline="0" dirty="0" err="1" smtClean="0">
                          <a:effectLst/>
                          <a:latin typeface="Times New Roman"/>
                        </a:rPr>
                        <a:t>školske</a:t>
                      </a:r>
                      <a:r>
                        <a:rPr lang="en-US" sz="1400" baseline="0" dirty="0" smtClean="0">
                          <a:effectLst/>
                          <a:latin typeface="Times New Roman"/>
                        </a:rPr>
                        <a:t> </a:t>
                      </a:r>
                      <a:r>
                        <a:rPr lang="en-US" sz="1400" baseline="0" dirty="0" err="1" smtClean="0">
                          <a:effectLst/>
                          <a:latin typeface="Times New Roman"/>
                        </a:rPr>
                        <a:t>godine</a:t>
                      </a:r>
                      <a:r>
                        <a:rPr lang="en-US" sz="1400" baseline="0" dirty="0" smtClean="0">
                          <a:effectLst/>
                          <a:latin typeface="Times New Roman"/>
                        </a:rPr>
                        <a:t> 2022./2023.</a:t>
                      </a:r>
                      <a:endParaRPr lang="en-US" sz="1400" dirty="0" smtClean="0">
                        <a:effectLst/>
                        <a:latin typeface="Times New Roman"/>
                      </a:endParaRPr>
                    </a:p>
                  </a:txBody>
                  <a:tcPr anchor="ctr"/>
                </a:tc>
                <a:extLst>
                  <a:ext uri="{0D108BD9-81ED-4DB2-BD59-A6C34878D82A}">
                    <a16:rowId xmlns:a16="http://schemas.microsoft.com/office/drawing/2014/main" val="2842071169"/>
                  </a:ext>
                </a:extLst>
              </a:tr>
              <a:tr h="551632">
                <a:tc>
                  <a:txBody>
                    <a:bodyPr/>
                    <a:lstStyle/>
                    <a:p>
                      <a:pPr marL="0" marR="0" indent="0" algn="l" rtl="0">
                        <a:spcBef>
                          <a:spcPts val="0"/>
                        </a:spcBef>
                        <a:spcAft>
                          <a:spcPts val="0"/>
                        </a:spcAft>
                      </a:pPr>
                      <a:r>
                        <a:rPr lang="en-US" sz="1600" b="1" baseline="0">
                          <a:effectLst/>
                          <a:latin typeface="Times New Roman"/>
                        </a:rPr>
                        <a:t>TROŠKOVNIK</a:t>
                      </a:r>
                      <a:endParaRPr lang="en-US" sz="1600" b="1">
                        <a:effectLst/>
                        <a:latin typeface="Times New Roman"/>
                      </a:endParaRPr>
                    </a:p>
                  </a:txBody>
                  <a:tcPr anchor="ctr"/>
                </a:tc>
                <a:tc>
                  <a:txBody>
                    <a:bodyPr/>
                    <a:lstStyle/>
                    <a:p>
                      <a:pPr marL="0" marR="0" indent="0" algn="l" rtl="0">
                        <a:spcBef>
                          <a:spcPts val="0"/>
                        </a:spcBef>
                        <a:spcAft>
                          <a:spcPts val="0"/>
                        </a:spcAft>
                      </a:pPr>
                      <a:r>
                        <a:rPr lang="hr-HR" sz="1400" baseline="0" dirty="0" smtClean="0">
                          <a:effectLst/>
                          <a:latin typeface="Times New Roman"/>
                        </a:rPr>
                        <a:t>M</a:t>
                      </a:r>
                      <a:r>
                        <a:rPr lang="en-US" sz="1400" baseline="0" dirty="0" err="1" smtClean="0">
                          <a:effectLst/>
                          <a:latin typeface="Times New Roman"/>
                        </a:rPr>
                        <a:t>aterijal</a:t>
                      </a:r>
                      <a:r>
                        <a:rPr lang="en-US" sz="1400" baseline="0" dirty="0" smtClean="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sredstva</a:t>
                      </a:r>
                      <a:r>
                        <a:rPr lang="en-US" sz="1400" baseline="0" dirty="0">
                          <a:effectLst/>
                          <a:latin typeface="Times New Roman"/>
                        </a:rPr>
                        <a:t> </a:t>
                      </a:r>
                      <a:r>
                        <a:rPr lang="en-US" sz="1400" baseline="0" dirty="0" err="1">
                          <a:effectLst/>
                          <a:latin typeface="Times New Roman"/>
                        </a:rPr>
                        <a:t>za</a:t>
                      </a:r>
                      <a:r>
                        <a:rPr lang="en-US" sz="1400" baseline="0" dirty="0">
                          <a:effectLst/>
                          <a:latin typeface="Times New Roman"/>
                        </a:rPr>
                        <a:t> rad – </a:t>
                      </a:r>
                      <a:r>
                        <a:rPr lang="en-US" sz="1400" baseline="0" dirty="0" err="1">
                          <a:effectLst/>
                          <a:latin typeface="Times New Roman"/>
                        </a:rPr>
                        <a:t>iz</a:t>
                      </a:r>
                      <a:r>
                        <a:rPr lang="en-US" sz="1400" baseline="0" dirty="0">
                          <a:effectLst/>
                          <a:latin typeface="Times New Roman"/>
                        </a:rPr>
                        <a:t> </a:t>
                      </a:r>
                      <a:r>
                        <a:rPr lang="en-US" sz="1400" baseline="0" dirty="0" err="1">
                          <a:effectLst/>
                          <a:latin typeface="Times New Roman"/>
                        </a:rPr>
                        <a:t>vlastitih</a:t>
                      </a:r>
                      <a:r>
                        <a:rPr lang="en-US" sz="1400" baseline="0" dirty="0">
                          <a:effectLst/>
                          <a:latin typeface="Times New Roman"/>
                        </a:rPr>
                        <a:t> </a:t>
                      </a:r>
                      <a:r>
                        <a:rPr lang="en-US" sz="1400" baseline="0" dirty="0" err="1">
                          <a:effectLst/>
                          <a:latin typeface="Times New Roman"/>
                        </a:rPr>
                        <a:t>prihoda</a:t>
                      </a:r>
                      <a:endParaRPr lang="en-US" sz="1400" baseline="0" dirty="0">
                        <a:effectLst/>
                        <a:latin typeface="Times New Roman"/>
                      </a:endParaRPr>
                    </a:p>
                  </a:txBody>
                  <a:tcPr anchor="ctr"/>
                </a:tc>
                <a:extLst>
                  <a:ext uri="{0D108BD9-81ED-4DB2-BD59-A6C34878D82A}">
                    <a16:rowId xmlns:a16="http://schemas.microsoft.com/office/drawing/2014/main" val="2906589009"/>
                  </a:ext>
                </a:extLst>
              </a:tr>
              <a:tr h="1090549">
                <a:tc>
                  <a:txBody>
                    <a:bodyPr/>
                    <a:lstStyle/>
                    <a:p>
                      <a:pPr marL="0" marR="0" indent="0" algn="l" rtl="0">
                        <a:spcBef>
                          <a:spcPts val="0"/>
                        </a:spcBef>
                        <a:spcAft>
                          <a:spcPts val="0"/>
                        </a:spcAft>
                      </a:pPr>
                      <a:r>
                        <a:rPr lang="en-US" sz="1600" b="1" baseline="0">
                          <a:effectLst/>
                          <a:latin typeface="Times New Roman"/>
                        </a:rPr>
                        <a:t>VREDNOVANJE I KORIŠTENJE REZULTATA RADA</a:t>
                      </a:r>
                      <a:endParaRPr lang="en-US" sz="1600" b="1">
                        <a:effectLst/>
                        <a:latin typeface="Times New Roman"/>
                      </a:endParaRPr>
                    </a:p>
                  </a:txBody>
                  <a:tcPr anchor="ctr"/>
                </a:tc>
                <a:tc>
                  <a:txBody>
                    <a:bodyPr/>
                    <a:lstStyle/>
                    <a:p>
                      <a:pPr marL="0" marR="0" indent="0" algn="l" rtl="0">
                        <a:spcBef>
                          <a:spcPts val="0"/>
                        </a:spcBef>
                        <a:spcAft>
                          <a:spcPts val="0"/>
                        </a:spcAft>
                      </a:pPr>
                      <a:r>
                        <a:rPr lang="en-US" sz="1400" baseline="0" dirty="0" err="1">
                          <a:effectLst/>
                          <a:latin typeface="Times New Roman"/>
                        </a:rPr>
                        <a:t>Samovrednovanje</a:t>
                      </a:r>
                      <a:r>
                        <a:rPr lang="en-US" sz="1400" baseline="0" dirty="0">
                          <a:effectLst/>
                          <a:latin typeface="Times New Roman"/>
                        </a:rPr>
                        <a:t> ( </a:t>
                      </a:r>
                      <a:r>
                        <a:rPr lang="en-US" sz="1400" baseline="0" dirty="0" err="1">
                          <a:effectLst/>
                          <a:latin typeface="Times New Roman"/>
                        </a:rPr>
                        <a:t>voditelji</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sudionici</a:t>
                      </a:r>
                      <a:r>
                        <a:rPr lang="en-US" sz="1400" baseline="0" dirty="0">
                          <a:effectLst/>
                          <a:latin typeface="Times New Roman"/>
                        </a:rPr>
                        <a:t> </a:t>
                      </a:r>
                      <a:r>
                        <a:rPr lang="en-US" sz="1400" baseline="0" dirty="0" err="1">
                          <a:effectLst/>
                          <a:latin typeface="Times New Roman"/>
                        </a:rPr>
                        <a:t>radionica</a:t>
                      </a:r>
                      <a:r>
                        <a:rPr lang="en-US" sz="1400" baseline="0" dirty="0">
                          <a:effectLst/>
                          <a:latin typeface="Times New Roman"/>
                        </a:rPr>
                        <a:t>, </a:t>
                      </a:r>
                      <a:r>
                        <a:rPr lang="en-US" sz="1400" baseline="0" dirty="0" err="1">
                          <a:effectLst/>
                          <a:latin typeface="Times New Roman"/>
                        </a:rPr>
                        <a:t>sekcija</a:t>
                      </a:r>
                      <a:r>
                        <a:rPr lang="en-US" sz="1400" baseline="0" dirty="0">
                          <a:effectLst/>
                          <a:latin typeface="Times New Roman"/>
                        </a:rPr>
                        <a:t>).</a:t>
                      </a:r>
                      <a:endParaRPr lang="en-US" sz="1400" dirty="0">
                        <a:effectLst/>
                        <a:latin typeface="Times New Roman"/>
                      </a:endParaRPr>
                    </a:p>
                    <a:p>
                      <a:pPr marL="0" marR="0" indent="0" algn="l" rtl="0">
                        <a:spcBef>
                          <a:spcPts val="0"/>
                        </a:spcBef>
                        <a:spcAft>
                          <a:spcPts val="0"/>
                        </a:spcAft>
                      </a:pPr>
                      <a:r>
                        <a:rPr lang="en-US" sz="1400" baseline="0" dirty="0" err="1">
                          <a:effectLst/>
                          <a:latin typeface="Times New Roman"/>
                        </a:rPr>
                        <a:t>Smotre</a:t>
                      </a:r>
                      <a:r>
                        <a:rPr lang="en-US" sz="1400" baseline="0" dirty="0">
                          <a:effectLst/>
                          <a:latin typeface="Times New Roman"/>
                        </a:rPr>
                        <a:t>, </a:t>
                      </a:r>
                      <a:r>
                        <a:rPr lang="en-US" sz="1400" baseline="0" dirty="0" err="1">
                          <a:effectLst/>
                          <a:latin typeface="Times New Roman"/>
                        </a:rPr>
                        <a:t>susreti</a:t>
                      </a:r>
                      <a:r>
                        <a:rPr lang="en-US" sz="1400" baseline="0" dirty="0">
                          <a:effectLst/>
                          <a:latin typeface="Times New Roman"/>
                        </a:rPr>
                        <a:t> </a:t>
                      </a:r>
                      <a:r>
                        <a:rPr lang="en-US" sz="1400" baseline="0" dirty="0" err="1">
                          <a:effectLst/>
                          <a:latin typeface="Times New Roman"/>
                        </a:rPr>
                        <a:t>i</a:t>
                      </a:r>
                      <a:r>
                        <a:rPr lang="en-US" sz="1400" baseline="0" dirty="0">
                          <a:effectLst/>
                          <a:latin typeface="Times New Roman"/>
                        </a:rPr>
                        <a:t> </a:t>
                      </a:r>
                      <a:r>
                        <a:rPr lang="en-US" sz="1400" baseline="0" dirty="0" err="1">
                          <a:effectLst/>
                          <a:latin typeface="Times New Roman"/>
                        </a:rPr>
                        <a:t>natjecanja</a:t>
                      </a:r>
                      <a:r>
                        <a:rPr lang="en-US" sz="1400" baseline="0" dirty="0">
                          <a:effectLst/>
                          <a:latin typeface="Times New Roman"/>
                        </a:rPr>
                        <a:t> </a:t>
                      </a:r>
                      <a:r>
                        <a:rPr lang="en-US" sz="1400" baseline="0" dirty="0" err="1">
                          <a:effectLst/>
                          <a:latin typeface="Times New Roman"/>
                        </a:rPr>
                        <a:t>učeničkog</a:t>
                      </a:r>
                      <a:r>
                        <a:rPr lang="en-US" sz="1400" baseline="0" dirty="0">
                          <a:effectLst/>
                          <a:latin typeface="Times New Roman"/>
                        </a:rPr>
                        <a:t> </a:t>
                      </a:r>
                      <a:r>
                        <a:rPr lang="en-US" sz="1400" baseline="0" dirty="0" err="1">
                          <a:effectLst/>
                          <a:latin typeface="Times New Roman"/>
                        </a:rPr>
                        <a:t>stvaralaštva</a:t>
                      </a:r>
                      <a:r>
                        <a:rPr lang="en-US" sz="1400" baseline="0" dirty="0">
                          <a:effectLst/>
                          <a:latin typeface="Times New Roman"/>
                        </a:rPr>
                        <a:t>, </a:t>
                      </a:r>
                      <a:r>
                        <a:rPr lang="en-US" sz="1400" baseline="0" dirty="0" err="1">
                          <a:effectLst/>
                          <a:latin typeface="Times New Roman"/>
                        </a:rPr>
                        <a:t>tim</a:t>
                      </a:r>
                      <a:r>
                        <a:rPr lang="en-US" sz="1400" baseline="0" dirty="0">
                          <a:effectLst/>
                          <a:latin typeface="Times New Roman"/>
                        </a:rPr>
                        <a:t> </a:t>
                      </a:r>
                      <a:r>
                        <a:rPr lang="en-US" sz="1400" baseline="0" dirty="0" err="1">
                          <a:effectLst/>
                          <a:latin typeface="Times New Roman"/>
                        </a:rPr>
                        <a:t>za</a:t>
                      </a:r>
                      <a:r>
                        <a:rPr lang="en-US" sz="1400" baseline="0" dirty="0">
                          <a:effectLst/>
                          <a:latin typeface="Times New Roman"/>
                        </a:rPr>
                        <a:t> </a:t>
                      </a:r>
                      <a:r>
                        <a:rPr lang="en-US" sz="1400" baseline="0" dirty="0" err="1">
                          <a:effectLst/>
                          <a:latin typeface="Times New Roman"/>
                        </a:rPr>
                        <a:t>samovrednovanje</a:t>
                      </a:r>
                      <a:r>
                        <a:rPr lang="en-US" sz="1400" baseline="0" dirty="0">
                          <a:effectLst/>
                          <a:latin typeface="Times New Roman"/>
                        </a:rPr>
                        <a:t> OŠ </a:t>
                      </a:r>
                      <a:r>
                        <a:rPr lang="en-US" sz="1400" baseline="0" dirty="0" err="1">
                          <a:effectLst/>
                          <a:latin typeface="Times New Roman"/>
                        </a:rPr>
                        <a:t>Sesvetska</a:t>
                      </a:r>
                      <a:r>
                        <a:rPr lang="en-US" sz="1400" baseline="0" dirty="0">
                          <a:effectLst/>
                          <a:latin typeface="Times New Roman"/>
                        </a:rPr>
                        <a:t> </a:t>
                      </a:r>
                      <a:r>
                        <a:rPr lang="en-US" sz="1400" baseline="0" dirty="0" err="1">
                          <a:effectLst/>
                          <a:latin typeface="Times New Roman"/>
                        </a:rPr>
                        <a:t>Sela</a:t>
                      </a:r>
                      <a:r>
                        <a:rPr lang="en-US" sz="1400" baseline="0" dirty="0">
                          <a:effectLst/>
                          <a:latin typeface="Times New Roman"/>
                        </a:rPr>
                        <a:t>.</a:t>
                      </a:r>
                      <a:endParaRPr lang="en-US" sz="1400" dirty="0">
                        <a:effectLst/>
                        <a:latin typeface="Times New Roman"/>
                      </a:endParaRPr>
                    </a:p>
                  </a:txBody>
                  <a:tcPr anchor="ctr"/>
                </a:tc>
                <a:extLst>
                  <a:ext uri="{0D108BD9-81ED-4DB2-BD59-A6C34878D82A}">
                    <a16:rowId xmlns:a16="http://schemas.microsoft.com/office/drawing/2014/main" val="513936877"/>
                  </a:ext>
                </a:extLst>
              </a:tr>
            </a:tbl>
          </a:graphicData>
        </a:graphic>
      </p:graphicFrame>
    </p:spTree>
    <p:extLst>
      <p:ext uri="{BB962C8B-B14F-4D97-AF65-F5344CB8AC3E}">
        <p14:creationId xmlns:p14="http://schemas.microsoft.com/office/powerpoint/2010/main" val="331413603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02"/>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766" name="Google Shape;1766;p202"/>
          <p:cNvGraphicFramePr/>
          <p:nvPr>
            <p:extLst>
              <p:ext uri="{D42A27DB-BD31-4B8C-83A1-F6EECF244321}">
                <p14:modId xmlns:p14="http://schemas.microsoft.com/office/powerpoint/2010/main" val="1676491684"/>
              </p:ext>
            </p:extLst>
          </p:nvPr>
        </p:nvGraphicFramePr>
        <p:xfrm>
          <a:off x="214314" y="188640"/>
          <a:ext cx="8701075" cy="5909936"/>
        </p:xfrm>
        <a:graphic>
          <a:graphicData uri="http://schemas.openxmlformats.org/drawingml/2006/table">
            <a:tbl>
              <a:tblPr>
                <a:noFill/>
                <a:tableStyleId>{B2E6745A-B9C5-42E0-A17B-FDAA3278ED7C}</a:tableStyleId>
              </a:tblPr>
              <a:tblGrid>
                <a:gridCol w="2441525">
                  <a:extLst>
                    <a:ext uri="{9D8B030D-6E8A-4147-A177-3AD203B41FA5}">
                      <a16:colId xmlns:a16="http://schemas.microsoft.com/office/drawing/2014/main" val="20000"/>
                    </a:ext>
                  </a:extLst>
                </a:gridCol>
                <a:gridCol w="6259550">
                  <a:extLst>
                    <a:ext uri="{9D8B030D-6E8A-4147-A177-3AD203B41FA5}">
                      <a16:colId xmlns:a16="http://schemas.microsoft.com/office/drawing/2014/main" val="20001"/>
                    </a:ext>
                  </a:extLst>
                </a:gridCol>
              </a:tblGrid>
              <a:tr h="442325">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Clr>
                          <a:schemeClr val="dk1"/>
                        </a:buClr>
                        <a:buSzPts val="400"/>
                        <a:buFont typeface="Verdana"/>
                        <a:buNone/>
                      </a:pPr>
                      <a:r>
                        <a:rPr lang="en" sz="1600" b="1" u="none" strike="noStrike" cap="none" dirty="0">
                          <a:latin typeface="Times New Roman"/>
                          <a:ea typeface="Times New Roman"/>
                          <a:cs typeface="Times New Roman"/>
                        </a:rPr>
                        <a:t> </a:t>
                      </a:r>
                      <a:r>
                        <a:rPr lang="en" sz="1600" b="1" u="none" strike="noStrike" cap="none" dirty="0">
                          <a:latin typeface="Times New Roman"/>
                          <a:ea typeface="Times New Roman"/>
                          <a:cs typeface="Times New Roman"/>
                          <a:sym typeface="Times New Roman"/>
                        </a:rPr>
                        <a:t>RAD S DAROVITIM UČENICIMA</a:t>
                      </a:r>
                      <a:r>
                        <a:rPr lang="en" sz="1600" b="1" u="none" strike="noStrike" cap="none" dirty="0">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2325">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Identifikacija, poticanje i praćenje darovitih učenika.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0050">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Namijenjen je osobnom rastu i razvoju darovitih učenika kroz rad s učenicima i suradnju škole i roditelja.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1245">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l" rtl="0">
                        <a:lnSpc>
                          <a:spcPct val="100000"/>
                        </a:lnSpc>
                        <a:spcBef>
                          <a:spcPts val="0"/>
                        </a:spcBef>
                        <a:spcAft>
                          <a:spcPts val="0"/>
                        </a:spcAft>
                        <a:buFont typeface="Verdana"/>
                        <a:buNone/>
                      </a:pPr>
                      <a:r>
                        <a:rPr lang="en-US" sz="1400" u="none" strike="noStrike" cap="none" dirty="0" err="1">
                          <a:latin typeface="Times New Roman"/>
                          <a:ea typeface="Times New Roman"/>
                          <a:cs typeface="Times New Roman"/>
                        </a:rPr>
                        <a:t>Silvija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Ravić</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Lucija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Paić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72891">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1. Identifikacija darovitih učenika psihologijskim instrumentima.</a:t>
                      </a:r>
                      <a:endParaRPr sz="1400" u="none" strike="noStrike" cap="none" dirty="0">
                        <a:latin typeface="Times New Roman"/>
                        <a:ea typeface="Times New Roman"/>
                        <a:cs typeface="Times New Roman"/>
                        <a:sym typeface="Times New Roman"/>
                      </a:endParaRPr>
                    </a:p>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2. Individualni i grupni rad s učenicima kroz radionice za grupu darovitih.</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245525">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Identifikacija darovitih učenika – </a:t>
                      </a:r>
                      <a:r>
                        <a:rPr lang="en" sz="1400" u="none" strike="noStrike" cap="none" dirty="0">
                          <a:latin typeface="Times New Roman"/>
                          <a:ea typeface="Times New Roman"/>
                          <a:cs typeface="Times New Roman"/>
                        </a:rPr>
                        <a:t>svi</a:t>
                      </a:r>
                      <a:r>
                        <a:rPr lang="en" sz="1400" u="none" strike="noStrike" cap="none" dirty="0">
                          <a:latin typeface="Times New Roman"/>
                          <a:ea typeface="Times New Roman"/>
                          <a:cs typeface="Times New Roman"/>
                          <a:sym typeface="Times New Roman"/>
                        </a:rPr>
                        <a:t> učenici 4. razreda.</a:t>
                      </a:r>
                      <a:endParaRPr sz="1400" u="none" strike="noStrike" cap="none" dirty="0">
                        <a:latin typeface="Times New Roman"/>
                        <a:ea typeface="Times New Roman"/>
                        <a:cs typeface="Times New Roman"/>
                        <a:sym typeface="Times New Roman"/>
                      </a:endParaRPr>
                    </a:p>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Rad s potencijalno darovitim učenicima – tijekom nastavne godine</a:t>
                      </a:r>
                      <a:r>
                        <a:rPr lang="en" sz="1400" u="none" strike="noStrike" cap="none" dirty="0">
                          <a:latin typeface="Times New Roman"/>
                          <a:ea typeface="Times New Roman"/>
                          <a:cs typeface="Times New Roman"/>
                        </a:rPr>
                        <a:t> (ovisno o epidem. preporukama)</a:t>
                      </a:r>
                      <a:r>
                        <a:rPr lang="en" sz="1400" u="none" strike="noStrike" cap="none" dirty="0">
                          <a:latin typeface="Times New Roman"/>
                          <a:ea typeface="Times New Roman"/>
                          <a:cs typeface="Times New Roman"/>
                          <a:sym typeface="Times New Roman"/>
                        </a:rPr>
                        <a:t> – uključeni identificirani učenici 5., 6., 7. i 8. razreda.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10050">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Standardizirani psihologijski instrument za identifikaciju darovitih i dodatni materijali za rad.</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45525">
                <a:tc>
                  <a:txBody>
                    <a:bodyPr/>
                    <a:lstStyle/>
                    <a:p>
                      <a:pPr marL="12700" marR="0" lvl="0" indent="0" algn="l" rtl="0">
                        <a:lnSpc>
                          <a:spcPct val="100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Tijekom nastavne godine pratit će se uspješnost učenika, obrazac za vrednovanje namijenjen procjeni zadovoljstva učenika</a:t>
                      </a:r>
                      <a:endParaRPr sz="1400" u="none" strike="noStrike" cap="none" dirty="0">
                        <a:latin typeface="Times New Roman"/>
                        <a:ea typeface="Times New Roman"/>
                        <a:cs typeface="Times New Roman"/>
                        <a:sym typeface="Times New Roman"/>
                      </a:endParaRPr>
                    </a:p>
                    <a:p>
                      <a:pPr marL="12700" marR="0" lvl="0" indent="0" algn="l" rtl="0">
                        <a:lnSpc>
                          <a:spcPct val="100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Najveću korist od provedbe programa trebali bi imati učenici i njihovi roditelji.</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204"/>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780" name="Google Shape;1780;p204"/>
          <p:cNvGraphicFramePr/>
          <p:nvPr>
            <p:extLst>
              <p:ext uri="{D42A27DB-BD31-4B8C-83A1-F6EECF244321}">
                <p14:modId xmlns:p14="http://schemas.microsoft.com/office/powerpoint/2010/main" val="641556630"/>
              </p:ext>
            </p:extLst>
          </p:nvPr>
        </p:nvGraphicFramePr>
        <p:xfrm>
          <a:off x="259424" y="320672"/>
          <a:ext cx="8625175" cy="5958831"/>
        </p:xfrm>
        <a:graphic>
          <a:graphicData uri="http://schemas.openxmlformats.org/drawingml/2006/table">
            <a:tbl>
              <a:tblPr>
                <a:noFill/>
                <a:tableStyleId>{B2E6745A-B9C5-42E0-A17B-FDAA3278ED7C}</a:tableStyleId>
              </a:tblPr>
              <a:tblGrid>
                <a:gridCol w="2326625">
                  <a:extLst>
                    <a:ext uri="{9D8B030D-6E8A-4147-A177-3AD203B41FA5}">
                      <a16:colId xmlns:a16="http://schemas.microsoft.com/office/drawing/2014/main" val="20000"/>
                    </a:ext>
                  </a:extLst>
                </a:gridCol>
                <a:gridCol w="6298550">
                  <a:extLst>
                    <a:ext uri="{9D8B030D-6E8A-4147-A177-3AD203B41FA5}">
                      <a16:colId xmlns:a16="http://schemas.microsoft.com/office/drawing/2014/main" val="20001"/>
                    </a:ext>
                  </a:extLst>
                </a:gridCol>
              </a:tblGrid>
              <a:tr h="499290">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PROFESIONALNA ORIJENTACIJA UČENIKA</a:t>
                      </a:r>
                      <a:r>
                        <a:rPr lang="en" sz="1600" b="1" u="none" strike="noStrike" cap="none" dirty="0">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99880">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Calibri"/>
                        <a:buNone/>
                      </a:pPr>
                      <a:r>
                        <a:rPr lang="en" sz="1400" u="none" strike="noStrike" cap="none" dirty="0">
                          <a:latin typeface="Times New Roman"/>
                          <a:ea typeface="Times New Roman"/>
                          <a:cs typeface="Times New Roman"/>
                          <a:sym typeface="Times New Roman"/>
                        </a:rPr>
                        <a:t>Stjecanje informacija o različitim zanimanjima te osposobljavanje za samostalni i odgovorni odabir zvanja.</a:t>
                      </a:r>
                      <a:endParaRPr sz="1400" u="none" strike="noStrike" cap="none" dirty="0">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400"/>
                        <a:buFont typeface="Calibri"/>
                        <a:buNone/>
                      </a:pPr>
                      <a:r>
                        <a:rPr lang="en" sz="1400" u="none" strike="noStrike" cap="none" dirty="0">
                          <a:latin typeface="Times New Roman"/>
                          <a:ea typeface="Times New Roman"/>
                          <a:cs typeface="Times New Roman"/>
                          <a:sym typeface="Times New Roman"/>
                        </a:rPr>
                        <a:t>Podrška učenicima i njihovim roditeljima u donošenju odluke o izboru profesionalne budućnosti.</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2402">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Informirati učenike osmog razreda o mogućnostima daljnjeg školovanja i upoznati ih s raznolikim svijetom zanimanja.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6969">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 marR="0" lvl="0" indent="0" algn="l">
                        <a:lnSpc>
                          <a:spcPct val="114999"/>
                        </a:lnSpc>
                        <a:spcBef>
                          <a:spcPts val="0"/>
                        </a:spcBef>
                        <a:spcAft>
                          <a:spcPts val="0"/>
                        </a:spcAft>
                        <a:buClr>
                          <a:schemeClr val="dk1"/>
                        </a:buClr>
                        <a:buSzPts val="400"/>
                        <a:buFont typeface="Verdana"/>
                        <a:buNone/>
                      </a:pPr>
                      <a:r>
                        <a:rPr lang="en-US" sz="1400" u="none" strike="noStrike" cap="none" dirty="0">
                          <a:solidFill>
                            <a:schemeClr val="dk1"/>
                          </a:solidFill>
                          <a:latin typeface="Times New Roman"/>
                          <a:ea typeface="Times New Roman"/>
                          <a:cs typeface="Times New Roman"/>
                        </a:rPr>
                        <a:t>Marina </a:t>
                      </a:r>
                      <a:r>
                        <a:rPr lang="en-US" sz="1400" u="none" strike="noStrike" cap="none" dirty="0" err="1">
                          <a:solidFill>
                            <a:schemeClr val="dk1"/>
                          </a:solidFill>
                          <a:latin typeface="Times New Roman"/>
                          <a:ea typeface="Times New Roman"/>
                          <a:cs typeface="Times New Roman"/>
                        </a:rPr>
                        <a:t>Margetić</a:t>
                      </a:r>
                      <a:r>
                        <a:rPr lang="en-US" sz="1400" u="none" strike="noStrike" cap="none" dirty="0">
                          <a:solidFill>
                            <a:schemeClr val="dk1"/>
                          </a:solidFill>
                          <a:latin typeface="Times New Roman"/>
                          <a:ea typeface="Times New Roman"/>
                          <a:cs typeface="Times New Roman"/>
                        </a:rPr>
                        <a:t> ,Tea </a:t>
                      </a:r>
                      <a:r>
                        <a:rPr lang="en-US" sz="1400" u="none" strike="noStrike" cap="none" dirty="0" err="1">
                          <a:solidFill>
                            <a:schemeClr val="dk1"/>
                          </a:solidFill>
                          <a:latin typeface="Times New Roman"/>
                          <a:ea typeface="Times New Roman"/>
                          <a:cs typeface="Times New Roman"/>
                        </a:rPr>
                        <a:t>Babić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Željka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Šibalić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Tomislav</a:t>
                      </a:r>
                      <a:r>
                        <a:rPr lang="en-US" sz="1400" u="none" strike="noStrike" cap="none" dirty="0">
                          <a:solidFill>
                            <a:schemeClr val="dk1"/>
                          </a:solidFill>
                          <a:latin typeface="Times New Roman"/>
                          <a:ea typeface="Times New Roman"/>
                          <a:cs typeface="Times New Roman"/>
                        </a:rPr>
                        <a:t> Habulin, Anita </a:t>
                      </a:r>
                      <a:r>
                        <a:rPr lang="en-US" sz="1400" u="none" strike="noStrike" cap="none" dirty="0" err="1">
                          <a:solidFill>
                            <a:schemeClr val="dk1"/>
                          </a:solidFill>
                          <a:latin typeface="Times New Roman"/>
                          <a:ea typeface="Times New Roman"/>
                          <a:cs typeface="Times New Roman"/>
                        </a:rPr>
                        <a:t>Baranašić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25476">
                <a:tc>
                  <a:txBody>
                    <a:bodyPr/>
                    <a:lstStyle/>
                    <a:p>
                      <a:pPr marL="0" marR="0" lvl="0" indent="0" algn="l" rtl="0">
                        <a:lnSpc>
                          <a:spcPct val="115000"/>
                        </a:lnSpc>
                        <a:spcBef>
                          <a:spcPts val="0"/>
                        </a:spcBef>
                        <a:spcAft>
                          <a:spcPts val="0"/>
                        </a:spcAft>
                        <a:buFont typeface="Verdana"/>
                        <a:buNone/>
                      </a:pPr>
                      <a:r>
                        <a:rPr lang="en" sz="1600" b="1" u="none" strike="noStrike" cap="none">
                          <a:latin typeface="Times New Roman"/>
                          <a:ea typeface="Times New Roman"/>
                          <a:cs typeface="Times New Roman"/>
                        </a:rPr>
                        <a:t> </a:t>
                      </a: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Grupno informiranje na satovima razrednika i individualno savjetovanje.</a:t>
                      </a:r>
                      <a:endParaRPr sz="1400" u="none" strike="noStrike" cap="none" dirty="0">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Intenzivna suradnja sa Službom školske medicine i Zavodom za zapošljavanje u Zagrebu</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5868">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indent="0" algn="l" rtl="0">
                        <a:spcBef>
                          <a:spcPts val="0"/>
                        </a:spcBef>
                        <a:spcAft>
                          <a:spcPts val="0"/>
                        </a:spcAft>
                      </a:pPr>
                      <a:r>
                        <a:rPr lang="hr-HR" sz="1400" baseline="0" dirty="0" smtClean="0">
                          <a:effectLst/>
                          <a:latin typeface="Times New Roman"/>
                        </a:rPr>
                        <a:t>T</a:t>
                      </a:r>
                      <a:r>
                        <a:rPr lang="en-US" sz="1400" baseline="0" dirty="0" err="1" smtClean="0">
                          <a:effectLst/>
                          <a:latin typeface="Times New Roman"/>
                        </a:rPr>
                        <a:t>ijekom</a:t>
                      </a:r>
                      <a:r>
                        <a:rPr lang="en-US" sz="1400" baseline="0" dirty="0" smtClean="0">
                          <a:effectLst/>
                          <a:latin typeface="Times New Roman"/>
                        </a:rPr>
                        <a:t> </a:t>
                      </a:r>
                      <a:r>
                        <a:rPr lang="en-US" sz="1400" baseline="0" dirty="0" err="1" smtClean="0">
                          <a:effectLst/>
                          <a:latin typeface="Times New Roman"/>
                        </a:rPr>
                        <a:t>školske</a:t>
                      </a:r>
                      <a:r>
                        <a:rPr lang="en-US" sz="1400" baseline="0" dirty="0" smtClean="0">
                          <a:effectLst/>
                          <a:latin typeface="Times New Roman"/>
                        </a:rPr>
                        <a:t> </a:t>
                      </a:r>
                      <a:r>
                        <a:rPr lang="en-US" sz="1400" baseline="0" dirty="0" err="1" smtClean="0">
                          <a:effectLst/>
                          <a:latin typeface="Times New Roman"/>
                        </a:rPr>
                        <a:t>godine</a:t>
                      </a:r>
                      <a:r>
                        <a:rPr lang="en-US" sz="1400" baseline="0" dirty="0" smtClean="0">
                          <a:effectLst/>
                          <a:latin typeface="Times New Roman"/>
                        </a:rPr>
                        <a:t> 2022./2023.</a:t>
                      </a:r>
                      <a:endParaRPr lang="en-US" sz="1400" dirty="0">
                        <a:effectLst/>
                        <a:latin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5868">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hr-HR" sz="1400" u="none" strike="noStrike" cap="none" dirty="0" smtClean="0">
                          <a:latin typeface="Times New Roman"/>
                          <a:ea typeface="Times New Roman"/>
                          <a:cs typeface="Times New Roman"/>
                          <a:sym typeface="Times New Roman"/>
                        </a:rPr>
                        <a:t>Nema materijalnih troškova.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43078">
                <a:tc>
                  <a:txBody>
                    <a:bodyPr/>
                    <a:lstStyle/>
                    <a:p>
                      <a:pPr marL="0" marR="0" lvl="0" indent="0" algn="l" rtl="0">
                        <a:lnSpc>
                          <a:spcPct val="115000"/>
                        </a:lnSpc>
                        <a:spcBef>
                          <a:spcPts val="0"/>
                        </a:spcBef>
                        <a:spcAft>
                          <a:spcPts val="0"/>
                        </a:spcAft>
                        <a:buClr>
                          <a:schemeClr val="dk1"/>
                        </a:buClr>
                        <a:buSzPts val="40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Times New Roman"/>
                          <a:ea typeface="Times New Roman"/>
                          <a:cs typeface="Times New Roman"/>
                          <a:sym typeface="Times New Roman"/>
                        </a:rPr>
                        <a:t>Praćenje razvoja i napretka učenika, ostvarenje upisa u željeni odabir. Korist bi prvenstveno trebali osjetiti učenici i njihovi roditelji.</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graphicFrame>
        <p:nvGraphicFramePr>
          <p:cNvPr id="1792" name="Google Shape;1792;p206"/>
          <p:cNvGraphicFramePr/>
          <p:nvPr>
            <p:extLst>
              <p:ext uri="{D42A27DB-BD31-4B8C-83A1-F6EECF244321}">
                <p14:modId xmlns:p14="http://schemas.microsoft.com/office/powerpoint/2010/main" val="590893434"/>
              </p:ext>
            </p:extLst>
          </p:nvPr>
        </p:nvGraphicFramePr>
        <p:xfrm>
          <a:off x="234139" y="454415"/>
          <a:ext cx="8601075" cy="5797735"/>
        </p:xfrm>
        <a:graphic>
          <a:graphicData uri="http://schemas.openxmlformats.org/drawingml/2006/table">
            <a:tbl>
              <a:tblPr>
                <a:noFill/>
                <a:tableStyleId>{B2E6745A-B9C5-42E0-A17B-FDAA3278ED7C}</a:tableStyleId>
              </a:tblPr>
              <a:tblGrid>
                <a:gridCol w="2414575">
                  <a:extLst>
                    <a:ext uri="{9D8B030D-6E8A-4147-A177-3AD203B41FA5}">
                      <a16:colId xmlns:a16="http://schemas.microsoft.com/office/drawing/2014/main" val="20000"/>
                    </a:ext>
                  </a:extLst>
                </a:gridCol>
                <a:gridCol w="6186500">
                  <a:extLst>
                    <a:ext uri="{9D8B030D-6E8A-4147-A177-3AD203B41FA5}">
                      <a16:colId xmlns:a16="http://schemas.microsoft.com/office/drawing/2014/main" val="20001"/>
                    </a:ext>
                  </a:extLst>
                </a:gridCol>
              </a:tblGrid>
              <a:tr h="528650">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350"/>
                        <a:buFont typeface="Verdana"/>
                        <a:buNone/>
                      </a:pPr>
                      <a:r>
                        <a:rPr lang="en" sz="1600" b="1" u="none" strike="noStrike" cap="none" dirty="0">
                          <a:latin typeface="+mj-lt"/>
                          <a:ea typeface="Times New Roman"/>
                          <a:cs typeface="Times New Roman"/>
                          <a:sym typeface="Times New Roman"/>
                        </a:rPr>
                        <a:t>HUMANITARNA AKCIJA ZA POTREBITE U ŽUPI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10548">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mj-lt"/>
                          <a:ea typeface="Times New Roman"/>
                          <a:cs typeface="Times New Roman"/>
                          <a:sym typeface="Times New Roman"/>
                        </a:rPr>
                        <a:t>Razvijati građansku svijest i kulturu pomaganja onima koji imaju manje od nas; skupljanjem hrane pomoći potrebitim obiteljima u Župi sv. Antuna Padovanskog</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3081">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mj-lt"/>
                          <a:ea typeface="Times New Roman"/>
                          <a:cs typeface="Times New Roman"/>
                          <a:sym typeface="Times New Roman"/>
                        </a:rPr>
                        <a:t>Svi razredni odjeli.</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4625">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a:latin typeface="+mj-lt"/>
                          <a:ea typeface="Times New Roman"/>
                          <a:cs typeface="Times New Roman"/>
                          <a:sym typeface="Times New Roman"/>
                        </a:rPr>
                        <a:t>NOSITELJI</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US" sz="1400" u="none" strike="noStrike" cap="none" dirty="0" smtClean="0">
                          <a:latin typeface="+mj-lt"/>
                          <a:ea typeface="Times New Roman"/>
                          <a:cs typeface="Times New Roman"/>
                        </a:rPr>
                        <a:t>Jasminka </a:t>
                      </a:r>
                      <a:r>
                        <a:rPr lang="en-US" sz="1400" u="none" strike="noStrike" cap="none" dirty="0" err="1">
                          <a:latin typeface="+mj-lt"/>
                          <a:ea typeface="Times New Roman"/>
                          <a:cs typeface="Times New Roman"/>
                        </a:rPr>
                        <a:t>Španić</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77350">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mj-lt"/>
                          <a:ea typeface="Times New Roman"/>
                          <a:cs typeface="Times New Roman"/>
                          <a:sym typeface="Times New Roman"/>
                        </a:rPr>
                        <a:t>Tijekom mjeseca prosinca u dogovoru s razrednicima skupiti osnovne prehrambene namirnice po razredima-brašno, sol, šećer, ulje, kukuruznu krupicu, i dr.</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4275">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US" sz="1400" u="none" strike="noStrike" cap="none" dirty="0" err="1" smtClean="0">
                          <a:latin typeface="+mj-lt"/>
                        </a:rPr>
                        <a:t>Prosinac</a:t>
                      </a:r>
                      <a:r>
                        <a:rPr lang="hr-HR" sz="1400" u="none" strike="noStrike" cap="none" dirty="0" smtClean="0">
                          <a:latin typeface="+mj-lt"/>
                        </a:rPr>
                        <a:t>,</a:t>
                      </a:r>
                      <a:r>
                        <a:rPr lang="en-US" sz="1400" u="none" strike="noStrike" cap="none" dirty="0" smtClean="0">
                          <a:latin typeface="+mj-lt"/>
                        </a:rPr>
                        <a:t> </a:t>
                      </a:r>
                      <a:r>
                        <a:rPr lang="en-US" sz="1400" u="none" strike="noStrike" cap="none" dirty="0">
                          <a:latin typeface="+mj-lt"/>
                        </a:rPr>
                        <a:t>2022</a:t>
                      </a:r>
                      <a:r>
                        <a:rPr lang="en-US" sz="1400" u="none" strike="noStrike" cap="none" dirty="0" smtClean="0">
                          <a:latin typeface="+mj-lt"/>
                        </a:rPr>
                        <a:t>.</a:t>
                      </a:r>
                      <a:r>
                        <a:rPr lang="hr-HR" sz="1400" u="none" strike="noStrike" cap="none" dirty="0" smtClean="0">
                          <a:latin typeface="+mj-lt"/>
                        </a:rPr>
                        <a:t> godine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6577">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hr-HR" sz="1400" u="none" strike="noStrike" cap="none" dirty="0" smtClean="0">
                          <a:latin typeface="+mj-lt"/>
                        </a:rPr>
                        <a:t>Nema materijalnih troškova.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77350">
                <a:tc>
                  <a:txBody>
                    <a:bodyPr/>
                    <a:lstStyle/>
                    <a:p>
                      <a:pPr marL="0" marR="0" lvl="0" indent="0" algn="l" rtl="0">
                        <a:lnSpc>
                          <a:spcPct val="115000"/>
                        </a:lnSpc>
                        <a:spcBef>
                          <a:spcPts val="0"/>
                        </a:spcBef>
                        <a:spcAft>
                          <a:spcPts val="0"/>
                        </a:spcAft>
                        <a:buClr>
                          <a:schemeClr val="dk1"/>
                        </a:buClr>
                        <a:buSzPts val="350"/>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00"/>
                        <a:buFont typeface="Verdana"/>
                        <a:buNone/>
                      </a:pPr>
                      <a:r>
                        <a:rPr lang="en" sz="1400" u="none" strike="noStrike" cap="none" dirty="0">
                          <a:latin typeface="+mj-lt"/>
                          <a:ea typeface="Times New Roman"/>
                          <a:cs typeface="Times New Roman"/>
                          <a:sym typeface="Times New Roman"/>
                        </a:rPr>
                        <a:t>Skupljene namirnice prevoze se u prostorije Župe sv. Antuna Padovanskog gdje će biti raspodijeljenje potrebitim obiteljima u Župi</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graphicFrame>
        <p:nvGraphicFramePr>
          <p:cNvPr id="1804" name="Google Shape;1804;p208"/>
          <p:cNvGraphicFramePr/>
          <p:nvPr>
            <p:extLst>
              <p:ext uri="{D42A27DB-BD31-4B8C-83A1-F6EECF244321}">
                <p14:modId xmlns:p14="http://schemas.microsoft.com/office/powerpoint/2010/main" val="2330131578"/>
              </p:ext>
            </p:extLst>
          </p:nvPr>
        </p:nvGraphicFramePr>
        <p:xfrm>
          <a:off x="184245" y="290638"/>
          <a:ext cx="8775510" cy="5932880"/>
        </p:xfrm>
        <a:graphic>
          <a:graphicData uri="http://schemas.openxmlformats.org/drawingml/2006/table">
            <a:tbl>
              <a:tblPr>
                <a:noFill/>
                <a:tableStyleId>{B2E6745A-B9C5-42E0-A17B-FDAA3278ED7C}</a:tableStyleId>
              </a:tblPr>
              <a:tblGrid>
                <a:gridCol w="2512302">
                  <a:extLst>
                    <a:ext uri="{9D8B030D-6E8A-4147-A177-3AD203B41FA5}">
                      <a16:colId xmlns:a16="http://schemas.microsoft.com/office/drawing/2014/main" val="20000"/>
                    </a:ext>
                  </a:extLst>
                </a:gridCol>
                <a:gridCol w="6263208">
                  <a:extLst>
                    <a:ext uri="{9D8B030D-6E8A-4147-A177-3AD203B41FA5}">
                      <a16:colId xmlns:a16="http://schemas.microsoft.com/office/drawing/2014/main" val="20001"/>
                    </a:ext>
                  </a:extLst>
                </a:gridCol>
              </a:tblGrid>
              <a:tr h="75419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SKUPLJAJMO ZAJEDNO STARE BATERIJE</a:t>
                      </a:r>
                      <a:r>
                        <a:rPr lang="hr-HR" sz="1600" b="1" u="none" strike="noStrike" cap="none">
                          <a:latin typeface="Times New Roman"/>
                          <a:ea typeface="Times New Roman"/>
                          <a:cs typeface="Times New Roman"/>
                          <a:sym typeface="Times New Roman"/>
                        </a:rPr>
                        <a:t> I AKUMULATURE</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58736">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Poticati razvoj svijesti o potrebi očuvanja kvalitete prirodnog okoliša.</a:t>
                      </a:r>
                      <a:endParaRPr sz="1400" u="none" strike="noStrike" cap="none" dirty="0">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Potaknuti ekološku osviještenost učenika, roditelja te mještana.</a:t>
                      </a:r>
                      <a:endParaRPr sz="1400" u="none" strike="noStrike" cap="none" dirty="0">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Poticati na ekološko djelovanje u domu i školi te razvijati poduzetnički duh.</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895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 sz="1400" u="none" strike="noStrike" cap="none" dirty="0">
                          <a:latin typeface="Times New Roman"/>
                          <a:ea typeface="Times New Roman"/>
                          <a:cs typeface="Times New Roman"/>
                          <a:sym typeface="Times New Roman"/>
                        </a:rPr>
                        <a:t>Ovim projektom podižemo ekološku svijest kod naših učenika te pridonosimo očuvanju našeg okoliša.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7438">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sr-Latn-RS" sz="1400" u="none" strike="noStrike" cap="none" dirty="0">
                          <a:latin typeface="Times New Roman"/>
                          <a:ea typeface="Times New Roman"/>
                          <a:cs typeface="Times New Roman"/>
                        </a:rPr>
                        <a:t>Marijana </a:t>
                      </a:r>
                      <a:r>
                        <a:rPr lang="sr-Latn-RS" sz="1400" u="none" strike="noStrike" cap="none" dirty="0" err="1">
                          <a:latin typeface="Times New Roman"/>
                          <a:ea typeface="Times New Roman"/>
                          <a:cs typeface="Times New Roman"/>
                        </a:rPr>
                        <a:t>Magdić</a:t>
                      </a:r>
                      <a:r>
                        <a:rPr lang="sr-Latn-RS" sz="1400" u="none" strike="noStrike" cap="none" dirty="0">
                          <a:latin typeface="Times New Roman"/>
                          <a:ea typeface="Times New Roman"/>
                          <a:cs typeface="Times New Roman"/>
                        </a:rPr>
                        <a:t> i </a:t>
                      </a:r>
                      <a:r>
                        <a:rPr lang="sr-Latn-RS" sz="1400" u="none" strike="noStrike" cap="none" dirty="0" err="1">
                          <a:latin typeface="Times New Roman"/>
                          <a:ea typeface="Times New Roman"/>
                          <a:cs typeface="Times New Roman"/>
                        </a:rPr>
                        <a:t>Michaela</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Lulić</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985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 sz="1400" u="none" strike="noStrike" cap="none" dirty="0">
                          <a:latin typeface="Times New Roman"/>
                          <a:ea typeface="Times New Roman"/>
                          <a:cs typeface="Times New Roman"/>
                          <a:sym typeface="Times New Roman"/>
                        </a:rPr>
                        <a:t>Prikupljanje u školi i odvoženje na mjesta predaje.</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842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indent="0" algn="l" rtl="0">
                        <a:spcBef>
                          <a:spcPts val="0"/>
                        </a:spcBef>
                        <a:spcAft>
                          <a:spcPts val="0"/>
                        </a:spcAft>
                      </a:pPr>
                      <a:r>
                        <a:rPr lang="hr-HR" sz="1400" baseline="0" dirty="0" smtClean="0">
                          <a:effectLst/>
                          <a:latin typeface="Times New Roman"/>
                        </a:rPr>
                        <a:t>T</a:t>
                      </a:r>
                      <a:r>
                        <a:rPr lang="en-US" sz="1400" baseline="0" dirty="0" err="1" smtClean="0">
                          <a:effectLst/>
                          <a:latin typeface="Times New Roman"/>
                        </a:rPr>
                        <a:t>ijekom</a:t>
                      </a:r>
                      <a:r>
                        <a:rPr lang="en-US" sz="1400" baseline="0" dirty="0" smtClean="0">
                          <a:effectLst/>
                          <a:latin typeface="Times New Roman"/>
                        </a:rPr>
                        <a:t> </a:t>
                      </a:r>
                      <a:r>
                        <a:rPr lang="en-US" sz="1400" baseline="0" dirty="0" err="1" smtClean="0">
                          <a:effectLst/>
                          <a:latin typeface="Times New Roman"/>
                        </a:rPr>
                        <a:t>školske</a:t>
                      </a:r>
                      <a:r>
                        <a:rPr lang="en-US" sz="1400" baseline="0" dirty="0" smtClean="0">
                          <a:effectLst/>
                          <a:latin typeface="Times New Roman"/>
                        </a:rPr>
                        <a:t> </a:t>
                      </a:r>
                      <a:r>
                        <a:rPr lang="en-US" sz="1400" baseline="0" dirty="0" err="1" smtClean="0">
                          <a:effectLst/>
                          <a:latin typeface="Times New Roman"/>
                        </a:rPr>
                        <a:t>godine</a:t>
                      </a:r>
                      <a:r>
                        <a:rPr lang="en-US" sz="1400" baseline="0" dirty="0" smtClean="0">
                          <a:effectLst/>
                          <a:latin typeface="Times New Roman"/>
                        </a:rPr>
                        <a:t> 2022./2023.</a:t>
                      </a:r>
                      <a:endParaRPr lang="en-US" sz="1400" dirty="0">
                        <a:effectLst/>
                        <a:latin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842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imes New Roman"/>
                        <a:buNone/>
                      </a:pPr>
                      <a:r>
                        <a:rPr lang="en" sz="1400" u="none" strike="noStrike" cap="none" dirty="0">
                          <a:latin typeface="Times New Roman"/>
                          <a:ea typeface="Times New Roman"/>
                          <a:cs typeface="Times New Roman"/>
                          <a:sym typeface="Times New Roman"/>
                        </a:rPr>
                        <a:t>Kutije za prikupljanje baterija, odvoženje na skupljališta.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96853">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50"/>
                        <a:buFont typeface="Arial"/>
                        <a:buNone/>
                      </a:pPr>
                      <a:r>
                        <a:rPr lang="en" sz="1400" u="none" strike="noStrike" cap="none" dirty="0">
                          <a:latin typeface="Times New Roman"/>
                          <a:ea typeface="Times New Roman"/>
                          <a:cs typeface="Times New Roman"/>
                          <a:sym typeface="Times New Roman"/>
                        </a:rPr>
                        <a:t>Razvijanje ekološke svijesti i društveno korisnog rada.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1852" name="Google Shape;1852;g617dfe0719_0_0"/>
          <p:cNvSpPr txBox="1"/>
          <p:nvPr/>
        </p:nvSpPr>
        <p:spPr>
          <a:xfrm>
            <a:off x="1173300" y="1222875"/>
            <a:ext cx="73371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1853" name="Google Shape;1853;g617dfe0719_0_0"/>
          <p:cNvGraphicFramePr/>
          <p:nvPr>
            <p:extLst>
              <p:ext uri="{D42A27DB-BD31-4B8C-83A1-F6EECF244321}">
                <p14:modId xmlns:p14="http://schemas.microsoft.com/office/powerpoint/2010/main" val="1053008221"/>
              </p:ext>
            </p:extLst>
          </p:nvPr>
        </p:nvGraphicFramePr>
        <p:xfrm>
          <a:off x="186613" y="298037"/>
          <a:ext cx="8562900" cy="6191761"/>
        </p:xfrm>
        <a:graphic>
          <a:graphicData uri="http://schemas.openxmlformats.org/drawingml/2006/table">
            <a:tbl>
              <a:tblPr>
                <a:noFill/>
                <a:tableStyleId>{B2E6745A-B9C5-42E0-A17B-FDAA3278ED7C}</a:tableStyleId>
              </a:tblPr>
              <a:tblGrid>
                <a:gridCol w="2398194">
                  <a:extLst>
                    <a:ext uri="{9D8B030D-6E8A-4147-A177-3AD203B41FA5}">
                      <a16:colId xmlns:a16="http://schemas.microsoft.com/office/drawing/2014/main" val="20000"/>
                    </a:ext>
                  </a:extLst>
                </a:gridCol>
                <a:gridCol w="6164706">
                  <a:extLst>
                    <a:ext uri="{9D8B030D-6E8A-4147-A177-3AD203B41FA5}">
                      <a16:colId xmlns:a16="http://schemas.microsoft.com/office/drawing/2014/main" val="20001"/>
                    </a:ext>
                  </a:extLst>
                </a:gridCol>
              </a:tblGrid>
              <a:tr h="724478">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600"/>
                        <a:buFont typeface="Arial"/>
                        <a:buNone/>
                      </a:pPr>
                      <a:r>
                        <a:rPr lang="en" sz="1600" b="1" u="none" strike="noStrike" cap="none" dirty="0">
                          <a:solidFill>
                            <a:schemeClr val="dk1"/>
                          </a:solidFill>
                          <a:latin typeface="Times New Roman"/>
                          <a:ea typeface="Times New Roman"/>
                          <a:cs typeface="Times New Roman"/>
                          <a:sym typeface="Times New Roman"/>
                        </a:rPr>
                        <a:t>HUMANITARNA AKCIJA KOJOM SE POMAŽE RAD</a:t>
                      </a:r>
                      <a:r>
                        <a:rPr lang="en" sz="1600" b="1" u="none" strike="noStrike" cap="none" dirty="0">
                          <a:solidFill>
                            <a:schemeClr val="dk1"/>
                          </a:solidFill>
                          <a:latin typeface="Times New Roman"/>
                          <a:ea typeface="Times New Roman"/>
                          <a:cs typeface="Times New Roman"/>
                        </a:rPr>
                        <a:t> </a:t>
                      </a:r>
                      <a:r>
                        <a:rPr lang="en" sz="1600" b="1" u="none" strike="noStrike" cap="none" dirty="0">
                          <a:solidFill>
                            <a:schemeClr val="dk1"/>
                          </a:solidFill>
                          <a:latin typeface="Times New Roman"/>
                          <a:ea typeface="Times New Roman"/>
                          <a:cs typeface="Times New Roman"/>
                          <a:sym typeface="Times New Roman"/>
                        </a:rPr>
                        <a:t> HUMANITARNE UDRUGE DOBRA VOLJA</a:t>
                      </a:r>
                      <a:endParaRPr sz="1600" b="1"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0634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Razvijati građansku svijest i kulturu pomaganja onima koji su u potrebi. Skupljanjem hrane i higijenskih potrepština pomoći potrebitim obiteljima koje posjećuju volonteri Humanitarne udruge Dobra volja.</a:t>
                      </a:r>
                      <a:endParaRPr sz="1400" u="none" strike="noStrike" cap="none" dirty="0">
                        <a:solidFill>
                          <a:schemeClr val="dk1"/>
                        </a:solidFill>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06273">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sr-Latn-RS" sz="1400" u="none" strike="noStrike" cap="none" dirty="0">
                          <a:latin typeface="Times New Roman"/>
                          <a:ea typeface="Times New Roman"/>
                          <a:cs typeface="Times New Roman"/>
                        </a:rPr>
                        <a:t>Pomoći štićenicima </a:t>
                      </a:r>
                      <a:r>
                        <a:rPr lang="sr-Latn-RS" sz="1400" u="none" strike="noStrike" cap="none" dirty="0" err="1">
                          <a:latin typeface="Times New Roman"/>
                          <a:ea typeface="Times New Roman"/>
                          <a:cs typeface="Times New Roman"/>
                        </a:rPr>
                        <a:t>Udruge</a:t>
                      </a:r>
                      <a:r>
                        <a:rPr lang="sr-Latn-RS" sz="1400" u="none" strike="noStrike" cap="none" dirty="0">
                          <a:latin typeface="Times New Roman"/>
                          <a:ea typeface="Times New Roman"/>
                          <a:cs typeface="Times New Roman"/>
                        </a:rPr>
                        <a:t> </a:t>
                      </a:r>
                      <a:r>
                        <a:rPr lang="sr-Latn-RS" sz="1400" u="none" strike="noStrike" cap="none" dirty="0" smtClean="0">
                          <a:latin typeface="Times New Roman"/>
                          <a:ea typeface="Times New Roman"/>
                          <a:cs typeface="Times New Roman"/>
                        </a:rPr>
                        <a:t>ne </a:t>
                      </a:r>
                      <a:r>
                        <a:rPr lang="sr-Latn-RS" sz="1400" u="none" strike="noStrike" cap="none" dirty="0" err="1" smtClean="0">
                          <a:latin typeface="Times New Roman"/>
                          <a:ea typeface="Times New Roman"/>
                          <a:cs typeface="Times New Roman"/>
                        </a:rPr>
                        <a:t>kvarljivim</a:t>
                      </a:r>
                      <a:r>
                        <a:rPr lang="sr-Latn-RS" sz="1400" u="none" strike="noStrike" cap="none" dirty="0" smtClean="0">
                          <a:latin typeface="Times New Roman"/>
                          <a:ea typeface="Times New Roman"/>
                          <a:cs typeface="Times New Roman"/>
                        </a:rPr>
                        <a:t> </a:t>
                      </a:r>
                      <a:r>
                        <a:rPr lang="sr-Latn-RS" sz="1400" u="none" strike="noStrike" cap="none" dirty="0">
                          <a:latin typeface="Times New Roman"/>
                          <a:ea typeface="Times New Roman"/>
                          <a:cs typeface="Times New Roman"/>
                        </a:rPr>
                        <a:t>namirnicama i higijenskim </a:t>
                      </a:r>
                      <a:r>
                        <a:rPr lang="sr-Latn-RS" sz="1400" u="none" strike="noStrike" cap="none" dirty="0" smtClean="0">
                          <a:latin typeface="Times New Roman"/>
                          <a:ea typeface="Times New Roman"/>
                          <a:cs typeface="Times New Roman"/>
                        </a:rPr>
                        <a:t>potrepštinama</a:t>
                      </a:r>
                      <a:r>
                        <a:rPr lang="sr-Latn-RS" sz="1400" u="none" strike="noStrike" cap="none" dirty="0">
                          <a:latin typeface="Times New Roman"/>
                          <a:ea typeface="Times New Roman"/>
                          <a:cs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678">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US" sz="1400" u="none" strike="noStrike" cap="none" dirty="0" err="1">
                          <a:latin typeface="Times New Roman"/>
                          <a:ea typeface="Times New Roman"/>
                          <a:cs typeface="Times New Roman"/>
                        </a:rPr>
                        <a:t>Danijela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Crnjac</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6420">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50"/>
                        <a:buFont typeface="Verdana"/>
                        <a:buNone/>
                      </a:pPr>
                      <a:r>
                        <a:rPr lang="en" sz="1400" u="none" strike="noStrike" cap="none" dirty="0">
                          <a:latin typeface="Times New Roman"/>
                          <a:ea typeface="Times New Roman"/>
                          <a:cs typeface="Times New Roman"/>
                          <a:sym typeface="Times New Roman"/>
                        </a:rPr>
                        <a:t>Uoči Uskrsa skupljati nekvarljive namirnice i higijenske potrpštine.</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5370">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50"/>
                        <a:buFont typeface="Verdana"/>
                        <a:buNone/>
                      </a:pPr>
                      <a:r>
                        <a:rPr lang="hr-HR" sz="1400" u="none" strike="noStrike" cap="none" dirty="0" smtClean="0">
                          <a:latin typeface="Times New Roman"/>
                          <a:ea typeface="Times New Roman"/>
                          <a:cs typeface="Times New Roman"/>
                        </a:rPr>
                        <a:t>Tijekom </a:t>
                      </a:r>
                      <a:r>
                        <a:rPr lang="en-US" sz="1400" u="none" strike="noStrike" cap="none" dirty="0" err="1" smtClean="0">
                          <a:latin typeface="Times New Roman"/>
                          <a:ea typeface="Times New Roman"/>
                          <a:cs typeface="Times New Roman"/>
                        </a:rPr>
                        <a:t>Korizm</a:t>
                      </a:r>
                      <a:r>
                        <a:rPr lang="hr-HR" sz="1400" u="none" strike="noStrike" cap="none" dirty="0" smtClean="0">
                          <a:latin typeface="Times New Roman"/>
                          <a:ea typeface="Times New Roman"/>
                          <a:cs typeface="Times New Roman"/>
                        </a:rPr>
                        <a:t>e</a:t>
                      </a:r>
                      <a:r>
                        <a:rPr lang="en-US" sz="1400" u="none" strike="noStrike" cap="none" dirty="0" smtClean="0">
                          <a:latin typeface="Times New Roman"/>
                          <a:ea typeface="Times New Roman"/>
                          <a:cs typeface="Times New Roman"/>
                        </a:rPr>
                        <a:t> </a:t>
                      </a:r>
                      <a:r>
                        <a:rPr lang="en-US" sz="1400" u="none" strike="noStrike" cap="none" dirty="0">
                          <a:latin typeface="Times New Roman"/>
                          <a:ea typeface="Times New Roman"/>
                          <a:cs typeface="Times New Roman"/>
                        </a:rPr>
                        <a:t>2023</a:t>
                      </a:r>
                      <a:r>
                        <a:rPr lang="en-US" sz="1400" u="none" strike="noStrike" cap="none" dirty="0" smtClean="0">
                          <a:latin typeface="Times New Roman"/>
                          <a:ea typeface="Times New Roman"/>
                          <a:cs typeface="Times New Roman"/>
                        </a:rPr>
                        <a:t>.</a:t>
                      </a:r>
                      <a:r>
                        <a:rPr lang="hr-HR" sz="1400" u="none" strike="noStrike" cap="none" dirty="0" smtClean="0">
                          <a:latin typeface="Times New Roman"/>
                          <a:ea typeface="Times New Roman"/>
                          <a:cs typeface="Times New Roman"/>
                        </a:rPr>
                        <a:t> godine.</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5370">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450"/>
                        <a:buFont typeface="Arial"/>
                        <a:buNone/>
                      </a:pPr>
                      <a:r>
                        <a:rPr lang="hr-HR" sz="1400" u="none" strike="noStrike" cap="none" dirty="0" smtClean="0">
                          <a:latin typeface="Times New Roman"/>
                          <a:ea typeface="Times New Roman"/>
                          <a:cs typeface="Times New Roman"/>
                          <a:sym typeface="Times New Roman"/>
                        </a:rPr>
                        <a:t>Nema materijalnih troškova.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18828">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450"/>
                        <a:buFont typeface="Verdana"/>
                        <a:buNone/>
                      </a:pPr>
                      <a:r>
                        <a:rPr lang="en" sz="1400" u="none" strike="noStrike" cap="none" dirty="0">
                          <a:latin typeface="Times New Roman"/>
                          <a:ea typeface="Times New Roman"/>
                          <a:cs typeface="Times New Roman"/>
                          <a:sym typeface="Times New Roman"/>
                        </a:rPr>
                        <a:t>Skupljene namirnice i higijenske potrpštine preuzimaju volinteri Humanitarne udruge Dobra volja koji ih raspodijele potrebitima koje obilaze.</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Google Shape;1859;g646ddfaaea_0_0"/>
          <p:cNvSpPr txBox="1"/>
          <p:nvPr/>
        </p:nvSpPr>
        <p:spPr>
          <a:xfrm>
            <a:off x="1173300" y="1222875"/>
            <a:ext cx="73371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1860" name="Google Shape;1860;g646ddfaaea_0_0"/>
          <p:cNvGraphicFramePr/>
          <p:nvPr>
            <p:extLst>
              <p:ext uri="{D42A27DB-BD31-4B8C-83A1-F6EECF244321}">
                <p14:modId xmlns:p14="http://schemas.microsoft.com/office/powerpoint/2010/main" val="2337009415"/>
              </p:ext>
            </p:extLst>
          </p:nvPr>
        </p:nvGraphicFramePr>
        <p:xfrm>
          <a:off x="343542" y="401217"/>
          <a:ext cx="8456916" cy="5908780"/>
        </p:xfrm>
        <a:graphic>
          <a:graphicData uri="http://schemas.openxmlformats.org/drawingml/2006/table">
            <a:tbl>
              <a:tblPr>
                <a:noFill/>
                <a:tableStyleId>{B2E6745A-B9C5-42E0-A17B-FDAA3278ED7C}</a:tableStyleId>
              </a:tblPr>
              <a:tblGrid>
                <a:gridCol w="2724123">
                  <a:extLst>
                    <a:ext uri="{9D8B030D-6E8A-4147-A177-3AD203B41FA5}">
                      <a16:colId xmlns:a16="http://schemas.microsoft.com/office/drawing/2014/main" val="20000"/>
                    </a:ext>
                  </a:extLst>
                </a:gridCol>
                <a:gridCol w="5732793">
                  <a:extLst>
                    <a:ext uri="{9D8B030D-6E8A-4147-A177-3AD203B41FA5}">
                      <a16:colId xmlns:a16="http://schemas.microsoft.com/office/drawing/2014/main" val="20001"/>
                    </a:ext>
                  </a:extLst>
                </a:gridCol>
              </a:tblGrid>
              <a:tr h="104356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Arial"/>
                        <a:buNone/>
                      </a:pPr>
                      <a:r>
                        <a:rPr lang="hr-HR" sz="1600" b="1" u="none" strike="noStrike" cap="none" dirty="0" smtClean="0">
                          <a:solidFill>
                            <a:schemeClr val="dk1"/>
                          </a:solidFill>
                          <a:latin typeface="+mj-lt"/>
                          <a:ea typeface="Times New Roman"/>
                          <a:cs typeface="Times New Roman"/>
                        </a:rPr>
                        <a:t>BUDI</a:t>
                      </a:r>
                      <a:r>
                        <a:rPr lang="hr-HR" sz="1600" b="1" u="none" strike="noStrike" cap="none" baseline="0" dirty="0" smtClean="0">
                          <a:solidFill>
                            <a:schemeClr val="dk1"/>
                          </a:solidFill>
                          <a:latin typeface="+mj-lt"/>
                          <a:ea typeface="Times New Roman"/>
                          <a:cs typeface="Times New Roman"/>
                        </a:rPr>
                        <a:t> COOL, UDJELI SLATKIŠ SVOJ</a:t>
                      </a:r>
                    </a:p>
                    <a:p>
                      <a:pPr marL="0" marR="0" lvl="0" indent="0" algn="ctr" rtl="0">
                        <a:lnSpc>
                          <a:spcPct val="115000"/>
                        </a:lnSpc>
                        <a:spcBef>
                          <a:spcPts val="0"/>
                        </a:spcBef>
                        <a:spcAft>
                          <a:spcPts val="0"/>
                        </a:spcAft>
                        <a:buFont typeface="Arial"/>
                        <a:buNone/>
                      </a:pPr>
                      <a:r>
                        <a:rPr lang="hr-HR" sz="1600" b="1" u="none" strike="noStrike" cap="none" baseline="0" dirty="0" smtClean="0">
                          <a:solidFill>
                            <a:schemeClr val="dk1"/>
                          </a:solidFill>
                          <a:latin typeface="+mj-lt"/>
                          <a:ea typeface="Times New Roman"/>
                          <a:cs typeface="Times New Roman"/>
                        </a:rPr>
                        <a:t>humanitarna akcija</a:t>
                      </a:r>
                      <a:endParaRPr lang="en" sz="1600" b="1" u="none" strike="noStrike" cap="none" dirty="0">
                        <a:solidFill>
                          <a:schemeClr val="dk1"/>
                        </a:solidFill>
                        <a:latin typeface="+mj-lt"/>
                        <a:ea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731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CILJ AKTIVNOSTI</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4300" lvl="0" indent="0" algn="l">
                        <a:lnSpc>
                          <a:spcPct val="100000"/>
                        </a:lnSpc>
                        <a:buNone/>
                      </a:pPr>
                      <a:r>
                        <a:rPr lang="hr-HR" sz="1400" b="0" i="0" u="none" strike="noStrike" cap="none" baseline="0" noProof="0" dirty="0" smtClean="0">
                          <a:solidFill>
                            <a:srgbClr val="000000"/>
                          </a:solidFill>
                          <a:latin typeface="+mj-lt"/>
                        </a:rPr>
                        <a:t>Humanitarna akcija skupljanje slatkiša</a:t>
                      </a:r>
                      <a:endParaRPr lang="en" sz="1400" b="0" i="0" u="none" strike="noStrike" cap="none" baseline="0" noProof="0" dirty="0">
                        <a:solidFill>
                          <a:srgbClr val="000000"/>
                        </a:solidFill>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1812">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NAMJENA</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Učenicima od </a:t>
                      </a:r>
                      <a:r>
                        <a:rPr lang="hr-HR" sz="1400" u="none" strike="noStrike" cap="none" dirty="0" smtClean="0">
                          <a:latin typeface="+mj-lt"/>
                          <a:ea typeface="Times New Roman"/>
                          <a:cs typeface="Times New Roman"/>
                          <a:sym typeface="Arial"/>
                        </a:rPr>
                        <a:t>prvog</a:t>
                      </a:r>
                      <a:r>
                        <a:rPr lang="en" sz="1400" u="none" strike="noStrike" cap="none" dirty="0" smtClean="0">
                          <a:latin typeface="+mj-lt"/>
                          <a:ea typeface="Times New Roman"/>
                          <a:cs typeface="Times New Roman"/>
                          <a:sym typeface="Times New Roman"/>
                        </a:rPr>
                        <a:t> </a:t>
                      </a:r>
                      <a:r>
                        <a:rPr lang="en" sz="1400" u="none" strike="noStrike" cap="none" dirty="0">
                          <a:latin typeface="+mj-lt"/>
                          <a:ea typeface="Times New Roman"/>
                          <a:cs typeface="Times New Roman"/>
                          <a:sym typeface="Times New Roman"/>
                        </a:rPr>
                        <a:t>do </a:t>
                      </a:r>
                      <a:r>
                        <a:rPr lang="hr-HR" sz="1400" u="none" strike="noStrike" cap="none" dirty="0" smtClean="0">
                          <a:latin typeface="+mj-lt"/>
                          <a:ea typeface="Times New Roman"/>
                          <a:cs typeface="Times New Roman"/>
                          <a:sym typeface="Times New Roman"/>
                        </a:rPr>
                        <a:t>osmog</a:t>
                      </a:r>
                      <a:r>
                        <a:rPr lang="en" sz="1400" u="none" strike="noStrike" cap="none" dirty="0" smtClean="0">
                          <a:latin typeface="+mj-lt"/>
                          <a:ea typeface="Times New Roman"/>
                          <a:cs typeface="Times New Roman"/>
                          <a:sym typeface="Times New Roman"/>
                        </a:rPr>
                        <a:t> </a:t>
                      </a:r>
                      <a:r>
                        <a:rPr lang="en" sz="1400" u="none" strike="noStrike" cap="none" dirty="0">
                          <a:latin typeface="+mj-lt"/>
                          <a:ea typeface="Times New Roman"/>
                          <a:cs typeface="Times New Roman"/>
                          <a:sym typeface="Times New Roman"/>
                        </a:rPr>
                        <a:t>razreda</a:t>
                      </a:r>
                      <a:r>
                        <a:rPr lang="en" sz="1400" u="none" strike="noStrike" cap="none" dirty="0">
                          <a:latin typeface="+mj-lt"/>
                          <a:ea typeface="Times New Roman"/>
                          <a:cs typeface="Times New Roman"/>
                        </a:rPr>
                        <a:t> </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992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NOSITELJI</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Font typeface="Arial"/>
                        <a:buNone/>
                      </a:pPr>
                      <a:r>
                        <a:rPr lang="hr-HR" sz="1400" u="none" strike="noStrike" cap="none" dirty="0" smtClean="0">
                          <a:latin typeface="+mj-lt"/>
                          <a:ea typeface="Times New Roman"/>
                          <a:cs typeface="Times New Roman"/>
                        </a:rPr>
                        <a:t>Željko Lovrić</a:t>
                      </a:r>
                      <a:endParaRPr lang="en-US"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93657">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NAČIN REALIZACIJE</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rPr>
                        <a:t>Kroz nastavu likovne kulture, prirode i kemije tijekom nastavne godine</a:t>
                      </a:r>
                      <a:endParaRPr lang="en"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1812">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VREMENIK</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Tijekom školske godine </a:t>
                      </a:r>
                      <a:r>
                        <a:rPr lang="en" sz="1400" u="none" strike="noStrike" cap="none" dirty="0">
                          <a:latin typeface="+mj-lt"/>
                          <a:ea typeface="Times New Roman"/>
                          <a:cs typeface="Times New Roman"/>
                        </a:rPr>
                        <a:t>202</a:t>
                      </a:r>
                      <a:r>
                        <a:rPr lang="hr-HR" sz="1400" u="none" strike="noStrike" cap="none" dirty="0">
                          <a:latin typeface="+mj-lt"/>
                          <a:ea typeface="Times New Roman"/>
                          <a:cs typeface="Times New Roman"/>
                        </a:rPr>
                        <a:t>2</a:t>
                      </a:r>
                      <a:r>
                        <a:rPr lang="en" sz="1400" u="none" strike="noStrike" cap="none" dirty="0">
                          <a:latin typeface="+mj-lt"/>
                          <a:ea typeface="Times New Roman"/>
                          <a:cs typeface="Times New Roman"/>
                        </a:rPr>
                        <a:t>./202</a:t>
                      </a:r>
                      <a:r>
                        <a:rPr lang="hr-HR" sz="1400" u="none" strike="noStrike" cap="none" dirty="0">
                          <a:latin typeface="+mj-lt"/>
                          <a:ea typeface="Times New Roman"/>
                          <a:cs typeface="Times New Roman"/>
                        </a:rPr>
                        <a:t>3</a:t>
                      </a:r>
                      <a:r>
                        <a:rPr lang="en" sz="1400" u="none" strike="noStrike" cap="none" dirty="0">
                          <a:latin typeface="+mj-lt"/>
                          <a:ea typeface="Times New Roman"/>
                          <a:cs typeface="Times New Roman"/>
                        </a:rPr>
                        <a:t>.</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1812">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TROŠKOVNIK</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Nema posebnih troškova.</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33888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a:latin typeface="+mj-lt"/>
                          <a:ea typeface="Times New Roman"/>
                          <a:cs typeface="Times New Roman"/>
                          <a:sym typeface="Times New Roman"/>
                        </a:rPr>
                        <a:t>VREDNOVANJE I KORIŠTENJE REZULTATA RADA</a:t>
                      </a:r>
                      <a:endParaRPr sz="1600" u="none" strike="noStrike" cap="none">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lvl="0" indent="0" algn="l">
                        <a:lnSpc>
                          <a:spcPct val="100000"/>
                        </a:lnSpc>
                        <a:spcBef>
                          <a:spcPts val="0"/>
                        </a:spcBef>
                        <a:spcAft>
                          <a:spcPts val="0"/>
                        </a:spcAft>
                        <a:buNone/>
                      </a:pPr>
                      <a:r>
                        <a:rPr lang="en" sz="1400" b="0" i="0" u="none" strike="noStrike" cap="none" noProof="0" dirty="0">
                          <a:solidFill>
                            <a:schemeClr val="dk1"/>
                          </a:solidFill>
                          <a:latin typeface="+mj-lt"/>
                        </a:rPr>
                        <a:t>Praćenje rezultata rada i usavršavanja, prezentiranje učeničkih radova na eTwinning platformi</a:t>
                      </a:r>
                      <a:r>
                        <a:rPr lang="en" sz="1400" b="0" i="0" u="none" strike="noStrike" cap="none" noProof="0" dirty="0" smtClean="0">
                          <a:solidFill>
                            <a:schemeClr val="dk1"/>
                          </a:solidFill>
                          <a:latin typeface="+mj-lt"/>
                        </a:rPr>
                        <a:t>.</a:t>
                      </a:r>
                      <a:endParaRPr lang="en" sz="1400" b="0" i="0" u="none" strike="noStrike" cap="none" noProof="0" dirty="0">
                        <a:solidFill>
                          <a:schemeClr val="dk1"/>
                        </a:solidFill>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87514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31"/>
          <p:cNvGraphicFramePr/>
          <p:nvPr>
            <p:extLst>
              <p:ext uri="{D42A27DB-BD31-4B8C-83A1-F6EECF244321}">
                <p14:modId xmlns:p14="http://schemas.microsoft.com/office/powerpoint/2010/main" val="3475440888"/>
              </p:ext>
            </p:extLst>
          </p:nvPr>
        </p:nvGraphicFramePr>
        <p:xfrm>
          <a:off x="183166" y="161208"/>
          <a:ext cx="8865525" cy="6567476"/>
        </p:xfrm>
        <a:graphic>
          <a:graphicData uri="http://schemas.openxmlformats.org/drawingml/2006/table">
            <a:tbl>
              <a:tblPr>
                <a:noFill/>
                <a:tableStyleId>{B2E6745A-B9C5-42E0-A17B-FDAA3278ED7C}</a:tableStyleId>
              </a:tblPr>
              <a:tblGrid>
                <a:gridCol w="2218350">
                  <a:extLst>
                    <a:ext uri="{9D8B030D-6E8A-4147-A177-3AD203B41FA5}">
                      <a16:colId xmlns:a16="http://schemas.microsoft.com/office/drawing/2014/main" val="20000"/>
                    </a:ext>
                  </a:extLst>
                </a:gridCol>
                <a:gridCol w="6647175">
                  <a:extLst>
                    <a:ext uri="{9D8B030D-6E8A-4147-A177-3AD203B41FA5}">
                      <a16:colId xmlns:a16="http://schemas.microsoft.com/office/drawing/2014/main" val="20001"/>
                    </a:ext>
                  </a:extLst>
                </a:gridCol>
              </a:tblGrid>
              <a:tr h="40960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IZ INFORMATIKE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a:t>
                      </a:r>
                      <a:r>
                        <a:rPr lang="hr-HR" sz="1600" b="1" u="none" strike="noStrike" cap="none" dirty="0" smtClean="0">
                          <a:solidFill>
                            <a:schemeClr val="dk1"/>
                          </a:solidFill>
                          <a:latin typeface="Times New Roman"/>
                          <a:ea typeface="Times New Roman"/>
                          <a:cs typeface="Times New Roman"/>
                          <a:sym typeface="Times New Roman"/>
                        </a:rPr>
                        <a:t> učenike</a:t>
                      </a:r>
                      <a:r>
                        <a:rPr lang="en" sz="1600" b="1" u="none" strike="noStrike" cap="none" dirty="0" smtClean="0">
                          <a:solidFill>
                            <a:schemeClr val="dk1"/>
                          </a:solidFill>
                          <a:latin typeface="Times New Roman"/>
                          <a:ea typeface="Times New Roman"/>
                          <a:cs typeface="Times New Roman"/>
                          <a:sym typeface="Times New Roman"/>
                        </a:rPr>
                        <a:t> </a:t>
                      </a:r>
                      <a:r>
                        <a:rPr lang="hr-HR" sz="1600" b="1" u="none" strike="noStrike" cap="none" dirty="0" smtClean="0">
                          <a:solidFill>
                            <a:schemeClr val="dk1"/>
                          </a:solidFill>
                          <a:latin typeface="Times New Roman"/>
                          <a:ea typeface="Times New Roman"/>
                          <a:cs typeface="Times New Roman"/>
                          <a:sym typeface="Arial"/>
                        </a:rPr>
                        <a:t>četvrtog</a:t>
                      </a:r>
                      <a:r>
                        <a:rPr lang="en" sz="1600" b="1" u="none" strike="noStrike" cap="none" dirty="0" smtClean="0">
                          <a:solidFill>
                            <a:schemeClr val="dk1"/>
                          </a:solidFill>
                          <a:latin typeface="Times New Roman"/>
                          <a:ea typeface="Times New Roman"/>
                          <a:cs typeface="Times New Roman"/>
                          <a:sym typeface="Times New Roman"/>
                        </a:rPr>
                        <a:t> razred</a:t>
                      </a:r>
                      <a:r>
                        <a:rPr lang="hr-HR" sz="1600" b="1" u="none" strike="noStrike" cap="none" dirty="0" smtClean="0">
                          <a:solidFill>
                            <a:schemeClr val="dk1"/>
                          </a:solidFill>
                          <a:latin typeface="Times New Roman"/>
                          <a:ea typeface="Times New Roman"/>
                          <a:cs typeface="Times New Roman"/>
                          <a:sym typeface="Times New Roman"/>
                        </a:rPr>
                        <a:t>a</a:t>
                      </a:r>
                      <a:endParaRPr lang="en" sz="1600" b="1" u="none" strike="noStrike" cap="none" dirty="0">
                        <a:solidFill>
                          <a:srgbClr val="000000"/>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3887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noProof="0" dirty="0">
                          <a:solidFill>
                            <a:srgbClr val="000000"/>
                          </a:solidFill>
                          <a:latin typeface="Times New Roman"/>
                          <a:ea typeface="Arial"/>
                          <a:cs typeface="Times New Roman"/>
                          <a:sym typeface="Arial"/>
                        </a:rPr>
                        <a:t>Nabraja računalne mreže s kojima se do sada susretao. Objašnjava što je računalna mreža i od čega se ona sastoji. Objašnjava ulogu i prednosti računalne mreže. Opisuje načine komunikacije </a:t>
                      </a:r>
                      <a:r>
                        <a:rPr lang="en" sz="1400" b="0" i="0" u="none" strike="noStrike" cap="none" noProof="0" dirty="0">
                          <a:solidFill>
                            <a:srgbClr val="000000"/>
                          </a:solidFill>
                          <a:latin typeface="Times New Roman"/>
                          <a:ea typeface="Arial"/>
                          <a:cs typeface="Times New Roman"/>
                          <a:sym typeface="Times New Roman"/>
                        </a:rPr>
                        <a:t>i </a:t>
                      </a:r>
                      <a:r>
                        <a:rPr lang="en" sz="1400" b="0" i="0" u="none" strike="noStrike" cap="none" noProof="0" dirty="0">
                          <a:solidFill>
                            <a:srgbClr val="000000"/>
                          </a:solidFill>
                          <a:latin typeface="Times New Roman"/>
                          <a:ea typeface="Arial"/>
                          <a:cs typeface="Times New Roman"/>
                          <a:sym typeface="Arial"/>
                        </a:rPr>
                        <a:t>suradnje s pomoću računalne mreže</a:t>
                      </a:r>
                      <a:r>
                        <a:rPr lang="en" sz="1400" b="0" i="0" u="none" strike="noStrike" cap="none" noProof="0" dirty="0">
                          <a:solidFill>
                            <a:srgbClr val="000000"/>
                          </a:solidFill>
                          <a:latin typeface="Times New Roman"/>
                          <a:ea typeface="Arial"/>
                          <a:cs typeface="Times New Roman"/>
                          <a:sym typeface="Times New Roman"/>
                        </a:rPr>
                        <a:t>. </a:t>
                      </a:r>
                      <a:r>
                        <a:rPr lang="en" sz="1400" b="0" i="0" u="none" strike="noStrike" cap="none" noProof="0" dirty="0">
                          <a:solidFill>
                            <a:srgbClr val="000000"/>
                          </a:solidFill>
                          <a:latin typeface="Times New Roman"/>
                          <a:ea typeface="Arial"/>
                          <a:cs typeface="Times New Roman"/>
                          <a:sym typeface="Arial"/>
                        </a:rPr>
                        <a:t>Opisuje način pretraživanja i pronalazi podatke na internetu. Uspoređuje djelovanje ljudi i strojeva. Učenik analizira logički zadatak, uočava strategiju ili korake za njegovo rješavanje</a:t>
                      </a:r>
                      <a:r>
                        <a:rPr lang="en" sz="1400" b="0" i="0" u="none" strike="noStrike" cap="none" noProof="0" dirty="0" smtClean="0">
                          <a:solidFill>
                            <a:srgbClr val="000000"/>
                          </a:solidFill>
                          <a:latin typeface="Times New Roman"/>
                          <a:ea typeface="Arial"/>
                          <a:cs typeface="Times New Roman"/>
                          <a:sym typeface="Arial"/>
                        </a:rPr>
                        <a:t>.</a:t>
                      </a:r>
                      <a:endParaRPr lang="hr-HR" sz="1400" b="0" i="0" u="none" strike="noStrike" cap="none" noProof="0" dirty="0" smtClean="0">
                        <a:solidFill>
                          <a:srgbClr val="000000"/>
                        </a:solidFill>
                        <a:latin typeface="Times New Roman"/>
                        <a:ea typeface="Arial"/>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542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Program je namijenjen učenicima </a:t>
                      </a:r>
                      <a:r>
                        <a:rPr lang="hr-HR" sz="1400" b="0" i="0" u="none" strike="noStrike" cap="none" dirty="0" smtClean="0">
                          <a:solidFill>
                            <a:srgbClr val="000000"/>
                          </a:solidFill>
                          <a:latin typeface="Times New Roman"/>
                          <a:ea typeface="Arial"/>
                          <a:cs typeface="Times New Roman"/>
                          <a:sym typeface="Arial"/>
                        </a:rPr>
                        <a:t>4</a:t>
                      </a:r>
                      <a:r>
                        <a:rPr lang="en" sz="1400" b="0" i="0" u="none" strike="noStrike" cap="none" dirty="0" smtClean="0">
                          <a:solidFill>
                            <a:srgbClr val="000000"/>
                          </a:solidFill>
                          <a:latin typeface="Times New Roman"/>
                          <a:ea typeface="Arial"/>
                          <a:cs typeface="Times New Roman"/>
                          <a:sym typeface="Times New Roman"/>
                        </a:rPr>
                        <a:t>. </a:t>
                      </a:r>
                      <a:r>
                        <a:rPr lang="en" sz="1400" b="0" i="0" u="none" strike="noStrike" cap="none" dirty="0">
                          <a:solidFill>
                            <a:srgbClr val="000000"/>
                          </a:solidFill>
                          <a:latin typeface="Times New Roman"/>
                          <a:ea typeface="Arial"/>
                          <a:cs typeface="Times New Roman"/>
                          <a:sym typeface="Times New Roman"/>
                        </a:rPr>
                        <a:t>razreda </a:t>
                      </a:r>
                      <a:r>
                        <a:rPr lang="hr-HR" sz="1400" dirty="0" smtClean="0">
                          <a:latin typeface="Times New Roman"/>
                          <a:cs typeface="Times New Roman"/>
                          <a:sym typeface="Times New Roman"/>
                        </a:rPr>
                        <a:t>osnovne</a:t>
                      </a:r>
                      <a:r>
                        <a:rPr lang="hr-HR" sz="1400" baseline="0" dirty="0" smtClean="0">
                          <a:latin typeface="Times New Roman"/>
                          <a:cs typeface="Times New Roman"/>
                          <a:sym typeface="Times New Roman"/>
                        </a:rPr>
                        <a:t> škole </a:t>
                      </a:r>
                      <a:r>
                        <a:rPr lang="en" sz="1400" b="0" i="0" u="none" strike="noStrike" cap="none" dirty="0" smtClean="0">
                          <a:solidFill>
                            <a:srgbClr val="000000"/>
                          </a:solidFill>
                          <a:latin typeface="Times New Roman"/>
                          <a:ea typeface="Arial"/>
                          <a:cs typeface="Times New Roman"/>
                          <a:sym typeface="Times New Roman"/>
                        </a:rPr>
                        <a:t>koji </a:t>
                      </a:r>
                      <a:r>
                        <a:rPr lang="en" sz="1400" b="0" i="0" u="none" strike="noStrike" cap="none" dirty="0">
                          <a:solidFill>
                            <a:srgbClr val="000000"/>
                          </a:solidFill>
                          <a:latin typeface="Times New Roman"/>
                          <a:ea typeface="Arial"/>
                          <a:cs typeface="Times New Roman"/>
                          <a:sym typeface="Times New Roman"/>
                        </a:rPr>
                        <a:t>imaju izražen interes za informatiku. Namjena je upoznavanje osnova informacijske tehnologije, uporaba računala i programa, rješavanje problema i zadataka iz različitih područja pomoću računala.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910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400"/>
                        <a:buFont typeface="Times New Roman"/>
                        <a:buNone/>
                      </a:pPr>
                      <a:r>
                        <a:rPr lang="hr-HR" sz="1400" b="0" i="0" u="none" strike="noStrike" cap="none" dirty="0">
                          <a:solidFill>
                            <a:srgbClr val="000000"/>
                          </a:solidFill>
                          <a:latin typeface="Times New Roman"/>
                          <a:ea typeface="Arial"/>
                          <a:cs typeface="Times New Roman"/>
                          <a:sym typeface="Arial"/>
                        </a:rPr>
                        <a:t>Vlatka Pavić</a:t>
                      </a:r>
                      <a:endParaRPr lang="en"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260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Nastava se provodi</a:t>
                      </a:r>
                      <a:r>
                        <a:rPr lang="en" sz="1400" b="0" i="0" u="none" strike="noStrike" cap="none" dirty="0">
                          <a:solidFill>
                            <a:srgbClr val="000000"/>
                          </a:solidFill>
                          <a:latin typeface="Times New Roman"/>
                          <a:ea typeface="Arial"/>
                          <a:cs typeface="Times New Roman"/>
                          <a:sym typeface="Arial"/>
                        </a:rPr>
                        <a:t> prema mogućnosti</a:t>
                      </a:r>
                      <a:r>
                        <a:rPr lang="en" sz="1400" b="0" i="0" u="none" strike="noStrike" cap="none" dirty="0">
                          <a:solidFill>
                            <a:srgbClr val="000000"/>
                          </a:solidFill>
                          <a:latin typeface="Times New Roman"/>
                          <a:ea typeface="Arial"/>
                          <a:cs typeface="Times New Roman"/>
                          <a:sym typeface="Times New Roman"/>
                        </a:rPr>
                        <a:t> u informatičkoj učionici škole izvan redovnog rasporeda</a:t>
                      </a:r>
                      <a:r>
                        <a:rPr lang="en" sz="1400" b="0" i="0" u="none" strike="noStrike" cap="none" dirty="0" smtClean="0">
                          <a:solidFill>
                            <a:srgbClr val="000000"/>
                          </a:solidFill>
                          <a:latin typeface="Times New Roman"/>
                          <a:ea typeface="Arial"/>
                          <a:cs typeface="Times New Roman"/>
                          <a:sym typeface="Times New Roman"/>
                        </a:rPr>
                        <a:t>.</a:t>
                      </a:r>
                      <a:endParaRPr lang="hr-HR" sz="1400" b="0" i="0" u="none" strike="noStrike" cap="none" dirty="0" smtClean="0">
                        <a:solidFill>
                          <a:srgbClr val="000000"/>
                        </a:solidFill>
                        <a:latin typeface="Times New Roman"/>
                        <a:ea typeface="Arial"/>
                        <a:cs typeface="Times New Roman"/>
                        <a:sym typeface="Times New Roman"/>
                      </a:endParaRPr>
                    </a:p>
                    <a:p>
                      <a:pPr marL="114300" marR="0" lvl="0" indent="0" algn="l" rtl="0">
                        <a:lnSpc>
                          <a:spcPct val="115000"/>
                        </a:lnSpc>
                        <a:spcBef>
                          <a:spcPts val="0"/>
                        </a:spcBef>
                        <a:spcAft>
                          <a:spcPts val="0"/>
                        </a:spcAft>
                        <a:buClr>
                          <a:srgbClr val="000000"/>
                        </a:buClr>
                        <a:buSzPts val="400"/>
                        <a:buFont typeface="Times New Roman"/>
                        <a:buNone/>
                      </a:pP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742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Dva sata tjedno tijekom školske godine </a:t>
                      </a:r>
                      <a:r>
                        <a:rPr lang="en" sz="1400" b="0" i="0" u="none" strike="noStrike" cap="none" dirty="0">
                          <a:solidFill>
                            <a:srgbClr val="000000"/>
                          </a:solidFill>
                          <a:latin typeface="Times New Roman"/>
                          <a:ea typeface="Arial"/>
                          <a:cs typeface="Times New Roman"/>
                          <a:sym typeface="Arial"/>
                        </a:rPr>
                        <a:t>202</a:t>
                      </a:r>
                      <a:r>
                        <a:rPr lang="hr-HR" sz="1400" b="0" i="0" u="none" strike="noStrike" cap="none" dirty="0">
                          <a:solidFill>
                            <a:srgbClr val="000000"/>
                          </a:solidFill>
                          <a:latin typeface="Times New Roman"/>
                          <a:ea typeface="Arial"/>
                          <a:cs typeface="Times New Roman"/>
                          <a:sym typeface="Arial"/>
                        </a:rPr>
                        <a:t>2</a:t>
                      </a:r>
                      <a:r>
                        <a:rPr lang="en" sz="1400" b="0" i="0" u="none" strike="noStrike" cap="none" dirty="0">
                          <a:solidFill>
                            <a:srgbClr val="000000"/>
                          </a:solidFill>
                          <a:latin typeface="Times New Roman"/>
                          <a:ea typeface="Arial"/>
                          <a:cs typeface="Times New Roman"/>
                          <a:sym typeface="Arial"/>
                        </a:rPr>
                        <a:t>. /202</a:t>
                      </a:r>
                      <a:r>
                        <a:rPr lang="hr-HR" sz="1400" b="0" i="0" u="none" strike="noStrike" cap="none" dirty="0">
                          <a:solidFill>
                            <a:srgbClr val="000000"/>
                          </a:solidFill>
                          <a:latin typeface="Times New Roman"/>
                          <a:ea typeface="Arial"/>
                          <a:cs typeface="Times New Roman"/>
                          <a:sym typeface="Arial"/>
                        </a:rPr>
                        <a:t>3</a:t>
                      </a:r>
                      <a:r>
                        <a:rPr lang="en" sz="1400" b="0" i="0" u="none" strike="noStrike" cap="none" dirty="0">
                          <a:solidFill>
                            <a:srgbClr val="000000"/>
                          </a:solidFill>
                          <a:latin typeface="Times New Roman"/>
                          <a:ea typeface="Arial"/>
                          <a:cs typeface="Times New Roman"/>
                          <a:sym typeface="Arial"/>
                        </a:rPr>
                        <a:t>.</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35125">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Adekvatna programska podrška (aplikativna i sistemska), antivirusni program, potrošni materijal, pribor za izradu plakata, </a:t>
                      </a:r>
                      <a:r>
                        <a:rPr lang="en" sz="1400" b="0" i="0" u="none" strike="noStrike" cap="none" dirty="0" smtClean="0">
                          <a:solidFill>
                            <a:srgbClr val="000000"/>
                          </a:solidFill>
                          <a:latin typeface="Times New Roman"/>
                          <a:ea typeface="Arial"/>
                          <a:cs typeface="Times New Roman"/>
                          <a:sym typeface="Times New Roman"/>
                        </a:rPr>
                        <a:t>papir.</a:t>
                      </a:r>
                      <a:r>
                        <a:rPr lang="en" sz="1400" b="0" i="0" u="none" strike="noStrike" cap="none" dirty="0">
                          <a:solidFill>
                            <a:srgbClr val="000000"/>
                          </a:solidFill>
                          <a:latin typeface="Times New Roman"/>
                          <a:ea typeface="Arial"/>
                          <a:cs typeface="Times New Roman"/>
                          <a:sym typeface="Arial"/>
                        </a:rPr>
                        <a:t> </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37300">
                <a:tc>
                  <a:txBody>
                    <a:bodyPr/>
                    <a:lstStyle/>
                    <a:p>
                      <a:pPr marL="0" marR="0" lvl="0" indent="0" algn="l" rtl="0">
                        <a:lnSpc>
                          <a:spcPct val="115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a:t>
                      </a:r>
                      <a:r>
                        <a:rPr lang="en" sz="1600" b="1" u="none" strike="noStrike" cap="none" dirty="0">
                          <a:solidFill>
                            <a:schemeClr val="dk1"/>
                          </a:solidFill>
                          <a:latin typeface="Times New Roman"/>
                          <a:ea typeface="Times New Roman"/>
                          <a:cs typeface="Times New Roman"/>
                        </a:rPr>
                        <a:t> </a:t>
                      </a:r>
                      <a:r>
                        <a:rPr lang="en" sz="1600" b="1" u="none" strike="noStrike" cap="none" dirty="0">
                          <a:solidFill>
                            <a:schemeClr val="dk1"/>
                          </a:solidFill>
                          <a:latin typeface="Times New Roman"/>
                          <a:ea typeface="Times New Roman"/>
                          <a:cs typeface="Times New Roman"/>
                          <a:sym typeface="Times New Roman"/>
                        </a:rPr>
                        <a:t> I KORIŠTENJE REZULTATA RADA</a:t>
                      </a:r>
                      <a:endParaRPr sz="16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Postignuća učenika prate se pisanim i usmenim provjerama znanja te praktičnim radom na računalu. Opisnim</a:t>
                      </a:r>
                      <a:r>
                        <a:rPr lang="en" sz="1400" b="0" i="0" u="none" strike="noStrike" cap="none" dirty="0">
                          <a:solidFill>
                            <a:srgbClr val="000000"/>
                          </a:solidFill>
                          <a:latin typeface="Times New Roman"/>
                          <a:ea typeface="Arial"/>
                          <a:cs typeface="Times New Roman"/>
                          <a:sym typeface="Arial"/>
                        </a:rPr>
                        <a:t> i brojčanim</a:t>
                      </a:r>
                      <a:r>
                        <a:rPr lang="en" sz="1400" b="0" i="0" u="none" strike="noStrike" cap="none" dirty="0">
                          <a:solidFill>
                            <a:srgbClr val="000000"/>
                          </a:solidFill>
                          <a:latin typeface="Times New Roman"/>
                          <a:ea typeface="Arial"/>
                          <a:cs typeface="Times New Roman"/>
                          <a:sym typeface="Times New Roman"/>
                        </a:rPr>
                        <a:t> ocjenama</a:t>
                      </a:r>
                      <a:r>
                        <a:rPr lang="en" sz="1400" b="0" i="0" u="none" strike="noStrike" cap="none" dirty="0">
                          <a:solidFill>
                            <a:srgbClr val="000000"/>
                          </a:solidFill>
                          <a:latin typeface="Times New Roman"/>
                          <a:ea typeface="Arial"/>
                          <a:cs typeface="Times New Roman"/>
                          <a:sym typeface="Arial"/>
                        </a:rPr>
                        <a:t> </a:t>
                      </a:r>
                      <a:r>
                        <a:rPr lang="en" sz="1400" b="0" i="0" u="none" strike="noStrike" cap="none" dirty="0">
                          <a:solidFill>
                            <a:srgbClr val="000000"/>
                          </a:solidFill>
                          <a:latin typeface="Times New Roman"/>
                          <a:ea typeface="Arial"/>
                          <a:cs typeface="Times New Roman"/>
                          <a:sym typeface="Times New Roman"/>
                        </a:rPr>
                        <a:t> ocjenjuju se kao i u redovnoj nastavi te konačna ocjena ulazi u prosjek općeg uspjeha i upisuje se u svjedodžbu učenika. Praćenje napretka učenika, uvođenje novih metoda rada prema potrebama učenika.</a:t>
                      </a:r>
                      <a:r>
                        <a:rPr lang="en" sz="1400" b="0" i="0" u="none" strike="noStrike" cap="none" dirty="0">
                          <a:solidFill>
                            <a:srgbClr val="000000"/>
                          </a:solidFill>
                          <a:latin typeface="Times New Roman"/>
                          <a:ea typeface="Arial"/>
                          <a:cs typeface="Times New Roman"/>
                          <a:sym typeface="Arial"/>
                        </a:rPr>
                        <a:t> </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064762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Google Shape;1859;g646ddfaaea_0_0"/>
          <p:cNvSpPr txBox="1"/>
          <p:nvPr/>
        </p:nvSpPr>
        <p:spPr>
          <a:xfrm>
            <a:off x="1173300" y="1222875"/>
            <a:ext cx="73371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1860" name="Google Shape;1860;g646ddfaaea_0_0"/>
          <p:cNvGraphicFramePr/>
          <p:nvPr>
            <p:extLst>
              <p:ext uri="{D42A27DB-BD31-4B8C-83A1-F6EECF244321}">
                <p14:modId xmlns:p14="http://schemas.microsoft.com/office/powerpoint/2010/main" val="3092448894"/>
              </p:ext>
            </p:extLst>
          </p:nvPr>
        </p:nvGraphicFramePr>
        <p:xfrm>
          <a:off x="271462" y="402450"/>
          <a:ext cx="8601075" cy="6045356"/>
        </p:xfrm>
        <a:graphic>
          <a:graphicData uri="http://schemas.openxmlformats.org/drawingml/2006/table">
            <a:tbl>
              <a:tblPr>
                <a:noFill/>
                <a:tableStyleId>{B2E6745A-B9C5-42E0-A17B-FDAA3278ED7C}</a:tableStyleId>
              </a:tblPr>
              <a:tblGrid>
                <a:gridCol w="2518391">
                  <a:extLst>
                    <a:ext uri="{9D8B030D-6E8A-4147-A177-3AD203B41FA5}">
                      <a16:colId xmlns:a16="http://schemas.microsoft.com/office/drawing/2014/main" val="20000"/>
                    </a:ext>
                  </a:extLst>
                </a:gridCol>
                <a:gridCol w="6082684">
                  <a:extLst>
                    <a:ext uri="{9D8B030D-6E8A-4147-A177-3AD203B41FA5}">
                      <a16:colId xmlns:a16="http://schemas.microsoft.com/office/drawing/2014/main" val="20001"/>
                    </a:ext>
                  </a:extLst>
                </a:gridCol>
              </a:tblGrid>
              <a:tr h="769443">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u="none" strike="noStrike" cap="none" dirty="0">
                          <a:solidFill>
                            <a:schemeClr val="dk1"/>
                          </a:solidFill>
                          <a:latin typeface="Times New Roman"/>
                          <a:ea typeface="Times New Roman"/>
                          <a:cs typeface="Times New Roman"/>
                        </a:rPr>
                        <a:t> </a:t>
                      </a:r>
                      <a:r>
                        <a:rPr lang="en" sz="1600" b="1" u="none" strike="noStrike" cap="none" dirty="0" smtClean="0">
                          <a:solidFill>
                            <a:schemeClr val="dk1"/>
                          </a:solidFill>
                          <a:latin typeface="Times New Roman"/>
                          <a:ea typeface="Times New Roman"/>
                          <a:cs typeface="Times New Roman"/>
                        </a:rPr>
                        <a:t>MEĐUŠKOLSKA LIKOVNA SURADNJA </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Times New Roman"/>
                          <a:cs typeface="Times New Roman"/>
                        </a:rPr>
                        <a:t>(</a:t>
                      </a:r>
                      <a:r>
                        <a:rPr lang="en" sz="1600" b="1" u="none" strike="noStrike" cap="none" dirty="0">
                          <a:solidFill>
                            <a:schemeClr val="dk1"/>
                          </a:solidFill>
                          <a:latin typeface="Times New Roman"/>
                          <a:ea typeface="Times New Roman"/>
                          <a:cs typeface="Times New Roman"/>
                        </a:rPr>
                        <a:t>OŠ Jelkovec, OŠ Sesvetska Sopnica i OŠ Sesvetska Sela)</a:t>
                      </a:r>
                      <a:endParaRPr lang="en" sz="1600" b="1" u="none" strike="noStrike" cap="none" dirty="0">
                        <a:solidFill>
                          <a:schemeClr val="dk1"/>
                        </a:solidFill>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148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rPr>
                        <a:t>Razvoj svijesti pojedinca o pripadnosti skupini, uvažavanju i prihvaćanju različitosti, toleranciji i pomaganju drugima svojim nesebičnim djelovanjem.</a:t>
                      </a:r>
                      <a:endParaRPr lang="en"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98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Učenicima </a:t>
                      </a:r>
                      <a:r>
                        <a:rPr lang="en" sz="1400" u="none" strike="noStrike" cap="none" dirty="0" smtClean="0">
                          <a:latin typeface="Times New Roman"/>
                          <a:ea typeface="Times New Roman"/>
                          <a:cs typeface="Times New Roman"/>
                        </a:rPr>
                        <a:t>šest</a:t>
                      </a:r>
                      <a:r>
                        <a:rPr lang="hr-HR" sz="1400" u="none" strike="noStrike" cap="none" dirty="0" err="1" smtClean="0">
                          <a:latin typeface="Times New Roman"/>
                          <a:ea typeface="Times New Roman"/>
                          <a:cs typeface="Times New Roman"/>
                        </a:rPr>
                        <a:t>og</a:t>
                      </a:r>
                      <a:r>
                        <a:rPr lang="en" sz="1400" u="none" strike="noStrike" cap="none" dirty="0" smtClean="0">
                          <a:latin typeface="Times New Roman"/>
                          <a:ea typeface="Times New Roman"/>
                          <a:cs typeface="Times New Roman"/>
                        </a:rPr>
                        <a:t> </a:t>
                      </a:r>
                      <a:r>
                        <a:rPr lang="en" sz="1400" u="none" strike="noStrike" cap="none" dirty="0">
                          <a:latin typeface="Times New Roman"/>
                          <a:ea typeface="Times New Roman"/>
                          <a:cs typeface="Times New Roman"/>
                        </a:rPr>
                        <a:t>razreda.</a:t>
                      </a:r>
                      <a:endParaRPr lang="en"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7578">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NOSITELJI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sr-Latn-RS" sz="1400" u="none" strike="noStrike" cap="none" dirty="0" err="1">
                          <a:latin typeface="Times New Roman"/>
                          <a:ea typeface="Times New Roman"/>
                          <a:cs typeface="Times New Roman"/>
                        </a:rPr>
                        <a:t>Zrinka</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Jurić</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Avmedoski</a:t>
                      </a:r>
                      <a:r>
                        <a:rPr lang="sr-Latn-RS" sz="1400" u="none" strike="noStrike" cap="none" dirty="0">
                          <a:latin typeface="Times New Roman"/>
                          <a:ea typeface="Times New Roman"/>
                          <a:cs typeface="Times New Roman"/>
                        </a:rPr>
                        <a:t> - OŠ </a:t>
                      </a:r>
                      <a:r>
                        <a:rPr lang="sr-Latn-RS" sz="1400" u="none" strike="noStrike" cap="none" dirty="0" err="1">
                          <a:latin typeface="Times New Roman"/>
                          <a:ea typeface="Times New Roman"/>
                          <a:cs typeface="Times New Roman"/>
                        </a:rPr>
                        <a:t>Sesvetska</a:t>
                      </a:r>
                      <a:r>
                        <a:rPr lang="sr-Latn-RS" sz="1400" u="none" strike="noStrike" cap="none" dirty="0">
                          <a:latin typeface="Times New Roman"/>
                          <a:ea typeface="Times New Roman"/>
                          <a:cs typeface="Times New Roman"/>
                        </a:rPr>
                        <a:t> Sela</a:t>
                      </a:r>
                    </a:p>
                    <a:p>
                      <a:pPr marL="0" marR="0" lvl="0" indent="0" algn="l">
                        <a:lnSpc>
                          <a:spcPct val="100000"/>
                        </a:lnSpc>
                        <a:spcBef>
                          <a:spcPts val="0"/>
                        </a:spcBef>
                        <a:spcAft>
                          <a:spcPts val="0"/>
                        </a:spcAft>
                        <a:buFont typeface="Arial"/>
                        <a:buNone/>
                      </a:pPr>
                      <a:r>
                        <a:rPr lang="sr-Latn-RS" sz="1400" u="none" strike="noStrike" cap="none" dirty="0">
                          <a:latin typeface="Times New Roman"/>
                          <a:ea typeface="Times New Roman"/>
                          <a:cs typeface="Times New Roman"/>
                        </a:rPr>
                        <a:t>Gabrijela </a:t>
                      </a:r>
                      <a:r>
                        <a:rPr lang="sr-Latn-RS" sz="1400" u="none" strike="noStrike" cap="none" dirty="0" err="1">
                          <a:latin typeface="Times New Roman"/>
                          <a:ea typeface="Times New Roman"/>
                          <a:cs typeface="Times New Roman"/>
                        </a:rPr>
                        <a:t>Dominović</a:t>
                      </a:r>
                      <a:r>
                        <a:rPr lang="sr-Latn-RS" sz="1400" u="none" strike="noStrike" cap="none" dirty="0">
                          <a:latin typeface="Times New Roman"/>
                          <a:ea typeface="Times New Roman"/>
                          <a:cs typeface="Times New Roman"/>
                        </a:rPr>
                        <a:t> - OŠ </a:t>
                      </a:r>
                      <a:r>
                        <a:rPr lang="sr-Latn-RS" sz="1400" u="none" strike="noStrike" cap="none" dirty="0" err="1">
                          <a:latin typeface="Times New Roman"/>
                          <a:ea typeface="Times New Roman"/>
                          <a:cs typeface="Times New Roman"/>
                        </a:rPr>
                        <a:t>Sesvetska</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Sopnica</a:t>
                      </a:r>
                      <a:endParaRPr lang="sr-Latn-RS" sz="1400" u="none" strike="noStrike" cap="none" dirty="0">
                        <a:latin typeface="Times New Roman"/>
                        <a:ea typeface="Times New Roman"/>
                        <a:cs typeface="Times New Roman"/>
                      </a:endParaRPr>
                    </a:p>
                    <a:p>
                      <a:pPr marL="0" marR="0" lvl="0" indent="0" algn="l">
                        <a:lnSpc>
                          <a:spcPct val="100000"/>
                        </a:lnSpc>
                        <a:spcBef>
                          <a:spcPts val="0"/>
                        </a:spcBef>
                        <a:spcAft>
                          <a:spcPts val="0"/>
                        </a:spcAft>
                        <a:buFont typeface="Arial"/>
                        <a:buNone/>
                      </a:pPr>
                      <a:r>
                        <a:rPr lang="sr-Latn-RS" sz="1400" u="none" strike="noStrike" cap="none" dirty="0">
                          <a:latin typeface="Times New Roman"/>
                          <a:ea typeface="Times New Roman"/>
                          <a:cs typeface="Times New Roman"/>
                        </a:rPr>
                        <a:t>Ivana </a:t>
                      </a:r>
                      <a:r>
                        <a:rPr lang="sr-Latn-RS" sz="1400" u="none" strike="noStrike" cap="none" dirty="0" err="1">
                          <a:latin typeface="Times New Roman"/>
                          <a:ea typeface="Times New Roman"/>
                          <a:cs typeface="Times New Roman"/>
                        </a:rPr>
                        <a:t>Popovac</a:t>
                      </a:r>
                      <a:r>
                        <a:rPr lang="sr-Latn-RS" sz="1400" u="none" strike="noStrike" cap="none" dirty="0">
                          <a:latin typeface="Times New Roman"/>
                          <a:ea typeface="Times New Roman"/>
                          <a:cs typeface="Times New Roman"/>
                        </a:rPr>
                        <a:t> Hristov - OŠ </a:t>
                      </a:r>
                      <a:r>
                        <a:rPr lang="sr-Latn-RS" sz="1400" u="none" strike="noStrike" cap="none" dirty="0" err="1">
                          <a:latin typeface="Times New Roman"/>
                          <a:ea typeface="Times New Roman"/>
                          <a:cs typeface="Times New Roman"/>
                        </a:rPr>
                        <a:t>Jelkovec</a:t>
                      </a:r>
                      <a:endParaRPr lang="sr-Latn-RS" sz="1400" u="none" strike="noStrike" cap="none" dirty="0">
                        <a:latin typeface="Times New Roman"/>
                        <a:ea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50516">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Na satovima likovne kulture, u sklopu Nastavnog plana i programa te različitim likovnim tehnikama, omogućiti</a:t>
                      </a:r>
                      <a:r>
                        <a:rPr lang="en" sz="1400" u="none" strike="noStrike" cap="none" dirty="0">
                          <a:latin typeface="Times New Roman"/>
                          <a:ea typeface="Times New Roman"/>
                          <a:cs typeface="Times New Roman"/>
                        </a:rPr>
                        <a:t> učenicima istraživanje, promišljanje i stvaranje likovnih radova na zadanu temu </a:t>
                      </a:r>
                      <a:r>
                        <a:rPr lang="en" sz="1400" u="none" strike="noStrike" cap="none" dirty="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6267">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Tijekom školske godine </a:t>
                      </a:r>
                      <a:r>
                        <a:rPr lang="en" sz="1400" u="none" strike="noStrike" cap="none" dirty="0">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6267">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Nema posebnih troškova.</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0194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Times New Roman"/>
                          <a:ea typeface="Times New Roman"/>
                          <a:cs typeface="Times New Roman"/>
                          <a:sym typeface="Times New Roman"/>
                        </a:rPr>
                        <a:t>Izložba likovnih radova na školskoj izložbi</a:t>
                      </a:r>
                      <a:r>
                        <a:rPr lang="en" sz="1400" u="none" strike="noStrike" cap="none" dirty="0">
                          <a:latin typeface="Times New Roman"/>
                          <a:ea typeface="Times New Roman"/>
                          <a:cs typeface="Times New Roman"/>
                        </a:rPr>
                        <a:t>, te zajednička izložba s ostalim uključenim školama u Gradskoj knjižnici.</a:t>
                      </a:r>
                      <a:endParaRPr lang="en"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Google Shape;1859;g646ddfaaea_0_0"/>
          <p:cNvSpPr txBox="1"/>
          <p:nvPr/>
        </p:nvSpPr>
        <p:spPr>
          <a:xfrm>
            <a:off x="1173300" y="1222875"/>
            <a:ext cx="73371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1860" name="Google Shape;1860;g646ddfaaea_0_0"/>
          <p:cNvGraphicFramePr/>
          <p:nvPr>
            <p:extLst>
              <p:ext uri="{D42A27DB-BD31-4B8C-83A1-F6EECF244321}">
                <p14:modId xmlns:p14="http://schemas.microsoft.com/office/powerpoint/2010/main" val="2606214596"/>
              </p:ext>
            </p:extLst>
          </p:nvPr>
        </p:nvGraphicFramePr>
        <p:xfrm>
          <a:off x="331083" y="581157"/>
          <a:ext cx="8463171" cy="5707428"/>
        </p:xfrm>
        <a:graphic>
          <a:graphicData uri="http://schemas.openxmlformats.org/drawingml/2006/table">
            <a:tbl>
              <a:tblPr>
                <a:noFill/>
                <a:tableStyleId>{B2E6745A-B9C5-42E0-A17B-FDAA3278ED7C}</a:tableStyleId>
              </a:tblPr>
              <a:tblGrid>
                <a:gridCol w="2950307">
                  <a:extLst>
                    <a:ext uri="{9D8B030D-6E8A-4147-A177-3AD203B41FA5}">
                      <a16:colId xmlns:a16="http://schemas.microsoft.com/office/drawing/2014/main" val="20000"/>
                    </a:ext>
                  </a:extLst>
                </a:gridCol>
                <a:gridCol w="5512864">
                  <a:extLst>
                    <a:ext uri="{9D8B030D-6E8A-4147-A177-3AD203B41FA5}">
                      <a16:colId xmlns:a16="http://schemas.microsoft.com/office/drawing/2014/main" val="20001"/>
                    </a:ext>
                  </a:extLst>
                </a:gridCol>
              </a:tblGrid>
              <a:tr h="62937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a:lnSpc>
                          <a:spcPct val="114999"/>
                        </a:lnSpc>
                        <a:spcBef>
                          <a:spcPts val="0"/>
                        </a:spcBef>
                        <a:spcAft>
                          <a:spcPts val="0"/>
                        </a:spcAft>
                        <a:buFont typeface="Arial"/>
                        <a:buNone/>
                      </a:pPr>
                      <a:r>
                        <a:rPr lang="en" sz="1600" b="1" u="none" strike="noStrike" cap="none" dirty="0" smtClean="0">
                          <a:solidFill>
                            <a:schemeClr val="dk1"/>
                          </a:solidFill>
                          <a:latin typeface="Times New Roman"/>
                          <a:ea typeface="Times New Roman"/>
                          <a:cs typeface="Times New Roman"/>
                        </a:rPr>
                        <a:t>VIKENDOM </a:t>
                      </a:r>
                      <a:r>
                        <a:rPr lang="en" sz="1600" b="1" u="none" strike="noStrike" cap="none" dirty="0">
                          <a:solidFill>
                            <a:schemeClr val="dk1"/>
                          </a:solidFill>
                          <a:latin typeface="Times New Roman"/>
                          <a:ea typeface="Times New Roman"/>
                          <a:cs typeface="Times New Roman"/>
                        </a:rPr>
                        <a:t>U SPORTSKE </a:t>
                      </a:r>
                      <a:r>
                        <a:rPr lang="en" sz="1600" b="1" u="none" strike="noStrike" cap="none" dirty="0" smtClean="0">
                          <a:solidFill>
                            <a:schemeClr val="dk1"/>
                          </a:solidFill>
                          <a:latin typeface="Times New Roman"/>
                          <a:ea typeface="Times New Roman"/>
                          <a:cs typeface="Times New Roman"/>
                        </a:rPr>
                        <a:t>DVORANE</a:t>
                      </a:r>
                      <a:endParaRPr lang="hr-HR" sz="1600" b="1" u="none" strike="noStrike" cap="none" dirty="0" smtClean="0">
                        <a:solidFill>
                          <a:schemeClr val="dk1"/>
                        </a:solidFill>
                        <a:latin typeface="Times New Roman"/>
                        <a:ea typeface="Times New Roman"/>
                        <a:cs typeface="Times New Roman"/>
                      </a:endParaRPr>
                    </a:p>
                    <a:p>
                      <a:pPr marL="0" marR="0" lvl="0" indent="0" algn="ctr">
                        <a:lnSpc>
                          <a:spcPct val="114999"/>
                        </a:lnSpc>
                        <a:spcBef>
                          <a:spcPts val="0"/>
                        </a:spcBef>
                        <a:spcAft>
                          <a:spcPts val="0"/>
                        </a:spcAft>
                        <a:buFont typeface="Arial"/>
                        <a:buNone/>
                      </a:pPr>
                      <a:r>
                        <a:rPr lang="hr-HR" sz="1600" b="1" u="none" strike="noStrike" cap="none" dirty="0" smtClean="0">
                          <a:solidFill>
                            <a:schemeClr val="dk1"/>
                          </a:solidFill>
                          <a:latin typeface="Times New Roman"/>
                          <a:ea typeface="Times New Roman"/>
                          <a:cs typeface="Times New Roman"/>
                          <a:sym typeface="Times New Roman"/>
                        </a:rPr>
                        <a:t>sportski program </a:t>
                      </a:r>
                      <a:endParaRPr lang="en" sz="1600" b="1" u="none" strike="noStrike" cap="none" dirty="0">
                        <a:solidFill>
                          <a:schemeClr val="dk1"/>
                        </a:solidFill>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27300">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4300" marR="0" lvl="0" indent="0" algn="l">
                        <a:lnSpc>
                          <a:spcPct val="100000"/>
                        </a:lnSpc>
                        <a:spcBef>
                          <a:spcPts val="0"/>
                        </a:spcBef>
                        <a:spcAft>
                          <a:spcPts val="0"/>
                        </a:spcAft>
                        <a:buNone/>
                      </a:pPr>
                      <a:r>
                        <a:rPr lang="en" sz="1400" b="0" i="0" u="none" strike="noStrike" cap="none" noProof="0" dirty="0">
                          <a:solidFill>
                            <a:schemeClr val="dk1"/>
                          </a:solidFill>
                          <a:latin typeface="+mj-lt"/>
                        </a:rPr>
                        <a:t>Usvajanjem </a:t>
                      </a:r>
                      <a:r>
                        <a:rPr lang="en" sz="1400" b="0" i="0" u="none" strike="noStrike" cap="none" noProof="0" dirty="0">
                          <a:solidFill>
                            <a:schemeClr val="dk1"/>
                          </a:solidFill>
                          <a:latin typeface="+mj-lt"/>
                          <a:sym typeface="Times New Roman"/>
                        </a:rPr>
                        <a:t>i</a:t>
                      </a:r>
                      <a:r>
                        <a:rPr lang="en" sz="1400" b="0" i="0" u="none" strike="noStrike" cap="none" noProof="0" dirty="0">
                          <a:solidFill>
                            <a:schemeClr val="dk1"/>
                          </a:solidFill>
                          <a:latin typeface="+mj-lt"/>
                        </a:rPr>
                        <a:t> usavršavanjem plesnih tehnika utjecati </a:t>
                      </a:r>
                      <a:r>
                        <a:rPr lang="en" sz="1400" b="0" i="0" u="none" strike="noStrike" cap="none" noProof="0" dirty="0">
                          <a:solidFill>
                            <a:schemeClr val="dk1"/>
                          </a:solidFill>
                          <a:latin typeface="+mj-lt"/>
                          <a:sym typeface="Times New Roman"/>
                        </a:rPr>
                        <a:t>na</a:t>
                      </a:r>
                      <a:r>
                        <a:rPr lang="en" sz="1400" b="0" i="0" u="none" strike="noStrike" cap="none" noProof="0" dirty="0">
                          <a:solidFill>
                            <a:schemeClr val="dk1"/>
                          </a:solidFill>
                          <a:latin typeface="+mj-lt"/>
                        </a:rPr>
                        <a:t> kondicijsku </a:t>
                      </a:r>
                      <a:r>
                        <a:rPr lang="en" sz="1400" b="0" i="0" u="none" strike="noStrike" cap="none" noProof="0" dirty="0">
                          <a:solidFill>
                            <a:schemeClr val="dk1"/>
                          </a:solidFill>
                          <a:latin typeface="+mj-lt"/>
                          <a:sym typeface="Times New Roman"/>
                        </a:rPr>
                        <a:t>i</a:t>
                      </a:r>
                      <a:r>
                        <a:rPr lang="en" sz="1400" b="0" i="0" u="none" strike="noStrike" cap="none" noProof="0" dirty="0">
                          <a:solidFill>
                            <a:schemeClr val="dk1"/>
                          </a:solidFill>
                          <a:latin typeface="+mj-lt"/>
                        </a:rPr>
                        <a:t> mentalnu pripremu učenika</a:t>
                      </a:r>
                      <a:r>
                        <a:rPr lang="en" sz="1400" b="0" i="0" u="none" strike="noStrike" cap="none" noProof="0" dirty="0">
                          <a:solidFill>
                            <a:schemeClr val="dk1"/>
                          </a:solidFill>
                          <a:latin typeface="+mj-lt"/>
                          <a:sym typeface="Times New Roman"/>
                        </a:rPr>
                        <a:t>.</a:t>
                      </a:r>
                      <a:endParaRPr lang="en-US" sz="1400" b="0" i="0" u="none" strike="noStrike" cap="none" noProof="0" dirty="0">
                        <a:solidFill>
                          <a:schemeClr val="dk1"/>
                        </a:solidFill>
                        <a:latin typeface="+mj-lt"/>
                      </a:endParaRPr>
                    </a:p>
                    <a:p>
                      <a:pPr marL="114300" marR="0" lvl="0" indent="0" algn="l">
                        <a:lnSpc>
                          <a:spcPct val="100000"/>
                        </a:lnSpc>
                        <a:spcBef>
                          <a:spcPts val="0"/>
                        </a:spcBef>
                        <a:spcAft>
                          <a:spcPts val="0"/>
                        </a:spcAft>
                        <a:buNone/>
                      </a:pPr>
                      <a:r>
                        <a:rPr lang="en" sz="1400" b="0" i="0" u="none" strike="noStrike" cap="none" noProof="0" dirty="0">
                          <a:solidFill>
                            <a:schemeClr val="dk1"/>
                          </a:solidFill>
                          <a:latin typeface="+mj-lt"/>
                        </a:rPr>
                        <a:t>Utjecati na motivaciju za kretanjem i estetikom te aktivnim </a:t>
                      </a:r>
                      <a:r>
                        <a:rPr lang="en" sz="1400" b="0" i="0" u="none" strike="noStrike" cap="none" noProof="0" dirty="0">
                          <a:solidFill>
                            <a:schemeClr val="dk1"/>
                          </a:solidFill>
                          <a:latin typeface="+mj-lt"/>
                          <a:sym typeface="Times New Roman"/>
                        </a:rPr>
                        <a:t>i</a:t>
                      </a:r>
                      <a:r>
                        <a:rPr lang="en" sz="1400" b="0" i="0" u="none" strike="noStrike" cap="none" noProof="0" dirty="0">
                          <a:solidFill>
                            <a:schemeClr val="dk1"/>
                          </a:solidFill>
                          <a:latin typeface="+mj-lt"/>
                        </a:rPr>
                        <a:t> kvalitetnim provođenjem slobodnog vremena</a:t>
                      </a:r>
                      <a:r>
                        <a:rPr lang="en" sz="1400" b="0" i="0" u="none" strike="noStrike" cap="none" noProof="0" dirty="0">
                          <a:solidFill>
                            <a:schemeClr val="dk1"/>
                          </a:solidFill>
                          <a:latin typeface="+mj-lt"/>
                          <a:sym typeface="Times New Roman"/>
                        </a:rPr>
                        <a:t>.</a:t>
                      </a:r>
                      <a:endParaRPr sz="1400" b="0" i="0" noProof="0" dirty="0">
                        <a:solidFill>
                          <a:schemeClr val="dk1"/>
                        </a:solidFill>
                        <a:latin typeface="+mj-lt"/>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3194">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Učenicima od </a:t>
                      </a:r>
                      <a:r>
                        <a:rPr lang="hr-HR" sz="1400" u="none" strike="noStrike" cap="none" dirty="0" smtClean="0">
                          <a:latin typeface="+mj-lt"/>
                          <a:ea typeface="Times New Roman"/>
                          <a:cs typeface="Times New Roman"/>
                          <a:sym typeface="Arial"/>
                        </a:rPr>
                        <a:t>drugog</a:t>
                      </a:r>
                      <a:r>
                        <a:rPr lang="en" sz="1400" u="none" strike="noStrike" cap="none" dirty="0" smtClean="0">
                          <a:latin typeface="+mj-lt"/>
                          <a:ea typeface="Times New Roman"/>
                          <a:cs typeface="Times New Roman"/>
                          <a:sym typeface="Times New Roman"/>
                        </a:rPr>
                        <a:t> </a:t>
                      </a:r>
                      <a:r>
                        <a:rPr lang="en" sz="1400" u="none" strike="noStrike" cap="none" dirty="0">
                          <a:latin typeface="+mj-lt"/>
                          <a:ea typeface="Times New Roman"/>
                          <a:cs typeface="Times New Roman"/>
                          <a:sym typeface="Times New Roman"/>
                        </a:rPr>
                        <a:t>do </a:t>
                      </a:r>
                      <a:r>
                        <a:rPr lang="hr-HR" sz="1400" u="none" strike="noStrike" cap="none" dirty="0" smtClean="0">
                          <a:latin typeface="+mj-lt"/>
                          <a:ea typeface="Times New Roman"/>
                          <a:cs typeface="Times New Roman"/>
                          <a:sym typeface="Times New Roman"/>
                        </a:rPr>
                        <a:t>osmog</a:t>
                      </a:r>
                      <a:r>
                        <a:rPr lang="en" sz="1400" u="none" strike="noStrike" cap="none" dirty="0" smtClean="0">
                          <a:latin typeface="+mj-lt"/>
                          <a:ea typeface="Times New Roman"/>
                          <a:cs typeface="Times New Roman"/>
                          <a:sym typeface="Times New Roman"/>
                        </a:rPr>
                        <a:t> </a:t>
                      </a:r>
                      <a:r>
                        <a:rPr lang="en" sz="1400" u="none" strike="noStrike" cap="none" dirty="0">
                          <a:latin typeface="+mj-lt"/>
                          <a:ea typeface="Times New Roman"/>
                          <a:cs typeface="Times New Roman"/>
                          <a:sym typeface="Times New Roman"/>
                        </a:rPr>
                        <a:t>razreda</a:t>
                      </a:r>
                      <a:r>
                        <a:rPr lang="en" sz="1400" u="none" strike="noStrike" cap="none" dirty="0">
                          <a:latin typeface="+mj-lt"/>
                          <a:ea typeface="Times New Roman"/>
                          <a:cs typeface="Times New Roman"/>
                        </a:rPr>
                        <a:t> </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4812">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NOSITELJI</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smtClean="0">
                          <a:latin typeface="+mj-lt"/>
                          <a:ea typeface="Times New Roman"/>
                          <a:cs typeface="Times New Roman"/>
                        </a:rPr>
                        <a:t>Lea </a:t>
                      </a:r>
                      <a:r>
                        <a:rPr lang="en-US" sz="1400" u="none" strike="noStrike" cap="none" dirty="0" err="1">
                          <a:latin typeface="+mj-lt"/>
                          <a:ea typeface="Times New Roman"/>
                          <a:cs typeface="Times New Roman"/>
                        </a:rPr>
                        <a:t>Burcar</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64300">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rPr>
                        <a:t>Provođenje sportskih aktivnosti plesa, graničara, odbojke, fitnessa, nogometa, badmintona, šaha i dječjih sportskih igara (gumi gumi)</a:t>
                      </a:r>
                      <a:endParaRPr lang="en"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352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Tijekom školske godine </a:t>
                      </a:r>
                      <a:r>
                        <a:rPr lang="en" sz="1400" u="none" strike="noStrike" cap="none" dirty="0">
                          <a:latin typeface="+mj-lt"/>
                          <a:ea typeface="Times New Roman"/>
                          <a:cs typeface="Times New Roman"/>
                        </a:rPr>
                        <a:t>202</a:t>
                      </a:r>
                      <a:r>
                        <a:rPr lang="hr-HR" sz="1400" u="none" strike="noStrike" cap="none" dirty="0">
                          <a:latin typeface="+mj-lt"/>
                          <a:ea typeface="Times New Roman"/>
                          <a:cs typeface="Times New Roman"/>
                        </a:rPr>
                        <a:t>2</a:t>
                      </a:r>
                      <a:r>
                        <a:rPr lang="en" sz="1400" u="none" strike="noStrike" cap="none" dirty="0">
                          <a:latin typeface="+mj-lt"/>
                          <a:ea typeface="Times New Roman"/>
                          <a:cs typeface="Times New Roman"/>
                        </a:rPr>
                        <a:t>./202</a:t>
                      </a:r>
                      <a:r>
                        <a:rPr lang="hr-HR" sz="1400" u="none" strike="noStrike" cap="none" dirty="0">
                          <a:latin typeface="+mj-lt"/>
                          <a:ea typeface="Times New Roman"/>
                          <a:cs typeface="Times New Roman"/>
                        </a:rPr>
                        <a:t>3</a:t>
                      </a:r>
                      <a:r>
                        <a:rPr lang="en" sz="1400" u="none" strike="noStrike" cap="none" dirty="0">
                          <a:latin typeface="+mj-lt"/>
                          <a:ea typeface="Times New Roman"/>
                          <a:cs typeface="Times New Roman"/>
                        </a:rPr>
                        <a:t>.</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3525">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Nema posebnih troškova.</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78500">
                <a:tc>
                  <a:txBody>
                    <a:bodyPr/>
                    <a:lstStyle/>
                    <a:p>
                      <a:pPr marL="0" marR="0" lvl="0" indent="0" algn="l" rtl="0">
                        <a:lnSpc>
                          <a:spcPct val="115000"/>
                        </a:lnSpc>
                        <a:spcBef>
                          <a:spcPts val="0"/>
                        </a:spcBef>
                        <a:spcAft>
                          <a:spcPts val="0"/>
                        </a:spcAft>
                        <a:buClr>
                          <a:schemeClr val="dk1"/>
                        </a:buClr>
                        <a:buSzPts val="450"/>
                        <a:buFont typeface="Verdana"/>
                        <a:buNone/>
                      </a:pPr>
                      <a:r>
                        <a:rPr lang="en" sz="1600" b="1" u="none" strike="noStrike" cap="none" dirty="0">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a:solidFill>
                            <a:schemeClr val="dk1"/>
                          </a:solidFill>
                          <a:latin typeface="+mj-lt"/>
                        </a:rPr>
                        <a:t>Praćenje rezultata rada i usavršavanje, aktivnosti i zalaganja učenika, kroz prikaze i manifestacije.</a:t>
                      </a:r>
                      <a:endParaRPr lang="en" sz="1400" b="0" i="0" u="none" strike="noStrike" cap="none" noProof="0" dirty="0">
                        <a:latin typeface="+mj-lt"/>
                      </a:endParaRPr>
                    </a:p>
                    <a:p>
                      <a:pPr marL="0" marR="0" lvl="0" indent="0" algn="l">
                        <a:lnSpc>
                          <a:spcPct val="100000"/>
                        </a:lnSpc>
                        <a:spcBef>
                          <a:spcPts val="0"/>
                        </a:spcBef>
                        <a:spcAft>
                          <a:spcPts val="0"/>
                        </a:spcAft>
                        <a:buSzPts val="1800"/>
                        <a:buFont typeface="Arial"/>
                        <a:buNone/>
                      </a:pPr>
                      <a:endParaRPr lang="en"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0211027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Google Shape;1859;g646ddfaaea_0_0"/>
          <p:cNvSpPr txBox="1"/>
          <p:nvPr/>
        </p:nvSpPr>
        <p:spPr>
          <a:xfrm>
            <a:off x="1173300" y="1222875"/>
            <a:ext cx="73371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1860" name="Google Shape;1860;g646ddfaaea_0_0"/>
          <p:cNvGraphicFramePr/>
          <p:nvPr>
            <p:extLst>
              <p:ext uri="{D42A27DB-BD31-4B8C-83A1-F6EECF244321}">
                <p14:modId xmlns:p14="http://schemas.microsoft.com/office/powerpoint/2010/main" val="3593092189"/>
              </p:ext>
            </p:extLst>
          </p:nvPr>
        </p:nvGraphicFramePr>
        <p:xfrm>
          <a:off x="237258" y="321484"/>
          <a:ext cx="8669484" cy="5956806"/>
        </p:xfrm>
        <a:graphic>
          <a:graphicData uri="http://schemas.openxmlformats.org/drawingml/2006/table">
            <a:tbl>
              <a:tblPr>
                <a:noFill/>
                <a:tableStyleId>{B2E6745A-B9C5-42E0-A17B-FDAA3278ED7C}</a:tableStyleId>
              </a:tblPr>
              <a:tblGrid>
                <a:gridCol w="2489909">
                  <a:extLst>
                    <a:ext uri="{9D8B030D-6E8A-4147-A177-3AD203B41FA5}">
                      <a16:colId xmlns:a16="http://schemas.microsoft.com/office/drawing/2014/main" val="20000"/>
                    </a:ext>
                  </a:extLst>
                </a:gridCol>
                <a:gridCol w="6179575">
                  <a:extLst>
                    <a:ext uri="{9D8B030D-6E8A-4147-A177-3AD203B41FA5}">
                      <a16:colId xmlns:a16="http://schemas.microsoft.com/office/drawing/2014/main" val="20001"/>
                    </a:ext>
                  </a:extLst>
                </a:gridCol>
              </a:tblGrid>
              <a:tr h="451833">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800" b="1" u="none" strike="noStrike" cap="none" dirty="0">
                          <a:solidFill>
                            <a:schemeClr val="dk1"/>
                          </a:solidFill>
                          <a:latin typeface="+mj-lt"/>
                          <a:ea typeface="Times New Roman"/>
                          <a:cs typeface="Times New Roman"/>
                        </a:rPr>
                        <a:t>eTwinning projekti</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67708">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4300" lvl="0" indent="0" algn="l">
                        <a:lnSpc>
                          <a:spcPct val="100000"/>
                        </a:lnSpc>
                        <a:buNone/>
                      </a:pPr>
                      <a:r>
                        <a:rPr lang="en" sz="1400" b="0" i="0" u="none" strike="noStrike" cap="none" baseline="0" noProof="0" dirty="0">
                          <a:solidFill>
                            <a:srgbClr val="000000"/>
                          </a:solidFill>
                          <a:latin typeface="+mj-lt"/>
                        </a:rPr>
                        <a:t>Upoznavanje drugih kultura, sudjelovanje u zajedničkim likovnim i STEAM zadacima, prezentiranje vlastitih radova u različitim IT alatima, stjecanje novih prijatelja kroz zajedničku suradnju. </a:t>
                      </a:r>
                      <a:endParaRPr lang="sr-Latn-RS" sz="1400" dirty="0">
                        <a:latin typeface="+mj-lt"/>
                      </a:endParaRPr>
                    </a:p>
                    <a:p>
                      <a:pPr marL="114300" lvl="0" indent="0" algn="l">
                        <a:lnSpc>
                          <a:spcPct val="100000"/>
                        </a:lnSpc>
                        <a:buNone/>
                      </a:pPr>
                      <a:r>
                        <a:rPr lang="en" sz="1400" b="0" i="0" u="none" strike="noStrike" cap="none" baseline="0" noProof="0" dirty="0">
                          <a:solidFill>
                            <a:srgbClr val="000000"/>
                          </a:solidFill>
                          <a:latin typeface="+mj-lt"/>
                        </a:rPr>
                        <a:t>Razvoj svijesti pojedinca o pripadnosti skupini, uvažavanju i prihvaćanju različitosti, toleranciji i pomaganju drugima</a:t>
                      </a:r>
                      <a:r>
                        <a:rPr lang="en" sz="1400" b="0" i="0" u="none" strike="noStrike" cap="none" baseline="0" noProof="0" dirty="0" smtClean="0">
                          <a:solidFill>
                            <a:srgbClr val="000000"/>
                          </a:solidFill>
                          <a:latin typeface="+mj-lt"/>
                        </a:rPr>
                        <a:t>.</a:t>
                      </a:r>
                      <a:endParaRPr lang="en" sz="1400" b="0" i="0" u="none" strike="noStrike" cap="none" baseline="0" noProof="0" dirty="0">
                        <a:solidFill>
                          <a:srgbClr val="000000"/>
                        </a:solidFill>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6644">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Učenicima od </a:t>
                      </a:r>
                      <a:r>
                        <a:rPr lang="en" sz="1400" u="none" strike="noStrike" cap="none" dirty="0">
                          <a:latin typeface="+mj-lt"/>
                          <a:ea typeface="Times New Roman"/>
                          <a:cs typeface="Times New Roman"/>
                        </a:rPr>
                        <a:t>5</a:t>
                      </a:r>
                      <a:r>
                        <a:rPr lang="en" sz="1400" u="none" strike="noStrike" cap="none" dirty="0">
                          <a:latin typeface="+mj-lt"/>
                          <a:ea typeface="Times New Roman"/>
                          <a:cs typeface="Times New Roman"/>
                          <a:sym typeface="Times New Roman"/>
                        </a:rPr>
                        <a:t>. do 8. razreda</a:t>
                      </a:r>
                      <a:r>
                        <a:rPr lang="en" sz="1400" u="none" strike="noStrike" cap="none" dirty="0">
                          <a:latin typeface="+mj-lt"/>
                          <a:ea typeface="Times New Roman"/>
                          <a:cs typeface="Times New Roman"/>
                        </a:rPr>
                        <a:t> </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9988">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NOSITELJI</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US" sz="1400" u="none" strike="noStrike" cap="none" dirty="0" err="1">
                          <a:latin typeface="+mj-lt"/>
                          <a:ea typeface="Times New Roman"/>
                          <a:cs typeface="Times New Roman"/>
                        </a:rPr>
                        <a:t>Zrinka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Jurić</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Avmedoski</a:t>
                      </a:r>
                      <a:r>
                        <a:rPr lang="en-US" sz="1400" u="none" strike="noStrike" cap="none" dirty="0">
                          <a:latin typeface="+mj-lt"/>
                          <a:ea typeface="Times New Roman"/>
                          <a:cs typeface="Times New Roman"/>
                        </a:rPr>
                        <a:t> I </a:t>
                      </a:r>
                      <a:r>
                        <a:rPr lang="en-US" sz="1400" u="none" strike="noStrike" cap="none" dirty="0" err="1">
                          <a:latin typeface="+mj-lt"/>
                          <a:ea typeface="Times New Roman"/>
                          <a:cs typeface="Times New Roman"/>
                        </a:rPr>
                        <a:t>Marijana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Magdić</a:t>
                      </a:r>
                      <a:endParaRPr lang="en-US"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3677">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rPr>
                        <a:t>Kroz nastavu likovne kulture, prirode i kemije tijekom nastavne godine</a:t>
                      </a:r>
                      <a:endParaRPr lang="en"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6644">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Tijekom školske godine </a:t>
                      </a:r>
                      <a:r>
                        <a:rPr lang="en" sz="1400" u="none" strike="noStrike" cap="none" dirty="0">
                          <a:latin typeface="+mj-lt"/>
                          <a:ea typeface="Times New Roman"/>
                          <a:cs typeface="Times New Roman"/>
                        </a:rPr>
                        <a:t>202</a:t>
                      </a:r>
                      <a:r>
                        <a:rPr lang="hr-HR" sz="1400" u="none" strike="noStrike" cap="none" dirty="0">
                          <a:latin typeface="+mj-lt"/>
                          <a:ea typeface="Times New Roman"/>
                          <a:cs typeface="Times New Roman"/>
                        </a:rPr>
                        <a:t>2</a:t>
                      </a:r>
                      <a:r>
                        <a:rPr lang="en" sz="1400" u="none" strike="noStrike" cap="none" dirty="0">
                          <a:latin typeface="+mj-lt"/>
                          <a:ea typeface="Times New Roman"/>
                          <a:cs typeface="Times New Roman"/>
                        </a:rPr>
                        <a:t>./202</a:t>
                      </a:r>
                      <a:r>
                        <a:rPr lang="hr-HR" sz="1400" u="none" strike="noStrike" cap="none" dirty="0">
                          <a:latin typeface="+mj-lt"/>
                          <a:ea typeface="Times New Roman"/>
                          <a:cs typeface="Times New Roman"/>
                        </a:rPr>
                        <a:t>3</a:t>
                      </a:r>
                      <a:r>
                        <a:rPr lang="en" sz="1400" u="none" strike="noStrike" cap="none" dirty="0">
                          <a:latin typeface="+mj-lt"/>
                          <a:ea typeface="Times New Roman"/>
                          <a:cs typeface="Times New Roman"/>
                        </a:rPr>
                        <a:t>.</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6644">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400" u="none" strike="noStrike" cap="none" dirty="0">
                          <a:latin typeface="+mj-lt"/>
                          <a:ea typeface="Times New Roman"/>
                          <a:cs typeface="Times New Roman"/>
                          <a:sym typeface="Times New Roman"/>
                        </a:rPr>
                        <a:t>Nema posebnih troškova.</a:t>
                      </a: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53668">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a:solidFill>
                            <a:schemeClr val="dk1"/>
                          </a:solidFill>
                          <a:latin typeface="+mj-lt"/>
                        </a:rPr>
                        <a:t>Praćenje rezultata rada i usavršavanja, prezentiranje učeničkih radova na eTwinning platformi.</a:t>
                      </a:r>
                    </a:p>
                    <a:p>
                      <a:pPr marL="0" marR="0" lvl="0" indent="0" algn="l">
                        <a:lnSpc>
                          <a:spcPct val="100000"/>
                        </a:lnSpc>
                        <a:spcBef>
                          <a:spcPts val="0"/>
                        </a:spcBef>
                        <a:spcAft>
                          <a:spcPts val="0"/>
                        </a:spcAft>
                        <a:buSzPts val="1800"/>
                        <a:buFont typeface="Arial"/>
                        <a:buNone/>
                      </a:pPr>
                      <a:endParaRPr lang="en"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400542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g61f25f31c2_3_1"/>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874" name="Google Shape;1874;g61f25f31c2_3_1"/>
          <p:cNvSpPr/>
          <p:nvPr/>
        </p:nvSpPr>
        <p:spPr>
          <a:xfrm>
            <a:off x="1044600" y="1527775"/>
            <a:ext cx="7312200" cy="35589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buSzPts val="1800"/>
            </a:pPr>
            <a:r>
              <a:rPr lang="en-US" sz="2400" b="1">
                <a:solidFill>
                  <a:schemeClr val="dk1"/>
                </a:solidFill>
                <a:latin typeface="Times New Roman"/>
                <a:ea typeface="Times New Roman"/>
                <a:cs typeface="Times New Roman"/>
              </a:rPr>
              <a:t>POPIS DRUGIH OBRAZOVNIH MATERIJALA KOJI SE KORISTE U NASTAVI</a:t>
            </a:r>
          </a:p>
          <a:p>
            <a:pPr algn="ctr">
              <a:buSzPts val="1800"/>
            </a:pPr>
            <a:r>
              <a:rPr lang="en-US" sz="2400" b="1">
                <a:solidFill>
                  <a:schemeClr val="dk1"/>
                </a:solidFill>
                <a:latin typeface="Times New Roman"/>
                <a:ea typeface="Times New Roman"/>
                <a:cs typeface="Times New Roman"/>
              </a:rPr>
              <a:t>(ŠKOLSKA GODINA 2022./2023.)</a:t>
            </a:r>
          </a:p>
        </p:txBody>
      </p:sp>
      <p:sp>
        <p:nvSpPr>
          <p:cNvPr id="2" name="TextBox 1">
            <a:extLst>
              <a:ext uri="{FF2B5EF4-FFF2-40B4-BE49-F238E27FC236}">
                <a16:creationId xmlns:a16="http://schemas.microsoft.com/office/drawing/2014/main" id="{9D312893-4DAC-4347-8269-4F7A68D849DE}"/>
              </a:ext>
            </a:extLst>
          </p:cNvPr>
          <p:cNvSpPr txBox="1"/>
          <p:nvPr/>
        </p:nvSpPr>
        <p:spPr>
          <a:xfrm>
            <a:off x="3200399" y="320039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1018905"/>
          </a:xfrm>
        </p:spPr>
        <p:txBody>
          <a:bodyPr/>
          <a:lstStyle/>
          <a:p>
            <a:r>
              <a:rPr lang="en-US" sz="2400" b="1">
                <a:latin typeface="Times New Roman"/>
              </a:rPr>
              <a:t>1.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226676"/>
            <a:ext cx="7886700" cy="5509308"/>
          </a:xfrm>
        </p:spPr>
        <p:txBody>
          <a:bodyPr>
            <a:normAutofit fontScale="92500" lnSpcReduction="20000"/>
          </a:bodyPr>
          <a:lstStyle/>
          <a:p>
            <a:pPr>
              <a:buNone/>
            </a:pPr>
            <a:r>
              <a:rPr lang="en-US" sz="1200" b="1" dirty="0" err="1">
                <a:latin typeface="Times New Roman"/>
                <a:cs typeface="Times New Roman"/>
              </a:rPr>
              <a:t>Engleski</a:t>
            </a:r>
            <a:r>
              <a:rPr lang="en-US" sz="1200" b="1" dirty="0">
                <a:latin typeface="Times New Roman"/>
                <a:cs typeface="Times New Roman"/>
              </a:rPr>
              <a:t> </a:t>
            </a:r>
            <a:r>
              <a:rPr lang="en-US" sz="1200" b="1" dirty="0" err="1">
                <a:latin typeface="Times New Roman"/>
                <a:cs typeface="Times New Roman"/>
              </a:rPr>
              <a:t>jezik</a:t>
            </a:r>
            <a:endParaRPr lang="en-US" sz="1200" b="1" dirty="0">
              <a:latin typeface="Times New Roman"/>
              <a:cs typeface="Times New Roman"/>
            </a:endParaRPr>
          </a:p>
          <a:p>
            <a:pPr>
              <a:buNone/>
            </a:pPr>
            <a:r>
              <a:rPr lang="en-US" sz="1200" dirty="0">
                <a:latin typeface="Times New Roman"/>
                <a:cs typeface="Times New Roman"/>
              </a:rPr>
              <a:t>New Building Blocks 1, </a:t>
            </a: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r>
              <a:rPr lang="en-US" sz="1200" dirty="0">
                <a:latin typeface="Times New Roman"/>
                <a:cs typeface="Times New Roman"/>
              </a:rPr>
              <a:t> </a:t>
            </a:r>
            <a:r>
              <a:rPr lang="en-US" sz="1200" dirty="0" err="1">
                <a:latin typeface="Times New Roman"/>
                <a:cs typeface="Times New Roman"/>
              </a:rPr>
              <a:t>iz</a:t>
            </a:r>
            <a:r>
              <a:rPr lang="en-US" sz="1200" dirty="0">
                <a:latin typeface="Times New Roman"/>
                <a:cs typeface="Times New Roman"/>
              </a:rPr>
              <a:t> </a:t>
            </a:r>
            <a:r>
              <a:rPr lang="en-US" sz="1200" dirty="0" err="1">
                <a:latin typeface="Times New Roman"/>
                <a:cs typeface="Times New Roman"/>
              </a:rPr>
              <a:t>engleskoga</a:t>
            </a:r>
            <a:r>
              <a:rPr lang="en-US" sz="1200" dirty="0">
                <a:latin typeface="Times New Roman"/>
                <a:cs typeface="Times New Roman"/>
              </a:rPr>
              <a:t> </a:t>
            </a:r>
            <a:r>
              <a:rPr lang="en-US" sz="1200" dirty="0" err="1">
                <a:latin typeface="Times New Roman"/>
                <a:cs typeface="Times New Roman"/>
              </a:rPr>
              <a:t>jezika</a:t>
            </a:r>
            <a:r>
              <a:rPr lang="en-US" sz="1200" dirty="0">
                <a:latin typeface="Times New Roman"/>
                <a:cs typeface="Times New Roman"/>
              </a:rPr>
              <a:t> </a:t>
            </a:r>
            <a:r>
              <a:rPr lang="en-US" sz="1200" dirty="0" err="1">
                <a:latin typeface="Times New Roman"/>
                <a:cs typeface="Times New Roman"/>
              </a:rPr>
              <a:t>za</a:t>
            </a:r>
            <a:r>
              <a:rPr lang="en-US" sz="1200" dirty="0">
                <a:latin typeface="Times New Roman"/>
                <a:cs typeface="Times New Roman"/>
              </a:rPr>
              <a:t> </a:t>
            </a:r>
            <a:r>
              <a:rPr lang="en-US" sz="1200" dirty="0" err="1">
                <a:latin typeface="Times New Roman"/>
                <a:cs typeface="Times New Roman"/>
              </a:rPr>
              <a:t>prvi</a:t>
            </a:r>
            <a:r>
              <a:rPr lang="en-US" sz="1200" dirty="0">
                <a:latin typeface="Times New Roman"/>
                <a:cs typeface="Times New Roman"/>
              </a:rPr>
              <a:t> </a:t>
            </a:r>
            <a:r>
              <a:rPr lang="en-US" sz="1200" dirty="0" err="1">
                <a:latin typeface="Times New Roman"/>
                <a:cs typeface="Times New Roman"/>
              </a:rPr>
              <a:t>razred</a:t>
            </a:r>
            <a:r>
              <a:rPr lang="en-US" sz="1200" dirty="0">
                <a:latin typeface="Times New Roman"/>
                <a:cs typeface="Times New Roman"/>
              </a:rPr>
              <a:t> </a:t>
            </a:r>
            <a:r>
              <a:rPr lang="en-US" sz="1200" dirty="0" err="1">
                <a:latin typeface="Times New Roman"/>
                <a:cs typeface="Times New Roman"/>
              </a:rPr>
              <a:t>osnovne</a:t>
            </a:r>
            <a:r>
              <a:rPr lang="en-US" sz="1200" dirty="0">
                <a:latin typeface="Times New Roman"/>
                <a:cs typeface="Times New Roman"/>
              </a:rPr>
              <a:t> </a:t>
            </a:r>
            <a:r>
              <a:rPr lang="en-US" sz="1200" dirty="0" err="1">
                <a:latin typeface="Times New Roman"/>
                <a:cs typeface="Times New Roman"/>
              </a:rPr>
              <a:t>škole</a:t>
            </a:r>
            <a:r>
              <a:rPr lang="en-US" sz="1200" dirty="0">
                <a:latin typeface="Times New Roman"/>
                <a:cs typeface="Times New Roman"/>
              </a:rPr>
              <a:t>, </a:t>
            </a:r>
            <a:r>
              <a:rPr lang="en-US" sz="1200" dirty="0" err="1">
                <a:latin typeface="Times New Roman"/>
                <a:cs typeface="Times New Roman"/>
              </a:rPr>
              <a:t>prva</a:t>
            </a:r>
            <a:r>
              <a:rPr lang="en-US" sz="1200" dirty="0">
                <a:latin typeface="Times New Roman"/>
                <a:cs typeface="Times New Roman"/>
              </a:rPr>
              <a:t> </a:t>
            </a:r>
            <a:r>
              <a:rPr lang="en-US" sz="1200" dirty="0" err="1">
                <a:latin typeface="Times New Roman"/>
                <a:cs typeface="Times New Roman"/>
              </a:rPr>
              <a:t>godina</a:t>
            </a:r>
            <a:r>
              <a:rPr lang="en-US" sz="1200" dirty="0">
                <a:latin typeface="Times New Roman"/>
                <a:cs typeface="Times New Roman"/>
              </a:rPr>
              <a:t> </a:t>
            </a:r>
            <a:r>
              <a:rPr lang="en-US" sz="1200" dirty="0" err="1">
                <a:latin typeface="Times New Roman"/>
                <a:cs typeface="Times New Roman"/>
              </a:rPr>
              <a:t>učenja</a:t>
            </a:r>
            <a:r>
              <a:rPr lang="en-US" sz="1200" dirty="0">
                <a:latin typeface="Times New Roman"/>
                <a:cs typeface="Times New Roman"/>
              </a:rPr>
              <a:t>.</a:t>
            </a:r>
          </a:p>
          <a:p>
            <a:pPr>
              <a:buNone/>
            </a:pPr>
            <a:r>
              <a:rPr lang="en-US" sz="1200" dirty="0">
                <a:latin typeface="Times New Roman"/>
                <a:cs typeface="Times New Roman"/>
              </a:rPr>
              <a:t>Kristina </a:t>
            </a:r>
            <a:r>
              <a:rPr lang="en-US" sz="1200" dirty="0" err="1">
                <a:latin typeface="Times New Roman"/>
                <a:cs typeface="Times New Roman"/>
              </a:rPr>
              <a:t>Čajo</a:t>
            </a:r>
            <a:r>
              <a:rPr lang="en-US" sz="1200" dirty="0">
                <a:latin typeface="Times New Roman"/>
                <a:cs typeface="Times New Roman"/>
              </a:rPr>
              <a:t> </a:t>
            </a:r>
            <a:r>
              <a:rPr lang="en-US" sz="1200" dirty="0" err="1">
                <a:latin typeface="Times New Roman"/>
                <a:cs typeface="Times New Roman"/>
              </a:rPr>
              <a:t>Anđel</a:t>
            </a:r>
            <a:r>
              <a:rPr lang="en-US" sz="1200" dirty="0">
                <a:latin typeface="Times New Roman"/>
                <a:cs typeface="Times New Roman"/>
              </a:rPr>
              <a:t>, </a:t>
            </a:r>
            <a:r>
              <a:rPr lang="en-US" sz="1200" dirty="0" err="1">
                <a:latin typeface="Times New Roman"/>
                <a:cs typeface="Times New Roman"/>
              </a:rPr>
              <a:t>Daška</a:t>
            </a:r>
            <a:r>
              <a:rPr lang="en-US" sz="1200" dirty="0">
                <a:latin typeface="Times New Roman"/>
                <a:cs typeface="Times New Roman"/>
              </a:rPr>
              <a:t> </a:t>
            </a:r>
            <a:r>
              <a:rPr lang="en-US" sz="1200" dirty="0" err="1">
                <a:latin typeface="Times New Roman"/>
                <a:cs typeface="Times New Roman"/>
              </a:rPr>
              <a:t>Domijan</a:t>
            </a:r>
            <a:r>
              <a:rPr lang="en-US" sz="1200" dirty="0">
                <a:latin typeface="Times New Roman"/>
                <a:cs typeface="Times New Roman"/>
              </a:rPr>
              <a:t>, </a:t>
            </a:r>
            <a:r>
              <a:rPr lang="en-US" sz="1200" dirty="0" err="1">
                <a:latin typeface="Times New Roman"/>
                <a:cs typeface="Times New Roman"/>
              </a:rPr>
              <a:t>Ankica</a:t>
            </a:r>
            <a:r>
              <a:rPr lang="en-US" sz="1200" dirty="0">
                <a:latin typeface="Times New Roman"/>
                <a:cs typeface="Times New Roman"/>
              </a:rPr>
              <a:t> </a:t>
            </a:r>
            <a:r>
              <a:rPr lang="en-US" sz="1200" dirty="0" err="1">
                <a:latin typeface="Times New Roman"/>
                <a:cs typeface="Times New Roman"/>
              </a:rPr>
              <a:t>Knezović</a:t>
            </a:r>
            <a:r>
              <a:rPr lang="en-US" sz="1200" dirty="0">
                <a:latin typeface="Times New Roman"/>
                <a:cs typeface="Times New Roman"/>
              </a:rPr>
              <a:t>, Danka Singer</a:t>
            </a:r>
            <a:endParaRPr lang="en-US" sz="1200" dirty="0"/>
          </a:p>
          <a:p>
            <a:pPr>
              <a:buNone/>
            </a:pP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endParaRPr lang="en-US" sz="1200" dirty="0"/>
          </a:p>
          <a:p>
            <a:pPr>
              <a:buNone/>
            </a:pPr>
            <a:r>
              <a:rPr lang="en-US" sz="1200" dirty="0" err="1">
                <a:latin typeface="Times New Roman"/>
                <a:cs typeface="Times New Roman"/>
              </a:rPr>
              <a:t>Profil</a:t>
            </a:r>
            <a:r>
              <a:rPr lang="en-US" sz="1200" dirty="0">
                <a:latin typeface="Times New Roman"/>
                <a:cs typeface="Times New Roman"/>
              </a:rPr>
              <a:t> </a:t>
            </a:r>
            <a:r>
              <a:rPr lang="en-US" sz="1200" dirty="0" err="1">
                <a:latin typeface="Times New Roman"/>
                <a:cs typeface="Times New Roman"/>
              </a:rPr>
              <a:t>Klett</a:t>
            </a:r>
            <a:endParaRPr lang="en-US" sz="1200" dirty="0"/>
          </a:p>
          <a:p>
            <a:pPr>
              <a:buNone/>
            </a:pPr>
            <a:endParaRPr lang="en-US" sz="1200" dirty="0">
              <a:latin typeface="Times New Roman"/>
              <a:cs typeface="Times New Roman"/>
            </a:endParaRPr>
          </a:p>
          <a:p>
            <a:pPr>
              <a:buNone/>
            </a:pPr>
            <a:r>
              <a:rPr lang="en-US" sz="1200" b="1" dirty="0" err="1">
                <a:latin typeface="Times New Roman"/>
                <a:cs typeface="Times New Roman"/>
              </a:rPr>
              <a:t>Njemački</a:t>
            </a:r>
            <a:r>
              <a:rPr lang="en-US" sz="1200" b="1" dirty="0">
                <a:latin typeface="Times New Roman"/>
                <a:cs typeface="Times New Roman"/>
              </a:rPr>
              <a:t> </a:t>
            </a:r>
            <a:r>
              <a:rPr lang="en-US" sz="1200" b="1" dirty="0" err="1">
                <a:latin typeface="Times New Roman"/>
                <a:cs typeface="Times New Roman"/>
              </a:rPr>
              <a:t>jezik</a:t>
            </a:r>
            <a:endParaRPr lang="en-US" sz="1200" b="1" dirty="0">
              <a:latin typeface="Times New Roman"/>
              <a:cs typeface="Times New Roman"/>
            </a:endParaRPr>
          </a:p>
          <a:p>
            <a:pPr>
              <a:buNone/>
            </a:pPr>
            <a:r>
              <a:rPr lang="en-US" sz="1200" dirty="0">
                <a:latin typeface="Times New Roman"/>
                <a:cs typeface="Times New Roman"/>
              </a:rPr>
              <a:t>APPLAUS! PLUS 1</a:t>
            </a:r>
            <a:endParaRPr lang="en-US" dirty="0"/>
          </a:p>
          <a:p>
            <a:pPr>
              <a:buNone/>
            </a:pPr>
            <a:r>
              <a:rPr lang="en-US" sz="1200" dirty="0" err="1">
                <a:latin typeface="Times New Roman"/>
                <a:cs typeface="Times New Roman"/>
              </a:rPr>
              <a:t>Gordana</a:t>
            </a:r>
            <a:r>
              <a:rPr lang="en-US" sz="1200" dirty="0">
                <a:latin typeface="Times New Roman"/>
                <a:cs typeface="Times New Roman"/>
              </a:rPr>
              <a:t> </a:t>
            </a:r>
            <a:r>
              <a:rPr lang="en-US" sz="1200" dirty="0" err="1">
                <a:latin typeface="Times New Roman"/>
                <a:cs typeface="Times New Roman"/>
              </a:rPr>
              <a:t>Barišić</a:t>
            </a:r>
            <a:r>
              <a:rPr lang="en-US" sz="1200" dirty="0">
                <a:latin typeface="Times New Roman"/>
                <a:cs typeface="Times New Roman"/>
              </a:rPr>
              <a:t> Lazar, Danica </a:t>
            </a:r>
            <a:r>
              <a:rPr lang="en-US" sz="1200" dirty="0" err="1">
                <a:latin typeface="Times New Roman"/>
                <a:cs typeface="Times New Roman"/>
              </a:rPr>
              <a:t>Holetić</a:t>
            </a:r>
            <a:endParaRPr lang="en-US" dirty="0"/>
          </a:p>
          <a:p>
            <a:pPr>
              <a:buNone/>
            </a:pP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endParaRPr lang="en-US" dirty="0"/>
          </a:p>
          <a:p>
            <a:pPr>
              <a:buNone/>
            </a:pPr>
            <a:r>
              <a:rPr lang="en-US" sz="1200" dirty="0" err="1">
                <a:latin typeface="Times New Roman"/>
                <a:cs typeface="Times New Roman"/>
              </a:rPr>
              <a:t>Profil</a:t>
            </a:r>
            <a:r>
              <a:rPr lang="en-US" sz="1200" dirty="0">
                <a:latin typeface="Times New Roman"/>
                <a:cs typeface="Times New Roman"/>
              </a:rPr>
              <a:t> </a:t>
            </a:r>
            <a:r>
              <a:rPr lang="en-US" sz="1200" dirty="0" err="1">
                <a:latin typeface="Times New Roman"/>
                <a:cs typeface="Times New Roman"/>
              </a:rPr>
              <a:t>Klett</a:t>
            </a:r>
            <a:endParaRPr lang="en-US" dirty="0"/>
          </a:p>
          <a:p>
            <a:pPr>
              <a:buNone/>
            </a:pPr>
            <a:endParaRPr lang="en-US" sz="1200" dirty="0">
              <a:latin typeface="Times New Roman"/>
              <a:cs typeface="Times New Roman"/>
            </a:endParaRPr>
          </a:p>
          <a:p>
            <a:pPr>
              <a:buNone/>
            </a:pPr>
            <a:r>
              <a:rPr lang="en-US" sz="1200" b="1" dirty="0" err="1">
                <a:latin typeface="Times New Roman"/>
                <a:cs typeface="Times New Roman"/>
              </a:rPr>
              <a:t>Katolički</a:t>
            </a:r>
            <a:r>
              <a:rPr lang="en-US" sz="1200" b="1" dirty="0">
                <a:latin typeface="Times New Roman"/>
                <a:cs typeface="Times New Roman"/>
              </a:rPr>
              <a:t> </a:t>
            </a:r>
            <a:r>
              <a:rPr lang="en-US" sz="1200" b="1" dirty="0" err="1">
                <a:latin typeface="Times New Roman"/>
                <a:cs typeface="Times New Roman"/>
              </a:rPr>
              <a:t>vjeronauk</a:t>
            </a:r>
            <a:r>
              <a:rPr lang="en-US" sz="1200" dirty="0">
                <a:latin typeface="Times New Roman"/>
                <a:cs typeface="Times New Roman"/>
              </a:rPr>
              <a:t> </a:t>
            </a:r>
          </a:p>
          <a:p>
            <a:pPr>
              <a:buNone/>
            </a:pPr>
            <a:r>
              <a:rPr lang="en-US" sz="1200" dirty="0">
                <a:latin typeface="Times New Roman"/>
                <a:cs typeface="Times New Roman"/>
              </a:rPr>
              <a:t>U </a:t>
            </a:r>
            <a:r>
              <a:rPr lang="en-US" sz="1200" dirty="0" err="1">
                <a:latin typeface="Times New Roman"/>
                <a:cs typeface="Times New Roman"/>
              </a:rPr>
              <a:t>Božjoj</a:t>
            </a:r>
            <a:r>
              <a:rPr lang="en-US" sz="1200" dirty="0">
                <a:latin typeface="Times New Roman"/>
                <a:cs typeface="Times New Roman"/>
              </a:rPr>
              <a:t> </a:t>
            </a:r>
            <a:r>
              <a:rPr lang="en-US" sz="1200" dirty="0" err="1">
                <a:latin typeface="Times New Roman"/>
                <a:cs typeface="Times New Roman"/>
              </a:rPr>
              <a:t>ljubavi</a:t>
            </a:r>
            <a:r>
              <a:rPr lang="en-US" sz="1200" dirty="0">
                <a:latin typeface="Times New Roman"/>
                <a:cs typeface="Times New Roman"/>
              </a:rPr>
              <a:t>, </a:t>
            </a: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r>
              <a:rPr lang="en-US" sz="1200" dirty="0">
                <a:latin typeface="Times New Roman"/>
                <a:cs typeface="Times New Roman"/>
              </a:rPr>
              <a:t> </a:t>
            </a:r>
            <a:r>
              <a:rPr lang="en-US" sz="1200" dirty="0" err="1">
                <a:latin typeface="Times New Roman"/>
                <a:cs typeface="Times New Roman"/>
              </a:rPr>
              <a:t>za</a:t>
            </a:r>
            <a:r>
              <a:rPr lang="en-US" sz="1200" dirty="0">
                <a:latin typeface="Times New Roman"/>
                <a:cs typeface="Times New Roman"/>
              </a:rPr>
              <a:t> </a:t>
            </a:r>
            <a:r>
              <a:rPr lang="en-US" sz="1200" dirty="0" err="1">
                <a:latin typeface="Times New Roman"/>
                <a:cs typeface="Times New Roman"/>
              </a:rPr>
              <a:t>katolički</a:t>
            </a:r>
            <a:r>
              <a:rPr lang="en-US" sz="1200" dirty="0">
                <a:latin typeface="Times New Roman"/>
                <a:cs typeface="Times New Roman"/>
              </a:rPr>
              <a:t> </a:t>
            </a:r>
            <a:r>
              <a:rPr lang="en-US" sz="1200" dirty="0" err="1">
                <a:latin typeface="Times New Roman"/>
                <a:cs typeface="Times New Roman"/>
              </a:rPr>
              <a:t>vjeronauk</a:t>
            </a:r>
            <a:r>
              <a:rPr lang="en-US" sz="1200" dirty="0">
                <a:latin typeface="Times New Roman"/>
                <a:cs typeface="Times New Roman"/>
              </a:rPr>
              <a:t> </a:t>
            </a:r>
            <a:r>
              <a:rPr lang="en-US" sz="1200" dirty="0" err="1">
                <a:latin typeface="Times New Roman"/>
                <a:cs typeface="Times New Roman"/>
              </a:rPr>
              <a:t>prvoga</a:t>
            </a:r>
            <a:r>
              <a:rPr lang="en-US" sz="1200" dirty="0">
                <a:latin typeface="Times New Roman"/>
                <a:cs typeface="Times New Roman"/>
              </a:rPr>
              <a:t> </a:t>
            </a:r>
            <a:r>
              <a:rPr lang="en-US" sz="1200" dirty="0" err="1">
                <a:latin typeface="Times New Roman"/>
                <a:cs typeface="Times New Roman"/>
              </a:rPr>
              <a:t>razreda</a:t>
            </a:r>
            <a:r>
              <a:rPr lang="en-US" sz="1200" dirty="0">
                <a:latin typeface="Times New Roman"/>
                <a:cs typeface="Times New Roman"/>
              </a:rPr>
              <a:t> </a:t>
            </a:r>
            <a:r>
              <a:rPr lang="en-US" sz="1200" dirty="0" err="1">
                <a:latin typeface="Times New Roman"/>
                <a:cs typeface="Times New Roman"/>
              </a:rPr>
              <a:t>osnovne</a:t>
            </a:r>
            <a:r>
              <a:rPr lang="en-US" sz="1200" dirty="0">
                <a:latin typeface="Times New Roman"/>
                <a:cs typeface="Times New Roman"/>
              </a:rPr>
              <a:t> </a:t>
            </a:r>
            <a:r>
              <a:rPr lang="en-US" sz="1200" dirty="0" err="1">
                <a:latin typeface="Times New Roman"/>
                <a:cs typeface="Times New Roman"/>
              </a:rPr>
              <a:t>škole</a:t>
            </a:r>
            <a:endParaRPr lang="en-US" dirty="0"/>
          </a:p>
          <a:p>
            <a:pPr>
              <a:buNone/>
            </a:pP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endParaRPr lang="en-US" dirty="0"/>
          </a:p>
          <a:p>
            <a:pPr>
              <a:buNone/>
            </a:pPr>
            <a:r>
              <a:rPr lang="en-US" sz="1200" dirty="0">
                <a:latin typeface="Times New Roman"/>
                <a:cs typeface="Times New Roman"/>
              </a:rPr>
              <a:t>Ana </a:t>
            </a:r>
            <a:r>
              <a:rPr lang="en-US" sz="1200" dirty="0" err="1">
                <a:latin typeface="Times New Roman"/>
                <a:cs typeface="Times New Roman"/>
              </a:rPr>
              <a:t>Volf</a:t>
            </a:r>
            <a:r>
              <a:rPr lang="en-US" sz="1200" dirty="0">
                <a:latin typeface="Times New Roman"/>
                <a:cs typeface="Times New Roman"/>
              </a:rPr>
              <a:t>, </a:t>
            </a:r>
            <a:r>
              <a:rPr lang="en-US" sz="1200" dirty="0" err="1">
                <a:latin typeface="Times New Roman"/>
                <a:cs typeface="Times New Roman"/>
              </a:rPr>
              <a:t>Tihana</a:t>
            </a:r>
            <a:r>
              <a:rPr lang="en-US" sz="1200" dirty="0">
                <a:latin typeface="Times New Roman"/>
                <a:cs typeface="Times New Roman"/>
              </a:rPr>
              <a:t> </a:t>
            </a:r>
            <a:r>
              <a:rPr lang="en-US" sz="1200" dirty="0" err="1">
                <a:latin typeface="Times New Roman"/>
                <a:cs typeface="Times New Roman"/>
              </a:rPr>
              <a:t>Petković</a:t>
            </a:r>
            <a:endParaRPr lang="en-US" dirty="0"/>
          </a:p>
          <a:p>
            <a:pPr>
              <a:buNone/>
            </a:pPr>
            <a:r>
              <a:rPr lang="en-US" sz="1200" dirty="0" err="1">
                <a:latin typeface="Times New Roman"/>
                <a:cs typeface="Times New Roman"/>
              </a:rPr>
              <a:t>Nadbiskupski</a:t>
            </a:r>
            <a:r>
              <a:rPr lang="en-US" sz="1200" dirty="0">
                <a:latin typeface="Times New Roman"/>
                <a:cs typeface="Times New Roman"/>
              </a:rPr>
              <a:t> </a:t>
            </a:r>
            <a:r>
              <a:rPr lang="en-US" sz="1200" dirty="0" err="1">
                <a:latin typeface="Times New Roman"/>
                <a:cs typeface="Times New Roman"/>
              </a:rPr>
              <a:t>duhovni</a:t>
            </a:r>
            <a:r>
              <a:rPr lang="en-US" sz="1200" dirty="0">
                <a:latin typeface="Times New Roman"/>
                <a:cs typeface="Times New Roman"/>
              </a:rPr>
              <a:t> </a:t>
            </a:r>
            <a:r>
              <a:rPr lang="en-US" sz="1200" dirty="0" err="1">
                <a:latin typeface="Times New Roman"/>
                <a:cs typeface="Times New Roman"/>
              </a:rPr>
              <a:t>stol</a:t>
            </a:r>
            <a:r>
              <a:rPr lang="en-US" sz="1200" dirty="0">
                <a:latin typeface="Times New Roman"/>
                <a:cs typeface="Times New Roman"/>
              </a:rPr>
              <a:t> - </a:t>
            </a:r>
            <a:r>
              <a:rPr lang="en-US" sz="1200" dirty="0" err="1">
                <a:latin typeface="Times New Roman"/>
                <a:cs typeface="Times New Roman"/>
              </a:rPr>
              <a:t>Glas</a:t>
            </a:r>
            <a:r>
              <a:rPr lang="en-US" sz="1200" dirty="0">
                <a:latin typeface="Times New Roman"/>
                <a:cs typeface="Times New Roman"/>
              </a:rPr>
              <a:t> </a:t>
            </a:r>
            <a:r>
              <a:rPr lang="en-US" sz="1200" dirty="0" err="1">
                <a:latin typeface="Times New Roman"/>
                <a:cs typeface="Times New Roman"/>
              </a:rPr>
              <a:t>Koncila</a:t>
            </a:r>
            <a:endParaRPr lang="en-US" dirty="0"/>
          </a:p>
          <a:p>
            <a:pPr>
              <a:buNone/>
            </a:pPr>
            <a:endParaRPr lang="en-US" sz="1200" dirty="0">
              <a:latin typeface="Times New Roman"/>
              <a:cs typeface="Times New Roman"/>
            </a:endParaRPr>
          </a:p>
          <a:p>
            <a:pPr>
              <a:buNone/>
            </a:pPr>
            <a:r>
              <a:rPr lang="en-US" sz="1200" b="1" dirty="0" err="1">
                <a:latin typeface="Times New Roman"/>
                <a:cs typeface="Times New Roman"/>
              </a:rPr>
              <a:t>Hrvatski</a:t>
            </a:r>
            <a:r>
              <a:rPr lang="en-US" sz="1200" b="1" dirty="0">
                <a:latin typeface="Times New Roman"/>
                <a:cs typeface="Times New Roman"/>
              </a:rPr>
              <a:t> </a:t>
            </a:r>
            <a:r>
              <a:rPr lang="en-US" sz="1200" b="1" dirty="0" err="1">
                <a:latin typeface="Times New Roman"/>
                <a:cs typeface="Times New Roman"/>
              </a:rPr>
              <a:t>jezik</a:t>
            </a:r>
            <a:r>
              <a:rPr lang="en-US" sz="1200" dirty="0">
                <a:latin typeface="Times New Roman"/>
                <a:cs typeface="Times New Roman"/>
              </a:rPr>
              <a:t> </a:t>
            </a:r>
          </a:p>
          <a:p>
            <a:pPr>
              <a:buNone/>
            </a:pPr>
            <a:r>
              <a:rPr lang="en-US" sz="1200" dirty="0" err="1">
                <a:latin typeface="Times New Roman"/>
                <a:cs typeface="Times New Roman"/>
              </a:rPr>
              <a:t>Radost</a:t>
            </a:r>
            <a:r>
              <a:rPr lang="en-US" sz="1200" dirty="0">
                <a:latin typeface="Times New Roman"/>
                <a:cs typeface="Times New Roman"/>
              </a:rPr>
              <a:t> </a:t>
            </a:r>
            <a:r>
              <a:rPr lang="en-US" sz="1200" dirty="0" err="1">
                <a:latin typeface="Times New Roman"/>
                <a:cs typeface="Times New Roman"/>
              </a:rPr>
              <a:t>čitanja</a:t>
            </a:r>
            <a:r>
              <a:rPr lang="en-US" sz="1200" dirty="0">
                <a:latin typeface="Times New Roman"/>
                <a:cs typeface="Times New Roman"/>
              </a:rPr>
              <a:t> </a:t>
            </a:r>
            <a:r>
              <a:rPr lang="en-US" sz="1200" dirty="0" err="1">
                <a:latin typeface="Times New Roman"/>
                <a:cs typeface="Times New Roman"/>
              </a:rPr>
              <a:t>i</a:t>
            </a:r>
            <a:r>
              <a:rPr lang="en-US" sz="1200" dirty="0">
                <a:latin typeface="Times New Roman"/>
                <a:cs typeface="Times New Roman"/>
              </a:rPr>
              <a:t> </a:t>
            </a:r>
            <a:r>
              <a:rPr lang="en-US" sz="1200" dirty="0" err="1">
                <a:latin typeface="Times New Roman"/>
                <a:cs typeface="Times New Roman"/>
              </a:rPr>
              <a:t>pisanja</a:t>
            </a:r>
            <a:r>
              <a:rPr lang="en-US" sz="1200" dirty="0">
                <a:latin typeface="Times New Roman"/>
                <a:cs typeface="Times New Roman"/>
              </a:rPr>
              <a:t> - </a:t>
            </a: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r>
              <a:rPr lang="en-US" sz="1200" dirty="0">
                <a:latin typeface="Times New Roman"/>
                <a:cs typeface="Times New Roman"/>
              </a:rPr>
              <a:t> </a:t>
            </a:r>
            <a:r>
              <a:rPr lang="en-US" sz="1200" dirty="0" err="1">
                <a:latin typeface="Times New Roman"/>
                <a:cs typeface="Times New Roman"/>
              </a:rPr>
              <a:t>uz</a:t>
            </a:r>
            <a:r>
              <a:rPr lang="en-US" sz="1200" dirty="0">
                <a:latin typeface="Times New Roman"/>
                <a:cs typeface="Times New Roman"/>
              </a:rPr>
              <a:t> </a:t>
            </a:r>
            <a:r>
              <a:rPr lang="en-US" sz="1200" dirty="0" err="1">
                <a:latin typeface="Times New Roman"/>
                <a:cs typeface="Times New Roman"/>
              </a:rPr>
              <a:t>Hrvatsku</a:t>
            </a:r>
            <a:r>
              <a:rPr lang="en-US" sz="1200" dirty="0">
                <a:latin typeface="Times New Roman"/>
                <a:cs typeface="Times New Roman"/>
              </a:rPr>
              <a:t> </a:t>
            </a:r>
            <a:r>
              <a:rPr lang="en-US" sz="1200" dirty="0" err="1">
                <a:latin typeface="Times New Roman"/>
                <a:cs typeface="Times New Roman"/>
              </a:rPr>
              <a:t>početnicu</a:t>
            </a:r>
            <a:r>
              <a:rPr lang="en-US" sz="1200" dirty="0">
                <a:latin typeface="Times New Roman"/>
                <a:cs typeface="Times New Roman"/>
              </a:rPr>
              <a:t> </a:t>
            </a:r>
            <a:r>
              <a:rPr lang="en-US" sz="1200" dirty="0" err="1">
                <a:latin typeface="Times New Roman"/>
                <a:cs typeface="Times New Roman"/>
              </a:rPr>
              <a:t>za</a:t>
            </a:r>
            <a:r>
              <a:rPr lang="en-US" sz="1200" dirty="0">
                <a:latin typeface="Times New Roman"/>
                <a:cs typeface="Times New Roman"/>
              </a:rPr>
              <a:t> 1. </a:t>
            </a:r>
            <a:r>
              <a:rPr lang="en-US" sz="1200" dirty="0" err="1">
                <a:latin typeface="Times New Roman"/>
                <a:cs typeface="Times New Roman"/>
              </a:rPr>
              <a:t>razred</a:t>
            </a:r>
            <a:r>
              <a:rPr lang="en-US" sz="1200" dirty="0">
                <a:latin typeface="Times New Roman"/>
                <a:cs typeface="Times New Roman"/>
              </a:rPr>
              <a:t> </a:t>
            </a:r>
            <a:r>
              <a:rPr lang="en-US" sz="1200" dirty="0" err="1">
                <a:latin typeface="Times New Roman"/>
                <a:cs typeface="Times New Roman"/>
              </a:rPr>
              <a:t>osnovne</a:t>
            </a:r>
            <a:r>
              <a:rPr lang="en-US" sz="1200" dirty="0">
                <a:latin typeface="Times New Roman"/>
                <a:cs typeface="Times New Roman"/>
              </a:rPr>
              <a:t> </a:t>
            </a:r>
            <a:r>
              <a:rPr lang="en-US" sz="1200" dirty="0" err="1">
                <a:latin typeface="Times New Roman"/>
                <a:cs typeface="Times New Roman"/>
              </a:rPr>
              <a:t>škole</a:t>
            </a:r>
            <a:endParaRPr lang="en-US" dirty="0"/>
          </a:p>
          <a:p>
            <a:pPr>
              <a:buNone/>
            </a:pPr>
            <a:r>
              <a:rPr lang="en-US" sz="1200" dirty="0">
                <a:latin typeface="Times New Roman"/>
                <a:cs typeface="Times New Roman"/>
              </a:rPr>
              <a:t>Ante </a:t>
            </a:r>
            <a:r>
              <a:rPr lang="en-US" sz="1200" dirty="0" err="1">
                <a:latin typeface="Times New Roman"/>
                <a:cs typeface="Times New Roman"/>
              </a:rPr>
              <a:t>Bežen</a:t>
            </a:r>
            <a:r>
              <a:rPr lang="en-US" sz="1200" dirty="0">
                <a:latin typeface="Times New Roman"/>
                <a:cs typeface="Times New Roman"/>
              </a:rPr>
              <a:t>, </a:t>
            </a:r>
            <a:r>
              <a:rPr lang="en-US" sz="1200" dirty="0" err="1">
                <a:latin typeface="Times New Roman"/>
                <a:cs typeface="Times New Roman"/>
              </a:rPr>
              <a:t>Marija</a:t>
            </a:r>
            <a:r>
              <a:rPr lang="en-US" sz="1200" dirty="0">
                <a:latin typeface="Times New Roman"/>
                <a:cs typeface="Times New Roman"/>
              </a:rPr>
              <a:t> Turk </a:t>
            </a:r>
            <a:r>
              <a:rPr lang="en-US" sz="1200" dirty="0" err="1">
                <a:latin typeface="Times New Roman"/>
                <a:cs typeface="Times New Roman"/>
              </a:rPr>
              <a:t>Sakač</a:t>
            </a:r>
            <a:r>
              <a:rPr lang="en-US" sz="1200" dirty="0">
                <a:latin typeface="Times New Roman"/>
                <a:cs typeface="Times New Roman"/>
              </a:rPr>
              <a:t>, </a:t>
            </a:r>
            <a:r>
              <a:rPr lang="en-US" sz="1200" dirty="0" err="1">
                <a:latin typeface="Times New Roman"/>
                <a:cs typeface="Times New Roman"/>
              </a:rPr>
              <a:t>Sanja</a:t>
            </a:r>
            <a:r>
              <a:rPr lang="en-US" sz="1200" dirty="0">
                <a:latin typeface="Times New Roman"/>
                <a:cs typeface="Times New Roman"/>
              </a:rPr>
              <a:t> </a:t>
            </a:r>
            <a:r>
              <a:rPr lang="en-US" sz="1200" dirty="0" err="1">
                <a:latin typeface="Times New Roman"/>
                <a:cs typeface="Times New Roman"/>
              </a:rPr>
              <a:t>Minarik</a:t>
            </a:r>
            <a:r>
              <a:rPr lang="en-US" sz="1200" dirty="0">
                <a:latin typeface="Times New Roman"/>
                <a:cs typeface="Times New Roman"/>
              </a:rPr>
              <a:t>, </a:t>
            </a:r>
            <a:r>
              <a:rPr lang="en-US" sz="1200" dirty="0" err="1">
                <a:latin typeface="Times New Roman"/>
                <a:cs typeface="Times New Roman"/>
              </a:rPr>
              <a:t>Gordana</a:t>
            </a:r>
            <a:r>
              <a:rPr lang="en-US" sz="1200" dirty="0">
                <a:latin typeface="Times New Roman"/>
                <a:cs typeface="Times New Roman"/>
              </a:rPr>
              <a:t> </a:t>
            </a:r>
            <a:r>
              <a:rPr lang="en-US" sz="1200" dirty="0" err="1">
                <a:latin typeface="Times New Roman"/>
                <a:cs typeface="Times New Roman"/>
              </a:rPr>
              <a:t>Vuglec</a:t>
            </a:r>
            <a:r>
              <a:rPr lang="en-US" sz="1200" dirty="0">
                <a:latin typeface="Times New Roman"/>
                <a:cs typeface="Times New Roman"/>
              </a:rPr>
              <a:t> </a:t>
            </a:r>
            <a:r>
              <a:rPr lang="en-US" sz="1200" dirty="0" err="1">
                <a:latin typeface="Times New Roman"/>
                <a:cs typeface="Times New Roman"/>
              </a:rPr>
              <a:t>i</a:t>
            </a:r>
            <a:r>
              <a:rPr lang="en-US" sz="1200" dirty="0">
                <a:latin typeface="Times New Roman"/>
                <a:cs typeface="Times New Roman"/>
              </a:rPr>
              <a:t> dr.</a:t>
            </a:r>
          </a:p>
          <a:p>
            <a:pPr>
              <a:buNone/>
            </a:pPr>
            <a:r>
              <a:rPr lang="en-US" sz="1200" dirty="0" err="1">
                <a:latin typeface="Times New Roman"/>
                <a:cs typeface="Times New Roman"/>
              </a:rPr>
              <a:t>radna</a:t>
            </a:r>
            <a:r>
              <a:rPr lang="en-US" sz="1200" dirty="0">
                <a:latin typeface="Times New Roman"/>
                <a:cs typeface="Times New Roman"/>
              </a:rPr>
              <a:t> </a:t>
            </a:r>
            <a:r>
              <a:rPr lang="en-US" sz="1200" dirty="0" err="1">
                <a:latin typeface="Times New Roman"/>
                <a:cs typeface="Times New Roman"/>
              </a:rPr>
              <a:t>bilježnica</a:t>
            </a:r>
            <a:endParaRPr lang="en-US" dirty="0"/>
          </a:p>
          <a:p>
            <a:pPr>
              <a:buNone/>
            </a:pPr>
            <a:r>
              <a:rPr lang="en-US" sz="1200" dirty="0" err="1">
                <a:latin typeface="Times New Roman"/>
                <a:cs typeface="Times New Roman"/>
              </a:rPr>
              <a:t>Naklada</a:t>
            </a:r>
            <a:r>
              <a:rPr lang="en-US" sz="1200" dirty="0">
                <a:latin typeface="Times New Roman"/>
                <a:cs typeface="Times New Roman"/>
              </a:rPr>
              <a:t> </a:t>
            </a:r>
            <a:r>
              <a:rPr lang="en-US" sz="1200" dirty="0" err="1">
                <a:latin typeface="Times New Roman"/>
                <a:cs typeface="Times New Roman"/>
              </a:rPr>
              <a:t>Ljevak</a:t>
            </a:r>
            <a:r>
              <a:rPr lang="en-US" sz="1200" dirty="0">
                <a:latin typeface="Times New Roman"/>
                <a:cs typeface="Times New Roman"/>
              </a:rPr>
              <a:t> </a:t>
            </a:r>
            <a:endParaRPr lang="en-US" dirty="0"/>
          </a:p>
          <a:p>
            <a:pPr>
              <a:buNone/>
            </a:pPr>
            <a:endParaRPr lang="en-US" sz="1200" dirty="0">
              <a:latin typeface="Times New Roman"/>
              <a:cs typeface="Times New Roman"/>
            </a:endParaRPr>
          </a:p>
          <a:p>
            <a:pPr>
              <a:buNone/>
            </a:pPr>
            <a:endParaRPr lang="en-US" sz="1200" dirty="0">
              <a:latin typeface="Times New Roman"/>
              <a:cs typeface="Times New Roman"/>
            </a:endParaRPr>
          </a:p>
          <a:p>
            <a:pPr>
              <a:buNone/>
            </a:pPr>
            <a:endParaRPr lang="en-US" sz="1200" dirty="0">
              <a:latin typeface="Times New Roman"/>
              <a:cs typeface="Times New Roman"/>
            </a:endParaRPr>
          </a:p>
          <a:p>
            <a:pPr>
              <a:buNone/>
            </a:pPr>
            <a:endParaRPr lang="en-US" sz="1200" dirty="0">
              <a:latin typeface="Times New Roman"/>
              <a:cs typeface="Times New Roman"/>
            </a:endParaRPr>
          </a:p>
          <a:p>
            <a:pPr marL="114300" indent="0">
              <a:buNone/>
            </a:pPr>
            <a:endParaRPr lang="en-US" dirty="0"/>
          </a:p>
        </p:txBody>
      </p:sp>
    </p:spTree>
    <p:extLst>
      <p:ext uri="{BB962C8B-B14F-4D97-AF65-F5344CB8AC3E}">
        <p14:creationId xmlns:p14="http://schemas.microsoft.com/office/powerpoint/2010/main" val="178894960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lstStyle/>
          <a:p>
            <a:r>
              <a:rPr lang="en-US" sz="2400" b="1">
                <a:latin typeface="Times New Roman"/>
              </a:rPr>
              <a:t>1.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66781"/>
            <a:ext cx="7886700" cy="5569203"/>
          </a:xfrm>
        </p:spPr>
        <p:txBody>
          <a:bodyPr>
            <a:normAutofit lnSpcReduction="10000"/>
          </a:bodyPr>
          <a:lstStyle/>
          <a:p>
            <a:pPr>
              <a:buNone/>
            </a:pPr>
            <a:r>
              <a:rPr lang="en-US" sz="1200" err="1">
                <a:latin typeface="Times New Roman"/>
                <a:cs typeface="Times New Roman"/>
              </a:rPr>
              <a:t>Svijet</a:t>
            </a:r>
            <a:r>
              <a:rPr lang="en-US" sz="1200">
                <a:latin typeface="Times New Roman"/>
                <a:cs typeface="Times New Roman"/>
              </a:rPr>
              <a:t> </a:t>
            </a:r>
            <a:r>
              <a:rPr lang="en-US" sz="1200" err="1">
                <a:latin typeface="Times New Roman"/>
                <a:cs typeface="Times New Roman"/>
              </a:rPr>
              <a:t>riječi</a:t>
            </a:r>
            <a:r>
              <a:rPr lang="en-US" sz="1200">
                <a:latin typeface="Times New Roman"/>
                <a:cs typeface="Times New Roman"/>
              </a:rPr>
              <a:t> 1, </a:t>
            </a:r>
            <a:r>
              <a:rPr lang="en-US" sz="1200" err="1">
                <a:latin typeface="Times New Roman"/>
                <a:cs typeface="Times New Roman"/>
              </a:rPr>
              <a:t>pisanka</a:t>
            </a:r>
            <a:r>
              <a:rPr lang="en-US" sz="1200">
                <a:latin typeface="Times New Roman"/>
                <a:cs typeface="Times New Roman"/>
              </a:rPr>
              <a:t> za </a:t>
            </a:r>
            <a:r>
              <a:rPr lang="en-US" sz="1200" err="1">
                <a:latin typeface="Times New Roman"/>
                <a:cs typeface="Times New Roman"/>
              </a:rPr>
              <a:t>prvi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Ankica </a:t>
            </a:r>
            <a:r>
              <a:rPr lang="en-US" sz="1200" err="1">
                <a:latin typeface="Times New Roman"/>
                <a:cs typeface="Times New Roman"/>
              </a:rPr>
              <a:t>Španić</a:t>
            </a:r>
            <a:r>
              <a:rPr lang="en-US" sz="1200">
                <a:latin typeface="Times New Roman"/>
                <a:cs typeface="Times New Roman"/>
              </a:rPr>
              <a:t>, Jadranka Jurić, Terezija </a:t>
            </a:r>
            <a:r>
              <a:rPr lang="en-US" sz="1200" err="1">
                <a:latin typeface="Times New Roman"/>
                <a:cs typeface="Times New Roman"/>
              </a:rPr>
              <a:t>Zokić</a:t>
            </a:r>
            <a:r>
              <a:rPr lang="en-US" sz="1200">
                <a:latin typeface="Times New Roman"/>
                <a:cs typeface="Times New Roman"/>
              </a:rPr>
              <a:t>, Benita </a:t>
            </a:r>
            <a:r>
              <a:rPr lang="en-US" sz="1200" err="1">
                <a:latin typeface="Times New Roman"/>
                <a:cs typeface="Times New Roman"/>
              </a:rPr>
              <a:t>Vladušić</a:t>
            </a:r>
            <a:endParaRPr lang="en-US" err="1"/>
          </a:p>
          <a:p>
            <a:pPr>
              <a:buNone/>
            </a:pPr>
            <a:r>
              <a:rPr lang="en-US" sz="1200" err="1">
                <a:latin typeface="Times New Roman"/>
                <a:cs typeface="Times New Roman"/>
              </a:rPr>
              <a:t>pisanka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 sz="1200" err="1"/>
              <a:t>Š</a:t>
            </a:r>
            <a:r>
              <a:rPr lang="en" sz="1200" err="1">
                <a:latin typeface="Times New Roman"/>
              </a:rPr>
              <a:t>krinjica</a:t>
            </a:r>
            <a:r>
              <a:rPr lang="en" sz="1200">
                <a:latin typeface="Times New Roman"/>
              </a:rPr>
              <a:t> </a:t>
            </a:r>
            <a:r>
              <a:rPr lang="en" sz="1200" err="1">
                <a:latin typeface="Times New Roman"/>
              </a:rPr>
              <a:t>slova</a:t>
            </a:r>
            <a:r>
              <a:rPr lang="en" sz="1200">
                <a:latin typeface="Times New Roman"/>
              </a:rPr>
              <a:t> </a:t>
            </a:r>
            <a:r>
              <a:rPr lang="en" sz="1200" err="1">
                <a:latin typeface="Times New Roman"/>
              </a:rPr>
              <a:t>i</a:t>
            </a:r>
            <a:r>
              <a:rPr lang="en" sz="1200">
                <a:latin typeface="Times New Roman"/>
              </a:rPr>
              <a:t> </a:t>
            </a:r>
            <a:r>
              <a:rPr lang="en" sz="1200" err="1">
                <a:latin typeface="Times New Roman"/>
              </a:rPr>
              <a:t>riječi</a:t>
            </a:r>
            <a:r>
              <a:rPr lang="en" sz="1200">
                <a:latin typeface="Times New Roman"/>
              </a:rPr>
              <a:t> 1, </a:t>
            </a:r>
            <a:r>
              <a:rPr lang="en" sz="1200" err="1">
                <a:latin typeface="Times New Roman"/>
              </a:rPr>
              <a:t>pisančica</a:t>
            </a:r>
            <a:r>
              <a:rPr lang="en" sz="1200">
                <a:latin typeface="Times New Roman"/>
              </a:rPr>
              <a:t> A za </a:t>
            </a:r>
            <a:r>
              <a:rPr lang="en" sz="1200" err="1">
                <a:latin typeface="Times New Roman"/>
              </a:rPr>
              <a:t>prvi</a:t>
            </a:r>
            <a:r>
              <a:rPr lang="en" sz="1200">
                <a:latin typeface="Times New Roman"/>
              </a:rPr>
              <a:t> </a:t>
            </a:r>
            <a:r>
              <a:rPr lang="en" sz="1200" err="1">
                <a:latin typeface="Times New Roman"/>
              </a:rPr>
              <a:t>razred</a:t>
            </a:r>
            <a:r>
              <a:rPr lang="en" sz="1200">
                <a:latin typeface="Times New Roman"/>
              </a:rPr>
              <a:t> </a:t>
            </a:r>
            <a:r>
              <a:rPr lang="en" sz="1200" err="1">
                <a:latin typeface="Times New Roman"/>
              </a:rPr>
              <a:t>osnovne</a:t>
            </a:r>
            <a:r>
              <a:rPr lang="en" sz="1200">
                <a:latin typeface="Times New Roman"/>
              </a:rPr>
              <a:t> </a:t>
            </a:r>
            <a:r>
              <a:rPr lang="en" sz="1200" err="1">
                <a:latin typeface="Times New Roman"/>
              </a:rPr>
              <a:t>škole</a:t>
            </a:r>
            <a:endParaRPr lang="en" sz="1200">
              <a:latin typeface="Times New Roman"/>
            </a:endParaRPr>
          </a:p>
          <a:p>
            <a:pPr>
              <a:buNone/>
            </a:pPr>
            <a:r>
              <a:rPr lang="en" sz="1200">
                <a:latin typeface="Times New Roman"/>
              </a:rPr>
              <a:t>Andrea </a:t>
            </a:r>
            <a:r>
              <a:rPr lang="en" sz="1200" err="1">
                <a:latin typeface="Times New Roman"/>
              </a:rPr>
              <a:t>Škribulja</a:t>
            </a:r>
            <a:r>
              <a:rPr lang="en" sz="1200">
                <a:latin typeface="Times New Roman"/>
              </a:rPr>
              <a:t> Horvat, Vesna Marjanović, dr. sc. Marina </a:t>
            </a:r>
            <a:r>
              <a:rPr lang="en" sz="1200" err="1">
                <a:latin typeface="Times New Roman"/>
              </a:rPr>
              <a:t>Gabelica</a:t>
            </a:r>
            <a:endParaRPr lang="en" sz="1200">
              <a:latin typeface="Times New Roman"/>
            </a:endParaRPr>
          </a:p>
          <a:p>
            <a:pPr>
              <a:buNone/>
            </a:pPr>
            <a:r>
              <a:rPr lang="en" sz="1200" err="1">
                <a:latin typeface="Times New Roman"/>
              </a:rPr>
              <a:t>pisanka</a:t>
            </a:r>
            <a:endParaRPr lang="en" sz="1200">
              <a:latin typeface="Times New Roman"/>
            </a:endParaRPr>
          </a:p>
          <a:p>
            <a:pPr>
              <a:buNone/>
            </a:pPr>
            <a:r>
              <a:rPr lang="en" sz="1200">
                <a:latin typeface="Times New Roman"/>
              </a:rPr>
              <a:t>Alfa</a:t>
            </a:r>
          </a:p>
          <a:p>
            <a:pPr>
              <a:buNone/>
            </a:pPr>
            <a:endParaRPr lang="en" sz="1200">
              <a:latin typeface="Times New Roman"/>
            </a:endParaRPr>
          </a:p>
          <a:p>
            <a:pPr>
              <a:buNone/>
            </a:pPr>
            <a:r>
              <a:rPr lang="en" sz="1200" err="1">
                <a:latin typeface="Times New Roman"/>
              </a:rPr>
              <a:t>Matematika</a:t>
            </a:r>
            <a:endParaRPr lang="en" sz="1200">
              <a:latin typeface="Times New Roman"/>
            </a:endParaRPr>
          </a:p>
          <a:p>
            <a:pPr>
              <a:buNone/>
            </a:pPr>
            <a:r>
              <a:rPr lang="en" sz="1200">
                <a:latin typeface="Times New Roman"/>
                <a:cs typeface="Times New Roman"/>
              </a:rPr>
              <a:t>Moj </a:t>
            </a:r>
            <a:r>
              <a:rPr lang="en" sz="1200" err="1">
                <a:latin typeface="Times New Roman"/>
                <a:cs typeface="Times New Roman"/>
              </a:rPr>
              <a:t>sretni</a:t>
            </a:r>
            <a:r>
              <a:rPr lang="en" sz="1200">
                <a:latin typeface="Times New Roman"/>
                <a:cs typeface="Times New Roman"/>
              </a:rPr>
              <a:t> </a:t>
            </a:r>
            <a:r>
              <a:rPr lang="en" sz="1200" err="1">
                <a:latin typeface="Times New Roman"/>
                <a:cs typeface="Times New Roman"/>
              </a:rPr>
              <a:t>broj</a:t>
            </a:r>
            <a:r>
              <a:rPr lang="en" sz="1200">
                <a:latin typeface="Times New Roman"/>
                <a:cs typeface="Times New Roman"/>
              </a:rPr>
              <a:t> 1, </a:t>
            </a: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r>
              <a:rPr lang="en" sz="1200">
                <a:latin typeface="Times New Roman"/>
                <a:cs typeface="Times New Roman"/>
              </a:rPr>
              <a:t> za </a:t>
            </a:r>
            <a:r>
              <a:rPr lang="en" sz="1200" err="1">
                <a:latin typeface="Times New Roman"/>
                <a:cs typeface="Times New Roman"/>
              </a:rPr>
              <a:t>matematiku</a:t>
            </a:r>
            <a:r>
              <a:rPr lang="en" sz="1200">
                <a:latin typeface="Times New Roman"/>
                <a:cs typeface="Times New Roman"/>
              </a:rPr>
              <a:t> u </a:t>
            </a:r>
            <a:r>
              <a:rPr lang="en" sz="1200" err="1">
                <a:latin typeface="Times New Roman"/>
                <a:cs typeface="Times New Roman"/>
              </a:rPr>
              <a:t>prvom</a:t>
            </a:r>
            <a:r>
              <a:rPr lang="en" sz="1200">
                <a:latin typeface="Times New Roman"/>
                <a:cs typeface="Times New Roman"/>
              </a:rPr>
              <a:t> </a:t>
            </a:r>
            <a:r>
              <a:rPr lang="en" sz="1200" err="1">
                <a:latin typeface="Times New Roman"/>
                <a:cs typeface="Times New Roman"/>
              </a:rPr>
              <a:t>razredu</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endParaRPr lang="en"/>
          </a:p>
          <a:p>
            <a:pPr>
              <a:buNone/>
            </a:pPr>
            <a:r>
              <a:rPr lang="en" sz="1200">
                <a:latin typeface="Times New Roman"/>
                <a:cs typeface="Times New Roman"/>
              </a:rPr>
              <a:t>Dubravka </a:t>
            </a:r>
            <a:r>
              <a:rPr lang="en" sz="1200" err="1">
                <a:latin typeface="Times New Roman"/>
                <a:cs typeface="Times New Roman"/>
              </a:rPr>
              <a:t>Miklec</a:t>
            </a:r>
            <a:r>
              <a:rPr lang="en" sz="1200">
                <a:latin typeface="Times New Roman"/>
                <a:cs typeface="Times New Roman"/>
              </a:rPr>
              <a:t>, Sanja Jakovljević Rogić, Graciella </a:t>
            </a:r>
            <a:r>
              <a:rPr lang="en" sz="1200" err="1">
                <a:latin typeface="Times New Roman"/>
                <a:cs typeface="Times New Roman"/>
              </a:rPr>
              <a:t>Prtajin</a:t>
            </a:r>
            <a:endParaRPr lang="en"/>
          </a:p>
          <a:p>
            <a:pPr>
              <a:buNone/>
            </a:pP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endParaRPr lang="en"/>
          </a:p>
          <a:p>
            <a:pPr>
              <a:buNone/>
            </a:pPr>
            <a:r>
              <a:rPr lang="en" sz="1200" err="1">
                <a:latin typeface="Times New Roman"/>
                <a:cs typeface="Times New Roman"/>
              </a:rPr>
              <a:t>Školska</a:t>
            </a:r>
            <a:r>
              <a:rPr lang="en" sz="1200">
                <a:latin typeface="Times New Roman"/>
                <a:cs typeface="Times New Roman"/>
              </a:rPr>
              <a:t> </a:t>
            </a:r>
            <a:r>
              <a:rPr lang="en" sz="1200" err="1">
                <a:latin typeface="Times New Roman"/>
                <a:cs typeface="Times New Roman"/>
              </a:rPr>
              <a:t>knjiga</a:t>
            </a:r>
            <a:endParaRPr lang="en"/>
          </a:p>
          <a:p>
            <a:pPr>
              <a:buNone/>
            </a:pPr>
            <a:endParaRPr lang="en" sz="1200">
              <a:latin typeface="Times New Roman"/>
            </a:endParaRPr>
          </a:p>
          <a:p>
            <a:pPr>
              <a:buNone/>
            </a:pPr>
            <a:r>
              <a:rPr lang="en" sz="1200" err="1">
                <a:latin typeface="Times New Roman"/>
              </a:rPr>
              <a:t>Priroda</a:t>
            </a:r>
            <a:r>
              <a:rPr lang="en" sz="1200">
                <a:latin typeface="Times New Roman"/>
              </a:rPr>
              <a:t> </a:t>
            </a:r>
            <a:r>
              <a:rPr lang="en" sz="1200" err="1">
                <a:latin typeface="Times New Roman"/>
              </a:rPr>
              <a:t>i</a:t>
            </a:r>
            <a:r>
              <a:rPr lang="en" sz="1200">
                <a:latin typeface="Times New Roman"/>
              </a:rPr>
              <a:t> </a:t>
            </a:r>
            <a:r>
              <a:rPr lang="en" sz="1200" err="1">
                <a:latin typeface="Times New Roman"/>
              </a:rPr>
              <a:t>društvo</a:t>
            </a:r>
            <a:endParaRPr lang="en" sz="1200">
              <a:latin typeface="Times New Roman"/>
            </a:endParaRPr>
          </a:p>
          <a:p>
            <a:pPr>
              <a:buNone/>
            </a:pPr>
            <a:r>
              <a:rPr lang="en" sz="1200" err="1">
                <a:latin typeface="Times New Roman"/>
                <a:cs typeface="Times New Roman"/>
              </a:rPr>
              <a:t>Priroda</a:t>
            </a:r>
            <a:r>
              <a:rPr lang="en" sz="1200">
                <a:latin typeface="Times New Roman"/>
                <a:cs typeface="Times New Roman"/>
              </a:rPr>
              <a:t>, </a:t>
            </a:r>
            <a:r>
              <a:rPr lang="en" sz="1200" err="1">
                <a:latin typeface="Times New Roman"/>
                <a:cs typeface="Times New Roman"/>
              </a:rPr>
              <a:t>društvo</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ja 1</a:t>
            </a:r>
            <a:endParaRPr lang="en"/>
          </a:p>
          <a:p>
            <a:pPr>
              <a:buNone/>
            </a:pPr>
            <a:r>
              <a:rPr lang="en" sz="1200" err="1">
                <a:latin typeface="Times New Roman"/>
              </a:rPr>
              <a:t>radna</a:t>
            </a:r>
            <a:r>
              <a:rPr lang="en" sz="1200">
                <a:latin typeface="Times New Roman"/>
              </a:rPr>
              <a:t> </a:t>
            </a:r>
            <a:r>
              <a:rPr lang="en" sz="1200" err="1">
                <a:latin typeface="Times New Roman"/>
              </a:rPr>
              <a:t>bilježnica</a:t>
            </a:r>
            <a:endParaRPr lang="en" sz="1200">
              <a:latin typeface="Times New Roman"/>
            </a:endParaRPr>
          </a:p>
          <a:p>
            <a:pPr>
              <a:buNone/>
            </a:pPr>
            <a:r>
              <a:rPr lang="en" sz="1200">
                <a:latin typeface="Times New Roman"/>
                <a:cs typeface="Times New Roman"/>
              </a:rPr>
              <a:t>Mila Bulić, Gordana Kralj, Lidija Križanić, Karmen Hlad, Andreja Kovač, Andreja </a:t>
            </a:r>
            <a:r>
              <a:rPr lang="en" sz="1200" err="1">
                <a:latin typeface="Times New Roman"/>
                <a:cs typeface="Times New Roman"/>
              </a:rPr>
              <a:t>Kosorčić</a:t>
            </a:r>
            <a:endParaRPr lang="en"/>
          </a:p>
          <a:p>
            <a:pPr>
              <a:buNone/>
            </a:pPr>
            <a:r>
              <a:rPr lang="en" sz="1200">
                <a:latin typeface="Times New Roman"/>
                <a:cs typeface="Times New Roman"/>
              </a:rPr>
              <a:t>Alfa</a:t>
            </a:r>
            <a:endParaRPr lang="en"/>
          </a:p>
          <a:p>
            <a:pPr>
              <a:buNone/>
            </a:pPr>
            <a:endParaRPr lang="en"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46486462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1018905"/>
          </a:xfrm>
        </p:spPr>
        <p:txBody>
          <a:bodyPr/>
          <a:lstStyle/>
          <a:p>
            <a:r>
              <a:rPr lang="en-US" sz="2400" b="1">
                <a:latin typeface="Times New Roman"/>
              </a:rPr>
              <a:t>1.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226676"/>
            <a:ext cx="7886700" cy="5509308"/>
          </a:xfrm>
        </p:spPr>
        <p:txBody>
          <a:bodyPr>
            <a:normAutofit/>
          </a:bodyPr>
          <a:lstStyle/>
          <a:p>
            <a:pPr>
              <a:buNone/>
            </a:pPr>
            <a:r>
              <a:rPr lang="en-US" sz="1200">
                <a:latin typeface="Times New Roman"/>
                <a:cs typeface="Times New Roman"/>
              </a:rPr>
              <a:t>ISTRAŽUJEMO NAŠ SVIJET 1 -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istraživanje</a:t>
            </a:r>
            <a:r>
              <a:rPr lang="en-US" sz="1200">
                <a:latin typeface="Times New Roman"/>
                <a:cs typeface="Times New Roman"/>
              </a:rPr>
              <a:t> u </a:t>
            </a:r>
            <a:r>
              <a:rPr lang="en-US" sz="1200" err="1">
                <a:latin typeface="Times New Roman"/>
                <a:cs typeface="Times New Roman"/>
              </a:rPr>
              <a:t>prvom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err="1">
                <a:latin typeface="Times New Roman"/>
                <a:cs typeface="Times New Roman"/>
              </a:rPr>
              <a:t>više</a:t>
            </a:r>
            <a:r>
              <a:rPr lang="en-US" sz="1200">
                <a:latin typeface="Times New Roman"/>
                <a:cs typeface="Times New Roman"/>
              </a:rPr>
              <a:t> </a:t>
            </a:r>
            <a:r>
              <a:rPr lang="en-US" sz="1200" err="1">
                <a:latin typeface="Times New Roman"/>
                <a:cs typeface="Times New Roman"/>
              </a:rPr>
              <a:t>autora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pribor</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 sz="1200" err="1">
                <a:latin typeface="Times New Roman"/>
              </a:rPr>
              <a:t>Glazbena</a:t>
            </a:r>
            <a:r>
              <a:rPr lang="en" sz="1200">
                <a:latin typeface="Times New Roman"/>
              </a:rPr>
              <a:t> </a:t>
            </a:r>
            <a:r>
              <a:rPr lang="en" sz="1200" err="1">
                <a:latin typeface="Times New Roman"/>
              </a:rPr>
              <a:t>kultura</a:t>
            </a:r>
          </a:p>
          <a:p>
            <a:pPr>
              <a:buNone/>
            </a:pPr>
            <a:r>
              <a:rPr lang="en" sz="1200">
                <a:latin typeface="Times New Roman"/>
                <a:cs typeface="Times New Roman"/>
              </a:rPr>
              <a:t>Moja </a:t>
            </a:r>
            <a:r>
              <a:rPr lang="en" sz="1200" err="1">
                <a:latin typeface="Times New Roman"/>
                <a:cs typeface="Times New Roman"/>
              </a:rPr>
              <a:t>glazba</a:t>
            </a:r>
            <a:r>
              <a:rPr lang="en" sz="1200">
                <a:latin typeface="Times New Roman"/>
                <a:cs typeface="Times New Roman"/>
              </a:rPr>
              <a:t> 1, </a:t>
            </a: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vježbenica</a:t>
            </a:r>
            <a:r>
              <a:rPr lang="en" sz="1200">
                <a:latin typeface="Times New Roman"/>
                <a:cs typeface="Times New Roman"/>
              </a:rPr>
              <a:t> </a:t>
            </a:r>
            <a:r>
              <a:rPr lang="en" sz="1200" err="1">
                <a:latin typeface="Times New Roman"/>
                <a:cs typeface="Times New Roman"/>
              </a:rPr>
              <a:t>iz</a:t>
            </a:r>
            <a:r>
              <a:rPr lang="en" sz="1200">
                <a:latin typeface="Times New Roman"/>
                <a:cs typeface="Times New Roman"/>
              </a:rPr>
              <a:t> </a:t>
            </a:r>
            <a:r>
              <a:rPr lang="en" sz="1200" err="1">
                <a:latin typeface="Times New Roman"/>
                <a:cs typeface="Times New Roman"/>
              </a:rPr>
              <a:t>glazbene</a:t>
            </a:r>
            <a:r>
              <a:rPr lang="en" sz="1200">
                <a:latin typeface="Times New Roman"/>
                <a:cs typeface="Times New Roman"/>
              </a:rPr>
              <a:t> </a:t>
            </a:r>
            <a:r>
              <a:rPr lang="en" sz="1200" err="1">
                <a:latin typeface="Times New Roman"/>
                <a:cs typeface="Times New Roman"/>
              </a:rPr>
              <a:t>kulture</a:t>
            </a:r>
            <a:r>
              <a:rPr lang="en" sz="1200">
                <a:latin typeface="Times New Roman"/>
                <a:cs typeface="Times New Roman"/>
              </a:rPr>
              <a:t> za </a:t>
            </a:r>
            <a:r>
              <a:rPr lang="en" sz="1200" err="1">
                <a:latin typeface="Times New Roman"/>
                <a:cs typeface="Times New Roman"/>
              </a:rPr>
              <a:t>prvi</a:t>
            </a:r>
            <a:r>
              <a:rPr lang="en" sz="1200">
                <a:latin typeface="Times New Roman"/>
                <a:cs typeface="Times New Roman"/>
              </a:rPr>
              <a:t>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endParaRPr lang="en" err="1"/>
          </a:p>
          <a:p>
            <a:pPr>
              <a:buNone/>
            </a:pPr>
            <a:r>
              <a:rPr lang="en" sz="1200">
                <a:latin typeface="Times New Roman"/>
                <a:cs typeface="Times New Roman"/>
              </a:rPr>
              <a:t>Diana Atanasov </a:t>
            </a:r>
            <a:r>
              <a:rPr lang="en" sz="1200" err="1">
                <a:latin typeface="Times New Roman"/>
                <a:cs typeface="Times New Roman"/>
              </a:rPr>
              <a:t>Piljek</a:t>
            </a:r>
            <a:endParaRPr lang="en" err="1"/>
          </a:p>
          <a:p>
            <a:pPr>
              <a:buNone/>
            </a:pP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vježbenica</a:t>
            </a:r>
            <a:endParaRPr lang="en" err="1"/>
          </a:p>
          <a:p>
            <a:pPr>
              <a:buNone/>
            </a:pPr>
            <a:r>
              <a:rPr lang="en" sz="1200">
                <a:latin typeface="Times New Roman"/>
                <a:cs typeface="Times New Roman"/>
              </a:rPr>
              <a:t>Alfa</a:t>
            </a:r>
            <a:endParaRPr lang="en"/>
          </a:p>
          <a:p>
            <a:pPr>
              <a:buNone/>
            </a:pPr>
            <a:endParaRPr lang="en" sz="1200">
              <a:latin typeface="Times New Roman"/>
            </a:endParaRPr>
          </a:p>
          <a:p>
            <a:pPr>
              <a:buNone/>
            </a:pPr>
            <a:r>
              <a:rPr lang="en" sz="1200" err="1">
                <a:latin typeface="Times New Roman"/>
                <a:cs typeface="Times New Roman"/>
              </a:rPr>
              <a:t>Razigrani</a:t>
            </a:r>
            <a:r>
              <a:rPr lang="en" sz="1200">
                <a:latin typeface="Times New Roman"/>
                <a:cs typeface="Times New Roman"/>
              </a:rPr>
              <a:t> </a:t>
            </a:r>
            <a:r>
              <a:rPr lang="en" sz="1200" err="1">
                <a:latin typeface="Times New Roman"/>
                <a:cs typeface="Times New Roman"/>
              </a:rPr>
              <a:t>zvuci</a:t>
            </a:r>
            <a:r>
              <a:rPr lang="en" sz="1200">
                <a:latin typeface="Times New Roman"/>
                <a:cs typeface="Times New Roman"/>
              </a:rPr>
              <a:t> 1</a:t>
            </a:r>
            <a:endParaRPr lang="en"/>
          </a:p>
          <a:p>
            <a:pPr>
              <a:buNone/>
            </a:pPr>
            <a:r>
              <a:rPr lang="en" sz="1200">
                <a:latin typeface="Times New Roman"/>
                <a:cs typeface="Times New Roman"/>
              </a:rPr>
              <a:t>Vladimir </a:t>
            </a:r>
            <a:r>
              <a:rPr lang="en" sz="1200" err="1">
                <a:latin typeface="Times New Roman"/>
                <a:cs typeface="Times New Roman"/>
              </a:rPr>
              <a:t>Jandrašek</a:t>
            </a:r>
            <a:r>
              <a:rPr lang="en" sz="1200">
                <a:latin typeface="Times New Roman"/>
                <a:cs typeface="Times New Roman"/>
              </a:rPr>
              <a:t>, Jelena Ivaci</a:t>
            </a:r>
            <a:endParaRPr lang="en"/>
          </a:p>
          <a:p>
            <a:pPr>
              <a:buNone/>
            </a:pPr>
            <a:r>
              <a:rPr lang="en" sz="1200" err="1">
                <a:latin typeface="Times New Roman"/>
                <a:cs typeface="Times New Roman"/>
              </a:rPr>
              <a:t>priručnik</a:t>
            </a:r>
            <a:r>
              <a:rPr lang="en" sz="1200">
                <a:latin typeface="Times New Roman"/>
                <a:cs typeface="Times New Roman"/>
              </a:rPr>
              <a:t> za </a:t>
            </a:r>
            <a:r>
              <a:rPr lang="en" sz="1200" err="1">
                <a:latin typeface="Times New Roman"/>
                <a:cs typeface="Times New Roman"/>
              </a:rPr>
              <a:t>učenike</a:t>
            </a:r>
            <a:endParaRPr lang="en" err="1"/>
          </a:p>
          <a:p>
            <a:pPr>
              <a:buNone/>
            </a:pPr>
            <a:r>
              <a:rPr lang="en" sz="1200" err="1">
                <a:latin typeface="Times New Roman"/>
                <a:cs typeface="Times New Roman"/>
              </a:rPr>
              <a:t>Školska</a:t>
            </a:r>
            <a:r>
              <a:rPr lang="en" sz="1200">
                <a:latin typeface="Times New Roman"/>
                <a:cs typeface="Times New Roman"/>
              </a:rPr>
              <a:t> </a:t>
            </a:r>
            <a:r>
              <a:rPr lang="en" sz="1200" err="1">
                <a:latin typeface="Times New Roman"/>
                <a:cs typeface="Times New Roman"/>
              </a:rPr>
              <a:t>knjiga</a:t>
            </a:r>
            <a:endParaRPr lang="en" err="1"/>
          </a:p>
          <a:p>
            <a:pPr>
              <a:buNone/>
            </a:pPr>
            <a:endParaRPr lang="en"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78206307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77088"/>
          </a:xfrm>
        </p:spPr>
        <p:txBody>
          <a:bodyPr/>
          <a:lstStyle/>
          <a:p>
            <a:r>
              <a:rPr lang="en-US" sz="2400" b="1">
                <a:latin typeface="Times New Roman"/>
              </a:rPr>
              <a:t>2.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Tiptoes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škola</a:t>
            </a:r>
            <a:r>
              <a:rPr lang="en-US" sz="1200">
                <a:latin typeface="Times New Roman"/>
                <a:cs typeface="Times New Roman"/>
              </a:rPr>
              <a:t>, </a:t>
            </a:r>
            <a:r>
              <a:rPr lang="en-US" sz="1200" err="1">
                <a:latin typeface="Times New Roman"/>
                <a:cs typeface="Times New Roman"/>
              </a:rPr>
              <a:t>druga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Daniela </a:t>
            </a:r>
            <a:r>
              <a:rPr lang="en-US" sz="1200" err="1">
                <a:latin typeface="Times New Roman"/>
                <a:cs typeface="Times New Roman"/>
              </a:rPr>
              <a:t>Reić</a:t>
            </a:r>
            <a:r>
              <a:rPr lang="en-US" sz="1200">
                <a:latin typeface="Times New Roman"/>
                <a:cs typeface="Times New Roman"/>
              </a:rPr>
              <a:t> </a:t>
            </a:r>
            <a:r>
              <a:rPr lang="en-US" sz="1200" err="1">
                <a:latin typeface="Times New Roman"/>
                <a:cs typeface="Times New Roman"/>
              </a:rPr>
              <a:t>Šućur</a:t>
            </a:r>
            <a:r>
              <a:rPr lang="en-US" sz="1200">
                <a:latin typeface="Times New Roman"/>
                <a:cs typeface="Times New Roman"/>
              </a:rPr>
              <a:t>, Haidi Mimica Tudor, Suzana Ban, Anita </a:t>
            </a:r>
            <a:r>
              <a:rPr lang="en-US" sz="1200" err="1">
                <a:latin typeface="Times New Roman"/>
                <a:cs typeface="Times New Roman"/>
              </a:rPr>
              <a:t>Žepina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Tiptoes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engleskog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Lidija Iličić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 sz="1200">
              <a:latin typeface="Times New Roman"/>
            </a:endParaRPr>
          </a:p>
          <a:p>
            <a:pPr>
              <a:buNone/>
            </a:pPr>
            <a:r>
              <a:rPr lang="en" sz="1200" err="1">
                <a:latin typeface="Times New Roman"/>
              </a:rPr>
              <a:t>Njemački</a:t>
            </a:r>
            <a:r>
              <a:rPr lang="en" sz="1200">
                <a:latin typeface="Times New Roman"/>
              </a:rPr>
              <a:t> </a:t>
            </a:r>
            <a:r>
              <a:rPr lang="en" sz="1200" err="1">
                <a:latin typeface="Times New Roman"/>
              </a:rPr>
              <a:t>jezik</a:t>
            </a:r>
            <a:endParaRPr lang="en" sz="1200">
              <a:latin typeface="Times New Roman"/>
            </a:endParaRPr>
          </a:p>
          <a:p>
            <a:pPr>
              <a:buNone/>
            </a:pPr>
            <a:r>
              <a:rPr lang="en" sz="1200">
                <a:latin typeface="Times New Roman"/>
                <a:cs typeface="Times New Roman"/>
              </a:rPr>
              <a:t>Auf die Plätze, </a:t>
            </a:r>
            <a:r>
              <a:rPr lang="en" sz="1200" err="1">
                <a:latin typeface="Times New Roman"/>
                <a:cs typeface="Times New Roman"/>
              </a:rPr>
              <a:t>fertig</a:t>
            </a:r>
            <a:r>
              <a:rPr lang="en" sz="1200">
                <a:latin typeface="Times New Roman"/>
                <a:cs typeface="Times New Roman"/>
              </a:rPr>
              <a:t>, </a:t>
            </a:r>
            <a:r>
              <a:rPr lang="en" sz="1200" err="1">
                <a:latin typeface="Times New Roman"/>
                <a:cs typeface="Times New Roman"/>
              </a:rPr>
              <a:t>los</a:t>
            </a:r>
            <a:r>
              <a:rPr lang="en" sz="1200">
                <a:latin typeface="Times New Roman"/>
                <a:cs typeface="Times New Roman"/>
              </a:rPr>
              <a:t> 2, </a:t>
            </a: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r>
              <a:rPr lang="en" sz="1200">
                <a:latin typeface="Times New Roman"/>
                <a:cs typeface="Times New Roman"/>
              </a:rPr>
              <a:t> </a:t>
            </a:r>
            <a:r>
              <a:rPr lang="en" sz="1200" err="1">
                <a:latin typeface="Times New Roman"/>
                <a:cs typeface="Times New Roman"/>
              </a:rPr>
              <a:t>iz</a:t>
            </a:r>
            <a:r>
              <a:rPr lang="en" sz="1200">
                <a:latin typeface="Times New Roman"/>
                <a:cs typeface="Times New Roman"/>
              </a:rPr>
              <a:t> </a:t>
            </a:r>
            <a:r>
              <a:rPr lang="en" sz="1200" err="1">
                <a:latin typeface="Times New Roman"/>
                <a:cs typeface="Times New Roman"/>
              </a:rPr>
              <a:t>njemačkoga</a:t>
            </a:r>
            <a:r>
              <a:rPr lang="en" sz="1200">
                <a:latin typeface="Times New Roman"/>
                <a:cs typeface="Times New Roman"/>
              </a:rPr>
              <a:t> </a:t>
            </a:r>
            <a:r>
              <a:rPr lang="en" sz="1200" err="1">
                <a:latin typeface="Times New Roman"/>
                <a:cs typeface="Times New Roman"/>
              </a:rPr>
              <a:t>jezika</a:t>
            </a:r>
            <a:r>
              <a:rPr lang="en" sz="1200">
                <a:latin typeface="Times New Roman"/>
                <a:cs typeface="Times New Roman"/>
              </a:rPr>
              <a:t> za </a:t>
            </a:r>
            <a:r>
              <a:rPr lang="en" sz="1200" err="1">
                <a:latin typeface="Times New Roman"/>
                <a:cs typeface="Times New Roman"/>
              </a:rPr>
              <a:t>drugi</a:t>
            </a:r>
            <a:r>
              <a:rPr lang="en" sz="1200">
                <a:latin typeface="Times New Roman"/>
                <a:cs typeface="Times New Roman"/>
              </a:rPr>
              <a:t>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r>
              <a:rPr lang="en" sz="1200">
                <a:latin typeface="Times New Roman"/>
                <a:cs typeface="Times New Roman"/>
              </a:rPr>
              <a:t>, </a:t>
            </a:r>
            <a:r>
              <a:rPr lang="en" sz="1200" err="1">
                <a:latin typeface="Times New Roman"/>
                <a:cs typeface="Times New Roman"/>
              </a:rPr>
              <a:t>druga</a:t>
            </a:r>
            <a:r>
              <a:rPr lang="en" sz="1200">
                <a:latin typeface="Times New Roman"/>
                <a:cs typeface="Times New Roman"/>
              </a:rPr>
              <a:t> </a:t>
            </a:r>
            <a:r>
              <a:rPr lang="en" sz="1200" err="1">
                <a:latin typeface="Times New Roman"/>
                <a:cs typeface="Times New Roman"/>
              </a:rPr>
              <a:t>godina</a:t>
            </a:r>
            <a:r>
              <a:rPr lang="en" sz="1200">
                <a:latin typeface="Times New Roman"/>
                <a:cs typeface="Times New Roman"/>
              </a:rPr>
              <a:t> </a:t>
            </a:r>
            <a:r>
              <a:rPr lang="en" sz="1200" err="1">
                <a:latin typeface="Times New Roman"/>
                <a:cs typeface="Times New Roman"/>
              </a:rPr>
              <a:t>učenja</a:t>
            </a:r>
            <a:endParaRPr lang="en" err="1"/>
          </a:p>
          <a:p>
            <a:pPr>
              <a:buNone/>
            </a:pPr>
            <a:r>
              <a:rPr lang="en" sz="1200">
                <a:latin typeface="Times New Roman"/>
                <a:cs typeface="Times New Roman"/>
              </a:rPr>
              <a:t>Dinka </a:t>
            </a:r>
            <a:r>
              <a:rPr lang="en" sz="1200" err="1">
                <a:latin typeface="Times New Roman"/>
                <a:cs typeface="Times New Roman"/>
              </a:rPr>
              <a:t>Štiglmayer</a:t>
            </a:r>
            <a:r>
              <a:rPr lang="en" sz="1200">
                <a:latin typeface="Times New Roman"/>
                <a:cs typeface="Times New Roman"/>
              </a:rPr>
              <a:t> </a:t>
            </a:r>
            <a:r>
              <a:rPr lang="en" sz="1200" err="1">
                <a:latin typeface="Times New Roman"/>
                <a:cs typeface="Times New Roman"/>
              </a:rPr>
              <a:t>Bočkarjov</a:t>
            </a:r>
            <a:r>
              <a:rPr lang="en" sz="1200">
                <a:latin typeface="Times New Roman"/>
                <a:cs typeface="Times New Roman"/>
              </a:rPr>
              <a:t>, Irena Pehar </a:t>
            </a:r>
            <a:r>
              <a:rPr lang="en" sz="1200" err="1">
                <a:latin typeface="Times New Roman"/>
                <a:cs typeface="Times New Roman"/>
              </a:rPr>
              <a:t>Milenić</a:t>
            </a:r>
            <a:endParaRPr lang="en" err="1"/>
          </a:p>
          <a:p>
            <a:pPr>
              <a:buNone/>
            </a:pP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endParaRPr lang="en" err="1"/>
          </a:p>
          <a:p>
            <a:pPr>
              <a:buNone/>
            </a:pPr>
            <a:r>
              <a:rPr lang="en" sz="1200">
                <a:latin typeface="Times New Roman"/>
                <a:cs typeface="Times New Roman"/>
              </a:rPr>
              <a:t>Alfa </a:t>
            </a:r>
          </a:p>
          <a:p>
            <a:pPr>
              <a:buNone/>
            </a:pPr>
            <a:endParaRPr lang="en" sz="1200">
              <a:latin typeface="Times New Roman"/>
              <a:cs typeface="Times New Roman"/>
            </a:endParaRPr>
          </a:p>
          <a:p>
            <a:pPr>
              <a:buNone/>
            </a:pPr>
            <a:r>
              <a:rPr lang="en" sz="1200" err="1">
                <a:latin typeface="Times New Roman"/>
                <a:cs typeface="Times New Roman"/>
              </a:rPr>
              <a:t>Katolički</a:t>
            </a:r>
            <a:r>
              <a:rPr lang="en" sz="1200">
                <a:latin typeface="Times New Roman"/>
                <a:cs typeface="Times New Roman"/>
              </a:rPr>
              <a:t> </a:t>
            </a:r>
            <a:r>
              <a:rPr lang="en" sz="1200" err="1">
                <a:latin typeface="Times New Roman"/>
                <a:cs typeface="Times New Roman"/>
              </a:rPr>
              <a:t>vjeronauk</a:t>
            </a:r>
            <a:endParaRPr lang="en" sz="1200">
              <a:latin typeface="Times New Roman"/>
              <a:cs typeface="Times New Roman"/>
            </a:endParaRPr>
          </a:p>
          <a:p>
            <a:pPr>
              <a:buNone/>
            </a:pPr>
            <a:r>
              <a:rPr lang="en" sz="1200">
                <a:latin typeface="Times New Roman"/>
                <a:cs typeface="Times New Roman"/>
              </a:rPr>
              <a:t>U </a:t>
            </a:r>
            <a:r>
              <a:rPr lang="en" sz="1200" err="1">
                <a:latin typeface="Times New Roman"/>
                <a:cs typeface="Times New Roman"/>
              </a:rPr>
              <a:t>prijateljstvu</a:t>
            </a:r>
            <a:r>
              <a:rPr lang="en" sz="1200">
                <a:latin typeface="Times New Roman"/>
                <a:cs typeface="Times New Roman"/>
              </a:rPr>
              <a:t> s </a:t>
            </a:r>
            <a:r>
              <a:rPr lang="en" sz="1200" err="1">
                <a:latin typeface="Times New Roman"/>
                <a:cs typeface="Times New Roman"/>
              </a:rPr>
              <a:t>Bogom</a:t>
            </a:r>
            <a:r>
              <a:rPr lang="en" sz="1200">
                <a:latin typeface="Times New Roman"/>
                <a:cs typeface="Times New Roman"/>
              </a:rPr>
              <a:t>, </a:t>
            </a: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r>
              <a:rPr lang="en" sz="1200">
                <a:latin typeface="Times New Roman"/>
                <a:cs typeface="Times New Roman"/>
              </a:rPr>
              <a:t> za </a:t>
            </a:r>
            <a:r>
              <a:rPr lang="en" sz="1200" err="1">
                <a:latin typeface="Times New Roman"/>
                <a:cs typeface="Times New Roman"/>
              </a:rPr>
              <a:t>katolički</a:t>
            </a:r>
            <a:r>
              <a:rPr lang="en" sz="1200">
                <a:latin typeface="Times New Roman"/>
                <a:cs typeface="Times New Roman"/>
              </a:rPr>
              <a:t> </a:t>
            </a:r>
            <a:r>
              <a:rPr lang="en" sz="1200" err="1">
                <a:latin typeface="Times New Roman"/>
                <a:cs typeface="Times New Roman"/>
              </a:rPr>
              <a:t>vjeronauk</a:t>
            </a:r>
            <a:r>
              <a:rPr lang="en" sz="1200">
                <a:latin typeface="Times New Roman"/>
                <a:cs typeface="Times New Roman"/>
              </a:rPr>
              <a:t> </a:t>
            </a:r>
            <a:r>
              <a:rPr lang="en" sz="1200" err="1">
                <a:latin typeface="Times New Roman"/>
                <a:cs typeface="Times New Roman"/>
              </a:rPr>
              <a:t>drugoga</a:t>
            </a:r>
            <a:r>
              <a:rPr lang="en" sz="1200">
                <a:latin typeface="Times New Roman"/>
                <a:cs typeface="Times New Roman"/>
              </a:rPr>
              <a:t> </a:t>
            </a:r>
            <a:r>
              <a:rPr lang="en" sz="1200" err="1">
                <a:latin typeface="Times New Roman"/>
                <a:cs typeface="Times New Roman"/>
              </a:rPr>
              <a:t>razreda</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endParaRPr lang="en" err="1"/>
          </a:p>
          <a:p>
            <a:pPr>
              <a:buNone/>
            </a:pPr>
            <a:r>
              <a:rPr lang="en" sz="1200">
                <a:latin typeface="Times New Roman"/>
                <a:cs typeface="Times New Roman"/>
              </a:rPr>
              <a:t>Ana Volf, Tihana Petković</a:t>
            </a:r>
            <a:endParaRPr lang="en"/>
          </a:p>
          <a:p>
            <a:pPr>
              <a:buNone/>
            </a:pP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endParaRPr lang="en" err="1"/>
          </a:p>
          <a:p>
            <a:pPr>
              <a:buNone/>
            </a:pPr>
            <a:r>
              <a:rPr lang="en" sz="1200" err="1">
                <a:latin typeface="Times New Roman"/>
                <a:cs typeface="Times New Roman"/>
              </a:rPr>
              <a:t>Nadbiskupski</a:t>
            </a:r>
            <a:r>
              <a:rPr lang="en" sz="1200">
                <a:latin typeface="Times New Roman"/>
                <a:cs typeface="Times New Roman"/>
              </a:rPr>
              <a:t> </a:t>
            </a:r>
            <a:r>
              <a:rPr lang="en" sz="1200" err="1">
                <a:latin typeface="Times New Roman"/>
                <a:cs typeface="Times New Roman"/>
              </a:rPr>
              <a:t>duhovni</a:t>
            </a:r>
            <a:r>
              <a:rPr lang="en" sz="1200">
                <a:latin typeface="Times New Roman"/>
                <a:cs typeface="Times New Roman"/>
              </a:rPr>
              <a:t> </a:t>
            </a:r>
            <a:r>
              <a:rPr lang="en" sz="1200" err="1">
                <a:latin typeface="Times New Roman"/>
                <a:cs typeface="Times New Roman"/>
              </a:rPr>
              <a:t>stol</a:t>
            </a:r>
            <a:r>
              <a:rPr lang="en" sz="1200">
                <a:latin typeface="Times New Roman"/>
                <a:cs typeface="Times New Roman"/>
              </a:rPr>
              <a:t> - Glas </a:t>
            </a:r>
            <a:r>
              <a:rPr lang="en" sz="1200" err="1">
                <a:latin typeface="Times New Roman"/>
                <a:cs typeface="Times New Roman"/>
              </a:rPr>
              <a:t>Koncila</a:t>
            </a:r>
            <a:endParaRPr lang="en" err="1"/>
          </a:p>
          <a:p>
            <a:pPr>
              <a:buNone/>
            </a:pPr>
            <a:endParaRPr lang="en" sz="1200">
              <a:latin typeface="Times New Roman"/>
              <a:cs typeface="Times New Roman"/>
            </a:endParaRPr>
          </a:p>
          <a:p>
            <a:pPr>
              <a:buNone/>
            </a:pPr>
            <a:endParaRPr lang="en"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15084321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1046783"/>
          </a:xfrm>
        </p:spPr>
        <p:txBody>
          <a:bodyPr/>
          <a:lstStyle/>
          <a:p>
            <a:r>
              <a:rPr lang="en-US" sz="2400" b="1">
                <a:latin typeface="Times New Roman"/>
              </a:rPr>
              <a:t>2.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a:latin typeface="Times New Roman"/>
                <a:cs typeface="Times New Roman"/>
              </a:rPr>
              <a:t>Hrvatski </a:t>
            </a:r>
            <a:r>
              <a:rPr lang="en-US" sz="1200" err="1">
                <a:latin typeface="Times New Roman"/>
                <a:cs typeface="Times New Roman"/>
              </a:rPr>
              <a:t>jezik</a:t>
            </a:r>
            <a:endParaRPr lang="en-US" sz="1200">
              <a:latin typeface="Times New Roman"/>
              <a:cs typeface="Times New Roman"/>
            </a:endParaRPr>
          </a:p>
          <a:p>
            <a:pPr>
              <a:buNone/>
            </a:pPr>
            <a:r>
              <a:rPr lang="en-US" sz="1200" err="1">
                <a:latin typeface="Times New Roman"/>
                <a:cs typeface="Times New Roman"/>
              </a:rPr>
              <a:t>Pčelica</a:t>
            </a:r>
            <a:r>
              <a:rPr lang="en-US" sz="1200">
                <a:latin typeface="Times New Roman"/>
                <a:cs typeface="Times New Roman"/>
              </a:rPr>
              <a:t>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hrvatski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1. </a:t>
            </a:r>
            <a:r>
              <a:rPr lang="en-US" sz="1200" err="1">
                <a:latin typeface="Times New Roman"/>
                <a:cs typeface="Times New Roman"/>
              </a:rPr>
              <a:t>dio</a:t>
            </a:r>
            <a:endParaRPr lang="en-US" sz="1200"/>
          </a:p>
          <a:p>
            <a:pPr>
              <a:buNone/>
            </a:pPr>
            <a:r>
              <a:rPr lang="en-US" sz="1200">
                <a:latin typeface="Times New Roman"/>
                <a:cs typeface="Times New Roman"/>
              </a:rPr>
              <a:t>Sonja </a:t>
            </a:r>
            <a:r>
              <a:rPr lang="en-US" sz="1200" err="1">
                <a:latin typeface="Times New Roman"/>
                <a:cs typeface="Times New Roman"/>
              </a:rPr>
              <a:t>Ivić</a:t>
            </a:r>
            <a:r>
              <a:rPr lang="en-US" sz="1200">
                <a:latin typeface="Times New Roman"/>
                <a:cs typeface="Times New Roman"/>
              </a:rPr>
              <a:t>, Marija Krmpotić</a:t>
            </a:r>
            <a:endParaRPr lang="en-US" sz="1200"/>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Pčelica</a:t>
            </a:r>
            <a:r>
              <a:rPr lang="en-US" sz="1200">
                <a:latin typeface="Times New Roman"/>
                <a:cs typeface="Times New Roman"/>
              </a:rPr>
              <a:t>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hrvatski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2. </a:t>
            </a:r>
            <a:r>
              <a:rPr lang="en-US" sz="1200" err="1">
                <a:latin typeface="Times New Roman"/>
                <a:cs typeface="Times New Roman"/>
              </a:rPr>
              <a:t>dio</a:t>
            </a:r>
            <a:endParaRPr lang="en-US" sz="1200"/>
          </a:p>
          <a:p>
            <a:pPr>
              <a:buNone/>
            </a:pPr>
            <a:r>
              <a:rPr lang="en-US" sz="1200">
                <a:latin typeface="Times New Roman"/>
                <a:cs typeface="Times New Roman"/>
              </a:rPr>
              <a:t>Sonja </a:t>
            </a:r>
            <a:r>
              <a:rPr lang="en-US" sz="1200" err="1">
                <a:latin typeface="Times New Roman"/>
                <a:cs typeface="Times New Roman"/>
              </a:rPr>
              <a:t>Ivić</a:t>
            </a:r>
            <a:r>
              <a:rPr lang="en-US" sz="1200">
                <a:latin typeface="Times New Roman"/>
                <a:cs typeface="Times New Roman"/>
              </a:rPr>
              <a:t>, Marija Krmpotić</a:t>
            </a:r>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endParaRPr lang="en-US" sz="1200"/>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err="1"/>
          </a:p>
          <a:p>
            <a:pPr>
              <a:buNone/>
            </a:pPr>
            <a:endParaRPr lang="en-US" sz="1200">
              <a:latin typeface="Times New Roman"/>
              <a:cs typeface="Times New Roman"/>
            </a:endParaRPr>
          </a:p>
          <a:p>
            <a:pPr>
              <a:buNone/>
            </a:pPr>
            <a:r>
              <a:rPr lang="en-US" sz="1200" err="1">
                <a:latin typeface="Times New Roman"/>
                <a:cs typeface="Times New Roman"/>
              </a:rPr>
              <a:t>Knjigomjer</a:t>
            </a:r>
            <a:r>
              <a:rPr lang="en-US" sz="1200">
                <a:latin typeface="Times New Roman"/>
                <a:cs typeface="Times New Roman"/>
              </a:rPr>
              <a:t> 2, </a:t>
            </a:r>
            <a:r>
              <a:rPr lang="en-US" sz="1200" err="1">
                <a:latin typeface="Times New Roman"/>
                <a:cs typeface="Times New Roman"/>
              </a:rPr>
              <a:t>interaktivna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obradu</a:t>
            </a:r>
            <a:r>
              <a:rPr lang="en-US" sz="1200">
                <a:latin typeface="Times New Roman"/>
                <a:cs typeface="Times New Roman"/>
              </a:rPr>
              <a:t> </a:t>
            </a:r>
            <a:r>
              <a:rPr lang="en-US" sz="1200" err="1">
                <a:latin typeface="Times New Roman"/>
                <a:cs typeface="Times New Roman"/>
              </a:rPr>
              <a:t>lektirnih</a:t>
            </a:r>
            <a:r>
              <a:rPr lang="en-US" sz="1200">
                <a:latin typeface="Times New Roman"/>
                <a:cs typeface="Times New Roman"/>
              </a:rPr>
              <a:t> </a:t>
            </a:r>
            <a:r>
              <a:rPr lang="en-US" sz="1200" err="1">
                <a:latin typeface="Times New Roman"/>
                <a:cs typeface="Times New Roman"/>
              </a:rPr>
              <a:t>djela</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p>
          <a:p>
            <a:pPr>
              <a:buNone/>
            </a:pPr>
            <a:r>
              <a:rPr lang="en-US" sz="1200">
                <a:latin typeface="Times New Roman"/>
                <a:cs typeface="Times New Roman"/>
              </a:rPr>
              <a:t>Violeta </a:t>
            </a:r>
            <a:r>
              <a:rPr lang="en-US" sz="1200" err="1">
                <a:latin typeface="Times New Roman"/>
                <a:cs typeface="Times New Roman"/>
              </a:rPr>
              <a:t>Drvenkar</a:t>
            </a:r>
            <a:r>
              <a:rPr lang="en-US" sz="1200">
                <a:latin typeface="Times New Roman"/>
                <a:cs typeface="Times New Roman"/>
              </a:rPr>
              <a:t>, Monika Ružić, Ivančica </a:t>
            </a:r>
            <a:r>
              <a:rPr lang="en-US" sz="1200" err="1">
                <a:latin typeface="Times New Roman"/>
                <a:cs typeface="Times New Roman"/>
              </a:rPr>
              <a:t>Toić</a:t>
            </a:r>
            <a:endParaRPr lang="en-US" sz="1200"/>
          </a:p>
          <a:p>
            <a:pPr>
              <a:buNone/>
            </a:pPr>
            <a:r>
              <a:rPr lang="en-US" sz="1200" err="1">
                <a:latin typeface="Times New Roman"/>
                <a:cs typeface="Times New Roman"/>
              </a:rPr>
              <a:t>interaktivna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obradu</a:t>
            </a:r>
            <a:r>
              <a:rPr lang="en-US" sz="1200">
                <a:latin typeface="Times New Roman"/>
                <a:cs typeface="Times New Roman"/>
              </a:rPr>
              <a:t> </a:t>
            </a:r>
            <a:r>
              <a:rPr lang="en-US" sz="1200" err="1">
                <a:latin typeface="Times New Roman"/>
                <a:cs typeface="Times New Roman"/>
              </a:rPr>
              <a:t>lektirnih</a:t>
            </a:r>
            <a:r>
              <a:rPr lang="en-US" sz="1200">
                <a:latin typeface="Times New Roman"/>
                <a:cs typeface="Times New Roman"/>
              </a:rPr>
              <a:t> </a:t>
            </a:r>
            <a:r>
              <a:rPr lang="en-US" sz="1200" err="1">
                <a:latin typeface="Times New Roman"/>
                <a:cs typeface="Times New Roman"/>
              </a:rPr>
              <a:t>djela</a:t>
            </a:r>
            <a:endParaRPr lang="en-US" sz="1200"/>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p>
          <a:p>
            <a:pPr>
              <a:buNone/>
            </a:pPr>
            <a:endParaRPr lang="en-US" sz="1200">
              <a:latin typeface="Times New Roman"/>
              <a:cs typeface="Times New Roman"/>
            </a:endParaRPr>
          </a:p>
          <a:p>
            <a:pPr>
              <a:buNone/>
            </a:pPr>
            <a:r>
              <a:rPr lang="en" sz="1200">
                <a:latin typeface="Times New Roman"/>
              </a:rPr>
              <a:t>ŽELIM ZNATI 2, </a:t>
            </a:r>
            <a:r>
              <a:rPr lang="en" sz="1200" err="1">
                <a:latin typeface="Times New Roman"/>
              </a:rPr>
              <a:t>radna</a:t>
            </a:r>
            <a:r>
              <a:rPr lang="en" sz="1200">
                <a:latin typeface="Times New Roman"/>
              </a:rPr>
              <a:t> </a:t>
            </a:r>
            <a:r>
              <a:rPr lang="en" sz="1200" err="1">
                <a:latin typeface="Times New Roman"/>
              </a:rPr>
              <a:t>bilježnica</a:t>
            </a:r>
            <a:r>
              <a:rPr lang="en" sz="1200">
                <a:latin typeface="Times New Roman"/>
              </a:rPr>
              <a:t> za </a:t>
            </a:r>
            <a:r>
              <a:rPr lang="en" sz="1200" err="1">
                <a:latin typeface="Times New Roman"/>
              </a:rPr>
              <a:t>ponavljanje</a:t>
            </a:r>
            <a:r>
              <a:rPr lang="en" sz="1200">
                <a:latin typeface="Times New Roman"/>
              </a:rPr>
              <a:t> </a:t>
            </a:r>
            <a:r>
              <a:rPr lang="en" sz="1200" err="1">
                <a:latin typeface="Times New Roman"/>
              </a:rPr>
              <a:t>i</a:t>
            </a:r>
            <a:r>
              <a:rPr lang="en" sz="1200">
                <a:latin typeface="Times New Roman"/>
              </a:rPr>
              <a:t> </a:t>
            </a:r>
            <a:r>
              <a:rPr lang="en" sz="1200" err="1">
                <a:latin typeface="Times New Roman"/>
              </a:rPr>
              <a:t>vježbanje</a:t>
            </a:r>
            <a:r>
              <a:rPr lang="en" sz="1200">
                <a:latin typeface="Times New Roman"/>
              </a:rPr>
              <a:t> </a:t>
            </a:r>
            <a:r>
              <a:rPr lang="en" sz="1200" err="1">
                <a:latin typeface="Times New Roman"/>
              </a:rPr>
              <a:t>nastavnih</a:t>
            </a:r>
            <a:r>
              <a:rPr lang="en" sz="1200">
                <a:latin typeface="Times New Roman"/>
              </a:rPr>
              <a:t> </a:t>
            </a:r>
            <a:r>
              <a:rPr lang="en" sz="1200" err="1">
                <a:latin typeface="Times New Roman"/>
              </a:rPr>
              <a:t>sadržaja</a:t>
            </a:r>
            <a:r>
              <a:rPr lang="en" sz="1200">
                <a:latin typeface="Times New Roman"/>
              </a:rPr>
              <a:t> </a:t>
            </a:r>
            <a:r>
              <a:rPr lang="en" sz="1200" err="1">
                <a:latin typeface="Times New Roman"/>
              </a:rPr>
              <a:t>drugog</a:t>
            </a:r>
            <a:r>
              <a:rPr lang="en" sz="1200">
                <a:latin typeface="Times New Roman"/>
              </a:rPr>
              <a:t> </a:t>
            </a:r>
            <a:r>
              <a:rPr lang="en" sz="1200" err="1">
                <a:latin typeface="Times New Roman"/>
              </a:rPr>
              <a:t>razreda</a:t>
            </a:r>
            <a:endParaRPr lang="en" sz="1200">
              <a:latin typeface="Times New Roman"/>
            </a:endParaRPr>
          </a:p>
          <a:p>
            <a:pPr>
              <a:buNone/>
            </a:pPr>
            <a:r>
              <a:rPr lang="en" sz="1200">
                <a:latin typeface="Times New Roman"/>
              </a:rPr>
              <a:t>Anita Dragičević, Marina </a:t>
            </a:r>
            <a:r>
              <a:rPr lang="en" sz="1200" err="1">
                <a:latin typeface="Times New Roman"/>
              </a:rPr>
              <a:t>Sudarević</a:t>
            </a:r>
            <a:endParaRPr lang="en" sz="1200">
              <a:latin typeface="Times New Roman"/>
            </a:endParaRPr>
          </a:p>
          <a:p>
            <a:pPr>
              <a:buNone/>
            </a:pPr>
            <a:r>
              <a:rPr lang="en" sz="1200" err="1">
                <a:latin typeface="Times New Roman"/>
              </a:rPr>
              <a:t>radna</a:t>
            </a:r>
            <a:r>
              <a:rPr lang="en" sz="1200">
                <a:latin typeface="Times New Roman"/>
              </a:rPr>
              <a:t> </a:t>
            </a:r>
            <a:r>
              <a:rPr lang="en" sz="1200" err="1">
                <a:latin typeface="Times New Roman"/>
              </a:rPr>
              <a:t>bilježnica</a:t>
            </a:r>
            <a:endParaRPr lang="en" sz="1200">
              <a:latin typeface="Times New Roman"/>
            </a:endParaRPr>
          </a:p>
          <a:p>
            <a:pPr>
              <a:buNone/>
            </a:pPr>
            <a:r>
              <a:rPr lang="en" sz="1200" err="1">
                <a:latin typeface="Times New Roman"/>
              </a:rPr>
              <a:t>Školska</a:t>
            </a:r>
            <a:r>
              <a:rPr lang="en" sz="1200">
                <a:latin typeface="Times New Roman"/>
              </a:rPr>
              <a:t> </a:t>
            </a:r>
            <a:r>
              <a:rPr lang="en" sz="1200" err="1">
                <a:latin typeface="Times New Roman"/>
              </a:rPr>
              <a:t>knjiga</a:t>
            </a:r>
            <a:endParaRPr lang="en"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62145894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1032844"/>
          </a:xfrm>
        </p:spPr>
        <p:txBody>
          <a:bodyPr/>
          <a:lstStyle/>
          <a:p>
            <a:r>
              <a:rPr lang="en-US" sz="2400" b="1">
                <a:latin typeface="Times New Roman"/>
              </a:rPr>
              <a:t>2.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fontScale="92500" lnSpcReduction="10000"/>
          </a:bodyPr>
          <a:lstStyle/>
          <a:p>
            <a:pPr>
              <a:buNone/>
            </a:pPr>
            <a:r>
              <a:rPr lang="en-US" sz="1200" err="1">
                <a:latin typeface="Times New Roman"/>
                <a:cs typeface="Times New Roman"/>
              </a:rPr>
              <a:t>Matematika</a:t>
            </a:r>
            <a:endParaRPr lang="en-US" sz="1200">
              <a:latin typeface="Times New Roman"/>
              <a:cs typeface="Times New Roman"/>
            </a:endParaRPr>
          </a:p>
          <a:p>
            <a:pPr>
              <a:buNone/>
            </a:pPr>
            <a:r>
              <a:rPr lang="en-US" sz="1200" err="1">
                <a:latin typeface="Times New Roman"/>
                <a:cs typeface="Times New Roman"/>
              </a:rPr>
              <a:t>Matematička</a:t>
            </a:r>
            <a:r>
              <a:rPr lang="en-US" sz="1200">
                <a:latin typeface="Times New Roman"/>
                <a:cs typeface="Times New Roman"/>
              </a:rPr>
              <a:t> </a:t>
            </a:r>
            <a:r>
              <a:rPr lang="en-US" sz="1200" err="1">
                <a:latin typeface="Times New Roman"/>
                <a:cs typeface="Times New Roman"/>
              </a:rPr>
              <a:t>mreža</a:t>
            </a:r>
            <a:r>
              <a:rPr lang="en-US" sz="1200">
                <a:latin typeface="Times New Roman"/>
                <a:cs typeface="Times New Roman"/>
              </a:rPr>
              <a:t>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matematiku</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Maja Cindrić, Irena </a:t>
            </a:r>
            <a:r>
              <a:rPr lang="en-US" sz="1200" err="1">
                <a:latin typeface="Times New Roman"/>
                <a:cs typeface="Times New Roman"/>
              </a:rPr>
              <a:t>Mišurac</a:t>
            </a:r>
            <a:r>
              <a:rPr lang="en-US" sz="1200">
                <a:latin typeface="Times New Roman"/>
                <a:cs typeface="Times New Roman"/>
              </a:rPr>
              <a:t>. Sandra </a:t>
            </a:r>
            <a:r>
              <a:rPr lang="en-US" sz="1200" err="1">
                <a:latin typeface="Times New Roman"/>
                <a:cs typeface="Times New Roman"/>
              </a:rPr>
              <a:t>Špika</a:t>
            </a:r>
            <a:r>
              <a:rPr lang="en-US" sz="1200">
                <a:latin typeface="Times New Roman"/>
                <a:cs typeface="Times New Roman"/>
              </a:rPr>
              <a:t>, Ante </a:t>
            </a:r>
            <a:r>
              <a:rPr lang="en-US" sz="1200" err="1">
                <a:latin typeface="Times New Roman"/>
                <a:cs typeface="Times New Roman"/>
              </a:rPr>
              <a:t>Vetma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Priroda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društvo</a:t>
            </a:r>
            <a:endParaRPr lang="en-US" sz="1200">
              <a:latin typeface="Times New Roman"/>
              <a:cs typeface="Times New Roman"/>
            </a:endParaRPr>
          </a:p>
          <a:p>
            <a:pPr>
              <a:buNone/>
            </a:pPr>
            <a:r>
              <a:rPr lang="en-US" sz="1200">
                <a:latin typeface="Times New Roman"/>
                <a:cs typeface="Times New Roman"/>
              </a:rPr>
              <a:t>PID 2 (inter)</a:t>
            </a:r>
            <a:r>
              <a:rPr lang="en-US" sz="1200" err="1">
                <a:latin typeface="Times New Roman"/>
                <a:cs typeface="Times New Roman"/>
              </a:rPr>
              <a:t>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za </a:t>
            </a:r>
            <a:r>
              <a:rPr lang="en-US" sz="1200" err="1">
                <a:latin typeface="Times New Roman"/>
                <a:cs typeface="Times New Roman"/>
              </a:rPr>
              <a:t>drugi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Gordana Ivančić, Maja Križman Roškar, Damir Tadić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err="1">
                <a:latin typeface="Times New Roman"/>
                <a:cs typeface="Times New Roman"/>
              </a:rPr>
              <a:t>Glazbena</a:t>
            </a:r>
            <a:r>
              <a:rPr lang="en-US" sz="1200">
                <a:latin typeface="Times New Roman"/>
                <a:cs typeface="Times New Roman"/>
              </a:rPr>
              <a:t> </a:t>
            </a:r>
            <a:r>
              <a:rPr lang="en-US" sz="1200" err="1">
                <a:latin typeface="Times New Roman"/>
                <a:cs typeface="Times New Roman"/>
              </a:rPr>
              <a:t>kultura</a:t>
            </a:r>
            <a:endParaRPr lang="en-US" sz="1200">
              <a:latin typeface="Times New Roman"/>
              <a:cs typeface="Times New Roman"/>
            </a:endParaRPr>
          </a:p>
          <a:p>
            <a:pPr>
              <a:buNone/>
            </a:pPr>
            <a:r>
              <a:rPr lang="en-US" sz="1200" err="1">
                <a:latin typeface="Times New Roman"/>
                <a:cs typeface="Times New Roman"/>
              </a:rPr>
              <a:t>Razigrani</a:t>
            </a:r>
            <a:r>
              <a:rPr lang="en-US" sz="1200">
                <a:latin typeface="Times New Roman"/>
                <a:cs typeface="Times New Roman"/>
              </a:rPr>
              <a:t> </a:t>
            </a:r>
            <a:r>
              <a:rPr lang="en-US" sz="1200" err="1">
                <a:latin typeface="Times New Roman"/>
                <a:cs typeface="Times New Roman"/>
              </a:rPr>
              <a:t>zvuci</a:t>
            </a:r>
            <a:r>
              <a:rPr lang="en-US" sz="1200">
                <a:latin typeface="Times New Roman"/>
                <a:cs typeface="Times New Roman"/>
              </a:rPr>
              <a:t> 2, </a:t>
            </a:r>
            <a:r>
              <a:rPr lang="en-US" sz="1200" err="1">
                <a:latin typeface="Times New Roman"/>
                <a:cs typeface="Times New Roman"/>
              </a:rPr>
              <a:t>udžbenik</a:t>
            </a:r>
            <a:r>
              <a:rPr lang="en-US" sz="1200">
                <a:latin typeface="Times New Roman"/>
                <a:cs typeface="Times New Roman"/>
              </a:rPr>
              <a:t> </a:t>
            </a:r>
            <a:r>
              <a:rPr lang="en-US" sz="1200" err="1">
                <a:latin typeface="Times New Roman"/>
                <a:cs typeface="Times New Roman"/>
              </a:rPr>
              <a:t>glazbene</a:t>
            </a:r>
            <a:r>
              <a:rPr lang="en-US" sz="1200">
                <a:latin typeface="Times New Roman"/>
                <a:cs typeface="Times New Roman"/>
              </a:rPr>
              <a:t> </a:t>
            </a:r>
            <a:r>
              <a:rPr lang="en-US" sz="1200" err="1">
                <a:latin typeface="Times New Roman"/>
                <a:cs typeface="Times New Roman"/>
              </a:rPr>
              <a:t>kulture</a:t>
            </a:r>
            <a:r>
              <a:rPr lang="en-US" sz="1200">
                <a:latin typeface="Times New Roman"/>
                <a:cs typeface="Times New Roman"/>
              </a:rPr>
              <a:t> s </a:t>
            </a:r>
            <a:r>
              <a:rPr lang="en-US" sz="1200" err="1">
                <a:latin typeface="Times New Roman"/>
                <a:cs typeface="Times New Roman"/>
              </a:rPr>
              <a:t>dodatnim</a:t>
            </a:r>
            <a:r>
              <a:rPr lang="en-US" sz="1200">
                <a:latin typeface="Times New Roman"/>
                <a:cs typeface="Times New Roman"/>
              </a:rPr>
              <a:t> </a:t>
            </a:r>
            <a:r>
              <a:rPr lang="en-US" sz="1200" err="1">
                <a:latin typeface="Times New Roman"/>
                <a:cs typeface="Times New Roman"/>
              </a:rPr>
              <a:t>digitalnim</a:t>
            </a:r>
            <a:r>
              <a:rPr lang="en-US" sz="1200">
                <a:latin typeface="Times New Roman"/>
                <a:cs typeface="Times New Roman"/>
              </a:rPr>
              <a:t> </a:t>
            </a:r>
            <a:r>
              <a:rPr lang="en-US" sz="1200" err="1">
                <a:latin typeface="Times New Roman"/>
                <a:cs typeface="Times New Roman"/>
              </a:rPr>
              <a:t>sadržajima</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Vladimir </a:t>
            </a:r>
            <a:r>
              <a:rPr lang="en-US" sz="1200" err="1">
                <a:latin typeface="Times New Roman"/>
                <a:cs typeface="Times New Roman"/>
              </a:rPr>
              <a:t>Jandrašek</a:t>
            </a:r>
            <a:r>
              <a:rPr lang="en-US" sz="1200">
                <a:latin typeface="Times New Roman"/>
                <a:cs typeface="Times New Roman"/>
              </a:rPr>
              <a:t>, Jelena Ivaci</a:t>
            </a:r>
            <a:endParaRPr lang="en-US"/>
          </a:p>
          <a:p>
            <a:pPr>
              <a:buNone/>
            </a:pPr>
            <a:r>
              <a:rPr lang="en-US" sz="1200" err="1">
                <a:latin typeface="Times New Roman"/>
                <a:cs typeface="Times New Roman"/>
              </a:rPr>
              <a:t>udžbenik</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cjelovito</a:t>
            </a:r>
            <a:r>
              <a:rPr lang="en-US" sz="1200">
                <a:latin typeface="Times New Roman"/>
                <a:cs typeface="Times New Roman"/>
              </a:rPr>
              <a:t> </a:t>
            </a:r>
            <a:r>
              <a:rPr lang="en-US" sz="1200" err="1">
                <a:latin typeface="Times New Roman"/>
                <a:cs typeface="Times New Roman"/>
              </a:rPr>
              <a:t>učenje</a:t>
            </a:r>
            <a:r>
              <a:rPr lang="en-US" sz="1200">
                <a:latin typeface="Times New Roman"/>
                <a:cs typeface="Times New Roman"/>
              </a:rPr>
              <a:t> </a:t>
            </a:r>
            <a:endParaRPr lang="en-US"/>
          </a:p>
          <a:p>
            <a:pPr>
              <a:buNone/>
            </a:pPr>
            <a:r>
              <a:rPr lang="en-US" sz="1200">
                <a:latin typeface="Times New Roman"/>
                <a:cs typeface="Times New Roman"/>
              </a:rPr>
              <a:t>Nina </a:t>
            </a:r>
            <a:r>
              <a:rPr lang="en-US" sz="1200" err="1">
                <a:latin typeface="Times New Roman"/>
                <a:cs typeface="Times New Roman"/>
              </a:rPr>
              <a:t>i</a:t>
            </a:r>
            <a:r>
              <a:rPr lang="en-US" sz="1200">
                <a:latin typeface="Times New Roman"/>
                <a:cs typeface="Times New Roman"/>
              </a:rPr>
              <a:t> Tino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cjelovito</a:t>
            </a:r>
            <a:r>
              <a:rPr lang="en-US" sz="1200">
                <a:latin typeface="Times New Roman"/>
                <a:cs typeface="Times New Roman"/>
              </a:rPr>
              <a:t> </a:t>
            </a:r>
            <a:r>
              <a:rPr lang="en-US" sz="1200" err="1">
                <a:latin typeface="Times New Roman"/>
                <a:cs typeface="Times New Roman"/>
              </a:rPr>
              <a:t>učenje</a:t>
            </a:r>
            <a:r>
              <a:rPr lang="en-US" sz="1200">
                <a:latin typeface="Times New Roman"/>
                <a:cs typeface="Times New Roman"/>
              </a:rPr>
              <a:t> u </a:t>
            </a:r>
            <a:r>
              <a:rPr lang="en-US" sz="1200" err="1">
                <a:latin typeface="Times New Roman"/>
                <a:cs typeface="Times New Roman"/>
              </a:rPr>
              <a:t>drugom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Saša </a:t>
            </a:r>
            <a:r>
              <a:rPr lang="en-US" sz="1200" err="1">
                <a:latin typeface="Times New Roman"/>
                <a:cs typeface="Times New Roman"/>
              </a:rPr>
              <a:t>Veronek</a:t>
            </a:r>
            <a:r>
              <a:rPr lang="en-US" sz="1200">
                <a:latin typeface="Times New Roman"/>
                <a:cs typeface="Times New Roman"/>
              </a:rPr>
              <a:t> </a:t>
            </a:r>
            <a:r>
              <a:rPr lang="en-US" sz="1200" err="1">
                <a:latin typeface="Times New Roman"/>
                <a:cs typeface="Times New Roman"/>
              </a:rPr>
              <a:t>Germadnik</a:t>
            </a:r>
            <a:r>
              <a:rPr lang="en-US" sz="1200">
                <a:latin typeface="Times New Roman"/>
                <a:cs typeface="Times New Roman"/>
              </a:rPr>
              <a:t>, Maja Križman Roškar</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671636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16" name="Google Shape;416;p30"/>
          <p:cNvGraphicFramePr/>
          <p:nvPr>
            <p:extLst>
              <p:ext uri="{D42A27DB-BD31-4B8C-83A1-F6EECF244321}">
                <p14:modId xmlns:p14="http://schemas.microsoft.com/office/powerpoint/2010/main" val="341167862"/>
              </p:ext>
            </p:extLst>
          </p:nvPr>
        </p:nvGraphicFramePr>
        <p:xfrm>
          <a:off x="251504" y="276229"/>
          <a:ext cx="8640975" cy="5966506"/>
        </p:xfrm>
        <a:graphic>
          <a:graphicData uri="http://schemas.openxmlformats.org/drawingml/2006/table">
            <a:tbl>
              <a:tblPr>
                <a:noFill/>
                <a:tableStyleId>{B2E6745A-B9C5-42E0-A17B-FDAA3278ED7C}</a:tableStyleId>
              </a:tblPr>
              <a:tblGrid>
                <a:gridCol w="2281384">
                  <a:extLst>
                    <a:ext uri="{9D8B030D-6E8A-4147-A177-3AD203B41FA5}">
                      <a16:colId xmlns:a16="http://schemas.microsoft.com/office/drawing/2014/main" val="20000"/>
                    </a:ext>
                  </a:extLst>
                </a:gridCol>
                <a:gridCol w="6359591">
                  <a:extLst>
                    <a:ext uri="{9D8B030D-6E8A-4147-A177-3AD203B41FA5}">
                      <a16:colId xmlns:a16="http://schemas.microsoft.com/office/drawing/2014/main" val="20001"/>
                    </a:ext>
                  </a:extLst>
                </a:gridCol>
              </a:tblGrid>
              <a:tr h="62077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IZ INFORMATIKE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 </a:t>
                      </a:r>
                      <a:r>
                        <a:rPr lang="hr-HR" sz="1600" b="1" u="none" strike="noStrike" cap="none" dirty="0" smtClean="0">
                          <a:solidFill>
                            <a:schemeClr val="dk1"/>
                          </a:solidFill>
                          <a:latin typeface="Times New Roman"/>
                          <a:ea typeface="Times New Roman"/>
                          <a:cs typeface="Times New Roman"/>
                          <a:sym typeface="Times New Roman"/>
                        </a:rPr>
                        <a:t>učenike</a:t>
                      </a:r>
                      <a:r>
                        <a:rPr lang="hr-HR" sz="1600" b="1" u="none" strike="noStrike" cap="none" baseline="0" dirty="0" smtClean="0">
                          <a:solidFill>
                            <a:schemeClr val="dk1"/>
                          </a:solidFill>
                          <a:latin typeface="Times New Roman"/>
                          <a:ea typeface="Times New Roman"/>
                          <a:cs typeface="Times New Roman"/>
                          <a:sym typeface="Times New Roman"/>
                        </a:rPr>
                        <a:t> sedmog</a:t>
                      </a:r>
                      <a:r>
                        <a:rPr lang="en" sz="1600" b="1" u="none" strike="noStrike" cap="none" dirty="0" smtClean="0">
                          <a:solidFill>
                            <a:schemeClr val="dk1"/>
                          </a:solidFill>
                          <a:latin typeface="Times New Roman"/>
                          <a:ea typeface="Times New Roman"/>
                          <a:cs typeface="Times New Roman"/>
                          <a:sym typeface="Times New Roman"/>
                        </a:rPr>
                        <a:t> razred</a:t>
                      </a:r>
                      <a:r>
                        <a:rPr lang="hr-HR" sz="1600" b="1" u="none" strike="noStrike" cap="none" dirty="0" smtClean="0">
                          <a:solidFill>
                            <a:schemeClr val="dk1"/>
                          </a:solidFill>
                          <a:latin typeface="Times New Roman"/>
                          <a:ea typeface="Times New Roman"/>
                          <a:cs typeface="Times New Roman"/>
                          <a:sym typeface="Times New Roman"/>
                        </a:rPr>
                        <a:t>a</a:t>
                      </a:r>
                      <a:endParaRPr lang="hr-HR" sz="1600" b="1"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558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endParaRPr sz="1400" b="0" i="0" u="none" strike="noStrike" cap="none" dirty="0">
                        <a:solidFill>
                          <a:srgbClr val="000000"/>
                        </a:solidFill>
                        <a:latin typeface="Times New Roman"/>
                        <a:ea typeface="Arial"/>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367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Omogućiti stjecanje znanja, vještina, sposobnosti u programiranju i rješavanju problema, poticati pozitivno etičko ponašanje i odgovornost pri uporabi tehnologije.</a:t>
                      </a:r>
                      <a:endParaRPr sz="1400" b="0" i="0" u="none" strike="noStrike" cap="none" dirty="0">
                        <a:solidFill>
                          <a:srgbClr val="000000"/>
                        </a:solidFill>
                        <a:latin typeface="Times New Roman"/>
                        <a:ea typeface="Arial"/>
                        <a:cs typeface="Times New Roman"/>
                        <a:sym typeface="Times New Roman"/>
                      </a:endParaRPr>
                    </a:p>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Razvijati timski rad i suradnju.</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5925">
                <a:tc>
                  <a:txBody>
                    <a:bodyPr/>
                    <a:lstStyle/>
                    <a:p>
                      <a:pPr marL="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sr-Latn-RS" sz="1400" b="0" i="0" u="none" strike="noStrike" cap="none" dirty="0">
                          <a:solidFill>
                            <a:srgbClr val="000000"/>
                          </a:solidFill>
                          <a:latin typeface="Times New Roman"/>
                          <a:ea typeface="Arial"/>
                          <a:cs typeface="Times New Roman"/>
                          <a:sym typeface="Arial"/>
                        </a:rPr>
                        <a:t>Paola </a:t>
                      </a:r>
                      <a:r>
                        <a:rPr lang="sr-Latn-RS" sz="1400" b="0" i="0" u="none" strike="noStrike" cap="none" dirty="0" err="1">
                          <a:solidFill>
                            <a:srgbClr val="000000"/>
                          </a:solidFill>
                          <a:latin typeface="Times New Roman"/>
                          <a:ea typeface="Arial"/>
                          <a:cs typeface="Times New Roman"/>
                          <a:sym typeface="Arial"/>
                        </a:rPr>
                        <a:t>Čubra</a:t>
                      </a:r>
                      <a:r>
                        <a:rPr lang="sr-Latn-RS" sz="1400" b="0" i="0" u="none" strike="noStrike" cap="none" dirty="0">
                          <a:solidFill>
                            <a:srgbClr val="000000"/>
                          </a:solidFill>
                          <a:latin typeface="Times New Roman"/>
                          <a:ea typeface="Arial"/>
                          <a:cs typeface="Times New Roman"/>
                          <a:sym typeface="Arial"/>
                        </a:rPr>
                        <a:t>, Aleksandar </a:t>
                      </a:r>
                      <a:r>
                        <a:rPr lang="sr-Latn-RS" sz="1400" b="0" i="0" u="none" strike="noStrike" cap="none" dirty="0" err="1">
                          <a:solidFill>
                            <a:srgbClr val="000000"/>
                          </a:solidFill>
                          <a:latin typeface="Times New Roman"/>
                          <a:ea typeface="Arial"/>
                          <a:cs typeface="Times New Roman"/>
                          <a:sym typeface="Arial"/>
                        </a:rPr>
                        <a:t>Čubra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997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Nastava se provodi u informatičkoj učionici škole izvan redovnog rasporeda sati.</a:t>
                      </a:r>
                      <a:endParaRPr sz="1400" b="0" i="0" u="none" strike="noStrike" cap="none" dirty="0">
                        <a:solidFill>
                          <a:srgbClr val="000000"/>
                        </a:solidFill>
                        <a:latin typeface="Times New Roman"/>
                        <a:ea typeface="Arial"/>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75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Dva sata tjedno tijekom školske godine </a:t>
                      </a:r>
                      <a:r>
                        <a:rPr lang="en" sz="1400" b="0" i="0" u="none" strike="noStrike" cap="none" dirty="0">
                          <a:solidFill>
                            <a:srgbClr val="000000"/>
                          </a:solidFill>
                          <a:latin typeface="Times New Roman"/>
                          <a:ea typeface="Arial"/>
                          <a:cs typeface="Times New Roman"/>
                          <a:sym typeface="Arial"/>
                        </a:rPr>
                        <a:t>2022. /2023.</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59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Adekvatna programska podrška (aplikativna i sistemska), antivirusni program, potrošni materijal, pribor za izradu plakata, miševi, papir, boja za </a:t>
                      </a:r>
                      <a:r>
                        <a:rPr lang="en" sz="1400" b="0" i="0" u="none" strike="noStrike" cap="none" dirty="0" smtClean="0">
                          <a:solidFill>
                            <a:srgbClr val="000000"/>
                          </a:solidFill>
                          <a:latin typeface="Times New Roman"/>
                          <a:ea typeface="Arial"/>
                          <a:cs typeface="Times New Roman"/>
                          <a:sym typeface="Times New Roman"/>
                        </a:rPr>
                        <a:t>pisač</a:t>
                      </a:r>
                      <a:r>
                        <a:rPr lang="hr-HR" sz="1400" b="0" i="0" u="none" strike="noStrike" cap="none" dirty="0" smtClean="0">
                          <a:solidFill>
                            <a:srgbClr val="000000"/>
                          </a:solidFill>
                          <a:latin typeface="Times New Roman"/>
                          <a:ea typeface="Arial"/>
                          <a:cs typeface="Times New Roman"/>
                          <a:sym typeface="Times New Roman"/>
                        </a:rPr>
                        <a:t>.</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446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Postignuća učenika prate se pisanim i usmenim provjerama</a:t>
                      </a:r>
                      <a:r>
                        <a:rPr lang="en" sz="1400" b="0" i="0" u="none" strike="noStrike" cap="none" dirty="0">
                          <a:solidFill>
                            <a:srgbClr val="000000"/>
                          </a:solidFill>
                          <a:latin typeface="Times New Roman"/>
                          <a:ea typeface="Arial"/>
                          <a:cs typeface="Times New Roman"/>
                          <a:sym typeface="Arial"/>
                        </a:rPr>
                        <a:t> </a:t>
                      </a:r>
                      <a:r>
                        <a:rPr lang="en" sz="1400" b="0" i="0" u="none" strike="noStrike" cap="none" dirty="0">
                          <a:solidFill>
                            <a:srgbClr val="000000"/>
                          </a:solidFill>
                          <a:latin typeface="Times New Roman"/>
                          <a:ea typeface="Arial"/>
                          <a:cs typeface="Times New Roman"/>
                          <a:sym typeface="Times New Roman"/>
                        </a:rPr>
                        <a:t> znanja te praktičnim radom na računalu. Opisnim i brojčanim ocjenama</a:t>
                      </a:r>
                      <a:r>
                        <a:rPr lang="en" sz="1400" b="0" i="0" u="none" strike="noStrike" cap="none" dirty="0">
                          <a:solidFill>
                            <a:srgbClr val="000000"/>
                          </a:solidFill>
                          <a:latin typeface="Times New Roman"/>
                          <a:ea typeface="Arial"/>
                          <a:cs typeface="Times New Roman"/>
                          <a:sym typeface="Arial"/>
                        </a:rPr>
                        <a:t> </a:t>
                      </a:r>
                      <a:r>
                        <a:rPr lang="en" sz="1400" b="0" i="0" u="none" strike="noStrike" cap="none" dirty="0">
                          <a:solidFill>
                            <a:srgbClr val="000000"/>
                          </a:solidFill>
                          <a:latin typeface="Times New Roman"/>
                          <a:ea typeface="Arial"/>
                          <a:cs typeface="Times New Roman"/>
                          <a:sym typeface="Times New Roman"/>
                        </a:rPr>
                        <a:t> ocjenjuju se kao i u redovnoj nastavi te konačna ocjena ulazi u prosjek općeg uspjeha i upisuje se u svjedodžbu učenika. Praćenje napretka učenika, uvođenje novih metoda rada prema potrebama učenika. Sudjelovanje na natjecanjima iz informatike.</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21332"/>
          </a:xfrm>
        </p:spPr>
        <p:txBody>
          <a:bodyPr/>
          <a:lstStyle/>
          <a:p>
            <a:r>
              <a:rPr lang="en-US" sz="2400" b="1">
                <a:latin typeface="Times New Roman"/>
              </a:rPr>
              <a:t>3.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endParaRPr lang="en-US" err="1"/>
          </a:p>
          <a:p>
            <a:pPr>
              <a:buNone/>
            </a:pPr>
            <a:r>
              <a:rPr lang="en-US" sz="1200">
                <a:latin typeface="Times New Roman"/>
                <a:cs typeface="Times New Roman"/>
              </a:rPr>
              <a:t>Tiptoes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trećem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treća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Daniela </a:t>
            </a:r>
            <a:r>
              <a:rPr lang="en-US" sz="1200" err="1">
                <a:latin typeface="Times New Roman"/>
                <a:cs typeface="Times New Roman"/>
              </a:rPr>
              <a:t>Reić</a:t>
            </a:r>
            <a:r>
              <a:rPr lang="en-US" sz="1200">
                <a:latin typeface="Times New Roman"/>
                <a:cs typeface="Times New Roman"/>
              </a:rPr>
              <a:t> </a:t>
            </a:r>
            <a:r>
              <a:rPr lang="en-US" sz="1200" err="1">
                <a:latin typeface="Times New Roman"/>
                <a:cs typeface="Times New Roman"/>
              </a:rPr>
              <a:t>Šućur</a:t>
            </a:r>
            <a:r>
              <a:rPr lang="en-US" sz="1200">
                <a:latin typeface="Times New Roman"/>
                <a:cs typeface="Times New Roman"/>
              </a:rPr>
              <a:t>, Haidi Mimica Tudor, Suzana Ban, Anita </a:t>
            </a:r>
            <a:r>
              <a:rPr lang="en-US" sz="1200" err="1">
                <a:latin typeface="Times New Roman"/>
                <a:cs typeface="Times New Roman"/>
              </a:rPr>
              <a:t>Žepina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Tipotoes</a:t>
            </a:r>
            <a:r>
              <a:rPr lang="en-US" sz="1200">
                <a:latin typeface="Times New Roman"/>
                <a:cs typeface="Times New Roman"/>
              </a:rPr>
              <a:t>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engleskog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trećem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treća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Lidija Iličić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Njemački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Auf die Plätze, </a:t>
            </a:r>
            <a:r>
              <a:rPr lang="en-US" sz="1200" err="1">
                <a:latin typeface="Times New Roman"/>
                <a:cs typeface="Times New Roman"/>
              </a:rPr>
              <a:t>fertig</a:t>
            </a:r>
            <a:r>
              <a:rPr lang="en-US" sz="1200">
                <a:latin typeface="Times New Roman"/>
                <a:cs typeface="Times New Roman"/>
              </a:rPr>
              <a:t>, </a:t>
            </a:r>
            <a:r>
              <a:rPr lang="en-US" sz="1200" err="1">
                <a:latin typeface="Times New Roman"/>
                <a:cs typeface="Times New Roman"/>
              </a:rPr>
              <a:t>los</a:t>
            </a:r>
            <a:r>
              <a:rPr lang="en-US" sz="1200">
                <a:latin typeface="Times New Roman"/>
                <a:cs typeface="Times New Roman"/>
              </a:rPr>
              <a:t>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treći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treća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Dinka </a:t>
            </a:r>
            <a:r>
              <a:rPr lang="en-US" sz="1200" err="1">
                <a:latin typeface="Times New Roman"/>
                <a:cs typeface="Times New Roman"/>
              </a:rPr>
              <a:t>Štiglmayer</a:t>
            </a:r>
            <a:r>
              <a:rPr lang="en-US" sz="1200">
                <a:latin typeface="Times New Roman"/>
                <a:cs typeface="Times New Roman"/>
              </a:rPr>
              <a:t> </a:t>
            </a:r>
            <a:r>
              <a:rPr lang="en-US" sz="1200" err="1">
                <a:latin typeface="Times New Roman"/>
                <a:cs typeface="Times New Roman"/>
              </a:rPr>
              <a:t>Bočkarjov</a:t>
            </a:r>
            <a:r>
              <a:rPr lang="en-US" sz="1200">
                <a:latin typeface="Times New Roman"/>
                <a:cs typeface="Times New Roman"/>
              </a:rPr>
              <a:t>, Irena Pehar </a:t>
            </a:r>
            <a:r>
              <a:rPr lang="en-US" sz="1200" err="1">
                <a:latin typeface="Times New Roman"/>
                <a:cs typeface="Times New Roman"/>
              </a:rPr>
              <a:t>Miklenić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endParaRPr lang="en-US" sz="1200">
              <a:latin typeface="Times New Roman"/>
              <a:cs typeface="Times New Roman"/>
            </a:endParaRPr>
          </a:p>
          <a:p>
            <a:pPr>
              <a:buNone/>
            </a:pPr>
            <a:r>
              <a:rPr lang="en-US" sz="1200">
                <a:latin typeface="Times New Roman"/>
                <a:cs typeface="Times New Roman"/>
              </a:rPr>
              <a:t>U </a:t>
            </a:r>
            <a:r>
              <a:rPr lang="en-US" sz="1200" err="1">
                <a:latin typeface="Times New Roman"/>
                <a:cs typeface="Times New Roman"/>
              </a:rPr>
              <a:t>ljubavi</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pomirenju</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r>
              <a:rPr lang="en-US" sz="1200">
                <a:latin typeface="Times New Roman"/>
                <a:cs typeface="Times New Roman"/>
              </a:rPr>
              <a:t> 3. </a:t>
            </a:r>
            <a:r>
              <a:rPr lang="en-US" sz="1200" err="1">
                <a:latin typeface="Times New Roman"/>
                <a:cs typeface="Times New Roman"/>
              </a:rPr>
              <a:t>razreda</a:t>
            </a:r>
            <a:r>
              <a:rPr lang="en-US" sz="1200">
                <a:latin typeface="Times New Roman"/>
                <a:cs typeface="Times New Roman"/>
              </a:rPr>
              <a:t> OŠ</a:t>
            </a:r>
            <a:endParaRPr lang="en-US"/>
          </a:p>
          <a:p>
            <a:pPr>
              <a:buNone/>
            </a:pPr>
            <a:r>
              <a:rPr lang="en-US" sz="1200">
                <a:latin typeface="Times New Roman"/>
                <a:cs typeface="Times New Roman"/>
              </a:rPr>
              <a:t>Tihana Petković, Ana Volf, Ivica </a:t>
            </a:r>
            <a:r>
              <a:rPr lang="en-US" sz="1200" err="1">
                <a:latin typeface="Times New Roman"/>
                <a:cs typeface="Times New Roman"/>
              </a:rPr>
              <a:t>Pažin</a:t>
            </a:r>
            <a:r>
              <a:rPr lang="en-US" sz="1200">
                <a:latin typeface="Times New Roman"/>
                <a:cs typeface="Times New Roman"/>
              </a:rPr>
              <a:t>, Ante Pavlović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Kršćanska</a:t>
            </a:r>
            <a:r>
              <a:rPr lang="en-US" sz="1200">
                <a:latin typeface="Times New Roman"/>
                <a:cs typeface="Times New Roman"/>
              </a:rPr>
              <a:t> </a:t>
            </a:r>
            <a:r>
              <a:rPr lang="en-US" sz="1200" err="1">
                <a:latin typeface="Times New Roman"/>
                <a:cs typeface="Times New Roman"/>
              </a:rPr>
              <a:t>sadašnjost</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09016130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lstStyle/>
          <a:p>
            <a:r>
              <a:rPr lang="en-US" sz="2400" b="1">
                <a:latin typeface="Times New Roman"/>
              </a:rPr>
              <a:t>3.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a:latin typeface="Times New Roman"/>
                <a:cs typeface="Times New Roman"/>
              </a:rPr>
              <a:t>Hrvatski </a:t>
            </a:r>
            <a:r>
              <a:rPr lang="en-US" sz="1200" err="1">
                <a:latin typeface="Times New Roman"/>
                <a:cs typeface="Times New Roman"/>
              </a:rPr>
              <a:t>jezik</a:t>
            </a:r>
            <a:endParaRPr lang="en-US" sz="1200">
              <a:latin typeface="Times New Roman"/>
              <a:cs typeface="Times New Roman"/>
            </a:endParaRPr>
          </a:p>
          <a:p>
            <a:pPr>
              <a:buNone/>
            </a:pPr>
            <a:r>
              <a:rPr lang="en-US" sz="1200" err="1">
                <a:latin typeface="Times New Roman"/>
                <a:cs typeface="Times New Roman"/>
              </a:rPr>
              <a:t>Knjigomjer</a:t>
            </a:r>
            <a:r>
              <a:rPr lang="en-US" sz="1200">
                <a:latin typeface="Times New Roman"/>
                <a:cs typeface="Times New Roman"/>
              </a:rPr>
              <a:t> 3, </a:t>
            </a:r>
            <a:r>
              <a:rPr lang="en-US" sz="1200" err="1">
                <a:latin typeface="Times New Roman"/>
                <a:cs typeface="Times New Roman"/>
              </a:rPr>
              <a:t>interaktivna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obradu</a:t>
            </a:r>
            <a:r>
              <a:rPr lang="en-US" sz="1200">
                <a:latin typeface="Times New Roman"/>
                <a:cs typeface="Times New Roman"/>
              </a:rPr>
              <a:t> </a:t>
            </a:r>
            <a:r>
              <a:rPr lang="en-US" sz="1200" err="1">
                <a:latin typeface="Times New Roman"/>
                <a:cs typeface="Times New Roman"/>
              </a:rPr>
              <a:t>lektirnih</a:t>
            </a:r>
            <a:r>
              <a:rPr lang="en-US" sz="1200">
                <a:latin typeface="Times New Roman"/>
                <a:cs typeface="Times New Roman"/>
              </a:rPr>
              <a:t> </a:t>
            </a:r>
            <a:r>
              <a:rPr lang="en-US" sz="1200" err="1">
                <a:latin typeface="Times New Roman"/>
                <a:cs typeface="Times New Roman"/>
              </a:rPr>
              <a:t>djela</a:t>
            </a:r>
            <a:r>
              <a:rPr lang="en-US" sz="1200">
                <a:latin typeface="Times New Roman"/>
                <a:cs typeface="Times New Roman"/>
              </a:rPr>
              <a:t> u </a:t>
            </a:r>
            <a:r>
              <a:rPr lang="en-US" sz="1200" err="1">
                <a:latin typeface="Times New Roman"/>
                <a:cs typeface="Times New Roman"/>
              </a:rPr>
              <a:t>trećem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Violeta </a:t>
            </a:r>
            <a:r>
              <a:rPr lang="en-US" sz="1200" err="1">
                <a:latin typeface="Times New Roman"/>
                <a:cs typeface="Times New Roman"/>
              </a:rPr>
              <a:t>Drvenkar</a:t>
            </a:r>
            <a:r>
              <a:rPr lang="en-US" sz="1200">
                <a:latin typeface="Times New Roman"/>
                <a:cs typeface="Times New Roman"/>
              </a:rPr>
              <a:t>, Monika Ružić, Ivančica </a:t>
            </a:r>
            <a:r>
              <a:rPr lang="en-US" sz="1200" err="1">
                <a:latin typeface="Times New Roman"/>
                <a:cs typeface="Times New Roman"/>
              </a:rPr>
              <a:t>Toić</a:t>
            </a:r>
            <a:endParaRPr lang="en-US" err="1"/>
          </a:p>
          <a:p>
            <a:pPr>
              <a:buNone/>
            </a:pPr>
            <a:r>
              <a:rPr lang="en-US" sz="1200" err="1">
                <a:latin typeface="Times New Roman"/>
                <a:cs typeface="Times New Roman"/>
              </a:rPr>
              <a:t>interaktivna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obradu</a:t>
            </a:r>
            <a:r>
              <a:rPr lang="en-US" sz="1200">
                <a:latin typeface="Times New Roman"/>
                <a:cs typeface="Times New Roman"/>
              </a:rPr>
              <a:t> </a:t>
            </a:r>
            <a:r>
              <a:rPr lang="en-US" sz="1200" err="1">
                <a:latin typeface="Times New Roman"/>
                <a:cs typeface="Times New Roman"/>
              </a:rPr>
              <a:t>lektirnih</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Škrinjica</a:t>
            </a:r>
            <a:r>
              <a:rPr lang="en-US" sz="1200">
                <a:latin typeface="Times New Roman"/>
                <a:cs typeface="Times New Roman"/>
              </a:rPr>
              <a:t> </a:t>
            </a:r>
            <a:r>
              <a:rPr lang="en-US" sz="1200" err="1">
                <a:latin typeface="Times New Roman"/>
                <a:cs typeface="Times New Roman"/>
              </a:rPr>
              <a:t>slova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riječi</a:t>
            </a:r>
            <a:r>
              <a:rPr lang="en-US" sz="1200">
                <a:latin typeface="Times New Roman"/>
                <a:cs typeface="Times New Roman"/>
              </a:rPr>
              <a:t>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hrvatskoga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treći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Andrea </a:t>
            </a:r>
            <a:r>
              <a:rPr lang="en-US" sz="1200" err="1">
                <a:latin typeface="Times New Roman"/>
                <a:cs typeface="Times New Roman"/>
              </a:rPr>
              <a:t>Škribulja</a:t>
            </a:r>
            <a:r>
              <a:rPr lang="en-US" sz="1200">
                <a:latin typeface="Times New Roman"/>
                <a:cs typeface="Times New Roman"/>
              </a:rPr>
              <a:t> Horvat, Vesna Marjanović, dr. sc. Marina </a:t>
            </a:r>
            <a:r>
              <a:rPr lang="en-US" sz="1200" err="1">
                <a:latin typeface="Times New Roman"/>
                <a:cs typeface="Times New Roman"/>
              </a:rPr>
              <a:t>Gabelica</a:t>
            </a:r>
            <a:r>
              <a:rPr lang="en-US" sz="1200">
                <a:latin typeface="Times New Roman"/>
                <a:cs typeface="Times New Roman"/>
              </a:rPr>
              <a:t>, </a:t>
            </a:r>
            <a:r>
              <a:rPr lang="en-US" sz="1200" err="1">
                <a:latin typeface="Times New Roman"/>
                <a:cs typeface="Times New Roman"/>
              </a:rPr>
              <a:t>dr</a:t>
            </a:r>
            <a:r>
              <a:rPr lang="en-US" sz="1200">
                <a:latin typeface="Times New Roman"/>
                <a:cs typeface="Times New Roman"/>
              </a:rPr>
              <a:t> </a:t>
            </a:r>
            <a:r>
              <a:rPr lang="en-US" sz="1200" err="1">
                <a:latin typeface="Times New Roman"/>
                <a:cs typeface="Times New Roman"/>
              </a:rPr>
              <a:t>sc</a:t>
            </a:r>
            <a:r>
              <a:rPr lang="en-US" sz="1200">
                <a:latin typeface="Times New Roman"/>
                <a:cs typeface="Times New Roman"/>
              </a:rPr>
              <a:t> Dubravka Težak</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Matematika</a:t>
            </a:r>
            <a:endParaRPr lang="en-US" sz="1200">
              <a:latin typeface="Times New Roman"/>
              <a:cs typeface="Times New Roman"/>
            </a:endParaRPr>
          </a:p>
          <a:p>
            <a:pPr>
              <a:buNone/>
            </a:pPr>
            <a:r>
              <a:rPr lang="en-US" sz="1200" err="1">
                <a:latin typeface="Times New Roman"/>
                <a:cs typeface="Times New Roman"/>
              </a:rPr>
              <a:t>Matematika</a:t>
            </a:r>
            <a:r>
              <a:rPr lang="en-US" sz="1200">
                <a:latin typeface="Times New Roman"/>
                <a:cs typeface="Times New Roman"/>
              </a:rPr>
              <a:t> 3</a:t>
            </a:r>
          </a:p>
          <a:p>
            <a:pPr>
              <a:buNone/>
            </a:pPr>
            <a:r>
              <a:rPr lang="en-US" sz="1200">
                <a:latin typeface="Times New Roman"/>
                <a:cs typeface="Times New Roman"/>
              </a:rPr>
              <a:t>Marijana Martić, Vesna </a:t>
            </a:r>
            <a:r>
              <a:rPr lang="en-US" sz="1200" err="1">
                <a:latin typeface="Times New Roman"/>
                <a:cs typeface="Times New Roman"/>
              </a:rPr>
              <a:t>Blagec</a:t>
            </a:r>
            <a:r>
              <a:rPr lang="en-US" sz="1200">
                <a:latin typeface="Times New Roman"/>
                <a:cs typeface="Times New Roman"/>
              </a:rPr>
              <a:t>, Biserka Obradović, Blanka </a:t>
            </a:r>
            <a:r>
              <a:rPr lang="en-US" sz="1200" err="1">
                <a:latin typeface="Times New Roman"/>
                <a:cs typeface="Times New Roman"/>
              </a:rPr>
              <a:t>Mađor</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a:latin typeface="Times New Roman"/>
              <a:cs typeface="Times New Roman"/>
            </a:endParaRPr>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a:latin typeface="Times New Roman"/>
                <a:cs typeface="Times New Roman"/>
              </a:rPr>
              <a:t>Moj </a:t>
            </a:r>
            <a:r>
              <a:rPr lang="en-US" sz="1200" err="1">
                <a:latin typeface="Times New Roman"/>
                <a:cs typeface="Times New Roman"/>
              </a:rPr>
              <a:t>sretni</a:t>
            </a:r>
            <a:r>
              <a:rPr lang="en-US" sz="1200">
                <a:latin typeface="Times New Roman"/>
                <a:cs typeface="Times New Roman"/>
              </a:rPr>
              <a:t> </a:t>
            </a:r>
            <a:r>
              <a:rPr lang="en-US" sz="1200" err="1">
                <a:latin typeface="Times New Roman"/>
                <a:cs typeface="Times New Roman"/>
              </a:rPr>
              <a:t>broj</a:t>
            </a:r>
            <a:r>
              <a:rPr lang="en-US" sz="1200">
                <a:latin typeface="Times New Roman"/>
                <a:cs typeface="Times New Roman"/>
              </a:rPr>
              <a:t>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matematiku</a:t>
            </a:r>
            <a:r>
              <a:rPr lang="en-US" sz="1200">
                <a:latin typeface="Times New Roman"/>
                <a:cs typeface="Times New Roman"/>
              </a:rPr>
              <a:t> u </a:t>
            </a:r>
            <a:r>
              <a:rPr lang="en-US" sz="1200" err="1">
                <a:latin typeface="Times New Roman"/>
                <a:cs typeface="Times New Roman"/>
              </a:rPr>
              <a:t>trećem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Sanja Jakovljević Rogić, Dubravka </a:t>
            </a:r>
            <a:r>
              <a:rPr lang="en-US" sz="1200" err="1">
                <a:latin typeface="Times New Roman"/>
                <a:cs typeface="Times New Roman"/>
              </a:rPr>
              <a:t>Miklec</a:t>
            </a:r>
            <a:r>
              <a:rPr lang="en-US" sz="1200">
                <a:latin typeface="Times New Roman"/>
                <a:cs typeface="Times New Roman"/>
              </a:rPr>
              <a:t>, Graciella </a:t>
            </a:r>
            <a:r>
              <a:rPr lang="en-US" sz="1200" err="1">
                <a:latin typeface="Times New Roman"/>
                <a:cs typeface="Times New Roman"/>
              </a:rPr>
              <a:t>Prtajin</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75578141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63149"/>
          </a:xfrm>
        </p:spPr>
        <p:txBody>
          <a:bodyPr/>
          <a:lstStyle/>
          <a:p>
            <a:r>
              <a:rPr lang="en-US" sz="2400" b="1"/>
              <a:t>3. </a:t>
            </a:r>
            <a:r>
              <a:rPr lang="en-US" sz="2400" b="1" err="1"/>
              <a:t>razred</a:t>
            </a:r>
            <a:endParaRPr lang="en-US" sz="2400" b="1"/>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Priroda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društvo</a:t>
            </a:r>
            <a:endParaRPr lang="en-US" sz="1200">
              <a:latin typeface="Times New Roman"/>
              <a:cs typeface="Times New Roman"/>
            </a:endParaRPr>
          </a:p>
          <a:p>
            <a:pPr>
              <a:buNone/>
            </a:pPr>
            <a:r>
              <a:rPr lang="en-US" sz="1200">
                <a:latin typeface="Times New Roman"/>
                <a:cs typeface="Times New Roman"/>
              </a:rPr>
              <a:t>ISTRAŽUJEMO NAŠ SVIJET 3</a:t>
            </a:r>
            <a:endParaRPr lang="en-US"/>
          </a:p>
          <a:p>
            <a:pPr>
              <a:buNone/>
            </a:pPr>
            <a:r>
              <a:rPr lang="en-US" sz="1200" err="1">
                <a:latin typeface="Times New Roman"/>
                <a:cs typeface="Times New Roman"/>
              </a:rPr>
              <a:t>Istražujemo</a:t>
            </a:r>
            <a:r>
              <a:rPr lang="en-US" sz="1200">
                <a:latin typeface="Times New Roman"/>
                <a:cs typeface="Times New Roman"/>
              </a:rPr>
              <a:t> </a:t>
            </a:r>
            <a:r>
              <a:rPr lang="en-US" sz="1200" err="1">
                <a:latin typeface="Times New Roman"/>
                <a:cs typeface="Times New Roman"/>
              </a:rPr>
              <a:t>naš</a:t>
            </a:r>
            <a:r>
              <a:rPr lang="en-US" sz="1200">
                <a:latin typeface="Times New Roman"/>
                <a:cs typeface="Times New Roman"/>
              </a:rPr>
              <a:t> </a:t>
            </a:r>
            <a:r>
              <a:rPr lang="en-US" sz="1200" err="1">
                <a:latin typeface="Times New Roman"/>
                <a:cs typeface="Times New Roman"/>
              </a:rPr>
              <a:t>svijet</a:t>
            </a:r>
            <a:r>
              <a:rPr lang="en-US" sz="1200">
                <a:latin typeface="Times New Roman"/>
                <a:cs typeface="Times New Roman"/>
              </a:rPr>
              <a:t>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prirodu</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društvo</a:t>
            </a:r>
            <a:r>
              <a:rPr lang="en-US" sz="1200">
                <a:latin typeface="Times New Roman"/>
                <a:cs typeface="Times New Roman"/>
              </a:rPr>
              <a:t> u </a:t>
            </a:r>
            <a:r>
              <a:rPr lang="en-US" sz="1200" err="1">
                <a:latin typeface="Times New Roman"/>
                <a:cs typeface="Times New Roman"/>
              </a:rPr>
              <a:t>trećem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Alena Letina, Tamara </a:t>
            </a:r>
            <a:r>
              <a:rPr lang="en-US" sz="1200" err="1">
                <a:latin typeface="Times New Roman"/>
                <a:cs typeface="Times New Roman"/>
              </a:rPr>
              <a:t>Kisovar</a:t>
            </a:r>
            <a:r>
              <a:rPr lang="en-US" sz="1200">
                <a:latin typeface="Times New Roman"/>
                <a:cs typeface="Times New Roman"/>
              </a:rPr>
              <a:t> Ivanda, Zdenko </a:t>
            </a:r>
            <a:r>
              <a:rPr lang="en-US" sz="1200" err="1">
                <a:latin typeface="Times New Roman"/>
                <a:cs typeface="Times New Roman"/>
              </a:rPr>
              <a:t>Braičić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PID 3 (inter)</a:t>
            </a:r>
            <a:r>
              <a:rPr lang="en-US" sz="1200" err="1">
                <a:latin typeface="Times New Roman"/>
                <a:cs typeface="Times New Roman"/>
              </a:rPr>
              <a:t>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za </a:t>
            </a:r>
            <a:r>
              <a:rPr lang="en-US" sz="1200" err="1">
                <a:latin typeface="Times New Roman"/>
                <a:cs typeface="Times New Roman"/>
              </a:rPr>
              <a:t>treći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Gordana Ivančić, Maja Križman Roškar, Damir Tadić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marL="0" indent="0">
              <a:buNone/>
            </a:pPr>
            <a:r>
              <a:rPr lang="en-US" sz="1200">
                <a:latin typeface="Times New Roman"/>
                <a:cs typeface="Times New Roman"/>
              </a:rPr>
              <a:t>  </a:t>
            </a:r>
            <a:r>
              <a:rPr lang="en-US" sz="1200" err="1">
                <a:latin typeface="Times New Roman"/>
                <a:cs typeface="Times New Roman"/>
              </a:rPr>
              <a:t>Glazbena</a:t>
            </a:r>
            <a:r>
              <a:rPr lang="en-US" sz="1200">
                <a:latin typeface="Times New Roman"/>
                <a:cs typeface="Times New Roman"/>
              </a:rPr>
              <a:t> </a:t>
            </a:r>
            <a:r>
              <a:rPr lang="en-US" sz="1200" err="1">
                <a:latin typeface="Times New Roman"/>
                <a:cs typeface="Times New Roman"/>
              </a:rPr>
              <a:t>kultura</a:t>
            </a:r>
            <a:r>
              <a:rPr lang="en-US" sz="1200">
                <a:latin typeface="Times New Roman"/>
                <a:cs typeface="Times New Roman"/>
              </a:rPr>
              <a:t/>
            </a:r>
            <a:br>
              <a:rPr lang="en-US" sz="1200">
                <a:latin typeface="Times New Roman"/>
                <a:cs typeface="Times New Roman"/>
              </a:rPr>
            </a:br>
            <a:r>
              <a:rPr lang="en-US" sz="1200">
                <a:latin typeface="Times New Roman"/>
                <a:cs typeface="Times New Roman"/>
              </a:rPr>
              <a:t>   </a:t>
            </a:r>
            <a:r>
              <a:rPr lang="en-US" sz="1200" err="1">
                <a:latin typeface="Times New Roman"/>
                <a:cs typeface="Times New Roman"/>
              </a:rPr>
              <a:t>Razigrani</a:t>
            </a:r>
            <a:r>
              <a:rPr lang="en-US" sz="1200">
                <a:latin typeface="Times New Roman"/>
                <a:cs typeface="Times New Roman"/>
              </a:rPr>
              <a:t> </a:t>
            </a:r>
            <a:r>
              <a:rPr lang="en-US" sz="1200" err="1">
                <a:latin typeface="Times New Roman"/>
                <a:cs typeface="Times New Roman"/>
              </a:rPr>
              <a:t>zvuci</a:t>
            </a:r>
            <a:r>
              <a:rPr lang="en-US" sz="1200">
                <a:latin typeface="Times New Roman"/>
                <a:cs typeface="Times New Roman"/>
              </a:rPr>
              <a:t> 3</a:t>
            </a:r>
            <a:endParaRPr lang="en-US"/>
          </a:p>
          <a:p>
            <a:pPr marL="0" indent="0">
              <a:buNone/>
            </a:pPr>
            <a:r>
              <a:rPr lang="en-US" sz="1200">
                <a:latin typeface="Times New Roman"/>
                <a:cs typeface="Times New Roman"/>
              </a:rPr>
              <a:t>   Vladimir </a:t>
            </a:r>
            <a:r>
              <a:rPr lang="en-US" sz="1200" err="1">
                <a:latin typeface="Times New Roman"/>
                <a:cs typeface="Times New Roman"/>
              </a:rPr>
              <a:t>Jandrašek</a:t>
            </a:r>
            <a:r>
              <a:rPr lang="en-US" sz="1200">
                <a:latin typeface="Times New Roman"/>
                <a:cs typeface="Times New Roman"/>
              </a:rPr>
              <a:t>, Jelena Ivaci</a:t>
            </a:r>
            <a:endParaRPr lang="en-US"/>
          </a:p>
          <a:p>
            <a:pPr>
              <a:buNone/>
            </a:pPr>
            <a:r>
              <a:rPr lang="en-US" sz="1200" err="1">
                <a:latin typeface="Times New Roman"/>
                <a:cs typeface="Times New Roman"/>
              </a:rPr>
              <a:t>priručnik</a:t>
            </a:r>
            <a:r>
              <a:rPr lang="en-US" sz="1200">
                <a:latin typeface="Times New Roman"/>
                <a:cs typeface="Times New Roman"/>
              </a:rPr>
              <a:t> za </a:t>
            </a:r>
            <a:r>
              <a:rPr lang="en-US" sz="1200" err="1">
                <a:latin typeface="Times New Roman"/>
                <a:cs typeface="Times New Roman"/>
              </a:rPr>
              <a:t>učenike</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Moja </a:t>
            </a:r>
            <a:r>
              <a:rPr lang="en-US" sz="1200" err="1">
                <a:latin typeface="Times New Roman"/>
                <a:cs typeface="Times New Roman"/>
              </a:rPr>
              <a:t>glazba</a:t>
            </a:r>
            <a:r>
              <a:rPr lang="en-US" sz="1200">
                <a:latin typeface="Times New Roman"/>
                <a:cs typeface="Times New Roman"/>
              </a:rPr>
              <a:t>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vježbenica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glazbene</a:t>
            </a:r>
            <a:r>
              <a:rPr lang="en-US" sz="1200">
                <a:latin typeface="Times New Roman"/>
                <a:cs typeface="Times New Roman"/>
              </a:rPr>
              <a:t> </a:t>
            </a:r>
            <a:r>
              <a:rPr lang="en-US" sz="1200" err="1">
                <a:latin typeface="Times New Roman"/>
                <a:cs typeface="Times New Roman"/>
              </a:rPr>
              <a:t>kulture</a:t>
            </a:r>
            <a:r>
              <a:rPr lang="en-US" sz="1200">
                <a:latin typeface="Times New Roman"/>
                <a:cs typeface="Times New Roman"/>
              </a:rPr>
              <a:t> za </a:t>
            </a:r>
            <a:r>
              <a:rPr lang="en-US" sz="1200" err="1">
                <a:latin typeface="Times New Roman"/>
                <a:cs typeface="Times New Roman"/>
              </a:rPr>
              <a:t>treći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Diana Atanasov </a:t>
            </a:r>
            <a:r>
              <a:rPr lang="en-US" sz="1200" err="1">
                <a:latin typeface="Times New Roman"/>
                <a:cs typeface="Times New Roman"/>
              </a:rPr>
              <a:t>Piljek</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vježbenica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84145694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lstStyle/>
          <a:p>
            <a:r>
              <a:rPr lang="en-US" sz="2400" b="1">
                <a:latin typeface="Times New Roman"/>
              </a:rPr>
              <a:t>3.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cjelovito</a:t>
            </a:r>
            <a:r>
              <a:rPr lang="en-US" sz="1200">
                <a:latin typeface="Times New Roman"/>
                <a:cs typeface="Times New Roman"/>
              </a:rPr>
              <a:t> </a:t>
            </a:r>
            <a:r>
              <a:rPr lang="en-US" sz="1200" err="1">
                <a:latin typeface="Times New Roman"/>
                <a:cs typeface="Times New Roman"/>
              </a:rPr>
              <a:t>učenje</a:t>
            </a:r>
            <a:r>
              <a:rPr lang="en-US" sz="1200">
                <a:latin typeface="Times New Roman"/>
                <a:cs typeface="Times New Roman"/>
              </a:rPr>
              <a:t> </a:t>
            </a:r>
          </a:p>
          <a:p>
            <a:pPr>
              <a:buNone/>
            </a:pPr>
            <a:r>
              <a:rPr lang="en-US" sz="1200">
                <a:latin typeface="Times New Roman"/>
                <a:cs typeface="Times New Roman"/>
              </a:rPr>
              <a:t>Nina </a:t>
            </a:r>
            <a:r>
              <a:rPr lang="en-US" sz="1200" err="1">
                <a:latin typeface="Times New Roman"/>
                <a:cs typeface="Times New Roman"/>
              </a:rPr>
              <a:t>i</a:t>
            </a:r>
            <a:r>
              <a:rPr lang="en-US" sz="1200">
                <a:latin typeface="Times New Roman"/>
                <a:cs typeface="Times New Roman"/>
              </a:rPr>
              <a:t> Tino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cjelovito</a:t>
            </a:r>
            <a:r>
              <a:rPr lang="en-US" sz="1200">
                <a:latin typeface="Times New Roman"/>
                <a:cs typeface="Times New Roman"/>
              </a:rPr>
              <a:t> </a:t>
            </a:r>
            <a:r>
              <a:rPr lang="en-US" sz="1200" err="1">
                <a:latin typeface="Times New Roman"/>
                <a:cs typeface="Times New Roman"/>
              </a:rPr>
              <a:t>učenje</a:t>
            </a:r>
            <a:r>
              <a:rPr lang="en-US" sz="1200">
                <a:latin typeface="Times New Roman"/>
                <a:cs typeface="Times New Roman"/>
              </a:rPr>
              <a:t> u </a:t>
            </a:r>
            <a:r>
              <a:rPr lang="en-US" sz="1200" err="1">
                <a:latin typeface="Times New Roman"/>
                <a:cs typeface="Times New Roman"/>
              </a:rPr>
              <a:t>trećem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a:p>
          <a:p>
            <a:pPr>
              <a:buNone/>
            </a:pPr>
            <a:r>
              <a:rPr lang="en-US" sz="1200">
                <a:latin typeface="Times New Roman"/>
                <a:cs typeface="Times New Roman"/>
              </a:rPr>
              <a:t>Saša </a:t>
            </a:r>
            <a:r>
              <a:rPr lang="en-US" sz="1200" err="1">
                <a:latin typeface="Times New Roman"/>
                <a:cs typeface="Times New Roman"/>
              </a:rPr>
              <a:t>Veronek</a:t>
            </a:r>
            <a:r>
              <a:rPr lang="en-US" sz="1200">
                <a:latin typeface="Times New Roman"/>
                <a:cs typeface="Times New Roman"/>
              </a:rPr>
              <a:t> </a:t>
            </a:r>
            <a:r>
              <a:rPr lang="en-US" sz="1200" err="1">
                <a:latin typeface="Times New Roman"/>
                <a:cs typeface="Times New Roman"/>
              </a:rPr>
              <a:t>Germadnik</a:t>
            </a:r>
            <a:r>
              <a:rPr lang="en-US" sz="1200">
                <a:latin typeface="Times New Roman"/>
                <a:cs typeface="Times New Roman"/>
              </a:rPr>
              <a:t>, Maja Križman Roškar</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0015908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809820"/>
          </a:xfrm>
        </p:spPr>
        <p:txBody>
          <a:bodyPr>
            <a:normAutofit/>
          </a:bodyPr>
          <a:lstStyle/>
          <a:p>
            <a:r>
              <a:rPr lang="en-US" sz="2400" b="1">
                <a:latin typeface="Times New Roman"/>
              </a:rPr>
              <a:t>4.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Tiptoes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4.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Anita </a:t>
            </a:r>
            <a:r>
              <a:rPr lang="en-US" sz="1200" err="1">
                <a:latin typeface="Times New Roman"/>
                <a:cs typeface="Times New Roman"/>
              </a:rPr>
              <a:t>Žepina</a:t>
            </a:r>
            <a:r>
              <a:rPr lang="en-US" sz="1200">
                <a:latin typeface="Times New Roman"/>
                <a:cs typeface="Times New Roman"/>
              </a:rPr>
              <a:t>, Suzana Anić Antić, Suzana Ban</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Tiptoes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engleskog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Lidija Iličić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rPr>
              <a:t>Školska</a:t>
            </a:r>
            <a:r>
              <a:rPr lang="en-US" sz="1200">
                <a:latin typeface="Times New Roman"/>
              </a:rPr>
              <a:t> </a:t>
            </a:r>
            <a:r>
              <a:rPr lang="en-US" sz="1200" err="1">
                <a:latin typeface="Times New Roman"/>
              </a:rPr>
              <a:t>knjiga</a:t>
            </a:r>
            <a:endParaRPr lang="en-US" sz="1200">
              <a:latin typeface="Times New Roman"/>
            </a:endParaRPr>
          </a:p>
          <a:p>
            <a:pPr>
              <a:buNone/>
            </a:pPr>
            <a:endParaRPr lang="en-US" sz="1200">
              <a:latin typeface="Times New Roman"/>
              <a:cs typeface="Times New Roman"/>
            </a:endParaRPr>
          </a:p>
          <a:p>
            <a:pPr>
              <a:buNone/>
            </a:pPr>
            <a:r>
              <a:rPr lang="en-US" sz="1200">
                <a:latin typeface="Times New Roman"/>
                <a:cs typeface="Times New Roman"/>
              </a:rPr>
              <a:t>English Plus 2e </a:t>
            </a:r>
            <a:r>
              <a:rPr lang="en-US" sz="1200" err="1">
                <a:latin typeface="Times New Roman"/>
                <a:cs typeface="Times New Roman"/>
              </a:rPr>
              <a:t>Satrter</a:t>
            </a:r>
            <a:r>
              <a:rPr lang="en-US" sz="1200">
                <a:latin typeface="Times New Roman"/>
                <a:cs typeface="Times New Roman"/>
              </a:rPr>
              <a:t> Workbook,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4.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1.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Ben Wetz, Robert Quinn</a:t>
            </a:r>
            <a:endParaRPr lang="en-US"/>
          </a:p>
          <a:p>
            <a:pPr>
              <a:buNone/>
            </a:pPr>
            <a:r>
              <a:rPr lang="en-US" sz="1200" err="1">
                <a:latin typeface="Times New Roman"/>
                <a:cs typeface="Times New Roman"/>
              </a:rPr>
              <a:t>tiskana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Oxford University Press</a:t>
            </a:r>
            <a:endParaRPr lang="en-US"/>
          </a:p>
          <a:p>
            <a:pPr>
              <a:buNone/>
            </a:pPr>
            <a:endParaRPr lang="en-US" sz="1200">
              <a:latin typeface="Times New Roman"/>
              <a:cs typeface="Times New Roman"/>
            </a:endParaRPr>
          </a:p>
          <a:p>
            <a:pPr>
              <a:buNone/>
            </a:pPr>
            <a:r>
              <a:rPr lang="en-US" sz="1200" err="1">
                <a:latin typeface="Times New Roman"/>
                <a:cs typeface="Times New Roman"/>
              </a:rPr>
              <a:t>Njemački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a:t>
            </a:r>
          </a:p>
          <a:p>
            <a:pPr>
              <a:buNone/>
            </a:pPr>
            <a:r>
              <a:rPr lang="en-US" sz="1200">
                <a:latin typeface="Times New Roman"/>
                <a:cs typeface="Times New Roman"/>
              </a:rPr>
              <a:t>Auf die Plätze, </a:t>
            </a:r>
            <a:r>
              <a:rPr lang="en-US" sz="1200" err="1">
                <a:latin typeface="Times New Roman"/>
                <a:cs typeface="Times New Roman"/>
              </a:rPr>
              <a:t>fertig</a:t>
            </a:r>
            <a:r>
              <a:rPr lang="en-US" sz="1200">
                <a:latin typeface="Times New Roman"/>
                <a:cs typeface="Times New Roman"/>
              </a:rPr>
              <a:t>, </a:t>
            </a:r>
            <a:r>
              <a:rPr lang="en-US" sz="1200" err="1">
                <a:latin typeface="Times New Roman"/>
                <a:cs typeface="Times New Roman"/>
              </a:rPr>
              <a:t>los</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četvrti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Dinka </a:t>
            </a:r>
            <a:r>
              <a:rPr lang="en-US" sz="1200" err="1">
                <a:latin typeface="Times New Roman"/>
                <a:cs typeface="Times New Roman"/>
              </a:rPr>
              <a:t>Štiglmayer</a:t>
            </a:r>
            <a:r>
              <a:rPr lang="en-US" sz="1200">
                <a:latin typeface="Times New Roman"/>
                <a:cs typeface="Times New Roman"/>
              </a:rPr>
              <a:t> </a:t>
            </a:r>
            <a:r>
              <a:rPr lang="en-US" sz="1200" err="1">
                <a:latin typeface="Times New Roman"/>
                <a:cs typeface="Times New Roman"/>
              </a:rPr>
              <a:t>Bočkarjov</a:t>
            </a:r>
            <a:r>
              <a:rPr lang="en-US" sz="1200">
                <a:latin typeface="Times New Roman"/>
                <a:cs typeface="Times New Roman"/>
              </a:rPr>
              <a:t>, Irena Pehar </a:t>
            </a:r>
            <a:r>
              <a:rPr lang="en-US" sz="1200" err="1">
                <a:latin typeface="Times New Roman"/>
                <a:cs typeface="Times New Roman"/>
              </a:rPr>
              <a:t>Miklenić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23676640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809820"/>
          </a:xfrm>
        </p:spPr>
        <p:txBody>
          <a:bodyPr>
            <a:normAutofit/>
          </a:bodyPr>
          <a:lstStyle/>
          <a:p>
            <a:r>
              <a:rPr lang="en-US" sz="2400" b="1">
                <a:latin typeface="Times New Roman"/>
              </a:rPr>
              <a:t>4.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Lernen</a:t>
            </a:r>
            <a:r>
              <a:rPr lang="en-US" sz="1200">
                <a:latin typeface="Times New Roman"/>
                <a:cs typeface="Times New Roman"/>
              </a:rPr>
              <a:t> </a:t>
            </a:r>
            <a:r>
              <a:rPr lang="en-US" sz="1200" err="1">
                <a:latin typeface="Times New Roman"/>
                <a:cs typeface="Times New Roman"/>
              </a:rPr>
              <a:t>singen</a:t>
            </a:r>
            <a:r>
              <a:rPr lang="en-US" sz="1200">
                <a:latin typeface="Times New Roman"/>
                <a:cs typeface="Times New Roman"/>
              </a:rPr>
              <a:t> </a:t>
            </a:r>
            <a:r>
              <a:rPr lang="en-US" sz="1200" err="1">
                <a:latin typeface="Times New Roman"/>
                <a:cs typeface="Times New Roman"/>
              </a:rPr>
              <a:t>spielen</a:t>
            </a:r>
            <a:r>
              <a:rPr lang="en-US" sz="1200">
                <a:latin typeface="Times New Roman"/>
                <a:cs typeface="Times New Roman"/>
              </a:rPr>
              <a:t> 1,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četvrti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prva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r>
              <a:rPr lang="en-US" sz="1200">
                <a:latin typeface="Times New Roman"/>
                <a:cs typeface="Times New Roman"/>
              </a:rPr>
              <a:t>)</a:t>
            </a:r>
            <a:endParaRPr lang="en-US"/>
          </a:p>
          <a:p>
            <a:pPr>
              <a:buNone/>
            </a:pPr>
            <a:r>
              <a:rPr lang="en-US" sz="1200">
                <a:latin typeface="Times New Roman"/>
                <a:cs typeface="Times New Roman"/>
              </a:rPr>
              <a:t>Gordana </a:t>
            </a:r>
            <a:r>
              <a:rPr lang="en-US" sz="1200" err="1">
                <a:latin typeface="Times New Roman"/>
                <a:cs typeface="Times New Roman"/>
              </a:rPr>
              <a:t>Matolek</a:t>
            </a:r>
            <a:r>
              <a:rPr lang="en-US" sz="1200">
                <a:latin typeface="Times New Roman"/>
                <a:cs typeface="Times New Roman"/>
              </a:rPr>
              <a:t> </a:t>
            </a:r>
            <a:r>
              <a:rPr lang="en-US" sz="1200" err="1">
                <a:latin typeface="Times New Roman"/>
                <a:cs typeface="Times New Roman"/>
              </a:rPr>
              <a:t>Veselić</a:t>
            </a:r>
            <a:r>
              <a:rPr lang="en-US" sz="1200">
                <a:latin typeface="Times New Roman"/>
                <a:cs typeface="Times New Roman"/>
              </a:rPr>
              <a:t>, </a:t>
            </a:r>
            <a:r>
              <a:rPr lang="en-US" sz="1200" err="1">
                <a:latin typeface="Times New Roman"/>
                <a:cs typeface="Times New Roman"/>
              </a:rPr>
              <a:t>Željka</a:t>
            </a:r>
            <a:r>
              <a:rPr lang="en-US" sz="1200">
                <a:latin typeface="Times New Roman"/>
                <a:cs typeface="Times New Roman"/>
              </a:rPr>
              <a:t> </a:t>
            </a:r>
            <a:r>
              <a:rPr lang="en-US" sz="1200" err="1">
                <a:latin typeface="Times New Roman"/>
                <a:cs typeface="Times New Roman"/>
              </a:rPr>
              <a:t>Hutinski</a:t>
            </a:r>
            <a:r>
              <a:rPr lang="en-US" sz="1200">
                <a:latin typeface="Times New Roman"/>
                <a:cs typeface="Times New Roman"/>
              </a:rPr>
              <a:t>, Vlada </a:t>
            </a:r>
            <a:r>
              <a:rPr lang="en-US" sz="1200" err="1">
                <a:latin typeface="Times New Roman"/>
                <a:cs typeface="Times New Roman"/>
              </a:rPr>
              <a:t>Jagatić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rPr>
              <a:t>Alfa</a:t>
            </a:r>
          </a:p>
          <a:p>
            <a:pPr>
              <a:buNone/>
            </a:pPr>
            <a:endParaRPr lang="en-US" sz="1200">
              <a:latin typeface="Times New Roman"/>
              <a:cs typeface="Times New Roman"/>
            </a:endParaRPr>
          </a:p>
          <a:p>
            <a:pPr>
              <a:buNone/>
            </a:pPr>
            <a:r>
              <a:rPr lang="en-US" sz="1200" err="1">
                <a:latin typeface="Times New Roman"/>
                <a:cs typeface="Times New Roman"/>
              </a:rPr>
              <a:t>Talijanski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err="1">
                <a:latin typeface="Times New Roman"/>
                <a:cs typeface="Times New Roman"/>
              </a:rPr>
              <a:t>Parolandia</a:t>
            </a:r>
            <a:r>
              <a:rPr lang="en-US" sz="1200">
                <a:latin typeface="Times New Roman"/>
                <a:cs typeface="Times New Roman"/>
              </a:rPr>
              <a:t> 1, </a:t>
            </a:r>
            <a:r>
              <a:rPr lang="en-US" sz="1200" err="1">
                <a:latin typeface="Times New Roman"/>
                <a:cs typeface="Times New Roman"/>
              </a:rPr>
              <a:t>trening</a:t>
            </a:r>
            <a:r>
              <a:rPr lang="en-US" sz="1200">
                <a:latin typeface="Times New Roman"/>
                <a:cs typeface="Times New Roman"/>
              </a:rPr>
              <a:t> </a:t>
            </a:r>
            <a:r>
              <a:rPr lang="en-US" sz="1200" err="1">
                <a:latin typeface="Times New Roman"/>
                <a:cs typeface="Times New Roman"/>
              </a:rPr>
              <a:t>jezičnih</a:t>
            </a:r>
            <a:r>
              <a:rPr lang="en-US" sz="1200">
                <a:latin typeface="Times New Roman"/>
                <a:cs typeface="Times New Roman"/>
              </a:rPr>
              <a:t> </a:t>
            </a:r>
            <a:r>
              <a:rPr lang="en-US" sz="1200" err="1">
                <a:latin typeface="Times New Roman"/>
                <a:cs typeface="Times New Roman"/>
              </a:rPr>
              <a:t>vještina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talijanskog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Dubravka Novak, Silvia </a:t>
            </a:r>
            <a:r>
              <a:rPr lang="en-US" sz="1200" err="1">
                <a:latin typeface="Times New Roman"/>
                <a:cs typeface="Times New Roman"/>
              </a:rPr>
              <a:t>Venchiarutti</a:t>
            </a:r>
            <a:endParaRPr lang="en-US" err="1"/>
          </a:p>
          <a:p>
            <a:pPr>
              <a:buNone/>
            </a:pPr>
            <a:r>
              <a:rPr lang="en-US" sz="1200" err="1">
                <a:latin typeface="Times New Roman"/>
                <a:cs typeface="Times New Roman"/>
              </a:rPr>
              <a:t>trening</a:t>
            </a:r>
            <a:r>
              <a:rPr lang="en-US" sz="1200">
                <a:latin typeface="Times New Roman"/>
                <a:cs typeface="Times New Roman"/>
              </a:rPr>
              <a:t> </a:t>
            </a:r>
            <a:r>
              <a:rPr lang="en-US" sz="1200" err="1">
                <a:latin typeface="Times New Roman"/>
                <a:cs typeface="Times New Roman"/>
              </a:rPr>
              <a:t>jezičnih</a:t>
            </a:r>
            <a:r>
              <a:rPr lang="en-US" sz="1200">
                <a:latin typeface="Times New Roman"/>
                <a:cs typeface="Times New Roman"/>
              </a:rPr>
              <a:t> </a:t>
            </a:r>
            <a:r>
              <a:rPr lang="en-US" sz="1200" err="1">
                <a:latin typeface="Times New Roman"/>
                <a:cs typeface="Times New Roman"/>
              </a:rPr>
              <a:t>vještina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endParaRPr lang="en-US" sz="1200">
              <a:latin typeface="Times New Roman"/>
              <a:cs typeface="Times New Roman"/>
            </a:endParaRPr>
          </a:p>
          <a:p>
            <a:pPr>
              <a:buNone/>
            </a:pPr>
            <a:r>
              <a:rPr lang="en-US" sz="1200" err="1">
                <a:latin typeface="Times New Roman"/>
                <a:cs typeface="Times New Roman"/>
              </a:rPr>
              <a:t>Darovi</a:t>
            </a:r>
            <a:r>
              <a:rPr lang="en-US" sz="1200">
                <a:latin typeface="Times New Roman"/>
                <a:cs typeface="Times New Roman"/>
              </a:rPr>
              <a:t> </a:t>
            </a:r>
            <a:r>
              <a:rPr lang="en-US" sz="1200" err="1">
                <a:latin typeface="Times New Roman"/>
                <a:cs typeface="Times New Roman"/>
              </a:rPr>
              <a:t>vjere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zajedništva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r>
              <a:rPr lang="en-US" sz="1200">
                <a:latin typeface="Times New Roman"/>
                <a:cs typeface="Times New Roman"/>
              </a:rPr>
              <a:t> 4. </a:t>
            </a:r>
            <a:r>
              <a:rPr lang="en-US" sz="1200" err="1">
                <a:latin typeface="Times New Roman"/>
                <a:cs typeface="Times New Roman"/>
              </a:rPr>
              <a:t>razreda</a:t>
            </a:r>
            <a:r>
              <a:rPr lang="en-US" sz="1200">
                <a:latin typeface="Times New Roman"/>
                <a:cs typeface="Times New Roman"/>
              </a:rPr>
              <a:t> OŠ</a:t>
            </a:r>
            <a:endParaRPr lang="en-US"/>
          </a:p>
          <a:p>
            <a:pPr>
              <a:buNone/>
            </a:pPr>
            <a:r>
              <a:rPr lang="en-US" sz="1200">
                <a:latin typeface="Times New Roman"/>
                <a:cs typeface="Times New Roman"/>
              </a:rPr>
              <a:t>Ivica </a:t>
            </a:r>
            <a:r>
              <a:rPr lang="en-US" sz="1200" err="1">
                <a:latin typeface="Times New Roman"/>
                <a:cs typeface="Times New Roman"/>
              </a:rPr>
              <a:t>Pažin</a:t>
            </a:r>
            <a:r>
              <a:rPr lang="en-US" sz="1200">
                <a:latin typeface="Times New Roman"/>
                <a:cs typeface="Times New Roman"/>
              </a:rPr>
              <a:t>, Ante Pavlović, Ana Volf, Tihana Petković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Kršćanska</a:t>
            </a:r>
            <a:r>
              <a:rPr lang="en-US" sz="1200">
                <a:latin typeface="Times New Roman"/>
                <a:cs typeface="Times New Roman"/>
              </a:rPr>
              <a:t> </a:t>
            </a:r>
            <a:r>
              <a:rPr lang="en-US" sz="1200" err="1">
                <a:latin typeface="Times New Roman"/>
                <a:cs typeface="Times New Roman"/>
              </a:rPr>
              <a:t>sadašnjost</a:t>
            </a:r>
            <a:endParaRPr lang="en-US" err="1"/>
          </a:p>
          <a:p>
            <a:pPr>
              <a:buNone/>
            </a:pPr>
            <a:endParaRPr lang="en-US" sz="1200">
              <a:latin typeface="Times New Roman"/>
              <a:cs typeface="Times New Roman"/>
            </a:endParaRPr>
          </a:p>
          <a:p>
            <a:pPr>
              <a:buNone/>
            </a:pPr>
            <a:r>
              <a:rPr lang="en-US" sz="1200">
                <a:latin typeface="Times New Roman"/>
                <a:cs typeface="Times New Roman"/>
              </a:rPr>
              <a:t>Hrvatski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Zlatna </a:t>
            </a:r>
            <a:r>
              <a:rPr lang="en-US" sz="1200" err="1">
                <a:latin typeface="Times New Roman"/>
                <a:cs typeface="Times New Roman"/>
              </a:rPr>
              <a:t>vrata</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hrvatskoga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Sonja </a:t>
            </a:r>
            <a:r>
              <a:rPr lang="en-US" sz="1200" err="1">
                <a:latin typeface="Times New Roman"/>
                <a:cs typeface="Times New Roman"/>
              </a:rPr>
              <a:t>Ivić</a:t>
            </a:r>
            <a:r>
              <a:rPr lang="en-US" sz="1200">
                <a:latin typeface="Times New Roman"/>
                <a:cs typeface="Times New Roman"/>
              </a:rPr>
              <a:t>, Marija Krmpotić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86595737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21332"/>
          </a:xfrm>
        </p:spPr>
        <p:txBody>
          <a:bodyPr>
            <a:normAutofit/>
          </a:bodyPr>
          <a:lstStyle/>
          <a:p>
            <a:r>
              <a:rPr lang="en-US" sz="2400" b="1">
                <a:latin typeface="Times New Roman"/>
              </a:rPr>
              <a:t>4.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a:latin typeface="Times New Roman"/>
                <a:cs typeface="Times New Roman"/>
              </a:rPr>
              <a:t>Zlatna </a:t>
            </a:r>
            <a:r>
              <a:rPr lang="en-US" sz="1200" err="1">
                <a:latin typeface="Times New Roman"/>
                <a:cs typeface="Times New Roman"/>
              </a:rPr>
              <a:t>vrata</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hrvatskog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a:p>
          <a:p>
            <a:pPr>
              <a:buNone/>
            </a:pPr>
            <a:r>
              <a:rPr lang="en-US" sz="1200">
                <a:latin typeface="Times New Roman"/>
                <a:cs typeface="Times New Roman"/>
              </a:rPr>
              <a:t>Sonja </a:t>
            </a:r>
            <a:r>
              <a:rPr lang="en-US" sz="1200" err="1">
                <a:latin typeface="Times New Roman"/>
                <a:cs typeface="Times New Roman"/>
              </a:rPr>
              <a:t>Ivić</a:t>
            </a:r>
            <a:r>
              <a:rPr lang="en-US" sz="1200">
                <a:latin typeface="Times New Roman"/>
                <a:cs typeface="Times New Roman"/>
              </a:rPr>
              <a:t>, Marija Krmpotić, Ela Ivanišević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a:p>
          <a:p>
            <a:pPr>
              <a:buNone/>
            </a:pPr>
            <a:endParaRPr lang="en-US" sz="1200">
              <a:latin typeface="Times New Roman"/>
              <a:cs typeface="Times New Roman"/>
            </a:endParaRPr>
          </a:p>
          <a:p>
            <a:pPr>
              <a:buNone/>
            </a:pPr>
            <a:r>
              <a:rPr lang="en-US" sz="1200" err="1">
                <a:latin typeface="Times New Roman"/>
                <a:cs typeface="Times New Roman"/>
              </a:rPr>
              <a:t>Škrinjica</a:t>
            </a:r>
            <a:r>
              <a:rPr lang="en-US" sz="1200">
                <a:latin typeface="Times New Roman"/>
                <a:cs typeface="Times New Roman"/>
              </a:rPr>
              <a:t> </a:t>
            </a:r>
            <a:r>
              <a:rPr lang="en-US" sz="1200" err="1">
                <a:latin typeface="Times New Roman"/>
                <a:cs typeface="Times New Roman"/>
              </a:rPr>
              <a:t>slova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riječi</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hrvatskoga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četvrti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Andrea </a:t>
            </a:r>
            <a:r>
              <a:rPr lang="en-US" sz="1200" err="1">
                <a:latin typeface="Times New Roman"/>
                <a:cs typeface="Times New Roman"/>
              </a:rPr>
              <a:t>Škribulja</a:t>
            </a:r>
            <a:r>
              <a:rPr lang="en-US" sz="1200">
                <a:latin typeface="Times New Roman"/>
                <a:cs typeface="Times New Roman"/>
              </a:rPr>
              <a:t> Horvat, Vesna Marjanović, Marina </a:t>
            </a:r>
            <a:r>
              <a:rPr lang="en-US" sz="1200" err="1">
                <a:latin typeface="Times New Roman"/>
                <a:cs typeface="Times New Roman"/>
              </a:rPr>
              <a:t>Gabelica</a:t>
            </a:r>
            <a:r>
              <a:rPr lang="en-US" sz="1200">
                <a:latin typeface="Times New Roman"/>
                <a:cs typeface="Times New Roman"/>
              </a:rPr>
              <a:t>, Dubravka Težak</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Matematika</a:t>
            </a:r>
            <a:endParaRPr lang="en-US" sz="1200">
              <a:latin typeface="Times New Roman"/>
              <a:cs typeface="Times New Roman"/>
            </a:endParaRPr>
          </a:p>
          <a:p>
            <a:pPr>
              <a:buNone/>
            </a:pPr>
            <a:r>
              <a:rPr lang="en-US" sz="1200">
                <a:latin typeface="Times New Roman"/>
                <a:cs typeface="Times New Roman"/>
              </a:rPr>
              <a:t>Moj </a:t>
            </a:r>
            <a:r>
              <a:rPr lang="en-US" sz="1200" err="1">
                <a:latin typeface="Times New Roman"/>
                <a:cs typeface="Times New Roman"/>
              </a:rPr>
              <a:t>sretni</a:t>
            </a:r>
            <a:r>
              <a:rPr lang="en-US" sz="1200">
                <a:latin typeface="Times New Roman"/>
                <a:cs typeface="Times New Roman"/>
              </a:rPr>
              <a:t> </a:t>
            </a:r>
            <a:r>
              <a:rPr lang="en-US" sz="1200" err="1">
                <a:latin typeface="Times New Roman"/>
                <a:cs typeface="Times New Roman"/>
              </a:rPr>
              <a:t>broj</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matematiku</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Sanja Jakovljević Rogić, Dubravka </a:t>
            </a:r>
            <a:r>
              <a:rPr lang="en-US" sz="1200" err="1">
                <a:latin typeface="Times New Roman"/>
                <a:cs typeface="Times New Roman"/>
              </a:rPr>
              <a:t>Miklec</a:t>
            </a:r>
            <a:r>
              <a:rPr lang="en-US" sz="1200">
                <a:latin typeface="Times New Roman"/>
                <a:cs typeface="Times New Roman"/>
              </a:rPr>
              <a:t>, Graciella </a:t>
            </a:r>
            <a:r>
              <a:rPr lang="en-US" sz="1200" err="1">
                <a:latin typeface="Times New Roman"/>
                <a:cs typeface="Times New Roman"/>
              </a:rPr>
              <a:t>Prtajin</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Moj </a:t>
            </a:r>
            <a:r>
              <a:rPr lang="en-US" sz="1200" err="1">
                <a:latin typeface="Times New Roman"/>
                <a:cs typeface="Times New Roman"/>
              </a:rPr>
              <a:t>sretni</a:t>
            </a:r>
            <a:r>
              <a:rPr lang="en-US" sz="1200">
                <a:latin typeface="Times New Roman"/>
                <a:cs typeface="Times New Roman"/>
              </a:rPr>
              <a:t> </a:t>
            </a:r>
            <a:r>
              <a:rPr lang="en-US" sz="1200" err="1">
                <a:latin typeface="Times New Roman"/>
                <a:cs typeface="Times New Roman"/>
              </a:rPr>
              <a:t>broj</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matematike</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a:p>
          <a:p>
            <a:pPr>
              <a:buNone/>
            </a:pPr>
            <a:r>
              <a:rPr lang="en-US" sz="1200">
                <a:latin typeface="Times New Roman"/>
                <a:cs typeface="Times New Roman"/>
              </a:rPr>
              <a:t>Sanja Jakovljević Rogić, Dubravka </a:t>
            </a:r>
            <a:r>
              <a:rPr lang="en-US" sz="1200" err="1">
                <a:latin typeface="Times New Roman"/>
                <a:cs typeface="Times New Roman"/>
              </a:rPr>
              <a:t>Miklec</a:t>
            </a:r>
            <a:r>
              <a:rPr lang="en-US" sz="1200">
                <a:latin typeface="Times New Roman"/>
                <a:cs typeface="Times New Roman"/>
              </a:rPr>
              <a:t>, Graciella </a:t>
            </a:r>
            <a:r>
              <a:rPr lang="en-US" sz="1200" err="1">
                <a:latin typeface="Times New Roman"/>
                <a:cs typeface="Times New Roman"/>
              </a:rPr>
              <a:t>Prtajin</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rPr>
              <a:t>Školska</a:t>
            </a:r>
            <a:r>
              <a:rPr lang="en-US" sz="1200">
                <a:latin typeface="Times New Roman"/>
              </a:rPr>
              <a:t> </a:t>
            </a:r>
            <a:r>
              <a:rPr lang="en-US" sz="1200" err="1">
                <a:latin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3902139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809820"/>
          </a:xfrm>
        </p:spPr>
        <p:txBody>
          <a:bodyPr>
            <a:normAutofit/>
          </a:bodyPr>
          <a:lstStyle/>
          <a:p>
            <a:r>
              <a:rPr lang="en-US" sz="2400" b="1">
                <a:latin typeface="Times New Roman"/>
              </a:rPr>
              <a:t>4.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Otkrivamo</a:t>
            </a:r>
            <a:r>
              <a:rPr lang="en-US" sz="1200">
                <a:latin typeface="Times New Roman"/>
                <a:cs typeface="Times New Roman"/>
              </a:rPr>
              <a:t> </a:t>
            </a:r>
            <a:r>
              <a:rPr lang="en-US" sz="1200" err="1">
                <a:latin typeface="Times New Roman"/>
                <a:cs typeface="Times New Roman"/>
              </a:rPr>
              <a:t>matematiku</a:t>
            </a:r>
            <a:r>
              <a:rPr lang="en-US" sz="1200">
                <a:latin typeface="Times New Roman"/>
                <a:cs typeface="Times New Roman"/>
              </a:rPr>
              <a:t> 4 –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mtematike</a:t>
            </a:r>
            <a:r>
              <a:rPr lang="en-US" sz="1200">
                <a:latin typeface="Times New Roman"/>
                <a:cs typeface="Times New Roman"/>
              </a:rPr>
              <a:t> za </a:t>
            </a:r>
            <a:r>
              <a:rPr lang="en-US" sz="1200" err="1">
                <a:latin typeface="Times New Roman"/>
                <a:cs typeface="Times New Roman"/>
              </a:rPr>
              <a:t>četvrti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a:latin typeface="Times New Roman"/>
              </a:rPr>
              <a:t>Dubravka Glasnović Gracin, Gabriela </a:t>
            </a:r>
            <a:r>
              <a:rPr lang="en-US" sz="1200" err="1">
                <a:latin typeface="Times New Roman"/>
              </a:rPr>
              <a:t>Žokalj</a:t>
            </a:r>
            <a:r>
              <a:rPr lang="en-US" sz="1200">
                <a:latin typeface="Times New Roman"/>
              </a:rPr>
              <a:t>, Tanja Soucie</a:t>
            </a:r>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a:latin typeface="Times New Roman"/>
              <a:cs typeface="Times New Roman"/>
            </a:endParaRPr>
          </a:p>
          <a:p>
            <a:pPr>
              <a:buNone/>
            </a:pPr>
            <a:r>
              <a:rPr lang="en-US" sz="1200">
                <a:latin typeface="Times New Roman"/>
                <a:cs typeface="Times New Roman"/>
              </a:rPr>
              <a:t>Alfa</a:t>
            </a:r>
          </a:p>
          <a:p>
            <a:pPr>
              <a:buNone/>
            </a:pPr>
            <a:endParaRPr lang="en-US" sz="1200">
              <a:latin typeface="Times New Roman"/>
              <a:cs typeface="Times New Roman"/>
            </a:endParaRPr>
          </a:p>
          <a:p>
            <a:pPr>
              <a:buNone/>
            </a:pPr>
            <a:r>
              <a:rPr lang="en-US" sz="1200" err="1">
                <a:latin typeface="Times New Roman"/>
                <a:cs typeface="Times New Roman"/>
              </a:rPr>
              <a:t>Priroda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društvo</a:t>
            </a:r>
            <a:endParaRPr lang="en-US" sz="1200">
              <a:latin typeface="Times New Roman"/>
              <a:cs typeface="Times New Roman"/>
            </a:endParaRPr>
          </a:p>
          <a:p>
            <a:pPr>
              <a:buNone/>
            </a:pPr>
            <a:r>
              <a:rPr lang="en-US" sz="1200" err="1">
                <a:latin typeface="Times New Roman"/>
                <a:cs typeface="Times New Roman"/>
              </a:rPr>
              <a:t>Priroda</a:t>
            </a:r>
            <a:r>
              <a:rPr lang="en-US" sz="1200">
                <a:latin typeface="Times New Roman"/>
                <a:cs typeface="Times New Roman"/>
              </a:rPr>
              <a:t>, </a:t>
            </a:r>
            <a:r>
              <a:rPr lang="en-US" sz="1200" err="1">
                <a:latin typeface="Times New Roman"/>
                <a:cs typeface="Times New Roman"/>
              </a:rPr>
              <a:t>društvo</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ja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za </a:t>
            </a:r>
            <a:r>
              <a:rPr lang="en-US" sz="1200" err="1">
                <a:latin typeface="Times New Roman"/>
                <a:cs typeface="Times New Roman"/>
              </a:rPr>
              <a:t>četvrti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Nikola </a:t>
            </a:r>
            <a:r>
              <a:rPr lang="en-US" sz="1200" err="1">
                <a:latin typeface="Times New Roman"/>
                <a:cs typeface="Times New Roman"/>
              </a:rPr>
              <a:t>Štambak</a:t>
            </a:r>
            <a:r>
              <a:rPr lang="en-US" sz="1200">
                <a:latin typeface="Times New Roman"/>
                <a:cs typeface="Times New Roman"/>
              </a:rPr>
              <a:t>, Tomislav </a:t>
            </a:r>
            <a:r>
              <a:rPr lang="en-US" sz="1200" err="1">
                <a:latin typeface="Times New Roman"/>
                <a:cs typeface="Times New Roman"/>
              </a:rPr>
              <a:t>Šarlija</a:t>
            </a:r>
            <a:r>
              <a:rPr lang="en-US" sz="1200">
                <a:latin typeface="Times New Roman"/>
                <a:cs typeface="Times New Roman"/>
              </a:rPr>
              <a:t>, Dragana Mamić, Gordana Kralj, Mila Bulić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a:latin typeface="Times New Roman"/>
                <a:cs typeface="Times New Roman"/>
              </a:rPr>
              <a:t>PID 4, </a:t>
            </a:r>
            <a:r>
              <a:rPr lang="en-US" sz="1200" err="1">
                <a:latin typeface="Times New Roman"/>
                <a:cs typeface="Times New Roman"/>
              </a:rPr>
              <a:t>interaktivna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za </a:t>
            </a:r>
            <a:r>
              <a:rPr lang="en-US" sz="1200" err="1">
                <a:latin typeface="Times New Roman"/>
                <a:cs typeface="Times New Roman"/>
              </a:rPr>
              <a:t>četvrti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Gordana Ivančić, Maja Križman Roškar, Damir Tadić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aktivno</a:t>
            </a:r>
            <a:r>
              <a:rPr lang="en-US" sz="1200">
                <a:latin typeface="Times New Roman"/>
                <a:cs typeface="Times New Roman"/>
              </a:rPr>
              <a:t> </a:t>
            </a:r>
            <a:r>
              <a:rPr lang="en-US" sz="1200" err="1">
                <a:latin typeface="Times New Roman"/>
                <a:cs typeface="Times New Roman"/>
              </a:rPr>
              <a:t>učenje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istraživanje</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a:latin typeface="Times New Roman"/>
                <a:cs typeface="Times New Roman"/>
              </a:rPr>
              <a:t>ISTRAŽUJEMO NAŠ SVIJET 4 -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istraživački</a:t>
            </a:r>
            <a:r>
              <a:rPr lang="en-US" sz="1200">
                <a:latin typeface="Times New Roman"/>
                <a:cs typeface="Times New Roman"/>
              </a:rPr>
              <a:t> rad u </a:t>
            </a:r>
            <a:r>
              <a:rPr lang="en-US" sz="1200" err="1">
                <a:latin typeface="Times New Roman"/>
                <a:cs typeface="Times New Roman"/>
              </a:rPr>
              <a:t>nastavi</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u </a:t>
            </a:r>
            <a:r>
              <a:rPr lang="en-US" sz="1200" err="1">
                <a:latin typeface="Times New Roman"/>
                <a:cs typeface="Times New Roman"/>
              </a:rPr>
              <a:t>četvrtom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err="1">
                <a:latin typeface="Times New Roman"/>
                <a:cs typeface="Times New Roman"/>
              </a:rPr>
              <a:t>Više</a:t>
            </a:r>
            <a:r>
              <a:rPr lang="en-US" sz="1200">
                <a:latin typeface="Times New Roman"/>
                <a:cs typeface="Times New Roman"/>
              </a:rPr>
              <a:t> </a:t>
            </a:r>
            <a:r>
              <a:rPr lang="en-US" sz="1200" err="1">
                <a:latin typeface="Times New Roman"/>
                <a:cs typeface="Times New Roman"/>
              </a:rPr>
              <a:t>autora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10010739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07393"/>
          </a:xfrm>
        </p:spPr>
        <p:txBody>
          <a:bodyPr>
            <a:normAutofit/>
          </a:bodyPr>
          <a:lstStyle/>
          <a:p>
            <a:r>
              <a:rPr lang="en-US" sz="2400" b="1">
                <a:latin typeface="Times New Roman"/>
              </a:rPr>
              <a:t>5.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Hello, World!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engleskoga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peti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peta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Ivana Karin, Marinko Uremović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a:latin typeface="Times New Roman"/>
                <a:cs typeface="Times New Roman"/>
              </a:rPr>
              <a:t>Project Explore 1 Workbook,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5.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2.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sz="1200">
              <a:latin typeface="Times New Roman"/>
              <a:cs typeface="Times New Roman"/>
            </a:endParaRPr>
          </a:p>
          <a:p>
            <a:pPr>
              <a:buNone/>
            </a:pPr>
            <a:r>
              <a:rPr lang="en-US" sz="1200">
                <a:latin typeface="Times New Roman"/>
                <a:cs typeface="Times New Roman"/>
              </a:rPr>
              <a:t>Sarah Phillips, Paul Shipton</a:t>
            </a:r>
            <a:endParaRPr lang="en-US"/>
          </a:p>
          <a:p>
            <a:pPr>
              <a:buNone/>
            </a:pPr>
            <a:r>
              <a:rPr lang="en-US" sz="1200" err="1">
                <a:latin typeface="Times New Roman"/>
                <a:cs typeface="Times New Roman"/>
              </a:rPr>
              <a:t>tiskana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pristupom</a:t>
            </a:r>
            <a:r>
              <a:rPr lang="en-US" sz="1200">
                <a:latin typeface="Times New Roman"/>
                <a:cs typeface="Times New Roman"/>
              </a:rPr>
              <a:t> </a:t>
            </a:r>
            <a:r>
              <a:rPr lang="en-US" sz="1200" err="1">
                <a:latin typeface="Times New Roman"/>
                <a:cs typeface="Times New Roman"/>
              </a:rPr>
              <a:t>virtualnoj</a:t>
            </a:r>
            <a:r>
              <a:rPr lang="en-US" sz="1200">
                <a:latin typeface="Times New Roman"/>
                <a:cs typeface="Times New Roman"/>
              </a:rPr>
              <a:t> </a:t>
            </a:r>
            <a:r>
              <a:rPr lang="en-US" sz="1200" err="1">
                <a:latin typeface="Times New Roman"/>
                <a:cs typeface="Times New Roman"/>
              </a:rPr>
              <a:t>učionici</a:t>
            </a:r>
            <a:r>
              <a:rPr lang="en-US" sz="1200">
                <a:latin typeface="Times New Roman"/>
                <a:cs typeface="Times New Roman"/>
              </a:rPr>
              <a:t> (Online Practice)</a:t>
            </a:r>
            <a:endParaRPr lang="en-US"/>
          </a:p>
          <a:p>
            <a:pPr>
              <a:buNone/>
            </a:pPr>
            <a:r>
              <a:rPr lang="en-US" sz="1200">
                <a:latin typeface="Times New Roman"/>
                <a:cs typeface="Times New Roman"/>
              </a:rPr>
              <a:t>Oxford</a:t>
            </a:r>
            <a:endParaRPr lang="en-US"/>
          </a:p>
          <a:p>
            <a:pPr>
              <a:buNone/>
            </a:pPr>
            <a:endParaRPr lang="en-US" sz="1200">
              <a:latin typeface="Times New Roman"/>
              <a:cs typeface="Times New Roman"/>
            </a:endParaRPr>
          </a:p>
          <a:p>
            <a:pPr>
              <a:buNone/>
            </a:pPr>
            <a:r>
              <a:rPr lang="en-US" sz="1200" err="1">
                <a:latin typeface="Times New Roman"/>
                <a:cs typeface="Times New Roman"/>
              </a:rPr>
              <a:t>Njemački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APPLAUS! PLUS 5</a:t>
            </a:r>
            <a:endParaRPr lang="en-US"/>
          </a:p>
          <a:p>
            <a:pPr>
              <a:buNone/>
            </a:pPr>
            <a:r>
              <a:rPr lang="en-US" sz="1200">
                <a:latin typeface="Times New Roman"/>
                <a:cs typeface="Times New Roman"/>
              </a:rPr>
              <a:t>Gordana Barišić Lazar, Ivana </a:t>
            </a:r>
            <a:r>
              <a:rPr lang="en-US" sz="1200" err="1">
                <a:latin typeface="Times New Roman"/>
                <a:cs typeface="Times New Roman"/>
              </a:rPr>
              <a:t>Vukančić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a:latin typeface="Times New Roman"/>
                <a:cs typeface="Times New Roman"/>
              </a:rPr>
              <a:t>Maximal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njemačkog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5.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druga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Julia Katharina Weber, Lidija </a:t>
            </a:r>
            <a:r>
              <a:rPr lang="en-US" sz="1200" err="1">
                <a:latin typeface="Times New Roman"/>
                <a:cs typeface="Times New Roman"/>
              </a:rPr>
              <a:t>Šober</a:t>
            </a:r>
            <a:r>
              <a:rPr lang="en-US" sz="1200">
                <a:latin typeface="Times New Roman"/>
                <a:cs typeface="Times New Roman"/>
              </a:rPr>
              <a:t>, Claudia Brass, Mirjana Klobučar</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04355127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21332"/>
          </a:xfrm>
        </p:spPr>
        <p:txBody>
          <a:bodyPr>
            <a:normAutofit/>
          </a:bodyPr>
          <a:lstStyle/>
          <a:p>
            <a:r>
              <a:rPr lang="en-US" sz="2400" b="1">
                <a:latin typeface="Times New Roman"/>
              </a:rPr>
              <a:t>5.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Talijanski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AMICI D‘ITALIA 1, Corso di lingua </a:t>
            </a:r>
            <a:r>
              <a:rPr lang="en-US" sz="1200" err="1">
                <a:latin typeface="Times New Roman"/>
                <a:cs typeface="Times New Roman"/>
              </a:rPr>
              <a:t>italiana</a:t>
            </a:r>
            <a:r>
              <a:rPr lang="en-US" sz="1200">
                <a:latin typeface="Times New Roman"/>
                <a:cs typeface="Times New Roman"/>
              </a:rPr>
              <a:t>, </a:t>
            </a:r>
            <a:r>
              <a:rPr lang="en-US" sz="1200" err="1">
                <a:latin typeface="Times New Roman"/>
                <a:cs typeface="Times New Roman"/>
              </a:rPr>
              <a:t>eserciziario</a:t>
            </a:r>
            <a:endParaRPr lang="en-US" err="1"/>
          </a:p>
          <a:p>
            <a:pPr>
              <a:buNone/>
            </a:pPr>
            <a:r>
              <a:rPr lang="en-US" sz="1200">
                <a:latin typeface="Times New Roman"/>
                <a:cs typeface="Times New Roman"/>
              </a:rPr>
              <a:t>Maddalena Bolognese; Ivana </a:t>
            </a:r>
            <a:r>
              <a:rPr lang="en-US" sz="1200" err="1">
                <a:latin typeface="Times New Roman"/>
                <a:cs typeface="Times New Roman"/>
              </a:rPr>
              <a:t>Viappiani</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endParaRPr lang="en-US" sz="1200">
              <a:latin typeface="Times New Roman"/>
              <a:cs typeface="Times New Roman"/>
            </a:endParaRPr>
          </a:p>
          <a:p>
            <a:pPr>
              <a:buNone/>
            </a:pPr>
            <a:r>
              <a:rPr lang="en-US" sz="1200" err="1">
                <a:latin typeface="Times New Roman"/>
                <a:cs typeface="Times New Roman"/>
              </a:rPr>
              <a:t>Učitelju</a:t>
            </a:r>
            <a:r>
              <a:rPr lang="en-US" sz="1200">
                <a:latin typeface="Times New Roman"/>
                <a:cs typeface="Times New Roman"/>
              </a:rPr>
              <a:t>, </a:t>
            </a:r>
            <a:r>
              <a:rPr lang="en-US" sz="1200" err="1">
                <a:latin typeface="Times New Roman"/>
                <a:cs typeface="Times New Roman"/>
              </a:rPr>
              <a:t>gdje</a:t>
            </a:r>
            <a:r>
              <a:rPr lang="en-US" sz="1200">
                <a:latin typeface="Times New Roman"/>
                <a:cs typeface="Times New Roman"/>
              </a:rPr>
              <a:t> </a:t>
            </a:r>
            <a:r>
              <a:rPr lang="en-US" sz="1200" err="1">
                <a:latin typeface="Times New Roman"/>
                <a:cs typeface="Times New Roman"/>
              </a:rPr>
              <a:t>stanuješ</a:t>
            </a:r>
            <a:r>
              <a:rPr lang="en-US" sz="1200">
                <a:latin typeface="Times New Roman"/>
                <a:cs typeface="Times New Roman"/>
              </a:rPr>
              <a:t>? (Iv 1,38),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r>
              <a:rPr lang="en-US" sz="1200">
                <a:latin typeface="Times New Roman"/>
                <a:cs typeface="Times New Roman"/>
              </a:rPr>
              <a:t> 5. </a:t>
            </a:r>
            <a:r>
              <a:rPr lang="en-US" sz="1200" err="1">
                <a:latin typeface="Times New Roman"/>
                <a:cs typeface="Times New Roman"/>
              </a:rPr>
              <a:t>razreda</a:t>
            </a:r>
            <a:r>
              <a:rPr lang="en-US" sz="1200">
                <a:latin typeface="Times New Roman"/>
                <a:cs typeface="Times New Roman"/>
              </a:rPr>
              <a:t> OŠ</a:t>
            </a:r>
            <a:endParaRPr lang="en-US"/>
          </a:p>
          <a:p>
            <a:pPr>
              <a:buNone/>
            </a:pPr>
            <a:r>
              <a:rPr lang="en-US" sz="1200">
                <a:latin typeface="Times New Roman"/>
                <a:cs typeface="Times New Roman"/>
              </a:rPr>
              <a:t>Mirjana Novak, Barbara </a:t>
            </a:r>
            <a:r>
              <a:rPr lang="en-US" sz="1200" err="1">
                <a:latin typeface="Times New Roman"/>
                <a:cs typeface="Times New Roman"/>
              </a:rPr>
              <a:t>Sipina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Kršćanska</a:t>
            </a:r>
            <a:r>
              <a:rPr lang="en-US" sz="1200">
                <a:latin typeface="Times New Roman"/>
                <a:cs typeface="Times New Roman"/>
              </a:rPr>
              <a:t> </a:t>
            </a:r>
            <a:r>
              <a:rPr lang="en-US" sz="1200" err="1">
                <a:latin typeface="Times New Roman"/>
                <a:cs typeface="Times New Roman"/>
              </a:rPr>
              <a:t>sadašnjost</a:t>
            </a:r>
            <a:endParaRPr lang="en-US" err="1"/>
          </a:p>
          <a:p>
            <a:pPr>
              <a:buNone/>
            </a:pPr>
            <a:endParaRPr lang="en-US" sz="1200">
              <a:latin typeface="Times New Roman"/>
              <a:cs typeface="Times New Roman"/>
            </a:endParaRPr>
          </a:p>
          <a:p>
            <a:pPr>
              <a:buNone/>
            </a:pPr>
            <a:r>
              <a:rPr lang="en-US" sz="1200">
                <a:latin typeface="Times New Roman"/>
                <a:cs typeface="Times New Roman"/>
              </a:rPr>
              <a:t>Hrvatski </a:t>
            </a:r>
            <a:r>
              <a:rPr lang="en-US" sz="1200" err="1">
                <a:latin typeface="Times New Roman"/>
                <a:cs typeface="Times New Roman"/>
              </a:rPr>
              <a:t>jezik</a:t>
            </a:r>
            <a:endParaRPr lang="en-US" sz="1200">
              <a:latin typeface="Times New Roman"/>
              <a:cs typeface="Times New Roman"/>
            </a:endParaRPr>
          </a:p>
          <a:p>
            <a:pPr>
              <a:buNone/>
            </a:pPr>
            <a:r>
              <a:rPr lang="en-US" sz="1200" err="1">
                <a:latin typeface="Times New Roman"/>
                <a:cs typeface="Times New Roman"/>
              </a:rPr>
              <a:t>Volim</a:t>
            </a:r>
            <a:r>
              <a:rPr lang="en-US" sz="1200">
                <a:latin typeface="Times New Roman"/>
                <a:cs typeface="Times New Roman"/>
              </a:rPr>
              <a:t> </a:t>
            </a:r>
            <a:r>
              <a:rPr lang="en-US" sz="1200" err="1">
                <a:latin typeface="Times New Roman"/>
                <a:cs typeface="Times New Roman"/>
              </a:rPr>
              <a:t>hrvatski</a:t>
            </a:r>
            <a:r>
              <a:rPr lang="en-US" sz="1200">
                <a:latin typeface="Times New Roman"/>
                <a:cs typeface="Times New Roman"/>
              </a:rPr>
              <a:t>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hrvatski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Anđelka </a:t>
            </a:r>
            <a:r>
              <a:rPr lang="en-US" sz="1200" err="1">
                <a:latin typeface="Times New Roman"/>
                <a:cs typeface="Times New Roman"/>
              </a:rPr>
              <a:t>Rihtarić</a:t>
            </a:r>
            <a:r>
              <a:rPr lang="en-US" sz="1200">
                <a:latin typeface="Times New Roman"/>
                <a:cs typeface="Times New Roman"/>
              </a:rPr>
              <a:t>, </a:t>
            </a:r>
            <a:r>
              <a:rPr lang="en-US" sz="1200" err="1">
                <a:latin typeface="Times New Roman"/>
                <a:cs typeface="Times New Roman"/>
              </a:rPr>
              <a:t>Žana</a:t>
            </a:r>
            <a:r>
              <a:rPr lang="en-US" sz="1200">
                <a:latin typeface="Times New Roman"/>
                <a:cs typeface="Times New Roman"/>
              </a:rPr>
              <a:t> Majić, Sanja Latin</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Volim</a:t>
            </a:r>
            <a:r>
              <a:rPr lang="en-US" sz="1200">
                <a:latin typeface="Times New Roman"/>
                <a:cs typeface="Times New Roman"/>
              </a:rPr>
              <a:t> </a:t>
            </a:r>
            <a:r>
              <a:rPr lang="en-US" sz="1200" err="1">
                <a:latin typeface="Times New Roman"/>
                <a:cs typeface="Times New Roman"/>
              </a:rPr>
              <a:t>hrvatski</a:t>
            </a:r>
            <a:r>
              <a:rPr lang="en-US" sz="1200">
                <a:latin typeface="Times New Roman"/>
                <a:cs typeface="Times New Roman"/>
              </a:rPr>
              <a:t>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hrvatskog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err="1"/>
          </a:p>
          <a:p>
            <a:pPr>
              <a:buNone/>
            </a:pPr>
            <a:r>
              <a:rPr lang="en-US" sz="1200">
                <a:latin typeface="Times New Roman"/>
                <a:cs typeface="Times New Roman"/>
              </a:rPr>
              <a:t>Anđelka </a:t>
            </a:r>
            <a:r>
              <a:rPr lang="en-US" sz="1200" err="1">
                <a:latin typeface="Times New Roman"/>
                <a:cs typeface="Times New Roman"/>
              </a:rPr>
              <a:t>Rihtarić</a:t>
            </a:r>
            <a:r>
              <a:rPr lang="en-US" sz="1200">
                <a:latin typeface="Times New Roman"/>
                <a:cs typeface="Times New Roman"/>
              </a:rPr>
              <a:t>, </a:t>
            </a:r>
            <a:r>
              <a:rPr lang="en-US" sz="1200" err="1">
                <a:latin typeface="Times New Roman"/>
                <a:cs typeface="Times New Roman"/>
              </a:rPr>
              <a:t>Žana</a:t>
            </a:r>
            <a:r>
              <a:rPr lang="en-US" sz="1200">
                <a:latin typeface="Times New Roman"/>
                <a:cs typeface="Times New Roman"/>
              </a:rPr>
              <a:t> Majić, Sanja Latin</a:t>
            </a:r>
            <a:endParaRPr lang="en-US" sz="1200"/>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err="1"/>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96023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31"/>
          <p:cNvGraphicFramePr/>
          <p:nvPr>
            <p:extLst>
              <p:ext uri="{D42A27DB-BD31-4B8C-83A1-F6EECF244321}">
                <p14:modId xmlns:p14="http://schemas.microsoft.com/office/powerpoint/2010/main" val="1795632618"/>
              </p:ext>
            </p:extLst>
          </p:nvPr>
        </p:nvGraphicFramePr>
        <p:xfrm>
          <a:off x="183166" y="161208"/>
          <a:ext cx="8865525" cy="6538241"/>
        </p:xfrm>
        <a:graphic>
          <a:graphicData uri="http://schemas.openxmlformats.org/drawingml/2006/table">
            <a:tbl>
              <a:tblPr>
                <a:noFill/>
                <a:tableStyleId>{B2E6745A-B9C5-42E0-A17B-FDAA3278ED7C}</a:tableStyleId>
              </a:tblPr>
              <a:tblGrid>
                <a:gridCol w="2218350">
                  <a:extLst>
                    <a:ext uri="{9D8B030D-6E8A-4147-A177-3AD203B41FA5}">
                      <a16:colId xmlns:a16="http://schemas.microsoft.com/office/drawing/2014/main" val="20000"/>
                    </a:ext>
                  </a:extLst>
                </a:gridCol>
                <a:gridCol w="6647175">
                  <a:extLst>
                    <a:ext uri="{9D8B030D-6E8A-4147-A177-3AD203B41FA5}">
                      <a16:colId xmlns:a16="http://schemas.microsoft.com/office/drawing/2014/main" val="20001"/>
                    </a:ext>
                  </a:extLst>
                </a:gridCol>
              </a:tblGrid>
              <a:tr h="60866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IZ INFORMATIKE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 </a:t>
                      </a:r>
                      <a:r>
                        <a:rPr lang="hr-HR" sz="1600" b="1" u="none" strike="noStrike" cap="none" dirty="0" smtClean="0">
                          <a:solidFill>
                            <a:schemeClr val="dk1"/>
                          </a:solidFill>
                          <a:latin typeface="Times New Roman"/>
                          <a:ea typeface="Times New Roman"/>
                          <a:cs typeface="Times New Roman"/>
                          <a:sym typeface="Times New Roman"/>
                        </a:rPr>
                        <a:t>učenike osmog razreda</a:t>
                      </a:r>
                      <a:endParaRPr lang="hr-HR" sz="1600" b="1"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55062">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Cilj aktivnosti je osposobiti učenike za uporabu računala u svakodnevnom životu, za rješavanje problema, komuniciranje korištenjem različitih medija, prikupljanje, organiziranje podataka, razumijevanje prikupljenih informacija, donošenje zaključaka na temelju prikupljenih informacija. Razvijanje kritičkog razmišljanja,</a:t>
                      </a:r>
                      <a:r>
                        <a:rPr lang="en" sz="1400" b="0" i="0" u="none" strike="noStrike" cap="none" dirty="0">
                          <a:solidFill>
                            <a:srgbClr val="000000"/>
                          </a:solidFill>
                          <a:latin typeface="Times New Roman"/>
                          <a:ea typeface="Arial"/>
                          <a:cs typeface="Times New Roman"/>
                          <a:sym typeface="Arial"/>
                        </a:rPr>
                        <a:t> </a:t>
                      </a:r>
                      <a:r>
                        <a:rPr lang="en" sz="1400" b="0" i="0" u="none" strike="noStrike" cap="none" dirty="0">
                          <a:solidFill>
                            <a:srgbClr val="000000"/>
                          </a:solidFill>
                          <a:latin typeface="Times New Roman"/>
                          <a:ea typeface="Arial"/>
                          <a:cs typeface="Times New Roman"/>
                          <a:sym typeface="Times New Roman"/>
                        </a:rPr>
                        <a:t> timskog rada i suradnje pri rješavanju problema.</a:t>
                      </a:r>
                      <a:r>
                        <a:rPr lang="en" sz="1400" b="0" i="0" u="none" strike="noStrike" cap="none" dirty="0">
                          <a:solidFill>
                            <a:srgbClr val="000000"/>
                          </a:solidFill>
                          <a:latin typeface="Times New Roman"/>
                          <a:ea typeface="Arial"/>
                          <a:cs typeface="Times New Roman"/>
                          <a:sym typeface="Arial"/>
                        </a:rPr>
                        <a:t> </a:t>
                      </a:r>
                      <a:endParaRPr lang="hr-HR" sz="1400" b="0" i="0" u="none" strike="noStrike" cap="none" dirty="0" smtClean="0">
                        <a:solidFill>
                          <a:srgbClr val="000000"/>
                        </a:solidFill>
                        <a:latin typeface="Times New Roman"/>
                        <a:ea typeface="Arial"/>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7931">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Program je namijenjen učenicima 8. razreda </a:t>
                      </a:r>
                      <a:r>
                        <a:rPr lang="hr-HR" sz="1400" dirty="0" smtClean="0">
                          <a:latin typeface="Times New Roman"/>
                          <a:cs typeface="Times New Roman"/>
                          <a:sym typeface="Times New Roman"/>
                        </a:rPr>
                        <a:t>osnovne</a:t>
                      </a:r>
                      <a:r>
                        <a:rPr lang="hr-HR" sz="1400" baseline="0" dirty="0" smtClean="0">
                          <a:latin typeface="Times New Roman"/>
                          <a:cs typeface="Times New Roman"/>
                          <a:sym typeface="Times New Roman"/>
                        </a:rPr>
                        <a:t> škole </a:t>
                      </a:r>
                      <a:r>
                        <a:rPr lang="en" sz="1400" b="0" i="0" u="none" strike="noStrike" cap="none" dirty="0" smtClean="0">
                          <a:solidFill>
                            <a:srgbClr val="000000"/>
                          </a:solidFill>
                          <a:latin typeface="Times New Roman"/>
                          <a:ea typeface="Arial"/>
                          <a:cs typeface="Times New Roman"/>
                          <a:sym typeface="Times New Roman"/>
                        </a:rPr>
                        <a:t>koji </a:t>
                      </a:r>
                      <a:r>
                        <a:rPr lang="en" sz="1400" b="0" i="0" u="none" strike="noStrike" cap="none" dirty="0">
                          <a:solidFill>
                            <a:srgbClr val="000000"/>
                          </a:solidFill>
                          <a:latin typeface="Times New Roman"/>
                          <a:ea typeface="Arial"/>
                          <a:cs typeface="Times New Roman"/>
                          <a:sym typeface="Times New Roman"/>
                        </a:rPr>
                        <a:t>imaju izražen interes za informatiku. Namjena je upoznavanje osnova informacijske tehnologije, uporaba računala i programa, rješavanje problema i zadataka iz različitih područja pomoću računala.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5987">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hr-HR" sz="1400" b="0" i="0" u="none" strike="noStrike" cap="none" dirty="0">
                          <a:solidFill>
                            <a:srgbClr val="000000"/>
                          </a:solidFill>
                          <a:latin typeface="Times New Roman"/>
                          <a:ea typeface="Arial"/>
                          <a:cs typeface="Times New Roman"/>
                          <a:sym typeface="Arial"/>
                        </a:rPr>
                        <a:t>Vlatka Pavić, Aleksandar </a:t>
                      </a:r>
                      <a:r>
                        <a:rPr lang="hr-HR" sz="1400" b="0" i="0" u="none" strike="noStrike" cap="none" dirty="0" err="1">
                          <a:solidFill>
                            <a:srgbClr val="000000"/>
                          </a:solidFill>
                          <a:latin typeface="Times New Roman"/>
                          <a:ea typeface="Arial"/>
                          <a:cs typeface="Times New Roman"/>
                          <a:sym typeface="Arial"/>
                        </a:rPr>
                        <a:t>Čubra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8660">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Nastava se provodi u informatičkoj učionici škole izvan redovnog rasporeda.</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5987">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US" sz="1400" b="0" i="0" u="none" strike="noStrike" cap="none" dirty="0" err="1">
                          <a:solidFill>
                            <a:srgbClr val="000000"/>
                          </a:solidFill>
                          <a:latin typeface="Times New Roman"/>
                          <a:ea typeface="Arial"/>
                          <a:cs typeface="Times New Roman"/>
                          <a:sym typeface="Times New Roman"/>
                        </a:rPr>
                        <a:t>Dva</a:t>
                      </a:r>
                      <a:r>
                        <a:rPr lang="en-US" sz="1400" b="0" i="0" u="none" strike="noStrike" cap="none" dirty="0">
                          <a:solidFill>
                            <a:srgbClr val="000000"/>
                          </a:solidFill>
                          <a:latin typeface="Times New Roman"/>
                          <a:ea typeface="Arial"/>
                          <a:cs typeface="Times New Roman"/>
                          <a:sym typeface="Times New Roman"/>
                        </a:rPr>
                        <a:t> </a:t>
                      </a:r>
                      <a:r>
                        <a:rPr lang="en-US" sz="1400" b="0" i="0" u="none" strike="noStrike" cap="none" dirty="0" err="1">
                          <a:solidFill>
                            <a:srgbClr val="000000"/>
                          </a:solidFill>
                          <a:latin typeface="Times New Roman"/>
                          <a:ea typeface="Arial"/>
                          <a:cs typeface="Times New Roman"/>
                          <a:sym typeface="Times New Roman"/>
                        </a:rPr>
                        <a:t>sata</a:t>
                      </a:r>
                      <a:r>
                        <a:rPr lang="en-US" sz="1400" b="0" i="0" u="none" strike="noStrike" cap="none" dirty="0">
                          <a:solidFill>
                            <a:srgbClr val="000000"/>
                          </a:solidFill>
                          <a:latin typeface="Times New Roman"/>
                          <a:ea typeface="Arial"/>
                          <a:cs typeface="Times New Roman"/>
                          <a:sym typeface="Times New Roman"/>
                        </a:rPr>
                        <a:t> </a:t>
                      </a:r>
                      <a:r>
                        <a:rPr lang="en-US" sz="1400" b="0" i="0" u="none" strike="noStrike" cap="none" dirty="0" err="1">
                          <a:solidFill>
                            <a:srgbClr val="000000"/>
                          </a:solidFill>
                          <a:latin typeface="Times New Roman"/>
                          <a:ea typeface="Arial"/>
                          <a:cs typeface="Times New Roman"/>
                          <a:sym typeface="Times New Roman"/>
                        </a:rPr>
                        <a:t>tjedno</a:t>
                      </a:r>
                      <a:r>
                        <a:rPr lang="en-US" sz="1400" b="0" i="0" u="none" strike="noStrike" cap="none" dirty="0">
                          <a:solidFill>
                            <a:srgbClr val="000000"/>
                          </a:solidFill>
                          <a:latin typeface="Times New Roman"/>
                          <a:ea typeface="Arial"/>
                          <a:cs typeface="Times New Roman"/>
                          <a:sym typeface="Times New Roman"/>
                        </a:rPr>
                        <a:t> </a:t>
                      </a:r>
                      <a:r>
                        <a:rPr lang="en-US" sz="1400" b="0" i="0" u="none" strike="noStrike" cap="none" dirty="0" err="1">
                          <a:solidFill>
                            <a:srgbClr val="000000"/>
                          </a:solidFill>
                          <a:latin typeface="Times New Roman"/>
                          <a:ea typeface="Arial"/>
                          <a:cs typeface="Times New Roman"/>
                          <a:sym typeface="Times New Roman"/>
                        </a:rPr>
                        <a:t>tijekom</a:t>
                      </a:r>
                      <a:r>
                        <a:rPr lang="en-US" sz="1400" b="0" i="0" u="none" strike="noStrike" cap="none" dirty="0">
                          <a:solidFill>
                            <a:srgbClr val="000000"/>
                          </a:solidFill>
                          <a:latin typeface="Times New Roman"/>
                          <a:ea typeface="Arial"/>
                          <a:cs typeface="Times New Roman"/>
                          <a:sym typeface="Times New Roman"/>
                        </a:rPr>
                        <a:t> </a:t>
                      </a:r>
                      <a:r>
                        <a:rPr lang="en-US" sz="1400" b="0" i="0" u="none" strike="noStrike" cap="none" dirty="0" err="1">
                          <a:solidFill>
                            <a:srgbClr val="000000"/>
                          </a:solidFill>
                          <a:latin typeface="Times New Roman"/>
                          <a:ea typeface="Arial"/>
                          <a:cs typeface="Times New Roman"/>
                          <a:sym typeface="Times New Roman"/>
                        </a:rPr>
                        <a:t>školske</a:t>
                      </a:r>
                      <a:r>
                        <a:rPr lang="en-US" sz="1400" b="0" i="0" u="none" strike="noStrike" cap="none" dirty="0">
                          <a:solidFill>
                            <a:srgbClr val="000000"/>
                          </a:solidFill>
                          <a:latin typeface="Times New Roman"/>
                          <a:ea typeface="Arial"/>
                          <a:cs typeface="Times New Roman"/>
                          <a:sym typeface="Times New Roman"/>
                        </a:rPr>
                        <a:t> </a:t>
                      </a:r>
                      <a:r>
                        <a:rPr lang="en-US" sz="1400" b="0" i="0" u="none" strike="noStrike" cap="none" dirty="0" err="1">
                          <a:solidFill>
                            <a:srgbClr val="000000"/>
                          </a:solidFill>
                          <a:latin typeface="Times New Roman"/>
                          <a:ea typeface="Arial"/>
                          <a:cs typeface="Times New Roman"/>
                          <a:sym typeface="Times New Roman"/>
                        </a:rPr>
                        <a:t>godine</a:t>
                      </a:r>
                      <a:r>
                        <a:rPr lang="en-US" sz="1400" b="0" i="0" u="none" strike="noStrike" cap="none" dirty="0">
                          <a:solidFill>
                            <a:srgbClr val="000000"/>
                          </a:solidFill>
                          <a:latin typeface="Times New Roman"/>
                          <a:ea typeface="Arial"/>
                          <a:cs typeface="Times New Roman"/>
                          <a:sym typeface="Times New Roman"/>
                        </a:rPr>
                        <a:t> </a:t>
                      </a:r>
                      <a:r>
                        <a:rPr lang="en-US" sz="1400" b="0" i="0" u="none" strike="noStrike" cap="none" dirty="0">
                          <a:solidFill>
                            <a:srgbClr val="000000"/>
                          </a:solidFill>
                          <a:latin typeface="Times New Roman"/>
                          <a:ea typeface="Arial"/>
                          <a:cs typeface="Times New Roman"/>
                          <a:sym typeface="Arial"/>
                        </a:rPr>
                        <a:t>202</a:t>
                      </a:r>
                      <a:r>
                        <a:rPr lang="hr-HR" sz="1400" b="0" i="0" u="none" strike="noStrike" cap="none" dirty="0">
                          <a:solidFill>
                            <a:srgbClr val="000000"/>
                          </a:solidFill>
                          <a:latin typeface="Times New Roman"/>
                          <a:ea typeface="Arial"/>
                          <a:cs typeface="Times New Roman"/>
                          <a:sym typeface="Arial"/>
                        </a:rPr>
                        <a:t>2</a:t>
                      </a:r>
                      <a:r>
                        <a:rPr lang="en-US" sz="1400" b="0" i="0" u="none" strike="noStrike" cap="none" dirty="0">
                          <a:solidFill>
                            <a:srgbClr val="000000"/>
                          </a:solidFill>
                          <a:latin typeface="Times New Roman"/>
                          <a:ea typeface="Arial"/>
                          <a:cs typeface="Times New Roman"/>
                          <a:sym typeface="Arial"/>
                        </a:rPr>
                        <a:t>. /202</a:t>
                      </a:r>
                      <a:r>
                        <a:rPr lang="hr-HR" sz="1400" b="0" i="0" u="none" strike="noStrike" cap="none" dirty="0">
                          <a:solidFill>
                            <a:srgbClr val="000000"/>
                          </a:solidFill>
                          <a:latin typeface="Times New Roman"/>
                          <a:ea typeface="Arial"/>
                          <a:cs typeface="Times New Roman"/>
                          <a:sym typeface="Arial"/>
                        </a:rPr>
                        <a:t>3</a:t>
                      </a:r>
                      <a:r>
                        <a:rPr lang="en-US" sz="1400" b="0" i="0" u="none" strike="noStrike" cap="none" dirty="0">
                          <a:solidFill>
                            <a:srgbClr val="000000"/>
                          </a:solidFill>
                          <a:latin typeface="Times New Roman"/>
                          <a:ea typeface="Arial"/>
                          <a:cs typeface="Times New Roman"/>
                          <a:sym typeface="Arial"/>
                        </a:rPr>
                        <a:t>.</a:t>
                      </a:r>
                      <a:endParaRPr lang="en-US"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3984">
                <a:tc>
                  <a:txBody>
                    <a:bodyPr/>
                    <a:lstStyle/>
                    <a:p>
                      <a:pPr marL="0" marR="0" lvl="0" indent="0" algn="l" rtl="0">
                        <a:lnSpc>
                          <a:spcPct val="115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Adekvatna programska podrška (aplikativna i sistemska), antivirusni program, potrošni materijal, pribor za izradu plakata, papir, boja za </a:t>
                      </a:r>
                      <a:r>
                        <a:rPr lang="en" sz="1400" b="0" i="0" u="none" strike="noStrike" cap="none" dirty="0" smtClean="0">
                          <a:solidFill>
                            <a:srgbClr val="000000"/>
                          </a:solidFill>
                          <a:latin typeface="Times New Roman"/>
                          <a:ea typeface="Arial"/>
                          <a:cs typeface="Times New Roman"/>
                          <a:sym typeface="Times New Roman"/>
                        </a:rPr>
                        <a:t>pisač</a:t>
                      </a:r>
                      <a:r>
                        <a:rPr lang="hr-HR" sz="1400" b="0" i="0" u="none" strike="noStrike" cap="none" dirty="0" smtClean="0">
                          <a:solidFill>
                            <a:srgbClr val="000000"/>
                          </a:solidFill>
                          <a:latin typeface="Times New Roman"/>
                          <a:ea typeface="Arial"/>
                          <a:cs typeface="Times New Roman"/>
                          <a:sym typeface="Times New Roman"/>
                        </a:rPr>
                        <a:t>.</a:t>
                      </a: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492193">
                <a:tc>
                  <a:txBody>
                    <a:bodyPr/>
                    <a:lstStyle/>
                    <a:p>
                      <a:pPr marL="0" marR="0" lvl="0" indent="0" algn="l" rtl="0">
                        <a:lnSpc>
                          <a:spcPct val="115000"/>
                        </a:lnSpc>
                        <a:spcBef>
                          <a:spcPts val="0"/>
                        </a:spcBef>
                        <a:spcAft>
                          <a:spcPts val="0"/>
                        </a:spcAft>
                        <a:buFont typeface="Times New Roman"/>
                        <a:buNone/>
                      </a:pPr>
                      <a:r>
                        <a:rPr lang="en" sz="1600" b="1" u="none" strike="noStrike" cap="none">
                          <a:solidFill>
                            <a:schemeClr val="dk1"/>
                          </a:solidFill>
                          <a:latin typeface="Times New Roman"/>
                          <a:ea typeface="Times New Roman"/>
                          <a:cs typeface="Times New Roman"/>
                          <a:sym typeface="Times New Roman"/>
                        </a:rPr>
                        <a:t>VREDNOVANJE</a:t>
                      </a:r>
                      <a:r>
                        <a:rPr lang="en" sz="1600" b="1" u="none" strike="noStrike" cap="none">
                          <a:solidFill>
                            <a:schemeClr val="dk1"/>
                          </a:solidFill>
                          <a:latin typeface="Times New Roman"/>
                          <a:ea typeface="Times New Roman"/>
                          <a:cs typeface="Times New Roman"/>
                        </a:rPr>
                        <a:t> </a:t>
                      </a:r>
                      <a:r>
                        <a:rPr lang="en" sz="1600" b="1" u="none" strike="noStrike" cap="none">
                          <a:solidFill>
                            <a:schemeClr val="dk1"/>
                          </a:solidFill>
                          <a:latin typeface="Times New Roman"/>
                          <a:ea typeface="Times New Roman"/>
                          <a:cs typeface="Times New Roman"/>
                          <a:sym typeface="Times New Roman"/>
                        </a:rPr>
                        <a:t> I KORIŠTENJE REZULTATA RADA</a:t>
                      </a:r>
                      <a:endParaRPr sz="1600" u="none" strike="noStrike" cap="none">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Postignuća učenika prate se pisanim i usmenim provjerama znanja te praktičnim radom na računalu. Opisnim i brojčanim ocjenama</a:t>
                      </a:r>
                      <a:r>
                        <a:rPr lang="en" sz="1400" b="0" i="0" u="none" strike="noStrike" cap="none" dirty="0">
                          <a:solidFill>
                            <a:srgbClr val="000000"/>
                          </a:solidFill>
                          <a:latin typeface="Times New Roman"/>
                          <a:ea typeface="Arial"/>
                          <a:cs typeface="Times New Roman"/>
                          <a:sym typeface="Arial"/>
                        </a:rPr>
                        <a:t> </a:t>
                      </a:r>
                      <a:r>
                        <a:rPr lang="en" sz="1400" b="0" i="0" u="none" strike="noStrike" cap="none" dirty="0">
                          <a:solidFill>
                            <a:srgbClr val="000000"/>
                          </a:solidFill>
                          <a:latin typeface="Times New Roman"/>
                          <a:ea typeface="Arial"/>
                          <a:cs typeface="Times New Roman"/>
                          <a:sym typeface="Times New Roman"/>
                        </a:rPr>
                        <a:t> ocjenjuju se kao i u redovnoj nastavi te konačna ocjena ulazi u prosjek općeg uspjeha i upisuje se u svjedodžbu učenika. Praćenje napretka učenika, uvođenje novih metoda rada prema potrebama učenika.</a:t>
                      </a:r>
                      <a:r>
                        <a:rPr lang="en" sz="1400" b="0" i="0" u="none" strike="noStrike" cap="none" dirty="0">
                          <a:solidFill>
                            <a:srgbClr val="000000"/>
                          </a:solidFill>
                          <a:latin typeface="Times New Roman"/>
                          <a:ea typeface="Arial"/>
                          <a:cs typeface="Times New Roman"/>
                          <a:sym typeface="Arial"/>
                        </a:rPr>
                        <a:t> </a:t>
                      </a:r>
                      <a:endParaRPr sz="1400" b="0" i="0" u="none" strike="noStrike" cap="none" dirty="0">
                        <a:solidFill>
                          <a:srgbClr val="000000"/>
                        </a:solidFill>
                        <a:latin typeface="Times New Roman"/>
                        <a:ea typeface="Arial"/>
                        <a:cs typeface="Times New Roman"/>
                        <a:sym typeface="Times New Roman"/>
                      </a:endParaRPr>
                    </a:p>
                    <a:p>
                      <a:pPr marL="114300" marR="0" lvl="0" indent="0" algn="just" rtl="0">
                        <a:lnSpc>
                          <a:spcPct val="115000"/>
                        </a:lnSpc>
                        <a:spcBef>
                          <a:spcPts val="0"/>
                        </a:spcBef>
                        <a:spcAft>
                          <a:spcPts val="0"/>
                        </a:spcAft>
                        <a:buClr>
                          <a:srgbClr val="000000"/>
                        </a:buClr>
                        <a:buSzPts val="400"/>
                        <a:buFont typeface="Times New Roman"/>
                        <a:buNone/>
                      </a:pPr>
                      <a:r>
                        <a:rPr lang="en" sz="1400" b="0" i="0" u="none" strike="noStrike" cap="none" dirty="0">
                          <a:solidFill>
                            <a:srgbClr val="000000"/>
                          </a:solidFill>
                          <a:latin typeface="Times New Roman"/>
                          <a:ea typeface="Arial"/>
                          <a:cs typeface="Times New Roman"/>
                          <a:sym typeface="Times New Roman"/>
                        </a:rPr>
                        <a:t>Sudjelovanje na natjecanjima organiziranim od strane AZOO</a:t>
                      </a:r>
                      <a:r>
                        <a:rPr lang="en" sz="1400" b="0" i="0" u="none" strike="noStrike" cap="none" dirty="0" smtClean="0">
                          <a:solidFill>
                            <a:srgbClr val="000000"/>
                          </a:solidFill>
                          <a:latin typeface="Times New Roman"/>
                          <a:ea typeface="Arial"/>
                          <a:cs typeface="Times New Roman"/>
                          <a:sym typeface="Times New Roman"/>
                        </a:rPr>
                        <a:t>.</a:t>
                      </a:r>
                      <a:endParaRPr lang="hr-HR" sz="1400" b="0" i="0" u="none" strike="noStrike" cap="none" dirty="0" smtClean="0">
                        <a:solidFill>
                          <a:srgbClr val="000000"/>
                        </a:solidFill>
                        <a:latin typeface="Times New Roman"/>
                        <a:ea typeface="Arial"/>
                        <a:cs typeface="Times New Roman"/>
                        <a:sym typeface="Times New Roman"/>
                      </a:endParaRPr>
                    </a:p>
                    <a:p>
                      <a:pPr marL="114300" marR="0" lvl="0" indent="0" algn="just" rtl="0">
                        <a:lnSpc>
                          <a:spcPct val="115000"/>
                        </a:lnSpc>
                        <a:spcBef>
                          <a:spcPts val="0"/>
                        </a:spcBef>
                        <a:spcAft>
                          <a:spcPts val="0"/>
                        </a:spcAft>
                        <a:buClr>
                          <a:srgbClr val="000000"/>
                        </a:buClr>
                        <a:buSzPts val="400"/>
                        <a:buFont typeface="Times New Roman"/>
                        <a:buNone/>
                      </a:pPr>
                      <a:endParaRPr sz="1400" b="0" i="0" u="none" strike="noStrike" cap="none" dirty="0">
                        <a:solidFill>
                          <a:srgbClr val="000000"/>
                        </a:solidFill>
                        <a:latin typeface="Times New Roman"/>
                        <a:ea typeface="Arial"/>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809820"/>
          </a:xfrm>
        </p:spPr>
        <p:txBody>
          <a:bodyPr>
            <a:normAutofit/>
          </a:bodyPr>
          <a:lstStyle/>
          <a:p>
            <a:r>
              <a:rPr lang="en-US" sz="2400" b="1">
                <a:latin typeface="Times New Roman"/>
              </a:rPr>
              <a:t>5.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fontScale="92500" lnSpcReduction="10000"/>
          </a:bodyPr>
          <a:lstStyle/>
          <a:p>
            <a:pPr>
              <a:buNone/>
            </a:pPr>
            <a:r>
              <a:rPr lang="en-US" sz="1200" err="1">
                <a:latin typeface="Times New Roman"/>
              </a:rPr>
              <a:t>Matematika</a:t>
            </a:r>
          </a:p>
          <a:p>
            <a:pPr>
              <a:buNone/>
            </a:pPr>
            <a:r>
              <a:rPr lang="en-US" sz="1200" err="1">
                <a:latin typeface="Times New Roman"/>
                <a:cs typeface="Times New Roman"/>
              </a:rPr>
              <a:t>Matematika</a:t>
            </a:r>
            <a:r>
              <a:rPr lang="en-US" sz="1200">
                <a:latin typeface="Times New Roman"/>
                <a:cs typeface="Times New Roman"/>
              </a:rPr>
              <a:t>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matematike</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Ljiljana </a:t>
            </a:r>
            <a:r>
              <a:rPr lang="en-US" sz="1200" err="1">
                <a:latin typeface="Times New Roman"/>
                <a:cs typeface="Times New Roman"/>
              </a:rPr>
              <a:t>Peretin</a:t>
            </a:r>
            <a:r>
              <a:rPr lang="en-US" sz="1200">
                <a:latin typeface="Times New Roman"/>
                <a:cs typeface="Times New Roman"/>
              </a:rPr>
              <a:t>, Denis Vujanović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Laka </a:t>
            </a:r>
            <a:r>
              <a:rPr lang="en-US" sz="1200" err="1">
                <a:latin typeface="Times New Roman"/>
                <a:cs typeface="Times New Roman"/>
              </a:rPr>
              <a:t>matka</a:t>
            </a:r>
            <a:r>
              <a:rPr lang="en-US" sz="1200">
                <a:latin typeface="Times New Roman"/>
                <a:cs typeface="Times New Roman"/>
              </a:rPr>
              <a:t>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rješenjima</a:t>
            </a:r>
            <a:r>
              <a:rPr lang="en-US" sz="1200">
                <a:latin typeface="Times New Roman"/>
                <a:cs typeface="Times New Roman"/>
              </a:rPr>
              <a:t>, </a:t>
            </a:r>
            <a:r>
              <a:rPr lang="en-US" sz="1200" err="1">
                <a:latin typeface="Times New Roman"/>
                <a:cs typeface="Times New Roman"/>
              </a:rPr>
              <a:t>postupcima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uputama</a:t>
            </a:r>
            <a:r>
              <a:rPr lang="en-US" sz="1200">
                <a:latin typeface="Times New Roman"/>
                <a:cs typeface="Times New Roman"/>
              </a:rPr>
              <a:t> za </a:t>
            </a:r>
            <a:r>
              <a:rPr lang="en-US" sz="1200" err="1">
                <a:latin typeface="Times New Roman"/>
                <a:cs typeface="Times New Roman"/>
              </a:rPr>
              <a:t>rješavanje</a:t>
            </a:r>
            <a:r>
              <a:rPr lang="en-US" sz="1200">
                <a:latin typeface="Times New Roman"/>
                <a:cs typeface="Times New Roman"/>
              </a:rPr>
              <a:t> </a:t>
            </a:r>
            <a:r>
              <a:rPr lang="en-US" sz="1200" err="1">
                <a:latin typeface="Times New Roman"/>
                <a:cs typeface="Times New Roman"/>
              </a:rPr>
              <a:t>zadataka</a:t>
            </a:r>
            <a:endParaRPr lang="en-US"/>
          </a:p>
          <a:p>
            <a:pPr>
              <a:buNone/>
            </a:pPr>
            <a:r>
              <a:rPr lang="en-US" sz="1200">
                <a:latin typeface="Times New Roman"/>
                <a:cs typeface="Times New Roman"/>
              </a:rPr>
              <a:t>Kristina Bišćan, Anita </a:t>
            </a:r>
            <a:r>
              <a:rPr lang="en-US" sz="1200" err="1">
                <a:latin typeface="Times New Roman"/>
                <a:cs typeface="Times New Roman"/>
              </a:rPr>
              <a:t>Čakarun</a:t>
            </a:r>
            <a:r>
              <a:rPr lang="en-US" sz="1200">
                <a:latin typeface="Times New Roman"/>
                <a:cs typeface="Times New Roman"/>
              </a:rPr>
              <a:t>, Kristina </a:t>
            </a:r>
            <a:r>
              <a:rPr lang="en-US" sz="1200" err="1">
                <a:latin typeface="Times New Roman"/>
                <a:cs typeface="Times New Roman"/>
              </a:rPr>
              <a:t>Fratrović</a:t>
            </a:r>
            <a:r>
              <a:rPr lang="en-US" sz="1200">
                <a:latin typeface="Times New Roman"/>
                <a:cs typeface="Times New Roman"/>
              </a:rPr>
              <a:t>, </a:t>
            </a:r>
            <a:r>
              <a:rPr lang="en-US" sz="1200" err="1">
                <a:latin typeface="Times New Roman"/>
                <a:cs typeface="Times New Roman"/>
              </a:rPr>
              <a:t>Željko</a:t>
            </a:r>
            <a:r>
              <a:rPr lang="en-US" sz="1200">
                <a:latin typeface="Times New Roman"/>
                <a:cs typeface="Times New Roman"/>
              </a:rPr>
              <a:t> Bošnjak</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a:latin typeface="Times New Roman"/>
                <a:cs typeface="Times New Roman"/>
              </a:rPr>
              <a:t>MATEMATIKA 5 </a:t>
            </a:r>
            <a:r>
              <a:rPr lang="en-US" sz="1200" err="1">
                <a:latin typeface="Times New Roman"/>
                <a:cs typeface="Times New Roman"/>
              </a:rPr>
              <a:t>listići</a:t>
            </a:r>
            <a:r>
              <a:rPr lang="en-US" sz="1200">
                <a:latin typeface="Times New Roman"/>
                <a:cs typeface="Times New Roman"/>
              </a:rPr>
              <a:t> za </a:t>
            </a:r>
            <a:r>
              <a:rPr lang="en-US" sz="1200" err="1">
                <a:latin typeface="Times New Roman"/>
                <a:cs typeface="Times New Roman"/>
              </a:rPr>
              <a:t>provjeru</a:t>
            </a:r>
            <a:r>
              <a:rPr lang="en-US" sz="1200">
                <a:latin typeface="Times New Roman"/>
                <a:cs typeface="Times New Roman"/>
              </a:rPr>
              <a:t> </a:t>
            </a:r>
            <a:r>
              <a:rPr lang="en-US" sz="1200" err="1">
                <a:latin typeface="Times New Roman"/>
                <a:cs typeface="Times New Roman"/>
              </a:rPr>
              <a:t>usvojenosti</a:t>
            </a:r>
            <a:r>
              <a:rPr lang="en-US" sz="1200">
                <a:latin typeface="Times New Roman"/>
                <a:cs typeface="Times New Roman"/>
              </a:rPr>
              <a:t> </a:t>
            </a:r>
            <a:r>
              <a:rPr lang="en-US" sz="1200" err="1">
                <a:latin typeface="Times New Roman"/>
                <a:cs typeface="Times New Roman"/>
              </a:rPr>
              <a:t>odgojno-obrazovnih</a:t>
            </a:r>
            <a:r>
              <a:rPr lang="en-US" sz="1200">
                <a:latin typeface="Times New Roman"/>
                <a:cs typeface="Times New Roman"/>
              </a:rPr>
              <a:t> </a:t>
            </a:r>
            <a:r>
              <a:rPr lang="en-US" sz="1200" err="1">
                <a:latin typeface="Times New Roman"/>
                <a:cs typeface="Times New Roman"/>
              </a:rPr>
              <a:t>ishoda</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a:latin typeface="Times New Roman"/>
                <a:cs typeface="Times New Roman"/>
              </a:rPr>
              <a:t>Suzana </a:t>
            </a:r>
            <a:r>
              <a:rPr lang="en-US" sz="1200" err="1">
                <a:latin typeface="Times New Roman"/>
                <a:cs typeface="Times New Roman"/>
              </a:rPr>
              <a:t>Barnaki</a:t>
            </a:r>
            <a:endParaRPr lang="en-US" sz="1200">
              <a:latin typeface="Times New Roman"/>
              <a:cs typeface="Times New Roman"/>
            </a:endParaRPr>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a:latin typeface="Times New Roman"/>
              <a:cs typeface="Times New Roman"/>
            </a:endParaRPr>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Priroda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društvo</a:t>
            </a:r>
            <a:endParaRPr lang="en-US" sz="1200">
              <a:latin typeface="Times New Roman"/>
              <a:cs typeface="Times New Roman"/>
            </a:endParaRPr>
          </a:p>
          <a:p>
            <a:pPr>
              <a:buNone/>
            </a:pPr>
            <a:r>
              <a:rPr lang="en-US" sz="1200">
                <a:latin typeface="Times New Roman"/>
                <a:cs typeface="Times New Roman"/>
              </a:rPr>
              <a:t>POKUSI - PRIRODA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Priroda</a:t>
            </a:r>
            <a:r>
              <a:rPr lang="en-US" sz="1200">
                <a:latin typeface="Times New Roman"/>
                <a:cs typeface="Times New Roman"/>
              </a:rPr>
              <a:t> 5, s </a:t>
            </a:r>
            <a:r>
              <a:rPr lang="en-US" sz="1200" err="1">
                <a:latin typeface="Times New Roman"/>
                <a:cs typeface="Times New Roman"/>
              </a:rPr>
              <a:t>radnim</a:t>
            </a:r>
            <a:r>
              <a:rPr lang="en-US" sz="1200">
                <a:latin typeface="Times New Roman"/>
                <a:cs typeface="Times New Roman"/>
              </a:rPr>
              <a:t> </a:t>
            </a:r>
            <a:r>
              <a:rPr lang="en-US" sz="1200" err="1">
                <a:latin typeface="Times New Roman"/>
                <a:cs typeface="Times New Roman"/>
              </a:rPr>
              <a:t>listovima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pokusa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za 5.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Damir </a:t>
            </a:r>
            <a:r>
              <a:rPr lang="en-US" sz="1200" err="1">
                <a:latin typeface="Times New Roman"/>
                <a:cs typeface="Times New Roman"/>
              </a:rPr>
              <a:t>Bendelja</a:t>
            </a:r>
            <a:r>
              <a:rPr lang="en-US" sz="1200">
                <a:latin typeface="Times New Roman"/>
                <a:cs typeface="Times New Roman"/>
              </a:rPr>
              <a:t>, Doroteja </a:t>
            </a:r>
            <a:r>
              <a:rPr lang="en-US" sz="1200" err="1">
                <a:latin typeface="Times New Roman"/>
                <a:cs typeface="Times New Roman"/>
              </a:rPr>
              <a:t>Domjanović</a:t>
            </a:r>
            <a:r>
              <a:rPr lang="en-US" sz="1200">
                <a:latin typeface="Times New Roman"/>
                <a:cs typeface="Times New Roman"/>
              </a:rPr>
              <a:t> Horvat, Diana </a:t>
            </a:r>
            <a:r>
              <a:rPr lang="en-US" sz="1200" err="1">
                <a:latin typeface="Times New Roman"/>
                <a:cs typeface="Times New Roman"/>
              </a:rPr>
              <a:t>Garašić</a:t>
            </a:r>
            <a:r>
              <a:rPr lang="en-US" sz="1200">
                <a:latin typeface="Times New Roman"/>
                <a:cs typeface="Times New Roman"/>
              </a:rPr>
              <a:t>, </a:t>
            </a:r>
            <a:r>
              <a:rPr lang="en-US" sz="1200" err="1">
                <a:latin typeface="Times New Roman"/>
                <a:cs typeface="Times New Roman"/>
              </a:rPr>
              <a:t>Žaklin</a:t>
            </a:r>
            <a:r>
              <a:rPr lang="en-US" sz="1200">
                <a:latin typeface="Times New Roman"/>
                <a:cs typeface="Times New Roman"/>
              </a:rPr>
              <a:t> </a:t>
            </a:r>
            <a:r>
              <a:rPr lang="en-US" sz="1200" err="1">
                <a:latin typeface="Times New Roman"/>
                <a:cs typeface="Times New Roman"/>
              </a:rPr>
              <a:t>Lukša</a:t>
            </a:r>
            <a:r>
              <a:rPr lang="en-US" sz="1200">
                <a:latin typeface="Times New Roman"/>
                <a:cs typeface="Times New Roman"/>
              </a:rPr>
              <a:t>, Ines Budić, </a:t>
            </a:r>
            <a:r>
              <a:rPr lang="en-US" sz="1200" err="1">
                <a:latin typeface="Times New Roman"/>
                <a:cs typeface="Times New Roman"/>
              </a:rPr>
              <a:t>Đurđica</a:t>
            </a:r>
            <a:r>
              <a:rPr lang="en-US" sz="1200">
                <a:latin typeface="Times New Roman"/>
                <a:cs typeface="Times New Roman"/>
              </a:rPr>
              <a:t> </a:t>
            </a:r>
            <a:r>
              <a:rPr lang="en-US" sz="1200" err="1">
                <a:latin typeface="Times New Roman"/>
                <a:cs typeface="Times New Roman"/>
              </a:rPr>
              <a:t>Culjak</a:t>
            </a:r>
            <a:r>
              <a:rPr lang="en-US" sz="1200">
                <a:latin typeface="Times New Roman"/>
                <a:cs typeface="Times New Roman"/>
              </a:rPr>
              <a:t>, Marijana </a:t>
            </a:r>
            <a:r>
              <a:rPr lang="en-US" sz="1200" err="1">
                <a:latin typeface="Times New Roman"/>
                <a:cs typeface="Times New Roman"/>
              </a:rPr>
              <a:t>Gudić</a:t>
            </a:r>
            <a:r>
              <a:rPr lang="en-US" sz="1200">
                <a:latin typeface="Times New Roman"/>
                <a:cs typeface="Times New Roman"/>
              </a:rPr>
              <a:t> (</a:t>
            </a:r>
            <a:r>
              <a:rPr lang="en-US" sz="1200" err="1">
                <a:latin typeface="Times New Roman"/>
                <a:cs typeface="Times New Roman"/>
              </a:rPr>
              <a:t>autori</a:t>
            </a:r>
            <a:r>
              <a:rPr lang="en-US" sz="1200">
                <a:latin typeface="Times New Roman"/>
                <a:cs typeface="Times New Roman"/>
              </a:rPr>
              <a:t> </a:t>
            </a:r>
            <a:r>
              <a:rPr lang="en-US" sz="1200" err="1">
                <a:latin typeface="Times New Roman"/>
                <a:cs typeface="Times New Roman"/>
              </a:rPr>
              <a:t>radne</a:t>
            </a:r>
            <a:r>
              <a:rPr lang="en-US" sz="1200">
                <a:latin typeface="Times New Roman"/>
                <a:cs typeface="Times New Roman"/>
              </a:rPr>
              <a:t> </a:t>
            </a:r>
            <a:r>
              <a:rPr lang="en-US" sz="1200" err="1">
                <a:latin typeface="Times New Roman"/>
                <a:cs typeface="Times New Roman"/>
              </a:rPr>
              <a:t>bilježnice</a:t>
            </a:r>
            <a:r>
              <a:rPr lang="en-US" sz="1200">
                <a:latin typeface="Times New Roman"/>
                <a:cs typeface="Times New Roman"/>
              </a:rPr>
              <a:t>); Leopoldina </a:t>
            </a:r>
            <a:r>
              <a:rPr lang="en-US" sz="1200" err="1">
                <a:latin typeface="Times New Roman"/>
                <a:cs typeface="Times New Roman"/>
              </a:rPr>
              <a:t>Vitković</a:t>
            </a:r>
            <a:r>
              <a:rPr lang="en-US" sz="1200">
                <a:latin typeface="Times New Roman"/>
                <a:cs typeface="Times New Roman"/>
              </a:rPr>
              <a:t> (</a:t>
            </a:r>
            <a:r>
              <a:rPr lang="en-US" sz="1200" err="1">
                <a:latin typeface="Times New Roman"/>
                <a:cs typeface="Times New Roman"/>
              </a:rPr>
              <a:t>autorica</a:t>
            </a:r>
            <a:r>
              <a:rPr lang="en-US" sz="1200">
                <a:latin typeface="Times New Roman"/>
                <a:cs typeface="Times New Roman"/>
              </a:rPr>
              <a:t> </a:t>
            </a:r>
            <a:r>
              <a:rPr lang="en-US" sz="1200" err="1">
                <a:latin typeface="Times New Roman"/>
                <a:cs typeface="Times New Roman"/>
              </a:rPr>
              <a:t>radnih</a:t>
            </a:r>
            <a:r>
              <a:rPr lang="en-US" sz="1200">
                <a:latin typeface="Times New Roman"/>
                <a:cs typeface="Times New Roman"/>
              </a:rPr>
              <a:t> </a:t>
            </a:r>
            <a:r>
              <a:rPr lang="en-US" sz="1200" err="1">
                <a:latin typeface="Times New Roman"/>
                <a:cs typeface="Times New Roman"/>
              </a:rPr>
              <a:t>listova</a:t>
            </a:r>
            <a:r>
              <a:rPr lang="en-US" sz="1200">
                <a:latin typeface="Times New Roman"/>
                <a:cs typeface="Times New Roman"/>
              </a:rPr>
              <a:t>)</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istraživačku</a:t>
            </a:r>
            <a:r>
              <a:rPr lang="en-US" sz="1200">
                <a:latin typeface="Times New Roman"/>
                <a:cs typeface="Times New Roman"/>
              </a:rPr>
              <a:t> </a:t>
            </a:r>
            <a:r>
              <a:rPr lang="en-US" sz="1200" err="1">
                <a:latin typeface="Times New Roman"/>
                <a:cs typeface="Times New Roman"/>
              </a:rPr>
              <a:t>nastavu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2234186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1018905"/>
          </a:xfrm>
        </p:spPr>
        <p:txBody>
          <a:bodyPr>
            <a:normAutofit/>
          </a:bodyPr>
          <a:lstStyle/>
          <a:p>
            <a:r>
              <a:rPr lang="en-US" sz="2400" b="1">
                <a:latin typeface="Times New Roman"/>
              </a:rPr>
              <a:t>5.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rPr>
              <a:t>Povijest</a:t>
            </a:r>
          </a:p>
          <a:p>
            <a:pPr>
              <a:buNone/>
            </a:pPr>
            <a:r>
              <a:rPr lang="en-US" sz="1200">
                <a:latin typeface="Times New Roman"/>
                <a:cs typeface="Times New Roman"/>
              </a:rPr>
              <a:t>Klio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povijest</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Sonja Banić, Tina </a:t>
            </a:r>
            <a:r>
              <a:rPr lang="en-US" sz="1200" err="1">
                <a:latin typeface="Times New Roman"/>
                <a:cs typeface="Times New Roman"/>
              </a:rPr>
              <a:t>Matanić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Klio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povijesti</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a:latin typeface="Times New Roman"/>
                <a:cs typeface="Times New Roman"/>
              </a:rPr>
              <a:t>Ana </a:t>
            </a:r>
            <a:r>
              <a:rPr lang="en-US" sz="1200" err="1">
                <a:latin typeface="Times New Roman"/>
                <a:cs typeface="Times New Roman"/>
              </a:rPr>
              <a:t>Hinić</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Geografija</a:t>
            </a:r>
          </a:p>
          <a:p>
            <a:pPr>
              <a:buNone/>
            </a:pPr>
            <a:r>
              <a:rPr lang="en-US" sz="1200">
                <a:latin typeface="Times New Roman"/>
                <a:cs typeface="Times New Roman"/>
              </a:rPr>
              <a:t>Gea 1,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geografiju</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Danijel </a:t>
            </a:r>
            <a:r>
              <a:rPr lang="en-US" sz="1200" err="1">
                <a:latin typeface="Times New Roman"/>
                <a:cs typeface="Times New Roman"/>
              </a:rPr>
              <a:t>Orešić</a:t>
            </a:r>
            <a:r>
              <a:rPr lang="en-US" sz="1200">
                <a:latin typeface="Times New Roman"/>
                <a:cs typeface="Times New Roman"/>
              </a:rPr>
              <a:t>, Igor </a:t>
            </a:r>
            <a:r>
              <a:rPr lang="en-US" sz="1200" err="1">
                <a:latin typeface="Times New Roman"/>
                <a:cs typeface="Times New Roman"/>
              </a:rPr>
              <a:t>Tišma</a:t>
            </a:r>
            <a:r>
              <a:rPr lang="en-US" sz="1200">
                <a:latin typeface="Times New Roman"/>
                <a:cs typeface="Times New Roman"/>
              </a:rPr>
              <a:t>, Ružica Vuk, Alenka Bujan</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Gea 1,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geografije</a:t>
            </a:r>
            <a:r>
              <a:rPr lang="en-US" sz="1200">
                <a:latin typeface="Times New Roman"/>
                <a:cs typeface="Times New Roman"/>
              </a:rPr>
              <a:t> u </a:t>
            </a:r>
            <a:r>
              <a:rPr lang="en-US" sz="1200" err="1">
                <a:latin typeface="Times New Roman"/>
                <a:cs typeface="Times New Roman"/>
              </a:rPr>
              <a:t>petom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Valentina </a:t>
            </a:r>
            <a:r>
              <a:rPr lang="en-US" sz="1200" err="1">
                <a:latin typeface="Times New Roman"/>
                <a:cs typeface="Times New Roman"/>
              </a:rPr>
              <a:t>Japec</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85295823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normAutofit/>
          </a:bodyPr>
          <a:lstStyle/>
          <a:p>
            <a:r>
              <a:rPr lang="en-US" sz="2400" b="1">
                <a:latin typeface="Times New Roman"/>
              </a:rPr>
              <a:t>5.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err="1">
                <a:latin typeface="Times New Roman"/>
                <a:cs typeface="Times New Roman"/>
              </a:rPr>
              <a:t>Tehnička</a:t>
            </a:r>
            <a:r>
              <a:rPr lang="en-US" sz="1200">
                <a:latin typeface="Times New Roman"/>
                <a:cs typeface="Times New Roman"/>
              </a:rPr>
              <a:t> </a:t>
            </a:r>
            <a:r>
              <a:rPr lang="en-US" sz="1200" err="1">
                <a:latin typeface="Times New Roman"/>
                <a:cs typeface="Times New Roman"/>
              </a:rPr>
              <a:t>kultura</a:t>
            </a:r>
          </a:p>
          <a:p>
            <a:pPr>
              <a:buNone/>
            </a:pPr>
            <a:r>
              <a:rPr lang="en-US" sz="1200">
                <a:latin typeface="Times New Roman"/>
                <a:cs typeface="Times New Roman"/>
              </a:rPr>
              <a:t>TK5, </a:t>
            </a: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r>
              <a:rPr lang="en-US" sz="1200">
                <a:latin typeface="Times New Roman"/>
                <a:cs typeface="Times New Roman"/>
              </a:rPr>
              <a:t> za </a:t>
            </a:r>
            <a:r>
              <a:rPr lang="en-US" sz="1200" err="1">
                <a:latin typeface="Times New Roman"/>
                <a:cs typeface="Times New Roman"/>
              </a:rPr>
              <a:t>vođenje</a:t>
            </a:r>
            <a:r>
              <a:rPr lang="en-US" sz="1200">
                <a:latin typeface="Times New Roman"/>
                <a:cs typeface="Times New Roman"/>
              </a:rPr>
              <a:t> </a:t>
            </a:r>
            <a:r>
              <a:rPr lang="en-US" sz="1200" err="1">
                <a:latin typeface="Times New Roman"/>
                <a:cs typeface="Times New Roman"/>
              </a:rPr>
              <a:t>vježbi</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praktičnog</a:t>
            </a:r>
            <a:r>
              <a:rPr lang="en-US" sz="1200">
                <a:latin typeface="Times New Roman"/>
                <a:cs typeface="Times New Roman"/>
              </a:rPr>
              <a:t> </a:t>
            </a:r>
            <a:r>
              <a:rPr lang="en-US" sz="1200" err="1">
                <a:latin typeface="Times New Roman"/>
                <a:cs typeface="Times New Roman"/>
              </a:rPr>
              <a:t>rada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tehničke</a:t>
            </a:r>
            <a:r>
              <a:rPr lang="en-US" sz="1200">
                <a:latin typeface="Times New Roman"/>
                <a:cs typeface="Times New Roman"/>
              </a:rPr>
              <a:t> </a:t>
            </a:r>
            <a:r>
              <a:rPr lang="en-US" sz="1200" err="1">
                <a:latin typeface="Times New Roman"/>
                <a:cs typeface="Times New Roman"/>
              </a:rPr>
              <a:t>kulture</a:t>
            </a:r>
            <a:r>
              <a:rPr lang="en-US" sz="1200">
                <a:latin typeface="Times New Roman"/>
                <a:cs typeface="Times New Roman"/>
              </a:rPr>
              <a:t> za </a:t>
            </a:r>
            <a:r>
              <a:rPr lang="en-US" sz="1200" err="1">
                <a:latin typeface="Times New Roman"/>
                <a:cs typeface="Times New Roman"/>
              </a:rPr>
              <a:t>peti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err="1">
                <a:latin typeface="Times New Roman"/>
                <a:cs typeface="Times New Roman"/>
              </a:rPr>
              <a:t>FanY</a:t>
            </a:r>
            <a:r>
              <a:rPr lang="en-US" sz="1200">
                <a:latin typeface="Times New Roman"/>
                <a:cs typeface="Times New Roman"/>
              </a:rPr>
              <a:t> Bilić, Damir </a:t>
            </a:r>
            <a:r>
              <a:rPr lang="en-US" sz="1200" err="1">
                <a:latin typeface="Times New Roman"/>
                <a:cs typeface="Times New Roman"/>
              </a:rPr>
              <a:t>Ereš</a:t>
            </a:r>
            <a:r>
              <a:rPr lang="en-US" sz="1200">
                <a:latin typeface="Times New Roman"/>
                <a:cs typeface="Times New Roman"/>
              </a:rPr>
              <a:t>, Ružica Gulam , Ana Majić, Tijana Martić, Darko Suman</a:t>
            </a:r>
            <a:endParaRPr lang="en-US"/>
          </a:p>
          <a:p>
            <a:pPr>
              <a:buNone/>
            </a:pP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endParaRPr lang="en-US" err="1"/>
          </a:p>
          <a:p>
            <a:pPr>
              <a:buNone/>
            </a:pPr>
            <a:r>
              <a:rPr lang="en-US" sz="1200" err="1">
                <a:latin typeface="Times New Roman"/>
                <a:cs typeface="Times New Roman"/>
              </a:rPr>
              <a:t>Profil</a:t>
            </a:r>
            <a:r>
              <a:rPr lang="en-US" sz="1200">
                <a:latin typeface="Times New Roman"/>
                <a:cs typeface="Times New Roman"/>
              </a:rPr>
              <a:t> Klett</a:t>
            </a: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35253892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21332"/>
          </a:xfrm>
        </p:spPr>
        <p:txBody>
          <a:bodyPr>
            <a:normAutofit/>
          </a:bodyPr>
          <a:lstStyle/>
          <a:p>
            <a:r>
              <a:rPr lang="en-US" sz="2400" b="1">
                <a:latin typeface="Times New Roman"/>
              </a:rPr>
              <a:t>6.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rPr>
              <a:t>Engleski</a:t>
            </a:r>
            <a:r>
              <a:rPr lang="en-US" sz="1200">
                <a:latin typeface="Times New Roman"/>
              </a:rPr>
              <a:t> </a:t>
            </a:r>
            <a:r>
              <a:rPr lang="en-US" sz="1200" err="1">
                <a:latin typeface="Times New Roman"/>
              </a:rPr>
              <a:t>jezik</a:t>
            </a:r>
            <a:endParaRPr lang="en-US" sz="1200">
              <a:latin typeface="Times New Roman"/>
            </a:endParaRPr>
          </a:p>
          <a:p>
            <a:pPr>
              <a:buNone/>
            </a:pPr>
            <a:r>
              <a:rPr lang="en-US" sz="1200">
                <a:latin typeface="Times New Roman"/>
                <a:cs typeface="Times New Roman"/>
              </a:rPr>
              <a:t>Footsteps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šestom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šesta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r>
              <a:rPr lang="en-US" sz="1200">
                <a:latin typeface="Times New Roman"/>
                <a:cs typeface="Times New Roman"/>
              </a:rPr>
              <a:t>, </a:t>
            </a:r>
            <a:r>
              <a:rPr lang="en-US" sz="1200" err="1">
                <a:latin typeface="Times New Roman"/>
                <a:cs typeface="Times New Roman"/>
              </a:rPr>
              <a:t>prvi</a:t>
            </a:r>
            <a:r>
              <a:rPr lang="en-US" sz="1200">
                <a:latin typeface="Times New Roman"/>
                <a:cs typeface="Times New Roman"/>
              </a:rPr>
              <a:t> </a:t>
            </a:r>
            <a:r>
              <a:rPr lang="en-US" sz="1200" err="1">
                <a:latin typeface="Times New Roman"/>
                <a:cs typeface="Times New Roman"/>
              </a:rPr>
              <a:t>strani</a:t>
            </a:r>
            <a:r>
              <a:rPr lang="en-US" sz="1200">
                <a:latin typeface="Times New Roman"/>
                <a:cs typeface="Times New Roman"/>
              </a:rPr>
              <a:t> </a:t>
            </a:r>
            <a:r>
              <a:rPr lang="en-US" sz="1200" err="1">
                <a:latin typeface="Times New Roman"/>
                <a:cs typeface="Times New Roman"/>
              </a:rPr>
              <a:t>jezik</a:t>
            </a:r>
            <a:endParaRPr lang="en-US" err="1"/>
          </a:p>
          <a:p>
            <a:pPr>
              <a:buNone/>
            </a:pPr>
            <a:r>
              <a:rPr lang="en-US" sz="1200">
                <a:latin typeface="Times New Roman"/>
                <a:cs typeface="Times New Roman"/>
              </a:rPr>
              <a:t>Ivana Marinić, Ana </a:t>
            </a:r>
            <a:r>
              <a:rPr lang="en-US" sz="1200" err="1">
                <a:latin typeface="Times New Roman"/>
                <a:cs typeface="Times New Roman"/>
              </a:rPr>
              <a:t>Posnjak</a:t>
            </a:r>
            <a:r>
              <a:rPr lang="en-US" sz="1200">
                <a:latin typeface="Times New Roman"/>
                <a:cs typeface="Times New Roman"/>
              </a:rPr>
              <a:t>, Dora Božanić </a:t>
            </a:r>
            <a:r>
              <a:rPr lang="en-US" sz="1200" err="1">
                <a:latin typeface="Times New Roman"/>
                <a:cs typeface="Times New Roman"/>
              </a:rPr>
              <a:t>Malić</a:t>
            </a:r>
            <a:r>
              <a:rPr lang="en-US" sz="1200">
                <a:latin typeface="Times New Roman"/>
                <a:cs typeface="Times New Roman"/>
              </a:rPr>
              <a:t>, Olinka </a:t>
            </a:r>
            <a:r>
              <a:rPr lang="en-US" sz="1200" err="1">
                <a:latin typeface="Times New Roman"/>
                <a:cs typeface="Times New Roman"/>
              </a:rPr>
              <a:t>Breka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endParaRPr>
          </a:p>
          <a:p>
            <a:pPr marL="0" indent="0">
              <a:buNone/>
            </a:pPr>
            <a:r>
              <a:rPr lang="en-US" sz="1200">
                <a:latin typeface="Times New Roman"/>
                <a:cs typeface="Times New Roman"/>
              </a:rPr>
              <a:t>   Footsteps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engleskog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šestom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šesta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Lidija Iličić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Project Explore 2 Workbook,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6.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3.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Sarah Phillips, Paul Shipton</a:t>
            </a:r>
          </a:p>
          <a:p>
            <a:pPr>
              <a:buNone/>
            </a:pPr>
            <a:r>
              <a:rPr lang="en-US" sz="1200" err="1">
                <a:latin typeface="Times New Roman"/>
                <a:cs typeface="Times New Roman"/>
              </a:rPr>
              <a:t>tiskana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pristupom</a:t>
            </a:r>
            <a:r>
              <a:rPr lang="en-US" sz="1200">
                <a:latin typeface="Times New Roman"/>
                <a:cs typeface="Times New Roman"/>
              </a:rPr>
              <a:t> </a:t>
            </a:r>
            <a:r>
              <a:rPr lang="en-US" sz="1200" err="1">
                <a:latin typeface="Times New Roman"/>
                <a:cs typeface="Times New Roman"/>
              </a:rPr>
              <a:t>virtualnoj</a:t>
            </a:r>
            <a:r>
              <a:rPr lang="en-US" sz="1200">
                <a:latin typeface="Times New Roman"/>
                <a:cs typeface="Times New Roman"/>
              </a:rPr>
              <a:t> </a:t>
            </a:r>
            <a:r>
              <a:rPr lang="en-US" sz="1200" err="1">
                <a:latin typeface="Times New Roman"/>
                <a:cs typeface="Times New Roman"/>
              </a:rPr>
              <a:t>učionici</a:t>
            </a:r>
            <a:r>
              <a:rPr lang="en-US" sz="1200">
                <a:latin typeface="Times New Roman"/>
                <a:cs typeface="Times New Roman"/>
              </a:rPr>
              <a:t> (Online Practice)</a:t>
            </a:r>
            <a:endParaRPr lang="en-US"/>
          </a:p>
          <a:p>
            <a:pPr>
              <a:buNone/>
            </a:pPr>
            <a:r>
              <a:rPr lang="en-US" sz="1200">
                <a:latin typeface="Times New Roman"/>
                <a:cs typeface="Times New Roman"/>
              </a:rPr>
              <a:t>Oxford</a:t>
            </a:r>
            <a:endParaRPr lang="en-US"/>
          </a:p>
          <a:p>
            <a:pPr>
              <a:buNone/>
            </a:pPr>
            <a:endParaRPr lang="en-US" sz="1100">
              <a:latin typeface="Times New Roman"/>
            </a:endParaRPr>
          </a:p>
          <a:p>
            <a:pPr>
              <a:buNone/>
            </a:pPr>
            <a:r>
              <a:rPr lang="en-US" sz="1100" err="1">
                <a:latin typeface="Times New Roman"/>
              </a:rPr>
              <a:t>Njemački</a:t>
            </a:r>
            <a:r>
              <a:rPr lang="en-US" sz="1100">
                <a:latin typeface="Times New Roman"/>
              </a:rPr>
              <a:t> </a:t>
            </a:r>
            <a:r>
              <a:rPr lang="en-US" sz="1100" err="1">
                <a:latin typeface="Times New Roman"/>
              </a:rPr>
              <a:t>jezik</a:t>
            </a:r>
            <a:endParaRPr lang="en-US" err="1"/>
          </a:p>
          <a:p>
            <a:pPr marL="0" indent="0">
              <a:buNone/>
            </a:pPr>
            <a:r>
              <a:rPr lang="en-US" sz="1100">
                <a:latin typeface="Times New Roman"/>
                <a:cs typeface="Times New Roman"/>
              </a:rPr>
              <a:t>   Auf die Plätze, </a:t>
            </a:r>
            <a:r>
              <a:rPr lang="en-US" sz="1100" err="1">
                <a:latin typeface="Times New Roman"/>
                <a:cs typeface="Times New Roman"/>
              </a:rPr>
              <a:t>fertig</a:t>
            </a:r>
            <a:r>
              <a:rPr lang="en-US" sz="1100">
                <a:latin typeface="Times New Roman"/>
                <a:cs typeface="Times New Roman"/>
              </a:rPr>
              <a:t>, </a:t>
            </a:r>
            <a:r>
              <a:rPr lang="en-US" sz="1100" err="1">
                <a:latin typeface="Times New Roman"/>
                <a:cs typeface="Times New Roman"/>
              </a:rPr>
              <a:t>los</a:t>
            </a:r>
            <a:r>
              <a:rPr lang="en-US" sz="1100">
                <a:latin typeface="Times New Roman"/>
                <a:cs typeface="Times New Roman"/>
              </a:rPr>
              <a:t> 6, </a:t>
            </a: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r>
              <a:rPr lang="en-US" sz="1100">
                <a:latin typeface="Times New Roman"/>
                <a:cs typeface="Times New Roman"/>
              </a:rPr>
              <a:t> </a:t>
            </a:r>
            <a:r>
              <a:rPr lang="en-US" sz="1100" err="1">
                <a:latin typeface="Times New Roman"/>
                <a:cs typeface="Times New Roman"/>
              </a:rPr>
              <a:t>iz</a:t>
            </a:r>
            <a:r>
              <a:rPr lang="en-US" sz="1100">
                <a:latin typeface="Times New Roman"/>
                <a:cs typeface="Times New Roman"/>
              </a:rPr>
              <a:t> </a:t>
            </a:r>
            <a:r>
              <a:rPr lang="en-US" sz="1100" err="1">
                <a:latin typeface="Times New Roman"/>
                <a:cs typeface="Times New Roman"/>
              </a:rPr>
              <a:t>njemačkoga</a:t>
            </a:r>
            <a:r>
              <a:rPr lang="en-US" sz="1100">
                <a:latin typeface="Times New Roman"/>
                <a:cs typeface="Times New Roman"/>
              </a:rPr>
              <a:t> </a:t>
            </a:r>
            <a:r>
              <a:rPr lang="en-US" sz="1100" err="1">
                <a:latin typeface="Times New Roman"/>
                <a:cs typeface="Times New Roman"/>
              </a:rPr>
              <a:t>jezika</a:t>
            </a:r>
            <a:r>
              <a:rPr lang="en-US" sz="1100">
                <a:latin typeface="Times New Roman"/>
                <a:cs typeface="Times New Roman"/>
              </a:rPr>
              <a:t> za </a:t>
            </a:r>
            <a:r>
              <a:rPr lang="en-US" sz="1100" err="1">
                <a:latin typeface="Times New Roman"/>
                <a:cs typeface="Times New Roman"/>
              </a:rPr>
              <a:t>šesti</a:t>
            </a:r>
            <a:r>
              <a:rPr lang="en-US" sz="1100">
                <a:latin typeface="Times New Roman"/>
                <a:cs typeface="Times New Roman"/>
              </a:rPr>
              <a:t> </a:t>
            </a:r>
            <a:r>
              <a:rPr lang="en-US" sz="1100" err="1">
                <a:latin typeface="Times New Roman"/>
                <a:cs typeface="Times New Roman"/>
              </a:rPr>
              <a:t>razred</a:t>
            </a:r>
            <a:r>
              <a:rPr lang="en-US" sz="1100">
                <a:latin typeface="Times New Roman"/>
                <a:cs typeface="Times New Roman"/>
              </a:rPr>
              <a:t> </a:t>
            </a:r>
            <a:r>
              <a:rPr lang="en-US" sz="1100" err="1">
                <a:latin typeface="Times New Roman"/>
                <a:cs typeface="Times New Roman"/>
              </a:rPr>
              <a:t>osnovne</a:t>
            </a:r>
            <a:r>
              <a:rPr lang="en-US" sz="1100">
                <a:latin typeface="Times New Roman"/>
                <a:cs typeface="Times New Roman"/>
              </a:rPr>
              <a:t> </a:t>
            </a:r>
            <a:r>
              <a:rPr lang="en-US" sz="1100" err="1">
                <a:latin typeface="Times New Roman"/>
                <a:cs typeface="Times New Roman"/>
              </a:rPr>
              <a:t>škole</a:t>
            </a:r>
            <a:r>
              <a:rPr lang="en-US" sz="1100">
                <a:latin typeface="Times New Roman"/>
                <a:cs typeface="Times New Roman"/>
              </a:rPr>
              <a:t>, </a:t>
            </a:r>
            <a:r>
              <a:rPr lang="en-US" sz="1100" err="1">
                <a:latin typeface="Times New Roman"/>
                <a:cs typeface="Times New Roman"/>
              </a:rPr>
              <a:t>šesta</a:t>
            </a:r>
            <a:r>
              <a:rPr lang="en-US" sz="1100">
                <a:latin typeface="Times New Roman"/>
                <a:cs typeface="Times New Roman"/>
              </a:rPr>
              <a:t> </a:t>
            </a:r>
            <a:r>
              <a:rPr lang="en-US" sz="1100" err="1">
                <a:latin typeface="Times New Roman"/>
                <a:cs typeface="Times New Roman"/>
              </a:rPr>
              <a:t>godina</a:t>
            </a:r>
            <a:r>
              <a:rPr lang="en-US" sz="1100">
                <a:latin typeface="Times New Roman"/>
                <a:cs typeface="Times New Roman"/>
              </a:rPr>
              <a:t> </a:t>
            </a:r>
            <a:r>
              <a:rPr lang="en-US" sz="1100" err="1">
                <a:latin typeface="Times New Roman"/>
                <a:cs typeface="Times New Roman"/>
              </a:rPr>
              <a:t>učenja</a:t>
            </a:r>
            <a:endParaRPr lang="en-US" err="1"/>
          </a:p>
          <a:p>
            <a:pPr>
              <a:buNone/>
            </a:pPr>
            <a:r>
              <a:rPr lang="en-US" sz="1100">
                <a:latin typeface="Times New Roman"/>
                <a:cs typeface="Times New Roman"/>
              </a:rPr>
              <a:t>Dinka </a:t>
            </a:r>
            <a:r>
              <a:rPr lang="en-US" sz="1100" err="1">
                <a:latin typeface="Times New Roman"/>
                <a:cs typeface="Times New Roman"/>
              </a:rPr>
              <a:t>Štiglmayer</a:t>
            </a:r>
            <a:r>
              <a:rPr lang="en-US" sz="1100">
                <a:latin typeface="Times New Roman"/>
                <a:cs typeface="Times New Roman"/>
              </a:rPr>
              <a:t> </a:t>
            </a:r>
            <a:r>
              <a:rPr lang="en-US" sz="1100" err="1">
                <a:latin typeface="Times New Roman"/>
                <a:cs typeface="Times New Roman"/>
              </a:rPr>
              <a:t>Bočkarjov</a:t>
            </a:r>
            <a:r>
              <a:rPr lang="en-US" sz="1100">
                <a:latin typeface="Times New Roman"/>
                <a:cs typeface="Times New Roman"/>
              </a:rPr>
              <a:t>, Irena Pehar </a:t>
            </a:r>
            <a:r>
              <a:rPr lang="en-US" sz="1100" err="1">
                <a:latin typeface="Times New Roman"/>
                <a:cs typeface="Times New Roman"/>
              </a:rPr>
              <a:t>Miklenić</a:t>
            </a:r>
            <a:r>
              <a:rPr lang="en-US" sz="1100">
                <a:latin typeface="Times New Roman"/>
                <a:cs typeface="Times New Roman"/>
              </a:rPr>
              <a:t>, Danijela </a:t>
            </a:r>
            <a:r>
              <a:rPr lang="en-US" sz="1100" err="1">
                <a:latin typeface="Times New Roman"/>
                <a:cs typeface="Times New Roman"/>
              </a:rPr>
              <a:t>Kikić</a:t>
            </a:r>
            <a:r>
              <a:rPr lang="en-US" sz="1100">
                <a:latin typeface="Times New Roman"/>
                <a:cs typeface="Times New Roman"/>
              </a:rPr>
              <a:t> </a:t>
            </a:r>
            <a:r>
              <a:rPr lang="en-US" sz="1100" err="1">
                <a:latin typeface="Times New Roman"/>
                <a:cs typeface="Times New Roman"/>
              </a:rPr>
              <a:t>Dakić</a:t>
            </a:r>
            <a:endParaRPr lang="en-US" err="1"/>
          </a:p>
          <a:p>
            <a:pPr>
              <a:buNone/>
            </a:pP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endParaRPr lang="en-US" err="1"/>
          </a:p>
          <a:p>
            <a:pPr>
              <a:buNone/>
            </a:pPr>
            <a:r>
              <a:rPr lang="en-US" sz="1100">
                <a:latin typeface="Times New Roman"/>
                <a:cs typeface="Times New Roman"/>
              </a:rPr>
              <a:t>Alfa</a:t>
            </a: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73468938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normAutofit/>
          </a:bodyPr>
          <a:lstStyle/>
          <a:p>
            <a:r>
              <a:rPr lang="en-US" sz="2400" b="1">
                <a:latin typeface="Times New Roman"/>
              </a:rPr>
              <a:t>6.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100" err="1">
                <a:latin typeface="Times New Roman"/>
                <a:cs typeface="Times New Roman"/>
              </a:rPr>
              <a:t>Lernen</a:t>
            </a:r>
            <a:r>
              <a:rPr lang="en-US" sz="1100">
                <a:latin typeface="Times New Roman"/>
                <a:cs typeface="Times New Roman"/>
              </a:rPr>
              <a:t> und </a:t>
            </a:r>
            <a:r>
              <a:rPr lang="en-US" sz="1100" err="1">
                <a:latin typeface="Times New Roman"/>
                <a:cs typeface="Times New Roman"/>
              </a:rPr>
              <a:t>Spielen</a:t>
            </a:r>
            <a:r>
              <a:rPr lang="en-US" sz="1100">
                <a:latin typeface="Times New Roman"/>
                <a:cs typeface="Times New Roman"/>
              </a:rPr>
              <a:t> 3, </a:t>
            </a: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r>
              <a:rPr lang="en-US" sz="1100">
                <a:latin typeface="Times New Roman"/>
                <a:cs typeface="Times New Roman"/>
              </a:rPr>
              <a:t> </a:t>
            </a:r>
            <a:r>
              <a:rPr lang="en-US" sz="1100" err="1">
                <a:latin typeface="Times New Roman"/>
                <a:cs typeface="Times New Roman"/>
              </a:rPr>
              <a:t>iz</a:t>
            </a:r>
            <a:r>
              <a:rPr lang="en-US" sz="1100">
                <a:latin typeface="Times New Roman"/>
                <a:cs typeface="Times New Roman"/>
              </a:rPr>
              <a:t> </a:t>
            </a:r>
            <a:r>
              <a:rPr lang="en-US" sz="1100" err="1">
                <a:latin typeface="Times New Roman"/>
                <a:cs typeface="Times New Roman"/>
              </a:rPr>
              <a:t>njemačkoga</a:t>
            </a:r>
            <a:r>
              <a:rPr lang="en-US" sz="1100">
                <a:latin typeface="Times New Roman"/>
                <a:cs typeface="Times New Roman"/>
              </a:rPr>
              <a:t> </a:t>
            </a:r>
            <a:r>
              <a:rPr lang="en-US" sz="1100" err="1">
                <a:latin typeface="Times New Roman"/>
                <a:cs typeface="Times New Roman"/>
              </a:rPr>
              <a:t>jezika</a:t>
            </a:r>
            <a:r>
              <a:rPr lang="en-US" sz="1100">
                <a:latin typeface="Times New Roman"/>
                <a:cs typeface="Times New Roman"/>
              </a:rPr>
              <a:t> za </a:t>
            </a:r>
            <a:r>
              <a:rPr lang="en-US" sz="1100" err="1">
                <a:latin typeface="Times New Roman"/>
                <a:cs typeface="Times New Roman"/>
              </a:rPr>
              <a:t>šesti</a:t>
            </a:r>
            <a:r>
              <a:rPr lang="en-US" sz="1100">
                <a:latin typeface="Times New Roman"/>
                <a:cs typeface="Times New Roman"/>
              </a:rPr>
              <a:t> </a:t>
            </a:r>
            <a:r>
              <a:rPr lang="en-US" sz="1100" err="1">
                <a:latin typeface="Times New Roman"/>
                <a:cs typeface="Times New Roman"/>
              </a:rPr>
              <a:t>razred</a:t>
            </a:r>
            <a:r>
              <a:rPr lang="en-US" sz="1100">
                <a:latin typeface="Times New Roman"/>
                <a:cs typeface="Times New Roman"/>
              </a:rPr>
              <a:t> </a:t>
            </a:r>
            <a:r>
              <a:rPr lang="en-US" sz="1100" err="1">
                <a:latin typeface="Times New Roman"/>
                <a:cs typeface="Times New Roman"/>
              </a:rPr>
              <a:t>osnovne</a:t>
            </a:r>
            <a:r>
              <a:rPr lang="en-US" sz="1100">
                <a:latin typeface="Times New Roman"/>
                <a:cs typeface="Times New Roman"/>
              </a:rPr>
              <a:t> </a:t>
            </a:r>
            <a:r>
              <a:rPr lang="en-US" sz="1100" err="1">
                <a:latin typeface="Times New Roman"/>
                <a:cs typeface="Times New Roman"/>
              </a:rPr>
              <a:t>škole</a:t>
            </a:r>
            <a:r>
              <a:rPr lang="en-US" sz="1100">
                <a:latin typeface="Times New Roman"/>
                <a:cs typeface="Times New Roman"/>
              </a:rPr>
              <a:t>, </a:t>
            </a:r>
            <a:r>
              <a:rPr lang="en-US" sz="1100" err="1">
                <a:latin typeface="Times New Roman"/>
                <a:cs typeface="Times New Roman"/>
              </a:rPr>
              <a:t>treća</a:t>
            </a:r>
            <a:r>
              <a:rPr lang="en-US" sz="1100">
                <a:latin typeface="Times New Roman"/>
                <a:cs typeface="Times New Roman"/>
              </a:rPr>
              <a:t> </a:t>
            </a:r>
            <a:r>
              <a:rPr lang="en-US" sz="1100" err="1">
                <a:latin typeface="Times New Roman"/>
                <a:cs typeface="Times New Roman"/>
              </a:rPr>
              <a:t>godina</a:t>
            </a:r>
            <a:r>
              <a:rPr lang="en-US" sz="1100">
                <a:latin typeface="Times New Roman"/>
                <a:cs typeface="Times New Roman"/>
              </a:rPr>
              <a:t> </a:t>
            </a:r>
            <a:r>
              <a:rPr lang="en-US" sz="1100" err="1">
                <a:latin typeface="Times New Roman"/>
                <a:cs typeface="Times New Roman"/>
              </a:rPr>
              <a:t>učenja</a:t>
            </a:r>
            <a:endParaRPr lang="en-US"/>
          </a:p>
          <a:p>
            <a:pPr>
              <a:buNone/>
            </a:pPr>
            <a:r>
              <a:rPr lang="en-US" sz="1100">
                <a:latin typeface="Times New Roman"/>
                <a:cs typeface="Times New Roman"/>
              </a:rPr>
              <a:t>dr. sc. Damir </a:t>
            </a:r>
            <a:r>
              <a:rPr lang="en-US" sz="1100" err="1">
                <a:latin typeface="Times New Roman"/>
                <a:cs typeface="Times New Roman"/>
              </a:rPr>
              <a:t>Velički</a:t>
            </a:r>
            <a:r>
              <a:rPr lang="en-US" sz="1100">
                <a:latin typeface="Times New Roman"/>
                <a:cs typeface="Times New Roman"/>
              </a:rPr>
              <a:t>, dr. sc. Blaženka </a:t>
            </a:r>
            <a:r>
              <a:rPr lang="en-US" sz="1100" err="1">
                <a:latin typeface="Times New Roman"/>
                <a:cs typeface="Times New Roman"/>
              </a:rPr>
              <a:t>Filipan-Žignić</a:t>
            </a:r>
            <a:r>
              <a:rPr lang="en-US" sz="1100">
                <a:latin typeface="Times New Roman"/>
                <a:cs typeface="Times New Roman"/>
              </a:rPr>
              <a:t>, Gordana </a:t>
            </a:r>
            <a:r>
              <a:rPr lang="en-US" sz="1100" err="1">
                <a:latin typeface="Times New Roman"/>
                <a:cs typeface="Times New Roman"/>
              </a:rPr>
              <a:t>Matolek</a:t>
            </a:r>
            <a:r>
              <a:rPr lang="en-US" sz="1100">
                <a:latin typeface="Times New Roman"/>
                <a:cs typeface="Times New Roman"/>
              </a:rPr>
              <a:t> </a:t>
            </a:r>
            <a:r>
              <a:rPr lang="en-US" sz="1100" err="1">
                <a:latin typeface="Times New Roman"/>
                <a:cs typeface="Times New Roman"/>
              </a:rPr>
              <a:t>Veselić</a:t>
            </a:r>
            <a:endParaRPr lang="en-US" err="1"/>
          </a:p>
          <a:p>
            <a:pPr>
              <a:buNone/>
            </a:pP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endParaRPr lang="en-US" err="1"/>
          </a:p>
          <a:p>
            <a:pPr>
              <a:buNone/>
            </a:pPr>
            <a:r>
              <a:rPr lang="en-US" sz="1100">
                <a:latin typeface="Times New Roman"/>
                <a:cs typeface="Times New Roman"/>
              </a:rPr>
              <a:t>Alfa</a:t>
            </a:r>
            <a:endParaRPr lang="en-US"/>
          </a:p>
          <a:p>
            <a:pPr>
              <a:buNone/>
            </a:pPr>
            <a:endParaRPr lang="en-US" sz="1100">
              <a:latin typeface="Times New Roman"/>
              <a:cs typeface="Times New Roman"/>
            </a:endParaRPr>
          </a:p>
          <a:p>
            <a:pPr>
              <a:buNone/>
            </a:pPr>
            <a:r>
              <a:rPr lang="en-US" sz="1100" err="1">
                <a:latin typeface="Times New Roman"/>
                <a:cs typeface="Times New Roman"/>
              </a:rPr>
              <a:t>Talijanski</a:t>
            </a:r>
            <a:r>
              <a:rPr lang="en-US" sz="1100">
                <a:latin typeface="Times New Roman"/>
                <a:cs typeface="Times New Roman"/>
              </a:rPr>
              <a:t> </a:t>
            </a:r>
            <a:r>
              <a:rPr lang="en-US" sz="1100" err="1">
                <a:latin typeface="Times New Roman"/>
                <a:cs typeface="Times New Roman"/>
              </a:rPr>
              <a:t>jezik</a:t>
            </a:r>
            <a:endParaRPr lang="en-US" sz="1100">
              <a:latin typeface="Times New Roman"/>
              <a:cs typeface="Times New Roman"/>
            </a:endParaRPr>
          </a:p>
          <a:p>
            <a:pPr>
              <a:buNone/>
            </a:pPr>
            <a:r>
              <a:rPr lang="en-US" sz="1100">
                <a:latin typeface="Times New Roman"/>
                <a:cs typeface="Times New Roman"/>
              </a:rPr>
              <a:t>Ragazzni.it 3, </a:t>
            </a: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r>
              <a:rPr lang="en-US" sz="1100">
                <a:latin typeface="Times New Roman"/>
                <a:cs typeface="Times New Roman"/>
              </a:rPr>
              <a:t> za </a:t>
            </a:r>
            <a:r>
              <a:rPr lang="en-US" sz="1100" err="1">
                <a:latin typeface="Times New Roman"/>
                <a:cs typeface="Times New Roman"/>
              </a:rPr>
              <a:t>talijanski</a:t>
            </a:r>
            <a:r>
              <a:rPr lang="en-US" sz="1100">
                <a:latin typeface="Times New Roman"/>
                <a:cs typeface="Times New Roman"/>
              </a:rPr>
              <a:t> </a:t>
            </a:r>
            <a:r>
              <a:rPr lang="en-US" sz="1100" err="1">
                <a:latin typeface="Times New Roman"/>
                <a:cs typeface="Times New Roman"/>
              </a:rPr>
              <a:t>jezik</a:t>
            </a:r>
            <a:r>
              <a:rPr lang="en-US" sz="1100">
                <a:latin typeface="Times New Roman"/>
                <a:cs typeface="Times New Roman"/>
              </a:rPr>
              <a:t> u </a:t>
            </a:r>
            <a:r>
              <a:rPr lang="en-US" sz="1100" err="1">
                <a:latin typeface="Times New Roman"/>
                <a:cs typeface="Times New Roman"/>
              </a:rPr>
              <a:t>šestome</a:t>
            </a:r>
            <a:r>
              <a:rPr lang="en-US" sz="1100">
                <a:latin typeface="Times New Roman"/>
                <a:cs typeface="Times New Roman"/>
              </a:rPr>
              <a:t> </a:t>
            </a:r>
            <a:r>
              <a:rPr lang="en-US" sz="1100" err="1">
                <a:latin typeface="Times New Roman"/>
                <a:cs typeface="Times New Roman"/>
              </a:rPr>
              <a:t>razredu</a:t>
            </a:r>
            <a:r>
              <a:rPr lang="en-US" sz="1100">
                <a:latin typeface="Times New Roman"/>
                <a:cs typeface="Times New Roman"/>
              </a:rPr>
              <a:t> </a:t>
            </a:r>
            <a:r>
              <a:rPr lang="en-US" sz="1100" err="1">
                <a:latin typeface="Times New Roman"/>
                <a:cs typeface="Times New Roman"/>
              </a:rPr>
              <a:t>osnovne</a:t>
            </a:r>
            <a:r>
              <a:rPr lang="en-US" sz="1100">
                <a:latin typeface="Times New Roman"/>
                <a:cs typeface="Times New Roman"/>
              </a:rPr>
              <a:t> </a:t>
            </a:r>
            <a:r>
              <a:rPr lang="en-US" sz="1100" err="1">
                <a:latin typeface="Times New Roman"/>
                <a:cs typeface="Times New Roman"/>
              </a:rPr>
              <a:t>škole</a:t>
            </a:r>
            <a:r>
              <a:rPr lang="en-US" sz="1100">
                <a:latin typeface="Times New Roman"/>
                <a:cs typeface="Times New Roman"/>
              </a:rPr>
              <a:t>, </a:t>
            </a:r>
            <a:r>
              <a:rPr lang="en-US" sz="1100" err="1">
                <a:latin typeface="Times New Roman"/>
                <a:cs typeface="Times New Roman"/>
              </a:rPr>
              <a:t>treća</a:t>
            </a:r>
            <a:r>
              <a:rPr lang="en-US" sz="1100">
                <a:latin typeface="Times New Roman"/>
                <a:cs typeface="Times New Roman"/>
              </a:rPr>
              <a:t> </a:t>
            </a:r>
            <a:r>
              <a:rPr lang="en-US" sz="1100" err="1">
                <a:latin typeface="Times New Roman"/>
                <a:cs typeface="Times New Roman"/>
              </a:rPr>
              <a:t>godina</a:t>
            </a:r>
            <a:r>
              <a:rPr lang="en-US" sz="1100">
                <a:latin typeface="Times New Roman"/>
                <a:cs typeface="Times New Roman"/>
              </a:rPr>
              <a:t> </a:t>
            </a:r>
            <a:r>
              <a:rPr lang="en-US" sz="1100" err="1">
                <a:latin typeface="Times New Roman"/>
                <a:cs typeface="Times New Roman"/>
              </a:rPr>
              <a:t>učenja</a:t>
            </a:r>
            <a:endParaRPr lang="en-US" err="1"/>
          </a:p>
          <a:p>
            <a:pPr>
              <a:buNone/>
            </a:pPr>
            <a:r>
              <a:rPr lang="en-US" sz="1100">
                <a:latin typeface="Times New Roman"/>
                <a:cs typeface="Times New Roman"/>
              </a:rPr>
              <a:t>Doroteja Sinković, </a:t>
            </a:r>
            <a:r>
              <a:rPr lang="en-US" sz="1100" err="1">
                <a:latin typeface="Times New Roman"/>
                <a:cs typeface="Times New Roman"/>
              </a:rPr>
              <a:t>Anonija</a:t>
            </a:r>
            <a:r>
              <a:rPr lang="en-US" sz="1100">
                <a:latin typeface="Times New Roman"/>
                <a:cs typeface="Times New Roman"/>
              </a:rPr>
              <a:t> </a:t>
            </a:r>
            <a:r>
              <a:rPr lang="en-US" sz="1100" err="1">
                <a:latin typeface="Times New Roman"/>
                <a:cs typeface="Times New Roman"/>
              </a:rPr>
              <a:t>Štefica</a:t>
            </a:r>
            <a:endParaRPr lang="en-US" err="1"/>
          </a:p>
          <a:p>
            <a:pPr>
              <a:buNone/>
            </a:pP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endParaRPr lang="en-US" err="1"/>
          </a:p>
          <a:p>
            <a:pPr>
              <a:buNone/>
            </a:pPr>
            <a:r>
              <a:rPr lang="en-US" sz="1100" err="1">
                <a:latin typeface="Times New Roman"/>
                <a:cs typeface="Times New Roman"/>
              </a:rPr>
              <a:t>Školska</a:t>
            </a:r>
            <a:r>
              <a:rPr lang="en-US" sz="1100">
                <a:latin typeface="Times New Roman"/>
                <a:cs typeface="Times New Roman"/>
              </a:rPr>
              <a:t> </a:t>
            </a:r>
            <a:r>
              <a:rPr lang="en-US" sz="1100" err="1">
                <a:latin typeface="Times New Roman"/>
                <a:cs typeface="Times New Roman"/>
              </a:rPr>
              <a:t>knjiga</a:t>
            </a:r>
            <a:endParaRPr lang="en-US" err="1"/>
          </a:p>
          <a:p>
            <a:pPr>
              <a:buNone/>
            </a:pPr>
            <a:endParaRPr lang="en-US" sz="1100">
              <a:latin typeface="Times New Roman"/>
              <a:cs typeface="Times New Roman"/>
            </a:endParaRPr>
          </a:p>
          <a:p>
            <a:pPr>
              <a:buNone/>
            </a:pPr>
            <a:r>
              <a:rPr lang="en-US" sz="1100" err="1">
                <a:latin typeface="Times New Roman"/>
                <a:cs typeface="Times New Roman"/>
              </a:rPr>
              <a:t>Katolički</a:t>
            </a:r>
            <a:r>
              <a:rPr lang="en-US" sz="1100">
                <a:latin typeface="Times New Roman"/>
                <a:cs typeface="Times New Roman"/>
              </a:rPr>
              <a:t> </a:t>
            </a:r>
            <a:r>
              <a:rPr lang="en-US" sz="1100" err="1">
                <a:latin typeface="Times New Roman"/>
                <a:cs typeface="Times New Roman"/>
              </a:rPr>
              <a:t>vjeronauk</a:t>
            </a:r>
            <a:endParaRPr lang="en-US" sz="1100">
              <a:latin typeface="Times New Roman"/>
              <a:cs typeface="Times New Roman"/>
            </a:endParaRPr>
          </a:p>
          <a:p>
            <a:pPr>
              <a:buNone/>
            </a:pPr>
            <a:r>
              <a:rPr lang="en-US" sz="1100">
                <a:latin typeface="Times New Roman"/>
                <a:cs typeface="Times New Roman"/>
              </a:rPr>
              <a:t>Biram </a:t>
            </a:r>
            <a:r>
              <a:rPr lang="en-US" sz="1100" err="1">
                <a:latin typeface="Times New Roman"/>
                <a:cs typeface="Times New Roman"/>
              </a:rPr>
              <a:t>slobodu</a:t>
            </a:r>
            <a:r>
              <a:rPr lang="en-US" sz="1100">
                <a:latin typeface="Times New Roman"/>
                <a:cs typeface="Times New Roman"/>
              </a:rPr>
              <a:t>, </a:t>
            </a: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r>
              <a:rPr lang="en-US" sz="1100">
                <a:latin typeface="Times New Roman"/>
                <a:cs typeface="Times New Roman"/>
              </a:rPr>
              <a:t> za </a:t>
            </a:r>
            <a:r>
              <a:rPr lang="en-US" sz="1100" err="1">
                <a:latin typeface="Times New Roman"/>
                <a:cs typeface="Times New Roman"/>
              </a:rPr>
              <a:t>katolički</a:t>
            </a:r>
            <a:r>
              <a:rPr lang="en-US" sz="1100">
                <a:latin typeface="Times New Roman"/>
                <a:cs typeface="Times New Roman"/>
              </a:rPr>
              <a:t> </a:t>
            </a:r>
            <a:r>
              <a:rPr lang="en-US" sz="1100" err="1">
                <a:latin typeface="Times New Roman"/>
                <a:cs typeface="Times New Roman"/>
              </a:rPr>
              <a:t>vjeronauk</a:t>
            </a:r>
            <a:r>
              <a:rPr lang="en-US" sz="1100">
                <a:latin typeface="Times New Roman"/>
                <a:cs typeface="Times New Roman"/>
              </a:rPr>
              <a:t> </a:t>
            </a:r>
            <a:r>
              <a:rPr lang="en-US" sz="1100" err="1">
                <a:latin typeface="Times New Roman"/>
                <a:cs typeface="Times New Roman"/>
              </a:rPr>
              <a:t>šestog</a:t>
            </a:r>
            <a:r>
              <a:rPr lang="en-US" sz="1100">
                <a:latin typeface="Times New Roman"/>
                <a:cs typeface="Times New Roman"/>
              </a:rPr>
              <a:t> </a:t>
            </a:r>
            <a:r>
              <a:rPr lang="en-US" sz="1100" err="1">
                <a:latin typeface="Times New Roman"/>
                <a:cs typeface="Times New Roman"/>
              </a:rPr>
              <a:t>razreda</a:t>
            </a:r>
            <a:r>
              <a:rPr lang="en-US" sz="1100">
                <a:latin typeface="Times New Roman"/>
                <a:cs typeface="Times New Roman"/>
              </a:rPr>
              <a:t> </a:t>
            </a:r>
            <a:r>
              <a:rPr lang="en-US" sz="1100" err="1">
                <a:latin typeface="Times New Roman"/>
                <a:cs typeface="Times New Roman"/>
              </a:rPr>
              <a:t>osnovne</a:t>
            </a:r>
            <a:r>
              <a:rPr lang="en-US" sz="1100">
                <a:latin typeface="Times New Roman"/>
                <a:cs typeface="Times New Roman"/>
              </a:rPr>
              <a:t> </a:t>
            </a:r>
            <a:r>
              <a:rPr lang="en-US" sz="1100" err="1">
                <a:latin typeface="Times New Roman"/>
                <a:cs typeface="Times New Roman"/>
              </a:rPr>
              <a:t>škole</a:t>
            </a:r>
            <a:endParaRPr lang="en-US" err="1"/>
          </a:p>
          <a:p>
            <a:pPr>
              <a:buNone/>
            </a:pPr>
            <a:r>
              <a:rPr lang="en-US" sz="1100">
                <a:latin typeface="Times New Roman"/>
                <a:cs typeface="Times New Roman"/>
              </a:rPr>
              <a:t>Mirjana Novak, Barbara </a:t>
            </a:r>
            <a:r>
              <a:rPr lang="en-US" sz="1100" err="1">
                <a:latin typeface="Times New Roman"/>
                <a:cs typeface="Times New Roman"/>
              </a:rPr>
              <a:t>Sipina</a:t>
            </a:r>
            <a:endParaRPr lang="en-US" err="1"/>
          </a:p>
          <a:p>
            <a:pPr>
              <a:buNone/>
            </a:pP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endParaRPr lang="en-US" err="1"/>
          </a:p>
          <a:p>
            <a:pPr>
              <a:buNone/>
            </a:pPr>
            <a:r>
              <a:rPr lang="en-US" sz="1100" err="1">
                <a:latin typeface="Times New Roman"/>
                <a:cs typeface="Times New Roman"/>
              </a:rPr>
              <a:t>Kršćanska</a:t>
            </a:r>
            <a:r>
              <a:rPr lang="en-US" sz="1100">
                <a:latin typeface="Times New Roman"/>
                <a:cs typeface="Times New Roman"/>
              </a:rPr>
              <a:t> </a:t>
            </a:r>
            <a:r>
              <a:rPr lang="en-US" sz="1100" err="1">
                <a:latin typeface="Times New Roman"/>
                <a:cs typeface="Times New Roman"/>
              </a:rPr>
              <a:t>sadšnjost</a:t>
            </a:r>
            <a:endParaRPr lang="en-US" err="1"/>
          </a:p>
          <a:p>
            <a:pPr>
              <a:buNone/>
            </a:pPr>
            <a:endParaRPr lang="en-US" sz="1100">
              <a:latin typeface="Times New Roman"/>
              <a:cs typeface="Times New Roman"/>
            </a:endParaRPr>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33401672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1046783"/>
          </a:xfrm>
        </p:spPr>
        <p:txBody>
          <a:bodyPr>
            <a:normAutofit/>
          </a:bodyPr>
          <a:lstStyle/>
          <a:p>
            <a:r>
              <a:rPr lang="en-US" sz="2400" b="1">
                <a:latin typeface="Times New Roman"/>
              </a:rPr>
              <a:t>6.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100">
                <a:latin typeface="Times New Roman"/>
                <a:cs typeface="Times New Roman"/>
              </a:rPr>
              <a:t>Hrvatski </a:t>
            </a:r>
            <a:r>
              <a:rPr lang="en-US" sz="1100" err="1">
                <a:latin typeface="Times New Roman"/>
                <a:cs typeface="Times New Roman"/>
              </a:rPr>
              <a:t>jezik</a:t>
            </a:r>
          </a:p>
          <a:p>
            <a:pPr>
              <a:buNone/>
            </a:pPr>
            <a:r>
              <a:rPr lang="en-US" sz="1100">
                <a:latin typeface="Times New Roman"/>
                <a:cs typeface="Times New Roman"/>
              </a:rPr>
              <a:t>Hrvatska </a:t>
            </a:r>
            <a:r>
              <a:rPr lang="en-US" sz="1100" err="1">
                <a:latin typeface="Times New Roman"/>
                <a:cs typeface="Times New Roman"/>
              </a:rPr>
              <a:t>krijesnica</a:t>
            </a:r>
            <a:r>
              <a:rPr lang="en-US" sz="1100">
                <a:latin typeface="Times New Roman"/>
                <a:cs typeface="Times New Roman"/>
              </a:rPr>
              <a:t> - </a:t>
            </a: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r>
              <a:rPr lang="en-US" sz="1100">
                <a:latin typeface="Times New Roman"/>
                <a:cs typeface="Times New Roman"/>
              </a:rPr>
              <a:t> za </a:t>
            </a:r>
            <a:r>
              <a:rPr lang="en-US" sz="1100" err="1">
                <a:latin typeface="Times New Roman"/>
                <a:cs typeface="Times New Roman"/>
              </a:rPr>
              <a:t>jezik</a:t>
            </a:r>
            <a:r>
              <a:rPr lang="en-US" sz="1100">
                <a:latin typeface="Times New Roman"/>
                <a:cs typeface="Times New Roman"/>
              </a:rPr>
              <a:t>, </a:t>
            </a:r>
            <a:r>
              <a:rPr lang="en-US" sz="1100" err="1">
                <a:latin typeface="Times New Roman"/>
                <a:cs typeface="Times New Roman"/>
              </a:rPr>
              <a:t>komunkaciju</a:t>
            </a:r>
            <a:r>
              <a:rPr lang="en-US" sz="1100">
                <a:latin typeface="Times New Roman"/>
                <a:cs typeface="Times New Roman"/>
              </a:rPr>
              <a:t> </a:t>
            </a:r>
            <a:r>
              <a:rPr lang="en-US" sz="1100" err="1">
                <a:latin typeface="Times New Roman"/>
                <a:cs typeface="Times New Roman"/>
              </a:rPr>
              <a:t>i</a:t>
            </a:r>
            <a:r>
              <a:rPr lang="en-US" sz="1100">
                <a:latin typeface="Times New Roman"/>
                <a:cs typeface="Times New Roman"/>
              </a:rPr>
              <a:t> </a:t>
            </a:r>
            <a:r>
              <a:rPr lang="en-US" sz="1100" err="1">
                <a:latin typeface="Times New Roman"/>
                <a:cs typeface="Times New Roman"/>
              </a:rPr>
              <a:t>književnost</a:t>
            </a:r>
            <a:r>
              <a:rPr lang="en-US" sz="1100">
                <a:latin typeface="Times New Roman"/>
                <a:cs typeface="Times New Roman"/>
              </a:rPr>
              <a:t> za 6. </a:t>
            </a:r>
            <a:r>
              <a:rPr lang="en-US" sz="1100" err="1">
                <a:latin typeface="Times New Roman"/>
                <a:cs typeface="Times New Roman"/>
              </a:rPr>
              <a:t>razred</a:t>
            </a:r>
            <a:r>
              <a:rPr lang="en-US" sz="1100">
                <a:latin typeface="Times New Roman"/>
                <a:cs typeface="Times New Roman"/>
              </a:rPr>
              <a:t> </a:t>
            </a:r>
            <a:r>
              <a:rPr lang="en-US" sz="1100" err="1">
                <a:latin typeface="Times New Roman"/>
                <a:cs typeface="Times New Roman"/>
              </a:rPr>
              <a:t>osnovne</a:t>
            </a:r>
            <a:r>
              <a:rPr lang="en-US" sz="1100">
                <a:latin typeface="Times New Roman"/>
                <a:cs typeface="Times New Roman"/>
              </a:rPr>
              <a:t> </a:t>
            </a:r>
            <a:r>
              <a:rPr lang="en-US" sz="1100" err="1">
                <a:latin typeface="Times New Roman"/>
                <a:cs typeface="Times New Roman"/>
              </a:rPr>
              <a:t>škole</a:t>
            </a:r>
            <a:endParaRPr lang="en-US" err="1"/>
          </a:p>
          <a:p>
            <a:pPr>
              <a:buNone/>
            </a:pPr>
            <a:r>
              <a:rPr lang="en-US" sz="1100">
                <a:latin typeface="Times New Roman"/>
                <a:cs typeface="Times New Roman"/>
              </a:rPr>
              <a:t>Slavica Kovač, Mirjana Jukić, Danijela Zagorec</a:t>
            </a:r>
            <a:endParaRPr lang="en-US"/>
          </a:p>
          <a:p>
            <a:pPr>
              <a:buNone/>
            </a:pPr>
            <a:r>
              <a:rPr lang="en-US" sz="1100" err="1">
                <a:latin typeface="Times New Roman"/>
                <a:cs typeface="Times New Roman"/>
              </a:rPr>
              <a:t>radna</a:t>
            </a:r>
            <a:r>
              <a:rPr lang="en-US" sz="1100">
                <a:latin typeface="Times New Roman"/>
                <a:cs typeface="Times New Roman"/>
              </a:rPr>
              <a:t> </a:t>
            </a:r>
            <a:r>
              <a:rPr lang="en-US" sz="1100" err="1">
                <a:latin typeface="Times New Roman"/>
                <a:cs typeface="Times New Roman"/>
              </a:rPr>
              <a:t>bilježnica</a:t>
            </a:r>
            <a:endParaRPr lang="en-US" err="1"/>
          </a:p>
          <a:p>
            <a:pPr>
              <a:buNone/>
            </a:pPr>
            <a:r>
              <a:rPr lang="en-US" sz="1100" err="1">
                <a:latin typeface="Times New Roman"/>
                <a:cs typeface="Times New Roman"/>
              </a:rPr>
              <a:t>Naklada</a:t>
            </a:r>
            <a:r>
              <a:rPr lang="en-US" sz="1100">
                <a:latin typeface="Times New Roman"/>
                <a:cs typeface="Times New Roman"/>
              </a:rPr>
              <a:t> </a:t>
            </a:r>
            <a:r>
              <a:rPr lang="en-US" sz="1100" err="1">
                <a:latin typeface="Times New Roman"/>
                <a:cs typeface="Times New Roman"/>
              </a:rPr>
              <a:t>Ljevak</a:t>
            </a:r>
            <a:endParaRPr lang="en-US" err="1"/>
          </a:p>
          <a:p>
            <a:pPr>
              <a:buNone/>
            </a:pPr>
            <a:endParaRPr lang="en-US"/>
          </a:p>
          <a:p>
            <a:pPr>
              <a:buNone/>
            </a:pPr>
            <a:r>
              <a:rPr lang="en-US" sz="1200" err="1">
                <a:latin typeface="Times New Roman"/>
              </a:rPr>
              <a:t>Matematika</a:t>
            </a:r>
            <a:endParaRPr lang="en-US" sz="1200">
              <a:latin typeface="Times New Roman"/>
            </a:endParaRPr>
          </a:p>
          <a:p>
            <a:pPr>
              <a:buNone/>
            </a:pPr>
            <a:r>
              <a:rPr lang="en-US" sz="1200" err="1">
                <a:latin typeface="Times New Roman"/>
                <a:cs typeface="Times New Roman"/>
              </a:rPr>
              <a:t>Matematika</a:t>
            </a:r>
            <a:r>
              <a:rPr lang="en-US" sz="1200">
                <a:latin typeface="Times New Roman"/>
                <a:cs typeface="Times New Roman"/>
              </a:rPr>
              <a:t> 6,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matematike</a:t>
            </a:r>
            <a:r>
              <a:rPr lang="en-US" sz="1200">
                <a:latin typeface="Times New Roman"/>
                <a:cs typeface="Times New Roman"/>
              </a:rPr>
              <a:t> u </a:t>
            </a:r>
            <a:r>
              <a:rPr lang="en-US" sz="1200" err="1">
                <a:latin typeface="Times New Roman"/>
                <a:cs typeface="Times New Roman"/>
              </a:rPr>
              <a:t>šestom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Ljiljana </a:t>
            </a:r>
            <a:r>
              <a:rPr lang="en-US" sz="1200" err="1">
                <a:latin typeface="Times New Roman"/>
                <a:cs typeface="Times New Roman"/>
              </a:rPr>
              <a:t>Peretin</a:t>
            </a:r>
            <a:r>
              <a:rPr lang="en-US" sz="1200">
                <a:latin typeface="Times New Roman"/>
                <a:cs typeface="Times New Roman"/>
              </a:rPr>
              <a:t>, Denis Vujanović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endParaRPr>
          </a:p>
          <a:p>
            <a:pPr>
              <a:buNone/>
            </a:pPr>
            <a:r>
              <a:rPr lang="en-US" sz="1200">
                <a:latin typeface="Times New Roman"/>
                <a:cs typeface="Times New Roman"/>
              </a:rPr>
              <a:t>Laka </a:t>
            </a:r>
            <a:r>
              <a:rPr lang="en-US" sz="1200" err="1">
                <a:latin typeface="Times New Roman"/>
                <a:cs typeface="Times New Roman"/>
              </a:rPr>
              <a:t>matka</a:t>
            </a:r>
            <a:r>
              <a:rPr lang="en-US" sz="1200">
                <a:latin typeface="Times New Roman"/>
                <a:cs typeface="Times New Roman"/>
              </a:rPr>
              <a:t> 6,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rješenjima</a:t>
            </a:r>
            <a:r>
              <a:rPr lang="en-US" sz="1200">
                <a:latin typeface="Times New Roman"/>
                <a:cs typeface="Times New Roman"/>
              </a:rPr>
              <a:t>, </a:t>
            </a:r>
            <a:r>
              <a:rPr lang="en-US" sz="1200" err="1">
                <a:latin typeface="Times New Roman"/>
                <a:cs typeface="Times New Roman"/>
              </a:rPr>
              <a:t>postupcima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uputama</a:t>
            </a:r>
            <a:r>
              <a:rPr lang="en-US" sz="1200">
                <a:latin typeface="Times New Roman"/>
                <a:cs typeface="Times New Roman"/>
              </a:rPr>
              <a:t> za </a:t>
            </a:r>
            <a:r>
              <a:rPr lang="en-US" sz="1200" err="1">
                <a:latin typeface="Times New Roman"/>
                <a:cs typeface="Times New Roman"/>
              </a:rPr>
              <a:t>rješavanje</a:t>
            </a:r>
            <a:r>
              <a:rPr lang="en-US" sz="1200">
                <a:latin typeface="Times New Roman"/>
                <a:cs typeface="Times New Roman"/>
              </a:rPr>
              <a:t> </a:t>
            </a:r>
            <a:r>
              <a:rPr lang="en-US" sz="1200" err="1">
                <a:latin typeface="Times New Roman"/>
                <a:cs typeface="Times New Roman"/>
              </a:rPr>
              <a:t>zadataka</a:t>
            </a:r>
            <a:endParaRPr lang="en-US" err="1"/>
          </a:p>
          <a:p>
            <a:pPr>
              <a:buNone/>
            </a:pPr>
            <a:r>
              <a:rPr lang="en-US" sz="1200">
                <a:latin typeface="Times New Roman"/>
                <a:cs typeface="Times New Roman"/>
              </a:rPr>
              <a:t>Kristina Bišćan, Anita </a:t>
            </a:r>
            <a:r>
              <a:rPr lang="en-US" sz="1200" err="1">
                <a:latin typeface="Times New Roman"/>
                <a:cs typeface="Times New Roman"/>
              </a:rPr>
              <a:t>Čakarun</a:t>
            </a:r>
            <a:r>
              <a:rPr lang="en-US" sz="1200">
                <a:latin typeface="Times New Roman"/>
                <a:cs typeface="Times New Roman"/>
              </a:rPr>
              <a:t>, Kristina </a:t>
            </a:r>
            <a:r>
              <a:rPr lang="en-US" sz="1200" err="1">
                <a:latin typeface="Times New Roman"/>
                <a:cs typeface="Times New Roman"/>
              </a:rPr>
              <a:t>Fratrović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endParaRPr>
          </a:p>
          <a:p>
            <a:pPr>
              <a:buNone/>
            </a:pPr>
            <a:r>
              <a:rPr lang="en-US" sz="1200" err="1">
                <a:latin typeface="Times New Roman"/>
              </a:rPr>
              <a:t>Matematika</a:t>
            </a:r>
            <a:r>
              <a:rPr lang="en-US" sz="1200">
                <a:latin typeface="Times New Roman"/>
              </a:rPr>
              <a:t> 6, </a:t>
            </a:r>
            <a:r>
              <a:rPr lang="en-US" sz="1200" err="1">
                <a:latin typeface="Times New Roman"/>
              </a:rPr>
              <a:t>listići</a:t>
            </a:r>
            <a:r>
              <a:rPr lang="en-US" sz="1200">
                <a:latin typeface="Times New Roman"/>
              </a:rPr>
              <a:t> za </a:t>
            </a:r>
            <a:r>
              <a:rPr lang="en-US" sz="1200" err="1">
                <a:latin typeface="Times New Roman"/>
              </a:rPr>
              <a:t>provjeru</a:t>
            </a:r>
            <a:r>
              <a:rPr lang="en-US" sz="1200">
                <a:latin typeface="Times New Roman"/>
              </a:rPr>
              <a:t> </a:t>
            </a:r>
            <a:r>
              <a:rPr lang="en-US" sz="1200" err="1">
                <a:latin typeface="Times New Roman"/>
              </a:rPr>
              <a:t>usvojenosti</a:t>
            </a:r>
            <a:r>
              <a:rPr lang="en-US" sz="1200">
                <a:latin typeface="Times New Roman"/>
              </a:rPr>
              <a:t> </a:t>
            </a:r>
            <a:r>
              <a:rPr lang="en-US" sz="1200" err="1">
                <a:latin typeface="Times New Roman"/>
              </a:rPr>
              <a:t>odgojno-obrazovnih</a:t>
            </a:r>
            <a:r>
              <a:rPr lang="en-US" sz="1200">
                <a:latin typeface="Times New Roman"/>
              </a:rPr>
              <a:t> </a:t>
            </a:r>
            <a:r>
              <a:rPr lang="en-US" sz="1200" err="1">
                <a:latin typeface="Times New Roman"/>
              </a:rPr>
              <a:t>ishoda</a:t>
            </a:r>
            <a:r>
              <a:rPr lang="en-US" sz="1200">
                <a:latin typeface="Times New Roman"/>
              </a:rPr>
              <a:t> u </a:t>
            </a:r>
            <a:r>
              <a:rPr lang="en-US" sz="1200" err="1">
                <a:latin typeface="Times New Roman"/>
              </a:rPr>
              <a:t>šestom</a:t>
            </a:r>
            <a:r>
              <a:rPr lang="en-US" sz="1200">
                <a:latin typeface="Times New Roman"/>
              </a:rPr>
              <a:t> </a:t>
            </a:r>
            <a:r>
              <a:rPr lang="en-US" sz="1200" err="1">
                <a:latin typeface="Times New Roman"/>
              </a:rPr>
              <a:t>razredu</a:t>
            </a:r>
            <a:r>
              <a:rPr lang="en-US" sz="1200">
                <a:latin typeface="Times New Roman"/>
              </a:rPr>
              <a:t> </a:t>
            </a:r>
            <a:r>
              <a:rPr lang="en-US" sz="1200" err="1">
                <a:latin typeface="Times New Roman"/>
              </a:rPr>
              <a:t>osnovne</a:t>
            </a:r>
            <a:r>
              <a:rPr lang="en-US" sz="1200">
                <a:latin typeface="Times New Roman"/>
              </a:rPr>
              <a:t> </a:t>
            </a:r>
            <a:r>
              <a:rPr lang="en-US" sz="1200" err="1">
                <a:latin typeface="Times New Roman"/>
              </a:rPr>
              <a:t>škole</a:t>
            </a:r>
            <a:endParaRPr lang="en-US" sz="1200">
              <a:latin typeface="Times New Roman"/>
            </a:endParaRPr>
          </a:p>
          <a:p>
            <a:pPr>
              <a:buNone/>
            </a:pPr>
            <a:r>
              <a:rPr lang="en-US" sz="1200">
                <a:latin typeface="Times New Roman"/>
              </a:rPr>
              <a:t>Suzana </a:t>
            </a:r>
            <a:r>
              <a:rPr lang="en-US" sz="1200" err="1">
                <a:latin typeface="Times New Roman"/>
              </a:rPr>
              <a:t>Barnaki</a:t>
            </a:r>
            <a:endParaRPr lang="en-US" sz="1200">
              <a:latin typeface="Times New Roman"/>
            </a:endParaRPr>
          </a:p>
          <a:p>
            <a:pPr>
              <a:buNone/>
            </a:pPr>
            <a:r>
              <a:rPr lang="en-US" sz="1200" err="1">
                <a:latin typeface="Times New Roman"/>
              </a:rPr>
              <a:t>radna</a:t>
            </a:r>
            <a:r>
              <a:rPr lang="en-US" sz="1200">
                <a:latin typeface="Times New Roman"/>
              </a:rPr>
              <a:t> </a:t>
            </a:r>
            <a:r>
              <a:rPr lang="en-US" sz="1200" err="1">
                <a:latin typeface="Times New Roman"/>
              </a:rPr>
              <a:t>bilježnica</a:t>
            </a:r>
            <a:endParaRPr lang="en-US" sz="1200">
              <a:latin typeface="Times New Roman"/>
            </a:endParaRPr>
          </a:p>
          <a:p>
            <a:pPr>
              <a:buNone/>
            </a:pPr>
            <a:r>
              <a:rPr lang="en-US" sz="1200" err="1">
                <a:latin typeface="Times New Roman"/>
              </a:rPr>
              <a:t>Školska</a:t>
            </a:r>
            <a:r>
              <a:rPr lang="en-US" sz="1200">
                <a:latin typeface="Times New Roman"/>
              </a:rPr>
              <a:t> </a:t>
            </a:r>
            <a:r>
              <a:rPr lang="en-US" sz="1200" err="1">
                <a:latin typeface="Times New Roman"/>
              </a:rPr>
              <a:t>knjiga</a:t>
            </a: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92862677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normAutofit/>
          </a:bodyPr>
          <a:lstStyle/>
          <a:p>
            <a:r>
              <a:rPr lang="en-US" sz="2400" b="1">
                <a:latin typeface="Times New Roman"/>
              </a:rPr>
              <a:t>6.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err="1">
                <a:latin typeface="Times New Roman"/>
              </a:rPr>
              <a:t>Priroda</a:t>
            </a:r>
            <a:r>
              <a:rPr lang="en-US" sz="1200">
                <a:latin typeface="Times New Roman"/>
              </a:rPr>
              <a:t> </a:t>
            </a:r>
            <a:r>
              <a:rPr lang="en-US" sz="1200" err="1">
                <a:latin typeface="Times New Roman"/>
              </a:rPr>
              <a:t>i</a:t>
            </a:r>
            <a:r>
              <a:rPr lang="en-US" sz="1200">
                <a:latin typeface="Times New Roman"/>
              </a:rPr>
              <a:t> </a:t>
            </a:r>
            <a:r>
              <a:rPr lang="en-US" sz="1200" err="1">
                <a:latin typeface="Times New Roman"/>
              </a:rPr>
              <a:t>društvo</a:t>
            </a:r>
            <a:endParaRPr lang="en-US" err="1"/>
          </a:p>
          <a:p>
            <a:pPr>
              <a:buNone/>
            </a:pPr>
            <a:r>
              <a:rPr lang="en-US" sz="1200">
                <a:latin typeface="Times New Roman"/>
                <a:cs typeface="Times New Roman"/>
              </a:rPr>
              <a:t>POKUSI - PRIRODA 6,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Priroda</a:t>
            </a:r>
            <a:r>
              <a:rPr lang="en-US" sz="1200">
                <a:latin typeface="Times New Roman"/>
                <a:cs typeface="Times New Roman"/>
              </a:rPr>
              <a:t> 6, s </a:t>
            </a:r>
            <a:r>
              <a:rPr lang="en-US" sz="1200" err="1">
                <a:latin typeface="Times New Roman"/>
                <a:cs typeface="Times New Roman"/>
              </a:rPr>
              <a:t>radnim</a:t>
            </a:r>
            <a:r>
              <a:rPr lang="en-US" sz="1200">
                <a:latin typeface="Times New Roman"/>
                <a:cs typeface="Times New Roman"/>
              </a:rPr>
              <a:t> </a:t>
            </a:r>
            <a:r>
              <a:rPr lang="en-US" sz="1200" err="1">
                <a:latin typeface="Times New Roman"/>
                <a:cs typeface="Times New Roman"/>
              </a:rPr>
              <a:t>listovima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pokusa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za 6.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Damir </a:t>
            </a:r>
            <a:r>
              <a:rPr lang="en-US" sz="1200" err="1">
                <a:latin typeface="Times New Roman"/>
                <a:cs typeface="Times New Roman"/>
              </a:rPr>
              <a:t>Bendelja</a:t>
            </a:r>
            <a:r>
              <a:rPr lang="en-US" sz="1200">
                <a:latin typeface="Times New Roman"/>
                <a:cs typeface="Times New Roman"/>
              </a:rPr>
              <a:t>, Doroteja </a:t>
            </a:r>
            <a:r>
              <a:rPr lang="en-US" sz="1200" err="1">
                <a:latin typeface="Times New Roman"/>
                <a:cs typeface="Times New Roman"/>
              </a:rPr>
              <a:t>Domjanović</a:t>
            </a:r>
            <a:r>
              <a:rPr lang="en-US" sz="1200">
                <a:latin typeface="Times New Roman"/>
                <a:cs typeface="Times New Roman"/>
              </a:rPr>
              <a:t> Horvat, Diana </a:t>
            </a:r>
            <a:r>
              <a:rPr lang="en-US" sz="1200" err="1">
                <a:latin typeface="Times New Roman"/>
                <a:cs typeface="Times New Roman"/>
              </a:rPr>
              <a:t>Garašić</a:t>
            </a:r>
            <a:r>
              <a:rPr lang="en-US" sz="1200">
                <a:latin typeface="Times New Roman"/>
                <a:cs typeface="Times New Roman"/>
              </a:rPr>
              <a:t>, </a:t>
            </a:r>
            <a:r>
              <a:rPr lang="en-US" sz="1200" err="1">
                <a:latin typeface="Times New Roman"/>
                <a:cs typeface="Times New Roman"/>
              </a:rPr>
              <a:t>Žaklin</a:t>
            </a:r>
            <a:r>
              <a:rPr lang="en-US" sz="1200">
                <a:latin typeface="Times New Roman"/>
                <a:cs typeface="Times New Roman"/>
              </a:rPr>
              <a:t> </a:t>
            </a:r>
            <a:r>
              <a:rPr lang="en-US" sz="1200" err="1">
                <a:latin typeface="Times New Roman"/>
                <a:cs typeface="Times New Roman"/>
              </a:rPr>
              <a:t>Lukša</a:t>
            </a:r>
            <a:r>
              <a:rPr lang="en-US" sz="1200">
                <a:latin typeface="Times New Roman"/>
                <a:cs typeface="Times New Roman"/>
              </a:rPr>
              <a:t>, Ines Budić, </a:t>
            </a:r>
            <a:r>
              <a:rPr lang="en-US" sz="1200" err="1">
                <a:latin typeface="Times New Roman"/>
                <a:cs typeface="Times New Roman"/>
              </a:rPr>
              <a:t>Đurđica</a:t>
            </a:r>
            <a:r>
              <a:rPr lang="en-US" sz="1200">
                <a:latin typeface="Times New Roman"/>
                <a:cs typeface="Times New Roman"/>
              </a:rPr>
              <a:t> </a:t>
            </a:r>
            <a:r>
              <a:rPr lang="en-US" sz="1200" err="1">
                <a:latin typeface="Times New Roman"/>
                <a:cs typeface="Times New Roman"/>
              </a:rPr>
              <a:t>Culjak</a:t>
            </a:r>
            <a:r>
              <a:rPr lang="en-US" sz="1200">
                <a:latin typeface="Times New Roman"/>
                <a:cs typeface="Times New Roman"/>
              </a:rPr>
              <a:t>, Marijana </a:t>
            </a:r>
            <a:r>
              <a:rPr lang="en-US" sz="1200" err="1">
                <a:latin typeface="Times New Roman"/>
                <a:cs typeface="Times New Roman"/>
              </a:rPr>
              <a:t>Gudić</a:t>
            </a:r>
            <a:r>
              <a:rPr lang="en-US" sz="1200">
                <a:latin typeface="Times New Roman"/>
                <a:cs typeface="Times New Roman"/>
              </a:rPr>
              <a:t> (</a:t>
            </a:r>
            <a:r>
              <a:rPr lang="en-US" sz="1200" err="1">
                <a:latin typeface="Times New Roman"/>
                <a:cs typeface="Times New Roman"/>
              </a:rPr>
              <a:t>autori</a:t>
            </a:r>
            <a:r>
              <a:rPr lang="en-US" sz="1200">
                <a:latin typeface="Times New Roman"/>
                <a:cs typeface="Times New Roman"/>
              </a:rPr>
              <a:t> </a:t>
            </a:r>
            <a:r>
              <a:rPr lang="en-US" sz="1200" err="1">
                <a:latin typeface="Times New Roman"/>
                <a:cs typeface="Times New Roman"/>
              </a:rPr>
              <a:t>radne</a:t>
            </a:r>
            <a:r>
              <a:rPr lang="en-US" sz="1200">
                <a:latin typeface="Times New Roman"/>
                <a:cs typeface="Times New Roman"/>
              </a:rPr>
              <a:t> </a:t>
            </a:r>
            <a:r>
              <a:rPr lang="en-US" sz="1200" err="1">
                <a:latin typeface="Times New Roman"/>
                <a:cs typeface="Times New Roman"/>
              </a:rPr>
              <a:t>bilježnice</a:t>
            </a:r>
            <a:r>
              <a:rPr lang="en-US" sz="1200">
                <a:latin typeface="Times New Roman"/>
                <a:cs typeface="Times New Roman"/>
              </a:rPr>
              <a:t>); Leopoldina </a:t>
            </a:r>
            <a:r>
              <a:rPr lang="en-US" sz="1200" err="1">
                <a:latin typeface="Times New Roman"/>
                <a:cs typeface="Times New Roman"/>
              </a:rPr>
              <a:t>Vitković</a:t>
            </a:r>
            <a:r>
              <a:rPr lang="en-US" sz="1200">
                <a:latin typeface="Times New Roman"/>
                <a:cs typeface="Times New Roman"/>
              </a:rPr>
              <a:t> (</a:t>
            </a:r>
            <a:r>
              <a:rPr lang="en-US" sz="1200" err="1">
                <a:latin typeface="Times New Roman"/>
                <a:cs typeface="Times New Roman"/>
              </a:rPr>
              <a:t>autorica</a:t>
            </a:r>
            <a:r>
              <a:rPr lang="en-US" sz="1200">
                <a:latin typeface="Times New Roman"/>
                <a:cs typeface="Times New Roman"/>
              </a:rPr>
              <a:t> </a:t>
            </a:r>
            <a:r>
              <a:rPr lang="en-US" sz="1200" err="1">
                <a:latin typeface="Times New Roman"/>
                <a:cs typeface="Times New Roman"/>
              </a:rPr>
              <a:t>radnih</a:t>
            </a:r>
            <a:endParaRPr lang="en-US" err="1"/>
          </a:p>
          <a:p>
            <a:pPr>
              <a:buNone/>
            </a:pPr>
            <a:r>
              <a:rPr lang="en-US" sz="1200" err="1">
                <a:latin typeface="Times New Roman"/>
                <a:cs typeface="Times New Roman"/>
              </a:rPr>
              <a:t>listova</a:t>
            </a:r>
            <a:r>
              <a:rPr lang="en-US" sz="1200">
                <a:latin typeface="Times New Roman"/>
                <a:cs typeface="Times New Roman"/>
              </a:rPr>
              <a:t>)</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istraživačku</a:t>
            </a:r>
            <a:r>
              <a:rPr lang="en-US" sz="1200">
                <a:latin typeface="Times New Roman"/>
                <a:cs typeface="Times New Roman"/>
              </a:rPr>
              <a:t> </a:t>
            </a:r>
            <a:r>
              <a:rPr lang="en-US" sz="1200" err="1">
                <a:latin typeface="Times New Roman"/>
                <a:cs typeface="Times New Roman"/>
              </a:rPr>
              <a:t>nastavu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Povijest</a:t>
            </a:r>
            <a:endParaRPr lang="en-US" sz="1200">
              <a:latin typeface="Times New Roman"/>
              <a:cs typeface="Times New Roman"/>
            </a:endParaRPr>
          </a:p>
          <a:p>
            <a:pPr>
              <a:buNone/>
            </a:pPr>
            <a:r>
              <a:rPr lang="en-US" sz="1200" err="1">
                <a:latin typeface="Times New Roman"/>
                <a:cs typeface="Times New Roman"/>
              </a:rPr>
              <a:t>Povijest</a:t>
            </a:r>
            <a:r>
              <a:rPr lang="en-US" sz="1200">
                <a:latin typeface="Times New Roman"/>
                <a:cs typeface="Times New Roman"/>
              </a:rPr>
              <a:t> 6,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povijesti</a:t>
            </a:r>
            <a:r>
              <a:rPr lang="en-US" sz="1200">
                <a:latin typeface="Times New Roman"/>
                <a:cs typeface="Times New Roman"/>
              </a:rPr>
              <a:t> za </a:t>
            </a:r>
            <a:r>
              <a:rPr lang="en-US" sz="1200" err="1">
                <a:latin typeface="Times New Roman"/>
                <a:cs typeface="Times New Roman"/>
              </a:rPr>
              <a:t>šesti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Ante Birin, Danijela </a:t>
            </a:r>
            <a:r>
              <a:rPr lang="en-US" sz="1200" err="1">
                <a:latin typeface="Times New Roman"/>
                <a:cs typeface="Times New Roman"/>
              </a:rPr>
              <a:t>Deković</a:t>
            </a:r>
            <a:r>
              <a:rPr lang="en-US" sz="1200">
                <a:latin typeface="Times New Roman"/>
                <a:cs typeface="Times New Roman"/>
              </a:rPr>
              <a:t>, Tomislav </a:t>
            </a:r>
            <a:r>
              <a:rPr lang="en-US" sz="1200" err="1">
                <a:latin typeface="Times New Roman"/>
                <a:cs typeface="Times New Roman"/>
              </a:rPr>
              <a:t>Šarlija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p>
          <a:p>
            <a:pPr>
              <a:buNone/>
            </a:pPr>
            <a:endParaRPr lang="en-US" sz="1200">
              <a:latin typeface="Times New Roman"/>
              <a:cs typeface="Times New Roman"/>
            </a:endParaRPr>
          </a:p>
          <a:p>
            <a:pPr>
              <a:buNone/>
            </a:pPr>
            <a:r>
              <a:rPr lang="en-US" sz="1200" err="1">
                <a:latin typeface="Times New Roman"/>
                <a:cs typeface="Times New Roman"/>
              </a:rPr>
              <a:t>Geografija</a:t>
            </a:r>
          </a:p>
          <a:p>
            <a:pPr>
              <a:buNone/>
            </a:pPr>
            <a:r>
              <a:rPr lang="en-US" sz="1200">
                <a:latin typeface="Times New Roman"/>
                <a:cs typeface="Times New Roman"/>
              </a:rPr>
              <a:t>Gea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geografiju</a:t>
            </a:r>
            <a:r>
              <a:rPr lang="en-US" sz="1200">
                <a:latin typeface="Times New Roman"/>
                <a:cs typeface="Times New Roman"/>
              </a:rPr>
              <a:t> u </a:t>
            </a:r>
            <a:r>
              <a:rPr lang="en-US" sz="1200" err="1">
                <a:latin typeface="Times New Roman"/>
                <a:cs typeface="Times New Roman"/>
              </a:rPr>
              <a:t>šestom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Danijel </a:t>
            </a:r>
            <a:r>
              <a:rPr lang="en-US" sz="1200" err="1">
                <a:latin typeface="Times New Roman"/>
                <a:cs typeface="Times New Roman"/>
              </a:rPr>
              <a:t>Orešić</a:t>
            </a:r>
            <a:r>
              <a:rPr lang="en-US" sz="1200">
                <a:latin typeface="Times New Roman"/>
                <a:cs typeface="Times New Roman"/>
              </a:rPr>
              <a:t>, Igor </a:t>
            </a:r>
            <a:r>
              <a:rPr lang="en-US" sz="1200" err="1">
                <a:latin typeface="Times New Roman"/>
                <a:cs typeface="Times New Roman"/>
              </a:rPr>
              <a:t>Tišma</a:t>
            </a:r>
            <a:r>
              <a:rPr lang="en-US" sz="1200">
                <a:latin typeface="Times New Roman"/>
                <a:cs typeface="Times New Roman"/>
              </a:rPr>
              <a:t>, Ružica Vuk, Alenka Bujan, Predrag Kralj</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99278729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63149"/>
          </a:xfrm>
        </p:spPr>
        <p:txBody>
          <a:bodyPr>
            <a:normAutofit/>
          </a:bodyPr>
          <a:lstStyle/>
          <a:p>
            <a:r>
              <a:rPr lang="en-US" sz="2400" b="1">
                <a:latin typeface="Times New Roman"/>
              </a:rPr>
              <a:t>6.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a:latin typeface="Times New Roman"/>
                <a:cs typeface="Times New Roman"/>
              </a:rPr>
              <a:t>Gea 2,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geografije</a:t>
            </a:r>
            <a:r>
              <a:rPr lang="en-US" sz="1200">
                <a:latin typeface="Times New Roman"/>
                <a:cs typeface="Times New Roman"/>
              </a:rPr>
              <a:t> u </a:t>
            </a:r>
            <a:r>
              <a:rPr lang="en-US" sz="1200" err="1">
                <a:latin typeface="Times New Roman"/>
                <a:cs typeface="Times New Roman"/>
              </a:rPr>
              <a:t>šestom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Zrinka </a:t>
            </a:r>
            <a:r>
              <a:rPr lang="en-US" sz="1200" err="1">
                <a:latin typeface="Times New Roman"/>
                <a:cs typeface="Times New Roman"/>
              </a:rPr>
              <a:t>Jagodar</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Tehnička</a:t>
            </a:r>
            <a:r>
              <a:rPr lang="en-US" sz="1200">
                <a:latin typeface="Times New Roman"/>
                <a:cs typeface="Times New Roman"/>
              </a:rPr>
              <a:t> </a:t>
            </a:r>
            <a:r>
              <a:rPr lang="en-US" sz="1200" err="1">
                <a:latin typeface="Times New Roman"/>
                <a:cs typeface="Times New Roman"/>
              </a:rPr>
              <a:t>kultura</a:t>
            </a:r>
            <a:endParaRPr lang="en-US" sz="1200">
              <a:latin typeface="Times New Roman"/>
              <a:cs typeface="Times New Roman"/>
            </a:endParaRPr>
          </a:p>
          <a:p>
            <a:pPr>
              <a:buNone/>
            </a:pPr>
            <a:r>
              <a:rPr lang="en-US" sz="1200" err="1">
                <a:latin typeface="Times New Roman"/>
                <a:cs typeface="Times New Roman"/>
              </a:rPr>
              <a:t>Svijet</a:t>
            </a:r>
            <a:r>
              <a:rPr lang="en-US" sz="1200">
                <a:latin typeface="Times New Roman"/>
                <a:cs typeface="Times New Roman"/>
              </a:rPr>
              <a:t> </a:t>
            </a:r>
            <a:r>
              <a:rPr lang="en-US" sz="1200" err="1">
                <a:latin typeface="Times New Roman"/>
                <a:cs typeface="Times New Roman"/>
              </a:rPr>
              <a:t>tehnike</a:t>
            </a:r>
            <a:r>
              <a:rPr lang="en-US" sz="1200">
                <a:latin typeface="Times New Roman"/>
                <a:cs typeface="Times New Roman"/>
              </a:rPr>
              <a:t> 6, </a:t>
            </a: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vježbi</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praktičnog</a:t>
            </a:r>
            <a:r>
              <a:rPr lang="en-US" sz="1200">
                <a:latin typeface="Times New Roman"/>
                <a:cs typeface="Times New Roman"/>
              </a:rPr>
              <a:t> </a:t>
            </a:r>
            <a:r>
              <a:rPr lang="en-US" sz="1200" err="1">
                <a:latin typeface="Times New Roman"/>
                <a:cs typeface="Times New Roman"/>
              </a:rPr>
              <a:t>rada</a:t>
            </a:r>
            <a:r>
              <a:rPr lang="en-US" sz="1200">
                <a:latin typeface="Times New Roman"/>
                <a:cs typeface="Times New Roman"/>
              </a:rPr>
              <a:t> </a:t>
            </a:r>
            <a:r>
              <a:rPr lang="en-US" sz="1200" err="1">
                <a:latin typeface="Times New Roman"/>
                <a:cs typeface="Times New Roman"/>
              </a:rPr>
              <a:t>programa</a:t>
            </a:r>
            <a:r>
              <a:rPr lang="en-US" sz="1200">
                <a:latin typeface="Times New Roman"/>
                <a:cs typeface="Times New Roman"/>
              </a:rPr>
              <a:t> </a:t>
            </a:r>
            <a:r>
              <a:rPr lang="en-US" sz="1200" err="1">
                <a:latin typeface="Times New Roman"/>
                <a:cs typeface="Times New Roman"/>
              </a:rPr>
              <a:t>tehničke</a:t>
            </a:r>
            <a:r>
              <a:rPr lang="en-US" sz="1200">
                <a:latin typeface="Times New Roman"/>
                <a:cs typeface="Times New Roman"/>
              </a:rPr>
              <a:t> </a:t>
            </a:r>
            <a:r>
              <a:rPr lang="en-US" sz="1200" err="1">
                <a:latin typeface="Times New Roman"/>
                <a:cs typeface="Times New Roman"/>
              </a:rPr>
              <a:t>kulture</a:t>
            </a:r>
            <a:r>
              <a:rPr lang="en-US" sz="1200">
                <a:latin typeface="Times New Roman"/>
                <a:cs typeface="Times New Roman"/>
              </a:rPr>
              <a:t> u </a:t>
            </a:r>
            <a:r>
              <a:rPr lang="en-US" sz="1200" err="1">
                <a:latin typeface="Times New Roman"/>
                <a:cs typeface="Times New Roman"/>
              </a:rPr>
              <a:t>šestom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Vladimir </a:t>
            </a:r>
            <a:r>
              <a:rPr lang="en-US" sz="1200" err="1">
                <a:latin typeface="Times New Roman"/>
                <a:cs typeface="Times New Roman"/>
              </a:rPr>
              <a:t>Delić</a:t>
            </a:r>
            <a:r>
              <a:rPr lang="en-US" sz="1200">
                <a:latin typeface="Times New Roman"/>
                <a:cs typeface="Times New Roman"/>
              </a:rPr>
              <a:t>, Ivan Jukić, Zvonko Koprivnjak, Sanja Kovačević, Dragan </a:t>
            </a:r>
            <a:r>
              <a:rPr lang="en-US" sz="1200" err="1">
                <a:latin typeface="Times New Roman"/>
                <a:cs typeface="Times New Roman"/>
              </a:rPr>
              <a:t>Stanojević</a:t>
            </a:r>
            <a:r>
              <a:rPr lang="en-US" sz="1200">
                <a:latin typeface="Times New Roman"/>
                <a:cs typeface="Times New Roman"/>
              </a:rPr>
              <a:t>, Svjetlana Urbanek, Josip Gudelj</a:t>
            </a:r>
            <a:endParaRPr lang="en-US"/>
          </a:p>
          <a:p>
            <a:pPr>
              <a:buNone/>
            </a:pP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25449906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p:txBody>
          <a:bodyPr>
            <a:normAutofit/>
          </a:bodyPr>
          <a:lstStyle/>
          <a:p>
            <a:r>
              <a:rPr lang="en-US" sz="2400" b="1">
                <a:latin typeface="Times New Roman"/>
              </a:rPr>
              <a:t>7.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rPr>
              <a:t>Engleski</a:t>
            </a:r>
            <a:r>
              <a:rPr lang="en-US" sz="1200">
                <a:latin typeface="Times New Roman"/>
              </a:rPr>
              <a:t> </a:t>
            </a:r>
            <a:r>
              <a:rPr lang="en-US" sz="1200" err="1">
                <a:latin typeface="Times New Roman"/>
              </a:rPr>
              <a:t>jezik</a:t>
            </a:r>
            <a:endParaRPr lang="en-US" sz="1200">
              <a:latin typeface="Times New Roman"/>
            </a:endParaRPr>
          </a:p>
          <a:p>
            <a:pPr>
              <a:buNone/>
            </a:pPr>
            <a:r>
              <a:rPr lang="en-US" sz="1200">
                <a:latin typeface="Times New Roman"/>
                <a:cs typeface="Times New Roman"/>
              </a:rPr>
              <a:t>Footsteps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sedma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r>
              <a:rPr lang="en-US" sz="1200">
                <a:latin typeface="Times New Roman"/>
                <a:cs typeface="Times New Roman"/>
              </a:rPr>
              <a:t>, </a:t>
            </a:r>
            <a:r>
              <a:rPr lang="en-US" sz="1200" err="1">
                <a:latin typeface="Times New Roman"/>
                <a:cs typeface="Times New Roman"/>
              </a:rPr>
              <a:t>prvi</a:t>
            </a:r>
            <a:r>
              <a:rPr lang="en-US" sz="1200">
                <a:latin typeface="Times New Roman"/>
                <a:cs typeface="Times New Roman"/>
              </a:rPr>
              <a:t> </a:t>
            </a:r>
            <a:r>
              <a:rPr lang="en-US" sz="1200" err="1">
                <a:latin typeface="Times New Roman"/>
                <a:cs typeface="Times New Roman"/>
              </a:rPr>
              <a:t>strani</a:t>
            </a:r>
            <a:r>
              <a:rPr lang="en-US" sz="1200">
                <a:latin typeface="Times New Roman"/>
                <a:cs typeface="Times New Roman"/>
              </a:rPr>
              <a:t> </a:t>
            </a:r>
            <a:r>
              <a:rPr lang="en-US" sz="1200" err="1">
                <a:latin typeface="Times New Roman"/>
                <a:cs typeface="Times New Roman"/>
              </a:rPr>
              <a:t>jezik</a:t>
            </a:r>
            <a:endParaRPr lang="en-US" err="1"/>
          </a:p>
          <a:p>
            <a:pPr>
              <a:buNone/>
            </a:pPr>
            <a:r>
              <a:rPr lang="en-US" sz="1200">
                <a:latin typeface="Times New Roman"/>
                <a:cs typeface="Times New Roman"/>
              </a:rPr>
              <a:t>Ivana Marinić, Ana </a:t>
            </a:r>
            <a:r>
              <a:rPr lang="en-US" sz="1200" err="1">
                <a:latin typeface="Times New Roman"/>
                <a:cs typeface="Times New Roman"/>
              </a:rPr>
              <a:t>Posnjak</a:t>
            </a:r>
            <a:r>
              <a:rPr lang="en-US" sz="1200">
                <a:latin typeface="Times New Roman"/>
                <a:cs typeface="Times New Roman"/>
              </a:rPr>
              <a:t>, Dora Božanić </a:t>
            </a:r>
            <a:r>
              <a:rPr lang="en-US" sz="1200" err="1">
                <a:latin typeface="Times New Roman"/>
                <a:cs typeface="Times New Roman"/>
              </a:rPr>
              <a:t>Malić</a:t>
            </a:r>
            <a:r>
              <a:rPr lang="en-US" sz="1200">
                <a:latin typeface="Times New Roman"/>
                <a:cs typeface="Times New Roman"/>
              </a:rPr>
              <a:t>, Olinka </a:t>
            </a:r>
            <a:r>
              <a:rPr lang="en-US" sz="1200" err="1">
                <a:latin typeface="Times New Roman"/>
                <a:cs typeface="Times New Roman"/>
              </a:rPr>
              <a:t>Breka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Footsteps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engleskog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7.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a:p>
          <a:p>
            <a:pPr>
              <a:buNone/>
            </a:pPr>
            <a:r>
              <a:rPr lang="en-US" sz="1200">
                <a:latin typeface="Times New Roman"/>
                <a:cs typeface="Times New Roman"/>
              </a:rPr>
              <a:t>Ivana Marinić, Javorka Milković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a:p>
          <a:p>
            <a:pPr>
              <a:buNone/>
            </a:pPr>
            <a:endParaRPr lang="en-US" sz="1200">
              <a:latin typeface="Times New Roman"/>
              <a:cs typeface="Times New Roman"/>
            </a:endParaRPr>
          </a:p>
          <a:p>
            <a:pPr>
              <a:buNone/>
            </a:pPr>
            <a:r>
              <a:rPr lang="en-US" sz="1200">
                <a:latin typeface="Times New Roman"/>
                <a:cs typeface="Times New Roman"/>
              </a:rPr>
              <a:t>Project Explore Plus 2, Workbook,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7.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4.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Sylvia Wheeldon, Paul Shipton</a:t>
            </a:r>
            <a:endParaRPr lang="en-US"/>
          </a:p>
          <a:p>
            <a:pPr>
              <a:buNone/>
            </a:pPr>
            <a:r>
              <a:rPr lang="en-US" sz="1200" err="1">
                <a:latin typeface="Times New Roman"/>
                <a:cs typeface="Times New Roman"/>
              </a:rPr>
              <a:t>tiskana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Oxford</a:t>
            </a:r>
            <a:endParaRPr lang="en-US"/>
          </a:p>
          <a:p>
            <a:pPr>
              <a:buNone/>
            </a:pPr>
            <a:endParaRPr lang="en-US" sz="1200">
              <a:latin typeface="Times New Roman"/>
              <a:cs typeface="Times New Roman"/>
            </a:endParaRPr>
          </a:p>
          <a:p>
            <a:pPr>
              <a:buNone/>
            </a:pPr>
            <a:r>
              <a:rPr lang="en-US" sz="1200" err="1">
                <a:latin typeface="Times New Roman"/>
              </a:rPr>
              <a:t>Njemački</a:t>
            </a:r>
            <a:r>
              <a:rPr lang="en-US" sz="1200">
                <a:latin typeface="Times New Roman"/>
              </a:rPr>
              <a:t> </a:t>
            </a:r>
            <a:r>
              <a:rPr lang="en-US" sz="1200" err="1">
                <a:latin typeface="Times New Roman"/>
              </a:rPr>
              <a:t>jezik</a:t>
            </a:r>
            <a:endParaRPr lang="en-US" sz="1200">
              <a:latin typeface="Times New Roman"/>
              <a:cs typeface="Times New Roman"/>
            </a:endParaRPr>
          </a:p>
          <a:p>
            <a:pPr marL="0" indent="0">
              <a:buNone/>
            </a:pPr>
            <a:r>
              <a:rPr lang="en-US" sz="1200">
                <a:latin typeface="Times New Roman"/>
                <a:cs typeface="Times New Roman"/>
              </a:rPr>
              <a:t>   Auf die Plätze, </a:t>
            </a:r>
            <a:r>
              <a:rPr lang="en-US" sz="1200" err="1">
                <a:latin typeface="Times New Roman"/>
                <a:cs typeface="Times New Roman"/>
              </a:rPr>
              <a:t>fertig</a:t>
            </a:r>
            <a:r>
              <a:rPr lang="en-US" sz="1200">
                <a:latin typeface="Times New Roman"/>
                <a:cs typeface="Times New Roman"/>
              </a:rPr>
              <a:t>, </a:t>
            </a:r>
            <a:r>
              <a:rPr lang="en-US" sz="1200" err="1">
                <a:latin typeface="Times New Roman"/>
                <a:cs typeface="Times New Roman"/>
              </a:rPr>
              <a:t>los</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sedmi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sedma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Dinka </a:t>
            </a:r>
            <a:r>
              <a:rPr lang="en-US" sz="1200" err="1">
                <a:latin typeface="Times New Roman"/>
                <a:cs typeface="Times New Roman"/>
              </a:rPr>
              <a:t>Štiglmayer</a:t>
            </a:r>
            <a:r>
              <a:rPr lang="en-US" sz="1200">
                <a:latin typeface="Times New Roman"/>
                <a:cs typeface="Times New Roman"/>
              </a:rPr>
              <a:t> </a:t>
            </a:r>
            <a:r>
              <a:rPr lang="en-US" sz="1200" err="1">
                <a:latin typeface="Times New Roman"/>
                <a:cs typeface="Times New Roman"/>
              </a:rPr>
              <a:t>Bočkarjov</a:t>
            </a:r>
            <a:r>
              <a:rPr lang="en-US" sz="1200">
                <a:latin typeface="Times New Roman"/>
                <a:cs typeface="Times New Roman"/>
              </a:rPr>
              <a:t>, Irena Pehar </a:t>
            </a:r>
            <a:r>
              <a:rPr lang="en-US" sz="1200" err="1">
                <a:latin typeface="Times New Roman"/>
                <a:cs typeface="Times New Roman"/>
              </a:rPr>
              <a:t>Miklenić</a:t>
            </a:r>
            <a:r>
              <a:rPr lang="en-US" sz="1200">
                <a:latin typeface="Times New Roman"/>
                <a:cs typeface="Times New Roman"/>
              </a:rPr>
              <a:t>, Danijela </a:t>
            </a:r>
            <a:r>
              <a:rPr lang="en-US" sz="1200" err="1">
                <a:latin typeface="Times New Roman"/>
                <a:cs typeface="Times New Roman"/>
              </a:rPr>
              <a:t>Kikić</a:t>
            </a:r>
            <a:r>
              <a:rPr lang="en-US" sz="1200">
                <a:latin typeface="Times New Roman"/>
                <a:cs typeface="Times New Roman"/>
              </a:rPr>
              <a:t> </a:t>
            </a:r>
            <a:r>
              <a:rPr lang="en-US" sz="1200" err="1">
                <a:latin typeface="Times New Roman"/>
                <a:cs typeface="Times New Roman"/>
              </a:rPr>
              <a:t>Dakić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340604277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p:txBody>
          <a:bodyPr>
            <a:normAutofit/>
          </a:bodyPr>
          <a:lstStyle/>
          <a:p>
            <a:r>
              <a:rPr lang="en-US" sz="2400" b="1">
                <a:latin typeface="Times New Roman"/>
              </a:rPr>
              <a:t>7. </a:t>
            </a:r>
            <a:r>
              <a:rPr lang="en-US" sz="2400" b="1" err="1">
                <a:latin typeface="Times New Roman"/>
              </a:rPr>
              <a:t>razred</a:t>
            </a:r>
            <a:endParaRPr lang="en-US" sz="2400" b="1"/>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Lernen</a:t>
            </a:r>
            <a:r>
              <a:rPr lang="en-US" sz="1200">
                <a:latin typeface="Times New Roman"/>
                <a:cs typeface="Times New Roman"/>
              </a:rPr>
              <a:t> und </a:t>
            </a:r>
            <a:r>
              <a:rPr lang="en-US" sz="1200" err="1">
                <a:latin typeface="Times New Roman"/>
                <a:cs typeface="Times New Roman"/>
              </a:rPr>
              <a:t>Spielen</a:t>
            </a:r>
            <a:r>
              <a:rPr lang="en-US" sz="1200">
                <a:latin typeface="Times New Roman"/>
                <a:cs typeface="Times New Roman"/>
              </a:rPr>
              <a: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sedmi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četvrta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Ivana Vajda, Karin Nigl, Gordana </a:t>
            </a:r>
            <a:r>
              <a:rPr lang="en-US" sz="1200" err="1">
                <a:latin typeface="Times New Roman"/>
                <a:cs typeface="Times New Roman"/>
              </a:rPr>
              <a:t>Matolek</a:t>
            </a:r>
            <a:r>
              <a:rPr lang="en-US" sz="1200">
                <a:latin typeface="Times New Roman"/>
                <a:cs typeface="Times New Roman"/>
              </a:rPr>
              <a:t> </a:t>
            </a:r>
            <a:r>
              <a:rPr lang="en-US" sz="1200" err="1">
                <a:latin typeface="Times New Roman"/>
                <a:cs typeface="Times New Roman"/>
              </a:rPr>
              <a:t>Veselić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Talijanski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Ragazzni.it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talijanski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četvrta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Nina </a:t>
            </a:r>
            <a:r>
              <a:rPr lang="en-US" sz="1200" err="1">
                <a:latin typeface="Times New Roman"/>
                <a:cs typeface="Times New Roman"/>
              </a:rPr>
              <a:t>Karković</a:t>
            </a:r>
            <a:r>
              <a:rPr lang="en-US" sz="1200">
                <a:latin typeface="Times New Roman"/>
                <a:cs typeface="Times New Roman"/>
              </a:rPr>
              <a:t>, Andreja Mrkonjić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endParaRPr lang="en-US" sz="1200">
              <a:latin typeface="Times New Roman"/>
              <a:cs typeface="Times New Roman"/>
            </a:endParaRPr>
          </a:p>
          <a:p>
            <a:pPr>
              <a:buNone/>
            </a:pPr>
            <a:r>
              <a:rPr lang="en-US" sz="1200">
                <a:latin typeface="Times New Roman"/>
                <a:cs typeface="Times New Roman"/>
              </a:rPr>
              <a:t>Neka je Bog </a:t>
            </a:r>
            <a:r>
              <a:rPr lang="en-US" sz="1200" err="1">
                <a:latin typeface="Times New Roman"/>
                <a:cs typeface="Times New Roman"/>
              </a:rPr>
              <a:t>prvi</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r>
              <a:rPr lang="en-US" sz="1200">
                <a:latin typeface="Times New Roman"/>
                <a:cs typeface="Times New Roman"/>
              </a:rPr>
              <a:t> </a:t>
            </a:r>
            <a:r>
              <a:rPr lang="en-US" sz="1200" err="1">
                <a:latin typeface="Times New Roman"/>
                <a:cs typeface="Times New Roman"/>
              </a:rPr>
              <a:t>sedmoga</a:t>
            </a:r>
            <a:r>
              <a:rPr lang="en-US" sz="1200">
                <a:latin typeface="Times New Roman"/>
                <a:cs typeface="Times New Roman"/>
              </a:rPr>
              <a:t> </a:t>
            </a:r>
            <a:r>
              <a:rPr lang="en-US" sz="1200" err="1">
                <a:latin typeface="Times New Roman"/>
                <a:cs typeface="Times New Roman"/>
              </a:rPr>
              <a:t>razreda</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Josip </a:t>
            </a:r>
            <a:r>
              <a:rPr lang="en-US" sz="1200" err="1">
                <a:latin typeface="Times New Roman"/>
                <a:cs typeface="Times New Roman"/>
              </a:rPr>
              <a:t>Periš</a:t>
            </a:r>
            <a:r>
              <a:rPr lang="en-US" sz="1200">
                <a:latin typeface="Times New Roman"/>
                <a:cs typeface="Times New Roman"/>
              </a:rPr>
              <a:t>, Marina Šimić, Ivana Perčić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Kršćanska</a:t>
            </a:r>
            <a:r>
              <a:rPr lang="en-US" sz="1200">
                <a:latin typeface="Times New Roman"/>
                <a:cs typeface="Times New Roman"/>
              </a:rPr>
              <a:t> </a:t>
            </a:r>
            <a:r>
              <a:rPr lang="en-US" sz="1200" err="1">
                <a:latin typeface="Times New Roman"/>
                <a:cs typeface="Times New Roman"/>
              </a:rPr>
              <a:t>sadašnjost</a:t>
            </a:r>
            <a:endParaRPr lang="en-US" err="1"/>
          </a:p>
          <a:p>
            <a:pPr>
              <a:buNone/>
            </a:pPr>
            <a:endParaRPr lang="en-US" sz="1200">
              <a:latin typeface="Times New Roman"/>
              <a:cs typeface="Times New Roman"/>
            </a:endParaRPr>
          </a:p>
          <a:p>
            <a:pPr>
              <a:buNone/>
            </a:pPr>
            <a:r>
              <a:rPr lang="en-US" sz="1200">
                <a:latin typeface="Times New Roman"/>
                <a:cs typeface="Times New Roman"/>
              </a:rPr>
              <a:t>Hrvatski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Hrvatska </a:t>
            </a:r>
            <a:r>
              <a:rPr lang="en-US" sz="1200" err="1">
                <a:latin typeface="Times New Roman"/>
                <a:cs typeface="Times New Roman"/>
              </a:rPr>
              <a:t>krijesnica</a:t>
            </a:r>
            <a:r>
              <a:rPr lang="en-US" sz="1200">
                <a:latin typeface="Times New Roman"/>
                <a:cs typeface="Times New Roman"/>
              </a:rPr>
              <a:t> -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jezik</a:t>
            </a:r>
            <a:r>
              <a:rPr lang="en-US" sz="1200">
                <a:latin typeface="Times New Roman"/>
                <a:cs typeface="Times New Roman"/>
              </a:rPr>
              <a:t>, </a:t>
            </a:r>
            <a:r>
              <a:rPr lang="en-US" sz="1200" err="1">
                <a:latin typeface="Times New Roman"/>
                <a:cs typeface="Times New Roman"/>
              </a:rPr>
              <a:t>komunkaciju</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književnost</a:t>
            </a:r>
            <a:r>
              <a:rPr lang="en-US" sz="1200">
                <a:latin typeface="Times New Roman"/>
                <a:cs typeface="Times New Roman"/>
              </a:rPr>
              <a:t> za 7.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Slavica Kovač, Mirjana Jukić, Danijela Zagorec</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Ljevak</a:t>
            </a: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019259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p:nvPr/>
        </p:nvSpPr>
        <p:spPr>
          <a:xfrm>
            <a:off x="7078660" y="0"/>
            <a:ext cx="20652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23" name="Google Shape;323;p16"/>
          <p:cNvGraphicFramePr/>
          <p:nvPr>
            <p:extLst>
              <p:ext uri="{D42A27DB-BD31-4B8C-83A1-F6EECF244321}">
                <p14:modId xmlns:p14="http://schemas.microsoft.com/office/powerpoint/2010/main" val="2017292646"/>
              </p:ext>
            </p:extLst>
          </p:nvPr>
        </p:nvGraphicFramePr>
        <p:xfrm>
          <a:off x="289584" y="276300"/>
          <a:ext cx="8556584" cy="6200568"/>
        </p:xfrm>
        <a:graphic>
          <a:graphicData uri="http://schemas.openxmlformats.org/drawingml/2006/table">
            <a:tbl>
              <a:tblPr>
                <a:noFill/>
                <a:tableStyleId>{B2E6745A-B9C5-42E0-A17B-FDAA3278ED7C}</a:tableStyleId>
              </a:tblPr>
              <a:tblGrid>
                <a:gridCol w="2374085">
                  <a:extLst>
                    <a:ext uri="{9D8B030D-6E8A-4147-A177-3AD203B41FA5}">
                      <a16:colId xmlns:a16="http://schemas.microsoft.com/office/drawing/2014/main" val="20000"/>
                    </a:ext>
                  </a:extLst>
                </a:gridCol>
                <a:gridCol w="6182499">
                  <a:extLst>
                    <a:ext uri="{9D8B030D-6E8A-4147-A177-3AD203B41FA5}">
                      <a16:colId xmlns:a16="http://schemas.microsoft.com/office/drawing/2014/main" val="20001"/>
                    </a:ext>
                  </a:extLst>
                </a:gridCol>
              </a:tblGrid>
              <a:tr h="542937">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IZ ENGLESKOG JEZIKA</a:t>
                      </a:r>
                      <a:r>
                        <a:rPr lang="en" sz="1600" b="1" u="none" strike="noStrike" cap="none" dirty="0">
                          <a:solidFill>
                            <a:schemeClr val="dk1"/>
                          </a:solidFill>
                          <a:latin typeface="Times New Roman"/>
                          <a:ea typeface="Times New Roman"/>
                          <a:cs typeface="Times New Roman"/>
                        </a:rPr>
                        <a:t> </a:t>
                      </a:r>
                      <a:endParaRPr sz="1600" u="none" strike="noStrike" cap="none" dirty="0"/>
                    </a:p>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rPr>
                        <a:t> </a:t>
                      </a:r>
                      <a:r>
                        <a:rPr lang="hr-HR" sz="1600" b="1" u="none" strike="noStrike" cap="none" dirty="0" smtClean="0">
                          <a:solidFill>
                            <a:schemeClr val="dk1"/>
                          </a:solidFill>
                          <a:latin typeface="Times New Roman"/>
                          <a:ea typeface="Times New Roman"/>
                          <a:cs typeface="Times New Roman"/>
                        </a:rPr>
                        <a:t>za učenike trećeg razreda</a:t>
                      </a:r>
                    </a:p>
                    <a:p>
                      <a:pPr marL="0" marR="0" lvl="0" indent="0" algn="ctr" rtl="0">
                        <a:lnSpc>
                          <a:spcPct val="100000"/>
                        </a:lnSpc>
                        <a:spcBef>
                          <a:spcPts val="0"/>
                        </a:spcBef>
                        <a:spcAft>
                          <a:spcPts val="0"/>
                        </a:spcAft>
                        <a:buFont typeface="Times New Roman"/>
                        <a:buNone/>
                      </a:pPr>
                      <a:endParaRPr lang="en" sz="1600" b="1" u="none" strike="noStrike" cap="none" dirty="0">
                        <a:solidFill>
                          <a:schemeClr val="dk1"/>
                        </a:solidFill>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76093">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Usvajanje drugog stranog jezika, razvijanje interesa za strani jezik, upoznavanje s kulturom i običajima zemalja engleskog govornog područja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74562">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Usvajanje drugog stranog jezika kroz leksičke, gramatičke, kulturološke i odgojne sadržaje. Razvijanje sposobnosti slušanja, govora, čitanja i pisanja na engleskom jeziku.</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238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solidFill>
                            <a:schemeClr val="dk1"/>
                          </a:solidFill>
                          <a:latin typeface="Times New Roman"/>
                          <a:ea typeface="Times New Roman"/>
                          <a:cs typeface="Times New Roman"/>
                        </a:rPr>
                        <a:t>Anita </a:t>
                      </a:r>
                      <a:r>
                        <a:rPr lang="en-US" sz="1400" u="none" strike="noStrike" cap="none" dirty="0" err="1">
                          <a:solidFill>
                            <a:schemeClr val="dk1"/>
                          </a:solidFill>
                          <a:latin typeface="Times New Roman"/>
                          <a:ea typeface="Times New Roman"/>
                          <a:cs typeface="Times New Roman"/>
                        </a:rPr>
                        <a:t>Baranašić</a:t>
                      </a:r>
                      <a:endParaRPr sz="1400"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35599">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70 sati izborne nastave </a:t>
                      </a:r>
                      <a:r>
                        <a:rPr lang="en" sz="1400" u="none" strike="noStrike" cap="none" dirty="0" smtClean="0">
                          <a:solidFill>
                            <a:schemeClr val="dk1"/>
                          </a:solidFill>
                          <a:latin typeface="Times New Roman"/>
                          <a:ea typeface="Times New Roman"/>
                          <a:cs typeface="Times New Roman"/>
                          <a:sym typeface="Times New Roman"/>
                        </a:rPr>
                        <a:t>engleskog</a:t>
                      </a:r>
                      <a:r>
                        <a:rPr lang="hr-HR" sz="1400" u="none" strike="noStrike" cap="none" baseline="0" dirty="0" smtClean="0">
                          <a:solidFill>
                            <a:srgbClr val="000000"/>
                          </a:solidFill>
                          <a:latin typeface="Arial"/>
                          <a:ea typeface="Times New Roman"/>
                          <a:cs typeface="Arial"/>
                          <a:sym typeface="Arial"/>
                        </a:rPr>
                        <a:t> </a:t>
                      </a:r>
                      <a:r>
                        <a:rPr lang="en" sz="1400" u="none" strike="noStrike" cap="none" dirty="0" smtClean="0">
                          <a:solidFill>
                            <a:schemeClr val="dk1"/>
                          </a:solidFill>
                          <a:latin typeface="Times New Roman"/>
                          <a:ea typeface="Times New Roman"/>
                          <a:cs typeface="Times New Roman"/>
                          <a:sym typeface="Times New Roman"/>
                        </a:rPr>
                        <a:t>jezika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683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Tijekom školske godine </a:t>
                      </a:r>
                      <a:r>
                        <a:rPr lang="en" sz="1400" u="none" strike="noStrike" cap="none" dirty="0">
                          <a:solidFill>
                            <a:schemeClr val="dk1"/>
                          </a:solidFill>
                          <a:latin typeface="Times New Roman"/>
                          <a:ea typeface="Times New Roman"/>
                          <a:cs typeface="Times New Roman"/>
                        </a:rPr>
                        <a:t>2022./2023.</a:t>
                      </a:r>
                      <a:r>
                        <a:rPr lang="en" sz="1400" u="none" strike="noStrike" cap="none" dirty="0">
                          <a:solidFill>
                            <a:schemeClr val="dk1"/>
                          </a:solidFill>
                          <a:latin typeface="Times New Roman"/>
                          <a:ea typeface="Times New Roman"/>
                          <a:cs typeface="Times New Roman"/>
                          <a:sym typeface="Times New Roman"/>
                        </a:rPr>
                        <a:t>, dva sata tjedno</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97824">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Troškovi potrošnog materijala.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5191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rPr>
                        <a:t>Formativno i sumativno</a:t>
                      </a:r>
                      <a:r>
                        <a:rPr lang="en" sz="1400" u="none" strike="noStrike" cap="none" dirty="0">
                          <a:solidFill>
                            <a:schemeClr val="dk1"/>
                          </a:solidFill>
                          <a:latin typeface="Times New Roman"/>
                          <a:ea typeface="Times New Roman"/>
                          <a:cs typeface="Times New Roman"/>
                          <a:sym typeface="Times New Roman"/>
                        </a:rPr>
                        <a:t> vrednovanje</a:t>
                      </a:r>
                      <a:r>
                        <a:rPr lang="en" sz="1400" u="none" strike="noStrike" cap="none" dirty="0">
                          <a:solidFill>
                            <a:schemeClr val="dk1"/>
                          </a:solidFill>
                          <a:latin typeface="Times New Roman"/>
                          <a:ea typeface="Times New Roman"/>
                          <a:cs typeface="Times New Roman"/>
                        </a:rPr>
                        <a:t> tijekom nastavne godine te zaključna ocjena na</a:t>
                      </a:r>
                      <a:r>
                        <a:rPr lang="en" sz="1400" u="none" strike="noStrike" cap="none" dirty="0">
                          <a:solidFill>
                            <a:schemeClr val="dk1"/>
                          </a:solidFill>
                          <a:latin typeface="Times New Roman"/>
                          <a:ea typeface="Times New Roman"/>
                          <a:cs typeface="Times New Roman"/>
                          <a:sym typeface="Times New Roman"/>
                        </a:rPr>
                        <a:t> kraju nastavne godine.</a:t>
                      </a:r>
                      <a:r>
                        <a:rPr lang="en" sz="1400" u="none" strike="noStrike" cap="none" dirty="0">
                          <a:solidFill>
                            <a:schemeClr val="dk1"/>
                          </a:solidFill>
                          <a:latin typeface="Times New Roman"/>
                          <a:ea typeface="Times New Roman"/>
                          <a:cs typeface="Times New Roman"/>
                        </a:rPr>
                        <a:t> </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p:txBody>
          <a:bodyPr>
            <a:normAutofit/>
          </a:bodyPr>
          <a:lstStyle/>
          <a:p>
            <a:r>
              <a:rPr lang="en-US" sz="2400" b="1">
                <a:latin typeface="Times New Roman"/>
              </a:rPr>
              <a:t>7.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Matematika</a:t>
            </a:r>
            <a:endParaRPr lang="en-US" sz="1200">
              <a:latin typeface="Times New Roman"/>
              <a:cs typeface="Times New Roman"/>
            </a:endParaRPr>
          </a:p>
          <a:p>
            <a:pPr>
              <a:buNone/>
            </a:pPr>
            <a:r>
              <a:rPr lang="en-US" sz="1200" err="1">
                <a:latin typeface="Times New Roman"/>
                <a:cs typeface="Times New Roman"/>
              </a:rPr>
              <a:t>Matematika</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matematike</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Ljiljana </a:t>
            </a:r>
            <a:r>
              <a:rPr lang="en-US" sz="1200" err="1">
                <a:latin typeface="Times New Roman"/>
                <a:cs typeface="Times New Roman"/>
              </a:rPr>
              <a:t>Peretin</a:t>
            </a:r>
            <a:r>
              <a:rPr lang="en-US" sz="1200">
                <a:latin typeface="Times New Roman"/>
                <a:cs typeface="Times New Roman"/>
              </a:rPr>
              <a:t>, Denis Vujanović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Laka </a:t>
            </a:r>
            <a:r>
              <a:rPr lang="en-US" sz="1200" err="1">
                <a:latin typeface="Times New Roman"/>
                <a:cs typeface="Times New Roman"/>
              </a:rPr>
              <a:t>matka</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rješenjima</a:t>
            </a:r>
            <a:r>
              <a:rPr lang="en-US" sz="1200">
                <a:latin typeface="Times New Roman"/>
                <a:cs typeface="Times New Roman"/>
              </a:rPr>
              <a:t>, </a:t>
            </a:r>
            <a:r>
              <a:rPr lang="en-US" sz="1200" err="1">
                <a:latin typeface="Times New Roman"/>
                <a:cs typeface="Times New Roman"/>
              </a:rPr>
              <a:t>postupcima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uputama</a:t>
            </a:r>
            <a:r>
              <a:rPr lang="en-US" sz="1200">
                <a:latin typeface="Times New Roman"/>
                <a:cs typeface="Times New Roman"/>
              </a:rPr>
              <a:t> za </a:t>
            </a:r>
            <a:r>
              <a:rPr lang="en-US" sz="1200" err="1">
                <a:latin typeface="Times New Roman"/>
                <a:cs typeface="Times New Roman"/>
              </a:rPr>
              <a:t>rješavanje</a:t>
            </a:r>
            <a:r>
              <a:rPr lang="en-US" sz="1200">
                <a:latin typeface="Times New Roman"/>
                <a:cs typeface="Times New Roman"/>
              </a:rPr>
              <a:t> </a:t>
            </a:r>
            <a:r>
              <a:rPr lang="en-US" sz="1200" err="1">
                <a:latin typeface="Times New Roman"/>
                <a:cs typeface="Times New Roman"/>
              </a:rPr>
              <a:t>zadataka</a:t>
            </a:r>
            <a:endParaRPr lang="en-US" err="1"/>
          </a:p>
          <a:p>
            <a:pPr>
              <a:buNone/>
            </a:pPr>
            <a:r>
              <a:rPr lang="en-US" sz="1200">
                <a:latin typeface="Times New Roman"/>
                <a:cs typeface="Times New Roman"/>
              </a:rPr>
              <a:t>Kristina Bišćan, Anita </a:t>
            </a:r>
            <a:r>
              <a:rPr lang="en-US" sz="1200" err="1">
                <a:latin typeface="Times New Roman"/>
                <a:cs typeface="Times New Roman"/>
              </a:rPr>
              <a:t>Čakarun</a:t>
            </a:r>
            <a:r>
              <a:rPr lang="en-US" sz="1200">
                <a:latin typeface="Times New Roman"/>
                <a:cs typeface="Times New Roman"/>
              </a:rPr>
              <a:t>, Kristina </a:t>
            </a:r>
            <a:r>
              <a:rPr lang="en-US" sz="1200" err="1">
                <a:latin typeface="Times New Roman"/>
                <a:cs typeface="Times New Roman"/>
              </a:rPr>
              <a:t>Fratrović</a:t>
            </a:r>
            <a:endParaRPr lang="en-US" err="1"/>
          </a:p>
          <a:p>
            <a:pPr>
              <a:buNone/>
            </a:pPr>
            <a:r>
              <a:rPr lang="en-US" sz="1200">
                <a:latin typeface="Times New Roman"/>
                <a:cs typeface="Times New Roman"/>
              </a:rPr>
              <a:t>Kristina Bišćan, Anita </a:t>
            </a:r>
            <a:r>
              <a:rPr lang="en-US" sz="1200" err="1">
                <a:latin typeface="Times New Roman"/>
                <a:cs typeface="Times New Roman"/>
              </a:rPr>
              <a:t>Čakarun</a:t>
            </a:r>
            <a:r>
              <a:rPr lang="en-US" sz="1200">
                <a:latin typeface="Times New Roman"/>
                <a:cs typeface="Times New Roman"/>
              </a:rPr>
              <a:t>, Kristina </a:t>
            </a:r>
            <a:r>
              <a:rPr lang="en-US" sz="1200" err="1">
                <a:latin typeface="Times New Roman"/>
                <a:cs typeface="Times New Roman"/>
              </a:rPr>
              <a:t>Fratrović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Matematika</a:t>
            </a:r>
            <a:r>
              <a:rPr lang="en-US" sz="1200">
                <a:latin typeface="Times New Roman"/>
                <a:cs typeface="Times New Roman"/>
              </a:rPr>
              <a:t> 7, </a:t>
            </a:r>
            <a:r>
              <a:rPr lang="en-US" sz="1200" err="1">
                <a:latin typeface="Times New Roman"/>
                <a:cs typeface="Times New Roman"/>
              </a:rPr>
              <a:t>listići</a:t>
            </a:r>
            <a:r>
              <a:rPr lang="en-US" sz="1200">
                <a:latin typeface="Times New Roman"/>
                <a:cs typeface="Times New Roman"/>
              </a:rPr>
              <a:t> za </a:t>
            </a:r>
            <a:r>
              <a:rPr lang="en-US" sz="1200" err="1">
                <a:latin typeface="Times New Roman"/>
                <a:cs typeface="Times New Roman"/>
              </a:rPr>
              <a:t>provjeru</a:t>
            </a:r>
            <a:r>
              <a:rPr lang="en-US" sz="1200">
                <a:latin typeface="Times New Roman"/>
                <a:cs typeface="Times New Roman"/>
              </a:rPr>
              <a:t> </a:t>
            </a:r>
            <a:r>
              <a:rPr lang="en-US" sz="1200" err="1">
                <a:latin typeface="Times New Roman"/>
                <a:cs typeface="Times New Roman"/>
              </a:rPr>
              <a:t>usvojenosti</a:t>
            </a:r>
            <a:r>
              <a:rPr lang="en-US" sz="1200">
                <a:latin typeface="Times New Roman"/>
                <a:cs typeface="Times New Roman"/>
              </a:rPr>
              <a:t> </a:t>
            </a:r>
            <a:r>
              <a:rPr lang="en-US" sz="1200" err="1">
                <a:latin typeface="Times New Roman"/>
                <a:cs typeface="Times New Roman"/>
              </a:rPr>
              <a:t>odgojno-obrazovnih</a:t>
            </a:r>
            <a:r>
              <a:rPr lang="en-US" sz="1200">
                <a:latin typeface="Times New Roman"/>
                <a:cs typeface="Times New Roman"/>
              </a:rPr>
              <a:t> </a:t>
            </a:r>
            <a:r>
              <a:rPr lang="en-US" sz="1200" err="1">
                <a:latin typeface="Times New Roman"/>
                <a:cs typeface="Times New Roman"/>
              </a:rPr>
              <a:t>ishoda</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err="1"/>
          </a:p>
          <a:p>
            <a:pPr>
              <a:buNone/>
            </a:pPr>
            <a:r>
              <a:rPr lang="en-US" sz="1200">
                <a:latin typeface="Times New Roman"/>
                <a:cs typeface="Times New Roman"/>
              </a:rPr>
              <a:t>Suzana </a:t>
            </a:r>
            <a:r>
              <a:rPr lang="en-US" sz="1200" err="1">
                <a:latin typeface="Times New Roman"/>
                <a:cs typeface="Times New Roman"/>
              </a:rPr>
              <a:t>Barnaki</a:t>
            </a:r>
            <a:endParaRPr lang="en-US" sz="1200"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p>
          <a:p>
            <a:pPr>
              <a:buNone/>
            </a:pPr>
            <a:endParaRPr lang="en-US" sz="1200">
              <a:latin typeface="Times New Roman"/>
              <a:cs typeface="Times New Roman"/>
            </a:endParaRPr>
          </a:p>
          <a:p>
            <a:pPr>
              <a:buNone/>
            </a:pPr>
            <a:r>
              <a:rPr lang="en-US" sz="1200" err="1">
                <a:latin typeface="Times New Roman"/>
              </a:rPr>
              <a:t>Biologija</a:t>
            </a:r>
            <a:endParaRPr lang="en-US" sz="1200">
              <a:latin typeface="Times New Roman"/>
              <a:cs typeface="Times New Roman"/>
            </a:endParaRPr>
          </a:p>
          <a:p>
            <a:pPr>
              <a:buNone/>
            </a:pPr>
            <a:r>
              <a:rPr lang="en-US" sz="1200" err="1">
                <a:latin typeface="Times New Roman"/>
                <a:cs typeface="Times New Roman"/>
              </a:rPr>
              <a:t>Biologija</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biologije</a:t>
            </a:r>
            <a:r>
              <a:rPr lang="en-US" sz="1200">
                <a:latin typeface="Times New Roman"/>
                <a:cs typeface="Times New Roman"/>
              </a:rPr>
              <a:t> za </a:t>
            </a:r>
            <a:r>
              <a:rPr lang="en-US" sz="1200" err="1">
                <a:latin typeface="Times New Roman"/>
                <a:cs typeface="Times New Roman"/>
              </a:rPr>
              <a:t>sedmi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Valerija Begić, </a:t>
            </a:r>
            <a:r>
              <a:rPr lang="en-US" sz="1200" err="1">
                <a:latin typeface="Times New Roman"/>
                <a:cs typeface="Times New Roman"/>
              </a:rPr>
              <a:t>mr.</a:t>
            </a:r>
            <a:r>
              <a:rPr lang="en-US" sz="1200">
                <a:latin typeface="Times New Roman"/>
                <a:cs typeface="Times New Roman"/>
              </a:rPr>
              <a:t> sc. Marijana </a:t>
            </a:r>
            <a:r>
              <a:rPr lang="en-US" sz="1200" err="1">
                <a:latin typeface="Times New Roman"/>
                <a:cs typeface="Times New Roman"/>
              </a:rPr>
              <a:t>Bastićš</a:t>
            </a:r>
            <a:r>
              <a:rPr lang="en-US" sz="1200">
                <a:latin typeface="Times New Roman"/>
                <a:cs typeface="Times New Roman"/>
              </a:rPr>
              <a:t>, Ana </a:t>
            </a:r>
            <a:r>
              <a:rPr lang="en-US" sz="1200" err="1">
                <a:latin typeface="Times New Roman"/>
                <a:cs typeface="Times New Roman"/>
              </a:rPr>
              <a:t>Bakarić</a:t>
            </a:r>
            <a:r>
              <a:rPr lang="en-US" sz="1200">
                <a:latin typeface="Times New Roman"/>
                <a:cs typeface="Times New Roman"/>
              </a:rPr>
              <a:t>, Bernarda Kralj Golub</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87899901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p:txBody>
          <a:bodyPr>
            <a:normAutofit/>
          </a:bodyPr>
          <a:lstStyle/>
          <a:p>
            <a:r>
              <a:rPr lang="en-US" sz="2400" b="1">
                <a:latin typeface="Times New Roman"/>
              </a:rPr>
              <a:t>7.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Fizika</a:t>
            </a:r>
            <a:endParaRPr lang="en-US" sz="1200">
              <a:latin typeface="Times New Roman"/>
              <a:cs typeface="Times New Roman"/>
            </a:endParaRPr>
          </a:p>
          <a:p>
            <a:pPr>
              <a:buNone/>
            </a:pPr>
            <a:r>
              <a:rPr lang="en-US" sz="1200">
                <a:latin typeface="Times New Roman"/>
                <a:cs typeface="Times New Roman"/>
              </a:rPr>
              <a:t>POKUSI - FIZIKA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Fizika</a:t>
            </a:r>
            <a:r>
              <a:rPr lang="en-US" sz="1200">
                <a:latin typeface="Times New Roman"/>
                <a:cs typeface="Times New Roman"/>
              </a:rPr>
              <a:t> </a:t>
            </a:r>
            <a:r>
              <a:rPr lang="en-US" sz="1200" err="1">
                <a:latin typeface="Times New Roman"/>
                <a:cs typeface="Times New Roman"/>
              </a:rPr>
              <a:t>oko</a:t>
            </a:r>
            <a:r>
              <a:rPr lang="en-US" sz="1200">
                <a:latin typeface="Times New Roman"/>
                <a:cs typeface="Times New Roman"/>
              </a:rPr>
              <a:t> </a:t>
            </a:r>
            <a:r>
              <a:rPr lang="en-US" sz="1200" err="1">
                <a:latin typeface="Times New Roman"/>
                <a:cs typeface="Times New Roman"/>
              </a:rPr>
              <a:t>nas</a:t>
            </a:r>
            <a:r>
              <a:rPr lang="en-US" sz="1200">
                <a:latin typeface="Times New Roman"/>
                <a:cs typeface="Times New Roman"/>
              </a:rPr>
              <a:t> 7 s </a:t>
            </a:r>
            <a:r>
              <a:rPr lang="en-US" sz="1200" err="1">
                <a:latin typeface="Times New Roman"/>
                <a:cs typeface="Times New Roman"/>
              </a:rPr>
              <a:t>radnim</a:t>
            </a:r>
            <a:r>
              <a:rPr lang="en-US" sz="1200">
                <a:latin typeface="Times New Roman"/>
                <a:cs typeface="Times New Roman"/>
              </a:rPr>
              <a:t> </a:t>
            </a:r>
            <a:r>
              <a:rPr lang="en-US" sz="1200" err="1">
                <a:latin typeface="Times New Roman"/>
                <a:cs typeface="Times New Roman"/>
              </a:rPr>
              <a:t>listovima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pokusa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fizike</a:t>
            </a:r>
            <a:r>
              <a:rPr lang="en-US" sz="1200">
                <a:latin typeface="Times New Roman"/>
                <a:cs typeface="Times New Roman"/>
              </a:rPr>
              <a:t> za 7.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Vladimir Paar, Tanja </a:t>
            </a:r>
            <a:r>
              <a:rPr lang="en-US" sz="1200" err="1">
                <a:latin typeface="Times New Roman"/>
                <a:cs typeface="Times New Roman"/>
              </a:rPr>
              <a:t>Ćulibrk</a:t>
            </a:r>
            <a:r>
              <a:rPr lang="en-US" sz="1200">
                <a:latin typeface="Times New Roman"/>
                <a:cs typeface="Times New Roman"/>
              </a:rPr>
              <a:t>, Sanja Martinko, Mladen </a:t>
            </a:r>
            <a:r>
              <a:rPr lang="en-US" sz="1200" err="1">
                <a:latin typeface="Times New Roman"/>
                <a:cs typeface="Times New Roman"/>
              </a:rPr>
              <a:t>Klaić</a:t>
            </a:r>
            <a:r>
              <a:rPr lang="en-US" sz="1200">
                <a:latin typeface="Times New Roman"/>
                <a:cs typeface="Times New Roman"/>
              </a:rPr>
              <a:t>, Erika Tušek Vrhovec</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istraživačku</a:t>
            </a:r>
            <a:r>
              <a:rPr lang="en-US" sz="1200">
                <a:latin typeface="Times New Roman"/>
                <a:cs typeface="Times New Roman"/>
              </a:rPr>
              <a:t> </a:t>
            </a:r>
            <a:r>
              <a:rPr lang="en-US" sz="1200" err="1">
                <a:latin typeface="Times New Roman"/>
                <a:cs typeface="Times New Roman"/>
              </a:rPr>
              <a:t>nastavu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marL="0" indent="0">
              <a:buNone/>
            </a:pPr>
            <a:r>
              <a:rPr lang="en-US" sz="1200">
                <a:latin typeface="Times New Roman"/>
                <a:cs typeface="Times New Roman"/>
              </a:rPr>
              <a:t>   </a:t>
            </a:r>
            <a:r>
              <a:rPr lang="en-US" sz="1200" err="1">
                <a:latin typeface="Times New Roman"/>
                <a:cs typeface="Times New Roman"/>
              </a:rPr>
              <a:t>Fizika</a:t>
            </a:r>
            <a:r>
              <a:rPr lang="en-US" sz="1200">
                <a:latin typeface="Times New Roman"/>
                <a:cs typeface="Times New Roman"/>
              </a:rPr>
              <a:t> </a:t>
            </a:r>
            <a:r>
              <a:rPr lang="en-US" sz="1200" err="1">
                <a:latin typeface="Times New Roman"/>
                <a:cs typeface="Times New Roman"/>
              </a:rPr>
              <a:t>oko</a:t>
            </a:r>
            <a:r>
              <a:rPr lang="en-US" sz="1200">
                <a:latin typeface="Times New Roman"/>
                <a:cs typeface="Times New Roman"/>
              </a:rPr>
              <a:t> </a:t>
            </a:r>
            <a:r>
              <a:rPr lang="en-US" sz="1200" err="1">
                <a:latin typeface="Times New Roman"/>
                <a:cs typeface="Times New Roman"/>
              </a:rPr>
              <a:t>nas</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fiziku</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Vladimir Paar, Tanja </a:t>
            </a:r>
            <a:r>
              <a:rPr lang="en-US" sz="1200" err="1">
                <a:latin typeface="Times New Roman"/>
                <a:cs typeface="Times New Roman"/>
              </a:rPr>
              <a:t>Ćulibrk</a:t>
            </a:r>
            <a:r>
              <a:rPr lang="en-US" sz="1200">
                <a:latin typeface="Times New Roman"/>
                <a:cs typeface="Times New Roman"/>
              </a:rPr>
              <a:t>, Mladen </a:t>
            </a:r>
            <a:r>
              <a:rPr lang="en-US" sz="1200" err="1">
                <a:latin typeface="Times New Roman"/>
                <a:cs typeface="Times New Roman"/>
              </a:rPr>
              <a:t>Klaić</a:t>
            </a:r>
            <a:r>
              <a:rPr lang="en-US" sz="1200">
                <a:latin typeface="Times New Roman"/>
                <a:cs typeface="Times New Roman"/>
              </a:rPr>
              <a:t>, Sanja Martinko</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Kemija</a:t>
            </a:r>
          </a:p>
          <a:p>
            <a:pPr>
              <a:buNone/>
            </a:pPr>
            <a:r>
              <a:rPr lang="en-US" sz="1200" err="1">
                <a:latin typeface="Times New Roman"/>
                <a:cs typeface="Times New Roman"/>
              </a:rPr>
              <a:t>Kemija</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kemije</a:t>
            </a:r>
            <a:r>
              <a:rPr lang="en-US" sz="1200">
                <a:latin typeface="Times New Roman"/>
                <a:cs typeface="Times New Roman"/>
              </a:rPr>
              <a:t> za </a:t>
            </a:r>
            <a:r>
              <a:rPr lang="en-US" sz="1200" err="1">
                <a:latin typeface="Times New Roman"/>
                <a:cs typeface="Times New Roman"/>
              </a:rPr>
              <a:t>sedmi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s </a:t>
            </a:r>
            <a:r>
              <a:rPr lang="en-US" sz="1200" err="1">
                <a:latin typeface="Times New Roman"/>
                <a:cs typeface="Times New Roman"/>
              </a:rPr>
              <a:t>radnim</a:t>
            </a:r>
            <a:r>
              <a:rPr lang="en-US" sz="1200">
                <a:latin typeface="Times New Roman"/>
                <a:cs typeface="Times New Roman"/>
              </a:rPr>
              <a:t> </a:t>
            </a:r>
            <a:r>
              <a:rPr lang="en-US" sz="1200" err="1">
                <a:latin typeface="Times New Roman"/>
                <a:cs typeface="Times New Roman"/>
              </a:rPr>
              <a:t>listićima</a:t>
            </a:r>
            <a:r>
              <a:rPr lang="en-US" sz="1200">
                <a:latin typeface="Times New Roman"/>
                <a:cs typeface="Times New Roman"/>
              </a:rPr>
              <a:t> za </a:t>
            </a:r>
            <a:r>
              <a:rPr lang="en-US" sz="1200" err="1">
                <a:latin typeface="Times New Roman"/>
                <a:cs typeface="Times New Roman"/>
              </a:rPr>
              <a:t>istraživačku</a:t>
            </a:r>
            <a:r>
              <a:rPr lang="en-US" sz="1200">
                <a:latin typeface="Times New Roman"/>
                <a:cs typeface="Times New Roman"/>
              </a:rPr>
              <a:t> </a:t>
            </a:r>
            <a:r>
              <a:rPr lang="en-US" sz="1200" err="1">
                <a:latin typeface="Times New Roman"/>
                <a:cs typeface="Times New Roman"/>
              </a:rPr>
              <a:t>nastavu</a:t>
            </a:r>
            <a:endParaRPr lang="en-US" err="1"/>
          </a:p>
          <a:p>
            <a:pPr>
              <a:buNone/>
            </a:pPr>
            <a:r>
              <a:rPr lang="en-US" sz="1200">
                <a:latin typeface="Times New Roman"/>
                <a:cs typeface="Times New Roman"/>
              </a:rPr>
              <a:t>Tamara Banović, Karmen </a:t>
            </a:r>
            <a:r>
              <a:rPr lang="en-US" sz="1200" err="1">
                <a:latin typeface="Times New Roman"/>
                <a:cs typeface="Times New Roman"/>
              </a:rPr>
              <a:t>Holenda</a:t>
            </a:r>
            <a:r>
              <a:rPr lang="en-US" sz="1200">
                <a:latin typeface="Times New Roman"/>
                <a:cs typeface="Times New Roman"/>
              </a:rPr>
              <a:t>, Sandra Lacić, Elvira Kovač-Andrić, Nikolina </a:t>
            </a:r>
            <a:r>
              <a:rPr lang="en-US" sz="1200" err="1">
                <a:latin typeface="Times New Roman"/>
                <a:cs typeface="Times New Roman"/>
              </a:rPr>
              <a:t>Štiglić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err="1">
                <a:latin typeface="Times New Roman"/>
                <a:cs typeface="Times New Roman"/>
              </a:rPr>
              <a:t>Kemija</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materijalima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a:t>
            </a:r>
            <a:r>
              <a:rPr lang="en-US" sz="1200" err="1">
                <a:latin typeface="Times New Roman"/>
                <a:cs typeface="Times New Roman"/>
              </a:rPr>
              <a:t>učenicima</a:t>
            </a:r>
            <a:r>
              <a:rPr lang="en-US" sz="1200">
                <a:latin typeface="Times New Roman"/>
                <a:cs typeface="Times New Roman"/>
              </a:rPr>
              <a:t> </a:t>
            </a:r>
            <a:r>
              <a:rPr lang="en-US" sz="1200" err="1">
                <a:latin typeface="Times New Roman"/>
                <a:cs typeface="Times New Roman"/>
              </a:rPr>
              <a:t>pri</a:t>
            </a:r>
            <a:r>
              <a:rPr lang="en-US" sz="1200">
                <a:latin typeface="Times New Roman"/>
                <a:cs typeface="Times New Roman"/>
              </a:rPr>
              <a:t>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kemije</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endParaRPr lang="en-US"/>
          </a:p>
          <a:p>
            <a:pPr>
              <a:buNone/>
            </a:pPr>
            <a:r>
              <a:rPr lang="en-US" sz="1200">
                <a:latin typeface="Times New Roman"/>
                <a:cs typeface="Times New Roman"/>
              </a:rPr>
              <a:t>Marijana Magdić, Nikolina </a:t>
            </a:r>
            <a:r>
              <a:rPr lang="en-US" sz="1200" err="1">
                <a:latin typeface="Times New Roman"/>
                <a:cs typeface="Times New Roman"/>
              </a:rPr>
              <a:t>Štiglić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6260946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63149"/>
          </a:xfrm>
        </p:spPr>
        <p:txBody>
          <a:bodyPr>
            <a:normAutofit/>
          </a:bodyPr>
          <a:lstStyle/>
          <a:p>
            <a:r>
              <a:rPr lang="en-US" sz="2400" b="1">
                <a:latin typeface="Times New Roman"/>
              </a:rPr>
              <a:t>7.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fontScale="92500" lnSpcReduction="10000"/>
          </a:bodyPr>
          <a:lstStyle/>
          <a:p>
            <a:pPr>
              <a:buNone/>
            </a:pPr>
            <a:r>
              <a:rPr lang="en-US" sz="1200" err="1">
                <a:latin typeface="Times New Roman"/>
                <a:cs typeface="Times New Roman"/>
              </a:rPr>
              <a:t>Povijest</a:t>
            </a:r>
            <a:endParaRPr lang="en-US" sz="1200">
              <a:latin typeface="Times New Roman"/>
              <a:cs typeface="Times New Roman"/>
            </a:endParaRPr>
          </a:p>
          <a:p>
            <a:pPr>
              <a:buNone/>
            </a:pPr>
            <a:r>
              <a:rPr lang="en-US" sz="1200" err="1">
                <a:latin typeface="Times New Roman"/>
                <a:cs typeface="Times New Roman"/>
              </a:rPr>
              <a:t>Povijest</a:t>
            </a:r>
            <a:r>
              <a:rPr lang="en-US" sz="1200">
                <a:latin typeface="Times New Roman"/>
                <a:cs typeface="Times New Roman"/>
              </a:rPr>
              <a:t> 7,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povijesti</a:t>
            </a:r>
            <a:r>
              <a:rPr lang="en-US" sz="1200">
                <a:latin typeface="Times New Roman"/>
                <a:cs typeface="Times New Roman"/>
              </a:rPr>
              <a:t> za </a:t>
            </a:r>
            <a:r>
              <a:rPr lang="en-US" sz="1200" err="1">
                <a:latin typeface="Times New Roman"/>
                <a:cs typeface="Times New Roman"/>
              </a:rPr>
              <a:t>sedmi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Ante Birin, Abelina Finek, Darko Finek, </a:t>
            </a:r>
            <a:r>
              <a:rPr lang="en-US" sz="1200" err="1">
                <a:latin typeface="Times New Roman"/>
                <a:cs typeface="Times New Roman"/>
              </a:rPr>
              <a:t>Željko</a:t>
            </a:r>
            <a:r>
              <a:rPr lang="en-US" sz="1200">
                <a:latin typeface="Times New Roman"/>
                <a:cs typeface="Times New Roman"/>
              </a:rPr>
              <a:t> </a:t>
            </a:r>
            <a:r>
              <a:rPr lang="en-US" sz="1200" err="1">
                <a:latin typeface="Times New Roman"/>
                <a:cs typeface="Times New Roman"/>
              </a:rPr>
              <a:t>Holjevac</a:t>
            </a:r>
            <a:r>
              <a:rPr lang="en-US" sz="1200">
                <a:latin typeface="Times New Roman"/>
                <a:cs typeface="Times New Roman"/>
              </a:rPr>
              <a:t>, Maja Katušić, Tomislav </a:t>
            </a:r>
            <a:r>
              <a:rPr lang="en-US" sz="1200" err="1">
                <a:latin typeface="Times New Roman"/>
                <a:cs typeface="Times New Roman"/>
              </a:rPr>
              <a:t>Šarlija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Geografija</a:t>
            </a:r>
            <a:endParaRPr lang="en-US" sz="1200">
              <a:latin typeface="Times New Roman"/>
              <a:cs typeface="Times New Roman"/>
            </a:endParaRPr>
          </a:p>
          <a:p>
            <a:pPr>
              <a:buNone/>
            </a:pPr>
            <a:r>
              <a:rPr lang="en-US" sz="1200">
                <a:latin typeface="Times New Roman"/>
                <a:cs typeface="Times New Roman"/>
              </a:rPr>
              <a:t>Gea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geografiju</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Danijel </a:t>
            </a:r>
            <a:r>
              <a:rPr lang="en-US" sz="1200" err="1">
                <a:latin typeface="Times New Roman"/>
                <a:cs typeface="Times New Roman"/>
              </a:rPr>
              <a:t>Orešić</a:t>
            </a:r>
            <a:r>
              <a:rPr lang="en-US" sz="1200">
                <a:latin typeface="Times New Roman"/>
                <a:cs typeface="Times New Roman"/>
              </a:rPr>
              <a:t>, Ružica Vuk, Igor </a:t>
            </a:r>
            <a:r>
              <a:rPr lang="en-US" sz="1200" err="1">
                <a:latin typeface="Times New Roman"/>
                <a:cs typeface="Times New Roman"/>
              </a:rPr>
              <a:t>Tišma</a:t>
            </a:r>
            <a:r>
              <a:rPr lang="en-US" sz="1200">
                <a:latin typeface="Times New Roman"/>
                <a:cs typeface="Times New Roman"/>
              </a:rPr>
              <a:t>, Alenka Bujan</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Gea 3,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geografije</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Zrinka </a:t>
            </a:r>
            <a:r>
              <a:rPr lang="en-US" sz="1200" err="1">
                <a:latin typeface="Times New Roman"/>
                <a:cs typeface="Times New Roman"/>
              </a:rPr>
              <a:t>Jagodar</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Tehnička</a:t>
            </a:r>
            <a:r>
              <a:rPr lang="en-US" sz="1200">
                <a:latin typeface="Times New Roman"/>
                <a:cs typeface="Times New Roman"/>
              </a:rPr>
              <a:t> </a:t>
            </a:r>
            <a:r>
              <a:rPr lang="en-US" sz="1200" err="1">
                <a:latin typeface="Times New Roman"/>
                <a:cs typeface="Times New Roman"/>
              </a:rPr>
              <a:t>kultura</a:t>
            </a:r>
            <a:endParaRPr lang="en-US" sz="1200">
              <a:latin typeface="Times New Roman"/>
              <a:cs typeface="Times New Roman"/>
            </a:endParaRPr>
          </a:p>
          <a:p>
            <a:pPr>
              <a:buNone/>
            </a:pPr>
            <a:r>
              <a:rPr lang="en-US" sz="1200" err="1">
                <a:latin typeface="Times New Roman"/>
                <a:cs typeface="Times New Roman"/>
              </a:rPr>
              <a:t>Svijet</a:t>
            </a:r>
            <a:r>
              <a:rPr lang="en-US" sz="1200">
                <a:latin typeface="Times New Roman"/>
                <a:cs typeface="Times New Roman"/>
              </a:rPr>
              <a:t> </a:t>
            </a:r>
            <a:r>
              <a:rPr lang="en-US" sz="1200" err="1">
                <a:latin typeface="Times New Roman"/>
                <a:cs typeface="Times New Roman"/>
              </a:rPr>
              <a:t>tehnike</a:t>
            </a:r>
            <a:r>
              <a:rPr lang="en-US" sz="1200">
                <a:latin typeface="Times New Roman"/>
                <a:cs typeface="Times New Roman"/>
              </a:rPr>
              <a:t> 7, </a:t>
            </a: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vježbi</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praktičnog</a:t>
            </a:r>
            <a:r>
              <a:rPr lang="en-US" sz="1200">
                <a:latin typeface="Times New Roman"/>
                <a:cs typeface="Times New Roman"/>
              </a:rPr>
              <a:t> </a:t>
            </a:r>
            <a:r>
              <a:rPr lang="en-US" sz="1200" err="1">
                <a:latin typeface="Times New Roman"/>
                <a:cs typeface="Times New Roman"/>
              </a:rPr>
              <a:t>rada</a:t>
            </a:r>
            <a:r>
              <a:rPr lang="en-US" sz="1200">
                <a:latin typeface="Times New Roman"/>
                <a:cs typeface="Times New Roman"/>
              </a:rPr>
              <a:t> </a:t>
            </a:r>
            <a:r>
              <a:rPr lang="en-US" sz="1200" err="1">
                <a:latin typeface="Times New Roman"/>
                <a:cs typeface="Times New Roman"/>
              </a:rPr>
              <a:t>programa</a:t>
            </a:r>
            <a:r>
              <a:rPr lang="en-US" sz="1200">
                <a:latin typeface="Times New Roman"/>
                <a:cs typeface="Times New Roman"/>
              </a:rPr>
              <a:t> </a:t>
            </a:r>
            <a:r>
              <a:rPr lang="en-US" sz="1200" err="1">
                <a:latin typeface="Times New Roman"/>
                <a:cs typeface="Times New Roman"/>
              </a:rPr>
              <a:t>tehničke</a:t>
            </a:r>
            <a:r>
              <a:rPr lang="en-US" sz="1200">
                <a:latin typeface="Times New Roman"/>
                <a:cs typeface="Times New Roman"/>
              </a:rPr>
              <a:t> </a:t>
            </a:r>
            <a:r>
              <a:rPr lang="en-US" sz="1200" err="1">
                <a:latin typeface="Times New Roman"/>
                <a:cs typeface="Times New Roman"/>
              </a:rPr>
              <a:t>kulture</a:t>
            </a:r>
            <a:r>
              <a:rPr lang="en-US" sz="1200">
                <a:latin typeface="Times New Roman"/>
                <a:cs typeface="Times New Roman"/>
              </a:rPr>
              <a:t> u </a:t>
            </a:r>
            <a:r>
              <a:rPr lang="en-US" sz="1200" err="1">
                <a:latin typeface="Times New Roman"/>
                <a:cs typeface="Times New Roman"/>
              </a:rPr>
              <a:t>sedmom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Grupa </a:t>
            </a:r>
            <a:r>
              <a:rPr lang="en-US" sz="1200" err="1">
                <a:latin typeface="Times New Roman"/>
                <a:cs typeface="Times New Roman"/>
              </a:rPr>
              <a:t>autora</a:t>
            </a:r>
            <a:endParaRPr lang="en-US" err="1"/>
          </a:p>
          <a:p>
            <a:pPr>
              <a:buNone/>
            </a:pP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59236272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77088"/>
          </a:xfrm>
        </p:spPr>
        <p:txBody>
          <a:bodyPr>
            <a:normAutofit/>
          </a:bodyPr>
          <a:lstStyle/>
          <a:p>
            <a:r>
              <a:rPr lang="en-US" sz="2400" b="1">
                <a:latin typeface="Times New Roman"/>
              </a:rPr>
              <a:t>8.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Footsteps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8.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Ivana Marinić, Ana </a:t>
            </a:r>
            <a:r>
              <a:rPr lang="en-US" sz="1200" err="1">
                <a:latin typeface="Times New Roman"/>
                <a:cs typeface="Times New Roman"/>
              </a:rPr>
              <a:t>Posnjak</a:t>
            </a:r>
            <a:r>
              <a:rPr lang="en-US" sz="1200">
                <a:latin typeface="Times New Roman"/>
                <a:cs typeface="Times New Roman"/>
              </a:rPr>
              <a:t>, Dora Božanić </a:t>
            </a:r>
            <a:r>
              <a:rPr lang="en-US" sz="1200" err="1">
                <a:latin typeface="Times New Roman"/>
                <a:cs typeface="Times New Roman"/>
              </a:rPr>
              <a:t>Malić</a:t>
            </a:r>
            <a:r>
              <a:rPr lang="en-US" sz="1200">
                <a:latin typeface="Times New Roman"/>
                <a:cs typeface="Times New Roman"/>
              </a:rPr>
              <a:t>, Olinka </a:t>
            </a:r>
            <a:r>
              <a:rPr lang="en-US" sz="1200" err="1">
                <a:latin typeface="Times New Roman"/>
                <a:cs typeface="Times New Roman"/>
              </a:rPr>
              <a:t>Breka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a:latin typeface="Times New Roman"/>
                <a:cs typeface="Times New Roman"/>
              </a:rPr>
              <a:t>Footsteps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8.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a:p>
          <a:p>
            <a:pPr>
              <a:buNone/>
            </a:pPr>
            <a:r>
              <a:rPr lang="en-US" sz="1200">
                <a:latin typeface="Times New Roman"/>
                <a:cs typeface="Times New Roman"/>
              </a:rPr>
              <a:t>Ivana Marinić, Ana </a:t>
            </a:r>
            <a:r>
              <a:rPr lang="en-US" sz="1200" err="1">
                <a:latin typeface="Times New Roman"/>
                <a:cs typeface="Times New Roman"/>
              </a:rPr>
              <a:t>Posnjak</a:t>
            </a:r>
            <a:r>
              <a:rPr lang="en-US" sz="1200">
                <a:latin typeface="Times New Roman"/>
                <a:cs typeface="Times New Roman"/>
              </a:rPr>
              <a:t>, Dora Božanić </a:t>
            </a:r>
            <a:r>
              <a:rPr lang="en-US" sz="1200" err="1">
                <a:latin typeface="Times New Roman"/>
                <a:cs typeface="Times New Roman"/>
              </a:rPr>
              <a:t>Malić</a:t>
            </a:r>
            <a:r>
              <a:rPr lang="en-US" sz="1200">
                <a:latin typeface="Times New Roman"/>
                <a:cs typeface="Times New Roman"/>
              </a:rPr>
              <a:t>, Olinka </a:t>
            </a:r>
            <a:r>
              <a:rPr lang="en-US" sz="1200" err="1">
                <a:latin typeface="Times New Roman"/>
                <a:cs typeface="Times New Roman"/>
              </a:rPr>
              <a:t>Breka</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marL="0" indent="0">
              <a:buNone/>
            </a:pPr>
            <a:r>
              <a:rPr lang="en-US" sz="1200">
                <a:latin typeface="Times New Roman"/>
                <a:cs typeface="Times New Roman"/>
              </a:rPr>
              <a:t>   Project Explore Plus 3, Workbook,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engleski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8.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5.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endParaRPr lang="en-US" err="1"/>
          </a:p>
          <a:p>
            <a:pPr>
              <a:buNone/>
            </a:pPr>
            <a:r>
              <a:rPr lang="en-US" sz="1200">
                <a:latin typeface="Times New Roman"/>
                <a:cs typeface="Times New Roman"/>
              </a:rPr>
              <a:t>Sylvia Wheeldon, Paul Shipton</a:t>
            </a:r>
            <a:endParaRPr lang="en-US"/>
          </a:p>
          <a:p>
            <a:pPr>
              <a:buNone/>
            </a:pPr>
            <a:r>
              <a:rPr lang="en-US" sz="1200" err="1">
                <a:latin typeface="Times New Roman"/>
                <a:cs typeface="Times New Roman"/>
              </a:rPr>
              <a:t>tiskana</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Oxford</a:t>
            </a:r>
            <a:endParaRPr lang="en-US"/>
          </a:p>
          <a:p>
            <a:pPr>
              <a:buNone/>
            </a:pPr>
            <a:endParaRPr lang="en-US" sz="1200">
              <a:latin typeface="Times New Roman"/>
              <a:cs typeface="Times New Roman"/>
            </a:endParaRPr>
          </a:p>
          <a:p>
            <a:pPr>
              <a:buNone/>
            </a:pPr>
            <a:r>
              <a:rPr lang="en-US" sz="1200" err="1">
                <a:latin typeface="Times New Roman"/>
                <a:cs typeface="Times New Roman"/>
              </a:rPr>
              <a:t>Njemački</a:t>
            </a:r>
            <a:r>
              <a:rPr lang="en-US" sz="1200">
                <a:latin typeface="Times New Roman"/>
                <a:cs typeface="Times New Roman"/>
              </a:rPr>
              <a:t> </a:t>
            </a:r>
            <a:r>
              <a:rPr lang="en-US" sz="1200" err="1">
                <a:latin typeface="Times New Roman"/>
                <a:cs typeface="Times New Roman"/>
              </a:rPr>
              <a:t>jezik</a:t>
            </a:r>
            <a:endParaRPr lang="en-US" sz="1200">
              <a:latin typeface="Times New Roman"/>
              <a:cs typeface="Times New Roman"/>
            </a:endParaRPr>
          </a:p>
          <a:p>
            <a:pPr>
              <a:buNone/>
            </a:pPr>
            <a:r>
              <a:rPr lang="en-US" sz="1200">
                <a:latin typeface="Times New Roman"/>
                <a:cs typeface="Times New Roman"/>
              </a:rPr>
              <a:t>Auf die Plätze, </a:t>
            </a:r>
            <a:r>
              <a:rPr lang="en-US" sz="1200" err="1">
                <a:latin typeface="Times New Roman"/>
                <a:cs typeface="Times New Roman"/>
              </a:rPr>
              <a:t>fertig</a:t>
            </a:r>
            <a:r>
              <a:rPr lang="en-US" sz="1200">
                <a:latin typeface="Times New Roman"/>
                <a:cs typeface="Times New Roman"/>
              </a:rPr>
              <a:t>, </a:t>
            </a:r>
            <a:r>
              <a:rPr lang="en-US" sz="1200" err="1">
                <a:latin typeface="Times New Roman"/>
                <a:cs typeface="Times New Roman"/>
              </a:rPr>
              <a:t>los</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osmi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Dinka </a:t>
            </a:r>
            <a:r>
              <a:rPr lang="en-US" sz="1200" err="1">
                <a:latin typeface="Times New Roman"/>
                <a:cs typeface="Times New Roman"/>
              </a:rPr>
              <a:t>Štiglmayer</a:t>
            </a:r>
            <a:r>
              <a:rPr lang="en-US" sz="1200">
                <a:latin typeface="Times New Roman"/>
                <a:cs typeface="Times New Roman"/>
              </a:rPr>
              <a:t> </a:t>
            </a:r>
            <a:r>
              <a:rPr lang="en-US" sz="1200" err="1">
                <a:latin typeface="Times New Roman"/>
                <a:cs typeface="Times New Roman"/>
              </a:rPr>
              <a:t>Bočkarjov</a:t>
            </a:r>
            <a:r>
              <a:rPr lang="en-US" sz="1200">
                <a:latin typeface="Times New Roman"/>
                <a:cs typeface="Times New Roman"/>
              </a:rPr>
              <a:t>, Danijela </a:t>
            </a:r>
            <a:r>
              <a:rPr lang="en-US" sz="1200" err="1">
                <a:latin typeface="Times New Roman"/>
                <a:cs typeface="Times New Roman"/>
              </a:rPr>
              <a:t>Kikić</a:t>
            </a:r>
            <a:r>
              <a:rPr lang="en-US" sz="1200">
                <a:latin typeface="Times New Roman"/>
                <a:cs typeface="Times New Roman"/>
              </a:rPr>
              <a:t> </a:t>
            </a:r>
            <a:r>
              <a:rPr lang="en-US" sz="1200" err="1">
                <a:latin typeface="Times New Roman"/>
                <a:cs typeface="Times New Roman"/>
              </a:rPr>
              <a:t>Dakić</a:t>
            </a:r>
            <a:r>
              <a:rPr lang="en-US" sz="1200">
                <a:latin typeface="Times New Roman"/>
                <a:cs typeface="Times New Roman"/>
              </a:rPr>
              <a:t>, Irena Pehar </a:t>
            </a:r>
            <a:r>
              <a:rPr lang="en-US" sz="1200" err="1">
                <a:latin typeface="Times New Roman"/>
                <a:cs typeface="Times New Roman"/>
              </a:rPr>
              <a:t>Miklenić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40309218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21332"/>
          </a:xfrm>
        </p:spPr>
        <p:txBody>
          <a:bodyPr>
            <a:normAutofit/>
          </a:bodyPr>
          <a:lstStyle/>
          <a:p>
            <a:r>
              <a:rPr lang="en-US" sz="2400" b="1">
                <a:latin typeface="Times New Roman"/>
              </a:rPr>
              <a:t>8.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Lernen</a:t>
            </a:r>
            <a:r>
              <a:rPr lang="en-US" sz="1200">
                <a:latin typeface="Times New Roman"/>
                <a:cs typeface="Times New Roman"/>
              </a:rPr>
              <a:t> und Spielen 5,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njemačkoga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za </a:t>
            </a:r>
            <a:r>
              <a:rPr lang="en-US" sz="1200" err="1">
                <a:latin typeface="Times New Roman"/>
                <a:cs typeface="Times New Roman"/>
              </a:rPr>
              <a:t>osmi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a:t>
            </a:r>
            <a:r>
              <a:rPr lang="en-US" sz="1200" err="1">
                <a:latin typeface="Times New Roman"/>
                <a:cs typeface="Times New Roman"/>
              </a:rPr>
              <a:t>peta</a:t>
            </a:r>
            <a:r>
              <a:rPr lang="en-US" sz="1200">
                <a:latin typeface="Times New Roman"/>
                <a:cs typeface="Times New Roman"/>
              </a:rPr>
              <a:t> </a:t>
            </a:r>
            <a:r>
              <a:rPr lang="en-US" sz="1200" err="1">
                <a:latin typeface="Times New Roman"/>
                <a:cs typeface="Times New Roman"/>
              </a:rPr>
              <a:t>godina</a:t>
            </a:r>
            <a:r>
              <a:rPr lang="en-US" sz="1200">
                <a:latin typeface="Times New Roman"/>
                <a:cs typeface="Times New Roman"/>
              </a:rPr>
              <a:t> </a:t>
            </a:r>
            <a:r>
              <a:rPr lang="en-US" sz="1200" err="1">
                <a:latin typeface="Times New Roman"/>
                <a:cs typeface="Times New Roman"/>
              </a:rPr>
              <a:t>učenja</a:t>
            </a:r>
            <a:r>
              <a:rPr lang="en-US" sz="1200">
                <a:latin typeface="Times New Roman"/>
                <a:cs typeface="Times New Roman"/>
              </a:rPr>
              <a:t>)</a:t>
            </a:r>
            <a:endParaRPr lang="en-US"/>
          </a:p>
          <a:p>
            <a:pPr>
              <a:buNone/>
            </a:pPr>
            <a:r>
              <a:rPr lang="en-US" sz="1200">
                <a:latin typeface="Times New Roman"/>
                <a:cs typeface="Times New Roman"/>
              </a:rPr>
              <a:t>Ivana Vajda, Karin Nigl, Gordana </a:t>
            </a:r>
            <a:r>
              <a:rPr lang="en-US" sz="1200" err="1">
                <a:latin typeface="Times New Roman"/>
                <a:cs typeface="Times New Roman"/>
              </a:rPr>
              <a:t>Matolek</a:t>
            </a:r>
            <a:r>
              <a:rPr lang="en-US" sz="1200">
                <a:latin typeface="Times New Roman"/>
                <a:cs typeface="Times New Roman"/>
              </a:rPr>
              <a:t> </a:t>
            </a:r>
            <a:r>
              <a:rPr lang="en-US" sz="1200" err="1">
                <a:latin typeface="Times New Roman"/>
                <a:cs typeface="Times New Roman"/>
              </a:rPr>
              <a:t>Veselić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a:latin typeface="Times New Roman"/>
                <a:cs typeface="Times New Roman"/>
              </a:rPr>
              <a:t>Alfa</a:t>
            </a:r>
            <a:endParaRPr lang="en-US"/>
          </a:p>
          <a:p>
            <a:pPr>
              <a:buNone/>
            </a:pPr>
            <a:endParaRPr lang="en-US" sz="1200">
              <a:latin typeface="Times New Roman"/>
              <a:cs typeface="Times New Roman"/>
            </a:endParaRPr>
          </a:p>
          <a:p>
            <a:pPr>
              <a:buNone/>
            </a:pP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endParaRPr lang="en-US" sz="1200">
              <a:latin typeface="Times New Roman"/>
              <a:cs typeface="Times New Roman"/>
            </a:endParaRPr>
          </a:p>
          <a:p>
            <a:pPr>
              <a:buNone/>
            </a:pPr>
            <a:r>
              <a:rPr lang="en-US" sz="1200" err="1">
                <a:latin typeface="Times New Roman"/>
                <a:cs typeface="Times New Roman"/>
              </a:rPr>
              <a:t>Ukorak</a:t>
            </a:r>
            <a:r>
              <a:rPr lang="en-US" sz="1200">
                <a:latin typeface="Times New Roman"/>
                <a:cs typeface="Times New Roman"/>
              </a:rPr>
              <a:t> s </a:t>
            </a:r>
            <a:r>
              <a:rPr lang="en-US" sz="1200" err="1">
                <a:latin typeface="Times New Roman"/>
                <a:cs typeface="Times New Roman"/>
              </a:rPr>
              <a:t>Isusom</a:t>
            </a:r>
            <a:r>
              <a:rPr lang="en-US" sz="1200">
                <a:latin typeface="Times New Roman"/>
                <a:cs typeface="Times New Roman"/>
              </a:rPr>
              <a:t>,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katolički</a:t>
            </a:r>
            <a:r>
              <a:rPr lang="en-US" sz="1200">
                <a:latin typeface="Times New Roman"/>
                <a:cs typeface="Times New Roman"/>
              </a:rPr>
              <a:t> </a:t>
            </a:r>
            <a:r>
              <a:rPr lang="en-US" sz="1200" err="1">
                <a:latin typeface="Times New Roman"/>
                <a:cs typeface="Times New Roman"/>
              </a:rPr>
              <a:t>vjeronauk</a:t>
            </a:r>
            <a:r>
              <a:rPr lang="en-US" sz="1200">
                <a:latin typeface="Times New Roman"/>
                <a:cs typeface="Times New Roman"/>
              </a:rPr>
              <a:t> </a:t>
            </a:r>
            <a:r>
              <a:rPr lang="en-US" sz="1200" err="1">
                <a:latin typeface="Times New Roman"/>
                <a:cs typeface="Times New Roman"/>
              </a:rPr>
              <a:t>osmoga</a:t>
            </a:r>
            <a:r>
              <a:rPr lang="en-US" sz="1200">
                <a:latin typeface="Times New Roman"/>
                <a:cs typeface="Times New Roman"/>
              </a:rPr>
              <a:t> </a:t>
            </a:r>
            <a:r>
              <a:rPr lang="en-US" sz="1200" err="1">
                <a:latin typeface="Times New Roman"/>
                <a:cs typeface="Times New Roman"/>
              </a:rPr>
              <a:t>razreda</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Josip </a:t>
            </a:r>
            <a:r>
              <a:rPr lang="en-US" sz="1200" err="1">
                <a:latin typeface="Times New Roman"/>
                <a:cs typeface="Times New Roman"/>
              </a:rPr>
              <a:t>Periš</a:t>
            </a:r>
            <a:r>
              <a:rPr lang="en-US" sz="1200">
                <a:latin typeface="Times New Roman"/>
                <a:cs typeface="Times New Roman"/>
              </a:rPr>
              <a:t>, Marina Šimić, Ivana Perčić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Kršćanska</a:t>
            </a:r>
            <a:r>
              <a:rPr lang="en-US" sz="1200">
                <a:latin typeface="Times New Roman"/>
                <a:cs typeface="Times New Roman"/>
              </a:rPr>
              <a:t> </a:t>
            </a:r>
            <a:r>
              <a:rPr lang="en-US" sz="1200" err="1">
                <a:latin typeface="Times New Roman"/>
                <a:cs typeface="Times New Roman"/>
              </a:rPr>
              <a:t>sadšnjost</a:t>
            </a:r>
            <a:endParaRPr lang="en-US" err="1"/>
          </a:p>
          <a:p>
            <a:pPr>
              <a:buNone/>
            </a:pPr>
            <a:endParaRPr lang="en-US" sz="1200">
              <a:latin typeface="Times New Roman"/>
              <a:cs typeface="Times New Roman"/>
            </a:endParaRPr>
          </a:p>
          <a:p>
            <a:pPr>
              <a:buNone/>
            </a:pPr>
            <a:r>
              <a:rPr lang="en-US" sz="1200">
                <a:latin typeface="Times New Roman"/>
                <a:cs typeface="Times New Roman"/>
              </a:rPr>
              <a:t>Hrvatski </a:t>
            </a:r>
            <a:r>
              <a:rPr lang="en-US" sz="1200" err="1">
                <a:latin typeface="Times New Roman"/>
                <a:cs typeface="Times New Roman"/>
              </a:rPr>
              <a:t>jezik</a:t>
            </a:r>
            <a:endParaRPr lang="en-US" sz="1200">
              <a:latin typeface="Times New Roman"/>
              <a:cs typeface="Times New Roman"/>
            </a:endParaRPr>
          </a:p>
          <a:p>
            <a:pPr>
              <a:buNone/>
            </a:pPr>
            <a:r>
              <a:rPr lang="en-US" sz="1200" err="1">
                <a:latin typeface="Times New Roman"/>
                <a:cs typeface="Times New Roman"/>
              </a:rPr>
              <a:t>Volim</a:t>
            </a:r>
            <a:r>
              <a:rPr lang="en-US" sz="1200">
                <a:latin typeface="Times New Roman"/>
                <a:cs typeface="Times New Roman"/>
              </a:rPr>
              <a:t> </a:t>
            </a:r>
            <a:r>
              <a:rPr lang="en-US" sz="1200" err="1">
                <a:latin typeface="Times New Roman"/>
                <a:cs typeface="Times New Roman"/>
              </a:rPr>
              <a:t>hrvatski</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hrvatski</a:t>
            </a:r>
            <a:r>
              <a:rPr lang="en-US" sz="1200">
                <a:latin typeface="Times New Roman"/>
                <a:cs typeface="Times New Roman"/>
              </a:rPr>
              <a:t> </a:t>
            </a:r>
            <a:r>
              <a:rPr lang="en-US" sz="1200" err="1">
                <a:latin typeface="Times New Roman"/>
                <a:cs typeface="Times New Roman"/>
              </a:rPr>
              <a:t>jezik</a:t>
            </a:r>
            <a:r>
              <a:rPr lang="en-US" sz="1200">
                <a:latin typeface="Times New Roman"/>
                <a:cs typeface="Times New Roman"/>
              </a:rPr>
              <a:t> u </a:t>
            </a:r>
            <a:r>
              <a:rPr lang="en-US" sz="1200" err="1">
                <a:latin typeface="Times New Roman"/>
                <a:cs typeface="Times New Roman"/>
              </a:rPr>
              <a:t>osmome</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Anđelka </a:t>
            </a:r>
            <a:r>
              <a:rPr lang="en-US" sz="1200" err="1">
                <a:latin typeface="Times New Roman"/>
                <a:cs typeface="Times New Roman"/>
              </a:rPr>
              <a:t>Rihtarić</a:t>
            </a:r>
            <a:r>
              <a:rPr lang="en-US" sz="1200">
                <a:latin typeface="Times New Roman"/>
                <a:cs typeface="Times New Roman"/>
              </a:rPr>
              <a:t>, Vesna Samardžić, Sanja Latin</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Volim</a:t>
            </a:r>
            <a:r>
              <a:rPr lang="en-US" sz="1200">
                <a:latin typeface="Times New Roman"/>
                <a:cs typeface="Times New Roman"/>
              </a:rPr>
              <a:t> </a:t>
            </a:r>
            <a:r>
              <a:rPr lang="en-US" sz="1200" err="1">
                <a:latin typeface="Times New Roman"/>
                <a:cs typeface="Times New Roman"/>
              </a:rPr>
              <a:t>hrvatski</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hrvatskoga</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osmome</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Danijela Sunara-Jozek, Katarina Franjo</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91031496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normAutofit/>
          </a:bodyPr>
          <a:lstStyle/>
          <a:p>
            <a:r>
              <a:rPr lang="en-US" sz="2400" b="1">
                <a:latin typeface="Times New Roman"/>
              </a:rPr>
              <a:t>8.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Matematika</a:t>
            </a:r>
            <a:endParaRPr lang="en-US" sz="1200">
              <a:latin typeface="Times New Roman"/>
              <a:cs typeface="Times New Roman"/>
            </a:endParaRPr>
          </a:p>
          <a:p>
            <a:pPr>
              <a:buNone/>
            </a:pPr>
            <a:r>
              <a:rPr lang="en-US" sz="1200" err="1">
                <a:latin typeface="Times New Roman"/>
                <a:cs typeface="Times New Roman"/>
              </a:rPr>
              <a:t>Matematika</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matematike</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p>
          <a:p>
            <a:pPr>
              <a:buNone/>
            </a:pPr>
            <a:r>
              <a:rPr lang="en-US" sz="1200">
                <a:latin typeface="Times New Roman"/>
                <a:cs typeface="Times New Roman"/>
              </a:rPr>
              <a:t>Ljiljana </a:t>
            </a:r>
            <a:r>
              <a:rPr lang="en-US" sz="1200" err="1">
                <a:latin typeface="Times New Roman"/>
                <a:cs typeface="Times New Roman"/>
              </a:rPr>
              <a:t>Peretin</a:t>
            </a:r>
            <a:r>
              <a:rPr lang="en-US" sz="1200">
                <a:latin typeface="Times New Roman"/>
                <a:cs typeface="Times New Roman"/>
              </a:rPr>
              <a:t>, Denis Vujanović</a:t>
            </a:r>
            <a:endParaRPr lang="en-US" sz="1200"/>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err="1"/>
          </a:p>
          <a:p>
            <a:pPr>
              <a:buNone/>
            </a:pPr>
            <a:endParaRPr lang="en-US" sz="1200">
              <a:latin typeface="Times New Roman"/>
              <a:cs typeface="Times New Roman"/>
            </a:endParaRPr>
          </a:p>
          <a:p>
            <a:pPr>
              <a:buNone/>
            </a:pPr>
            <a:r>
              <a:rPr lang="en-US" sz="1200" err="1">
                <a:latin typeface="Times New Roman"/>
                <a:cs typeface="Times New Roman"/>
              </a:rPr>
              <a:t>Matematika</a:t>
            </a:r>
            <a:r>
              <a:rPr lang="en-US" sz="1200">
                <a:latin typeface="Times New Roman"/>
                <a:cs typeface="Times New Roman"/>
              </a:rPr>
              <a:t> 8, </a:t>
            </a:r>
            <a:r>
              <a:rPr lang="en-US" sz="1200" err="1">
                <a:latin typeface="Times New Roman"/>
                <a:cs typeface="Times New Roman"/>
              </a:rPr>
              <a:t>listići</a:t>
            </a:r>
            <a:r>
              <a:rPr lang="en-US" sz="1200">
                <a:latin typeface="Times New Roman"/>
                <a:cs typeface="Times New Roman"/>
              </a:rPr>
              <a:t> za </a:t>
            </a:r>
            <a:r>
              <a:rPr lang="en-US" sz="1200" err="1">
                <a:latin typeface="Times New Roman"/>
                <a:cs typeface="Times New Roman"/>
              </a:rPr>
              <a:t>provjeru</a:t>
            </a:r>
            <a:r>
              <a:rPr lang="en-US" sz="1200">
                <a:latin typeface="Times New Roman"/>
                <a:cs typeface="Times New Roman"/>
              </a:rPr>
              <a:t> </a:t>
            </a:r>
            <a:r>
              <a:rPr lang="en-US" sz="1200" err="1">
                <a:latin typeface="Times New Roman"/>
                <a:cs typeface="Times New Roman"/>
              </a:rPr>
              <a:t>usvojenosti</a:t>
            </a:r>
            <a:r>
              <a:rPr lang="en-US" sz="1200">
                <a:latin typeface="Times New Roman"/>
                <a:cs typeface="Times New Roman"/>
              </a:rPr>
              <a:t> </a:t>
            </a:r>
            <a:r>
              <a:rPr lang="en-US" sz="1200" err="1">
                <a:latin typeface="Times New Roman"/>
                <a:cs typeface="Times New Roman"/>
              </a:rPr>
              <a:t>odgojno-obrazovnih</a:t>
            </a:r>
            <a:r>
              <a:rPr lang="en-US" sz="1200">
                <a:latin typeface="Times New Roman"/>
                <a:cs typeface="Times New Roman"/>
              </a:rPr>
              <a:t> </a:t>
            </a:r>
            <a:r>
              <a:rPr lang="en-US" sz="1200" err="1">
                <a:latin typeface="Times New Roman"/>
                <a:cs typeface="Times New Roman"/>
              </a:rPr>
              <a:t>ishoda</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p>
          <a:p>
            <a:pPr>
              <a:buNone/>
            </a:pPr>
            <a:r>
              <a:rPr lang="en-US" sz="1200">
                <a:latin typeface="Times New Roman"/>
                <a:cs typeface="Times New Roman"/>
              </a:rPr>
              <a:t>Suzana </a:t>
            </a:r>
            <a:r>
              <a:rPr lang="en-US" sz="1200" err="1">
                <a:latin typeface="Times New Roman"/>
                <a:cs typeface="Times New Roman"/>
              </a:rPr>
              <a:t>Barnaki</a:t>
            </a:r>
            <a:endParaRPr lang="en-US" sz="1200"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err="1"/>
          </a:p>
          <a:p>
            <a:pPr>
              <a:buNone/>
            </a:pPr>
            <a:endParaRPr lang="en-US" sz="1200">
              <a:latin typeface="Times New Roman"/>
              <a:cs typeface="Times New Roman"/>
            </a:endParaRPr>
          </a:p>
          <a:p>
            <a:pPr>
              <a:buNone/>
            </a:pPr>
            <a:r>
              <a:rPr lang="en-US" sz="1200" err="1">
                <a:latin typeface="Times New Roman"/>
                <a:cs typeface="Times New Roman"/>
              </a:rPr>
              <a:t>Biologija</a:t>
            </a:r>
            <a:endParaRPr lang="en-US" sz="1200">
              <a:latin typeface="Times New Roman"/>
              <a:cs typeface="Times New Roman"/>
            </a:endParaRPr>
          </a:p>
          <a:p>
            <a:pPr>
              <a:buNone/>
            </a:pPr>
            <a:r>
              <a:rPr lang="en-US" sz="1200" err="1">
                <a:latin typeface="Times New Roman"/>
                <a:cs typeface="Times New Roman"/>
              </a:rPr>
              <a:t>Biologija</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biologiju</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Damir </a:t>
            </a:r>
            <a:r>
              <a:rPr lang="en-US" sz="1200" err="1">
                <a:latin typeface="Times New Roman"/>
                <a:cs typeface="Times New Roman"/>
              </a:rPr>
              <a:t>Bendelja</a:t>
            </a:r>
            <a:r>
              <a:rPr lang="en-US" sz="1200">
                <a:latin typeface="Times New Roman"/>
                <a:cs typeface="Times New Roman"/>
              </a:rPr>
              <a:t>, </a:t>
            </a:r>
            <a:r>
              <a:rPr lang="en-US" sz="1200" err="1">
                <a:latin typeface="Times New Roman"/>
                <a:cs typeface="Times New Roman"/>
              </a:rPr>
              <a:t>Žaklin</a:t>
            </a:r>
            <a:r>
              <a:rPr lang="en-US" sz="1200">
                <a:latin typeface="Times New Roman"/>
                <a:cs typeface="Times New Roman"/>
              </a:rPr>
              <a:t> </a:t>
            </a:r>
            <a:r>
              <a:rPr lang="en-US" sz="1200" err="1">
                <a:latin typeface="Times New Roman"/>
                <a:cs typeface="Times New Roman"/>
              </a:rPr>
              <a:t>Lukša</a:t>
            </a:r>
            <a:r>
              <a:rPr lang="en-US" sz="1200">
                <a:latin typeface="Times New Roman"/>
                <a:cs typeface="Times New Roman"/>
              </a:rPr>
              <a:t>, Emica Orešković, Monika Pavić, Nataša Pongrac, Renata </a:t>
            </a:r>
            <a:r>
              <a:rPr lang="en-US" sz="1200" err="1">
                <a:latin typeface="Times New Roman"/>
                <a:cs typeface="Times New Roman"/>
              </a:rPr>
              <a:t>Roščak</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Biologija</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biologije</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err="1"/>
          </a:p>
          <a:p>
            <a:pPr>
              <a:buNone/>
            </a:pPr>
            <a:r>
              <a:rPr lang="en-US" sz="1200" err="1">
                <a:latin typeface="Times New Roman"/>
                <a:cs typeface="Times New Roman"/>
              </a:rPr>
              <a:t>Đurđica</a:t>
            </a:r>
            <a:r>
              <a:rPr lang="en-US" sz="1200">
                <a:latin typeface="Times New Roman"/>
                <a:cs typeface="Times New Roman"/>
              </a:rPr>
              <a:t> </a:t>
            </a:r>
            <a:r>
              <a:rPr lang="en-US" sz="1200" err="1">
                <a:latin typeface="Times New Roman"/>
                <a:cs typeface="Times New Roman"/>
              </a:rPr>
              <a:t>Culjak</a:t>
            </a:r>
            <a:r>
              <a:rPr lang="en-US" sz="1200">
                <a:latin typeface="Times New Roman"/>
                <a:cs typeface="Times New Roman"/>
              </a:rPr>
              <a:t>, Renata </a:t>
            </a:r>
            <a:r>
              <a:rPr lang="en-US" sz="1200" err="1">
                <a:latin typeface="Times New Roman"/>
                <a:cs typeface="Times New Roman"/>
              </a:rPr>
              <a:t>Roščak</a:t>
            </a:r>
            <a:endParaRPr lang="en-US" sz="1200">
              <a:latin typeface="Times New Roman"/>
              <a:cs typeface="Times New Roman"/>
            </a:endParaRPr>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sz="1200"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234578362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91027"/>
          </a:xfrm>
        </p:spPr>
        <p:txBody>
          <a:bodyPr>
            <a:normAutofit/>
          </a:bodyPr>
          <a:lstStyle/>
          <a:p>
            <a:r>
              <a:rPr lang="en-US" sz="2400" b="1">
                <a:latin typeface="Times New Roman"/>
              </a:rPr>
              <a:t>8.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US" sz="1200" err="1">
                <a:latin typeface="Times New Roman"/>
                <a:cs typeface="Times New Roman"/>
              </a:rPr>
              <a:t>Fizika</a:t>
            </a:r>
            <a:endParaRPr lang="en-US" err="1"/>
          </a:p>
          <a:p>
            <a:pPr>
              <a:buNone/>
            </a:pPr>
            <a:r>
              <a:rPr lang="en-US" sz="1200">
                <a:latin typeface="Times New Roman"/>
                <a:cs typeface="Times New Roman"/>
              </a:rPr>
              <a:t>POKUSI - FIZIKA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Fizika</a:t>
            </a:r>
            <a:r>
              <a:rPr lang="en-US" sz="1200">
                <a:latin typeface="Times New Roman"/>
                <a:cs typeface="Times New Roman"/>
              </a:rPr>
              <a:t> </a:t>
            </a:r>
            <a:r>
              <a:rPr lang="en-US" sz="1200" err="1">
                <a:latin typeface="Times New Roman"/>
                <a:cs typeface="Times New Roman"/>
              </a:rPr>
              <a:t>oko</a:t>
            </a:r>
            <a:r>
              <a:rPr lang="en-US" sz="1200">
                <a:latin typeface="Times New Roman"/>
                <a:cs typeface="Times New Roman"/>
              </a:rPr>
              <a:t> </a:t>
            </a:r>
            <a:r>
              <a:rPr lang="en-US" sz="1200" err="1">
                <a:latin typeface="Times New Roman"/>
                <a:cs typeface="Times New Roman"/>
              </a:rPr>
              <a:t>nas</a:t>
            </a:r>
            <a:r>
              <a:rPr lang="en-US" sz="1200">
                <a:latin typeface="Times New Roman"/>
                <a:cs typeface="Times New Roman"/>
              </a:rPr>
              <a:t> 8 s </a:t>
            </a:r>
            <a:r>
              <a:rPr lang="en-US" sz="1200" err="1">
                <a:latin typeface="Times New Roman"/>
                <a:cs typeface="Times New Roman"/>
              </a:rPr>
              <a:t>radnim</a:t>
            </a:r>
            <a:r>
              <a:rPr lang="en-US" sz="1200">
                <a:latin typeface="Times New Roman"/>
                <a:cs typeface="Times New Roman"/>
              </a:rPr>
              <a:t> </a:t>
            </a:r>
            <a:r>
              <a:rPr lang="en-US" sz="1200" err="1">
                <a:latin typeface="Times New Roman"/>
                <a:cs typeface="Times New Roman"/>
              </a:rPr>
              <a:t>listovima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pokusa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fizike</a:t>
            </a:r>
            <a:r>
              <a:rPr lang="en-US" sz="1200">
                <a:latin typeface="Times New Roman"/>
                <a:cs typeface="Times New Roman"/>
              </a:rPr>
              <a:t> za </a:t>
            </a:r>
            <a:r>
              <a:rPr lang="en-US" sz="1200" err="1">
                <a:latin typeface="Times New Roman"/>
                <a:cs typeface="Times New Roman"/>
              </a:rPr>
              <a:t>osmi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Vladimir Paar, Tanja </a:t>
            </a:r>
            <a:r>
              <a:rPr lang="en-US" sz="1200" err="1">
                <a:latin typeface="Times New Roman"/>
                <a:cs typeface="Times New Roman"/>
              </a:rPr>
              <a:t>Ćul,ibrk</a:t>
            </a:r>
            <a:r>
              <a:rPr lang="en-US" sz="1200">
                <a:latin typeface="Times New Roman"/>
                <a:cs typeface="Times New Roman"/>
              </a:rPr>
              <a:t>, Mladen </a:t>
            </a:r>
            <a:r>
              <a:rPr lang="en-US" sz="1200" err="1">
                <a:latin typeface="Times New Roman"/>
                <a:cs typeface="Times New Roman"/>
              </a:rPr>
              <a:t>Kl,aić</a:t>
            </a:r>
            <a:r>
              <a:rPr lang="en-US" sz="1200">
                <a:latin typeface="Times New Roman"/>
                <a:cs typeface="Times New Roman"/>
              </a:rPr>
              <a:t>, Sanja Martinko, Dubravko Sila, Erika Tušek Vrhovec</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priborom</a:t>
            </a:r>
            <a:r>
              <a:rPr lang="en-US" sz="1200">
                <a:latin typeface="Times New Roman"/>
                <a:cs typeface="Times New Roman"/>
              </a:rPr>
              <a:t> za </a:t>
            </a:r>
            <a:r>
              <a:rPr lang="en-US" sz="1200" err="1">
                <a:latin typeface="Times New Roman"/>
                <a:cs typeface="Times New Roman"/>
              </a:rPr>
              <a:t>istraživačku</a:t>
            </a:r>
            <a:r>
              <a:rPr lang="en-US" sz="1200">
                <a:latin typeface="Times New Roman"/>
                <a:cs typeface="Times New Roman"/>
              </a:rPr>
              <a:t> </a:t>
            </a:r>
            <a:r>
              <a:rPr lang="en-US" sz="1200" err="1">
                <a:latin typeface="Times New Roman"/>
                <a:cs typeface="Times New Roman"/>
              </a:rPr>
              <a:t>nastavu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Fizika</a:t>
            </a:r>
            <a:r>
              <a:rPr lang="en-US" sz="1200">
                <a:latin typeface="Times New Roman"/>
                <a:cs typeface="Times New Roman"/>
              </a:rPr>
              <a:t> </a:t>
            </a:r>
            <a:r>
              <a:rPr lang="en-US" sz="1200" err="1">
                <a:latin typeface="Times New Roman"/>
                <a:cs typeface="Times New Roman"/>
              </a:rPr>
              <a:t>oko</a:t>
            </a:r>
            <a:r>
              <a:rPr lang="en-US" sz="1200">
                <a:latin typeface="Times New Roman"/>
                <a:cs typeface="Times New Roman"/>
              </a:rPr>
              <a:t> </a:t>
            </a:r>
            <a:r>
              <a:rPr lang="en-US" sz="1200" err="1">
                <a:latin typeface="Times New Roman"/>
                <a:cs typeface="Times New Roman"/>
              </a:rPr>
              <a:t>nas</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fiziku</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a:p>
          <a:p>
            <a:pPr>
              <a:buNone/>
            </a:pPr>
            <a:r>
              <a:rPr lang="en-US" sz="1200">
                <a:latin typeface="Times New Roman"/>
                <a:cs typeface="Times New Roman"/>
              </a:rPr>
              <a:t>Vladimir Paar, Tanja </a:t>
            </a:r>
            <a:r>
              <a:rPr lang="en-US" sz="1200" err="1">
                <a:latin typeface="Times New Roman"/>
                <a:cs typeface="Times New Roman"/>
              </a:rPr>
              <a:t>Ćulibrk</a:t>
            </a:r>
            <a:r>
              <a:rPr lang="en-US" sz="1200">
                <a:latin typeface="Times New Roman"/>
                <a:cs typeface="Times New Roman"/>
              </a:rPr>
              <a:t>, Mladen </a:t>
            </a:r>
            <a:r>
              <a:rPr lang="en-US" sz="1200" err="1">
                <a:latin typeface="Times New Roman"/>
                <a:cs typeface="Times New Roman"/>
              </a:rPr>
              <a:t>Klaić</a:t>
            </a:r>
            <a:r>
              <a:rPr lang="en-US" sz="1200">
                <a:latin typeface="Times New Roman"/>
                <a:cs typeface="Times New Roman"/>
              </a:rPr>
              <a:t>, Sanja Martinko, Dubravko Sila</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Kemija</a:t>
            </a:r>
            <a:endParaRPr lang="en-US" sz="1200">
              <a:latin typeface="Times New Roman"/>
              <a:cs typeface="Times New Roman"/>
            </a:endParaRPr>
          </a:p>
          <a:p>
            <a:pPr>
              <a:buNone/>
            </a:pPr>
            <a:r>
              <a:rPr lang="en-US" sz="1200" err="1">
                <a:latin typeface="Times New Roman"/>
                <a:cs typeface="Times New Roman"/>
              </a:rPr>
              <a:t>Kemija</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kemije</a:t>
            </a:r>
            <a:r>
              <a:rPr lang="en-US" sz="1200">
                <a:latin typeface="Times New Roman"/>
                <a:cs typeface="Times New Roman"/>
              </a:rPr>
              <a:t> za </a:t>
            </a:r>
            <a:r>
              <a:rPr lang="en-US" sz="1200" err="1">
                <a:latin typeface="Times New Roman"/>
                <a:cs typeface="Times New Roman"/>
              </a:rPr>
              <a:t>osmi</a:t>
            </a:r>
            <a:r>
              <a:rPr lang="en-US" sz="1200">
                <a:latin typeface="Times New Roman"/>
                <a:cs typeface="Times New Roman"/>
              </a:rPr>
              <a:t>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r>
              <a:rPr lang="en-US" sz="1200">
                <a:latin typeface="Times New Roman"/>
                <a:cs typeface="Times New Roman"/>
              </a:rPr>
              <a:t> s </a:t>
            </a:r>
            <a:r>
              <a:rPr lang="en-US" sz="1200" err="1">
                <a:latin typeface="Times New Roman"/>
                <a:cs typeface="Times New Roman"/>
              </a:rPr>
              <a:t>radnim</a:t>
            </a:r>
            <a:r>
              <a:rPr lang="en-US" sz="1200">
                <a:latin typeface="Times New Roman"/>
                <a:cs typeface="Times New Roman"/>
              </a:rPr>
              <a:t> </a:t>
            </a:r>
            <a:r>
              <a:rPr lang="en-US" sz="1200" err="1">
                <a:latin typeface="Times New Roman"/>
                <a:cs typeface="Times New Roman"/>
              </a:rPr>
              <a:t>listićima</a:t>
            </a:r>
            <a:r>
              <a:rPr lang="en-US" sz="1200">
                <a:latin typeface="Times New Roman"/>
                <a:cs typeface="Times New Roman"/>
              </a:rPr>
              <a:t> za </a:t>
            </a:r>
            <a:r>
              <a:rPr lang="en-US" sz="1200" err="1">
                <a:latin typeface="Times New Roman"/>
                <a:cs typeface="Times New Roman"/>
              </a:rPr>
              <a:t>istraživačku</a:t>
            </a:r>
            <a:r>
              <a:rPr lang="en-US" sz="1200">
                <a:latin typeface="Times New Roman"/>
                <a:cs typeface="Times New Roman"/>
              </a:rPr>
              <a:t> </a:t>
            </a:r>
            <a:r>
              <a:rPr lang="en-US" sz="1200" err="1">
                <a:latin typeface="Times New Roman"/>
                <a:cs typeface="Times New Roman"/>
              </a:rPr>
              <a:t>nastavu</a:t>
            </a:r>
            <a:endParaRPr lang="en-US" err="1"/>
          </a:p>
          <a:p>
            <a:pPr>
              <a:buNone/>
            </a:pPr>
            <a:r>
              <a:rPr lang="en-US" sz="1200">
                <a:latin typeface="Times New Roman"/>
                <a:cs typeface="Times New Roman"/>
              </a:rPr>
              <a:t>Roko </a:t>
            </a:r>
            <a:r>
              <a:rPr lang="en-US" sz="1200" err="1">
                <a:latin typeface="Times New Roman"/>
                <a:cs typeface="Times New Roman"/>
              </a:rPr>
              <a:t>Vladušić</a:t>
            </a:r>
            <a:r>
              <a:rPr lang="en-US" sz="1200">
                <a:latin typeface="Times New Roman"/>
                <a:cs typeface="Times New Roman"/>
              </a:rPr>
              <a:t>, </a:t>
            </a:r>
            <a:r>
              <a:rPr lang="en-US" sz="1200" err="1">
                <a:latin typeface="Times New Roman"/>
                <a:cs typeface="Times New Roman"/>
              </a:rPr>
              <a:t>Sanda</a:t>
            </a:r>
            <a:r>
              <a:rPr lang="en-US" sz="1200">
                <a:latin typeface="Times New Roman"/>
                <a:cs typeface="Times New Roman"/>
              </a:rPr>
              <a:t> Šimičić, Miroslav Pernar</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r>
              <a:rPr lang="en-US" sz="1200" err="1">
                <a:latin typeface="Times New Roman"/>
                <a:cs typeface="Times New Roman"/>
              </a:rPr>
              <a:t>Kemija</a:t>
            </a:r>
            <a:r>
              <a:rPr lang="en-US" sz="1200">
                <a:latin typeface="Times New Roman"/>
                <a:cs typeface="Times New Roman"/>
              </a:rPr>
              <a:t>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s </a:t>
            </a:r>
            <a:r>
              <a:rPr lang="en-US" sz="1200" err="1">
                <a:latin typeface="Times New Roman"/>
                <a:cs typeface="Times New Roman"/>
              </a:rPr>
              <a:t>materijalima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a:t>
            </a:r>
            <a:r>
              <a:rPr lang="en-US" sz="1200" err="1">
                <a:latin typeface="Times New Roman"/>
                <a:cs typeface="Times New Roman"/>
              </a:rPr>
              <a:t>učenicima</a:t>
            </a:r>
            <a:r>
              <a:rPr lang="en-US" sz="1200">
                <a:latin typeface="Times New Roman"/>
                <a:cs typeface="Times New Roman"/>
              </a:rPr>
              <a:t> </a:t>
            </a:r>
            <a:r>
              <a:rPr lang="en-US" sz="1200" err="1">
                <a:latin typeface="Times New Roman"/>
                <a:cs typeface="Times New Roman"/>
              </a:rPr>
              <a:t>pri</a:t>
            </a:r>
            <a:r>
              <a:rPr lang="en-US" sz="1200">
                <a:latin typeface="Times New Roman"/>
                <a:cs typeface="Times New Roman"/>
              </a:rPr>
              <a:t>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kemije</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endParaRPr lang="en-US"/>
          </a:p>
          <a:p>
            <a:pPr>
              <a:buNone/>
            </a:pPr>
            <a:r>
              <a:rPr lang="en-US" sz="1200">
                <a:latin typeface="Times New Roman"/>
                <a:cs typeface="Times New Roman"/>
              </a:rPr>
              <a:t>Marijana Magdić, Nikolina </a:t>
            </a:r>
            <a:r>
              <a:rPr lang="en-US" sz="1200" err="1">
                <a:latin typeface="Times New Roman"/>
                <a:cs typeface="Times New Roman"/>
              </a:rPr>
              <a:t>Štiglić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Profil</a:t>
            </a:r>
            <a:r>
              <a:rPr lang="en-US" sz="1200">
                <a:latin typeface="Times New Roman"/>
                <a:cs typeface="Times New Roman"/>
              </a:rPr>
              <a:t> Klett</a:t>
            </a:r>
            <a:endParaRPr lang="en-US"/>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78435904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p:txBody>
          <a:bodyPr>
            <a:normAutofit/>
          </a:bodyPr>
          <a:lstStyle/>
          <a:p>
            <a:r>
              <a:rPr lang="en-US" sz="2400" b="1">
                <a:latin typeface="Times New Roman"/>
              </a:rPr>
              <a:t>8.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fontScale="92500" lnSpcReduction="20000"/>
          </a:bodyPr>
          <a:lstStyle/>
          <a:p>
            <a:pPr>
              <a:buNone/>
            </a:pPr>
            <a:r>
              <a:rPr lang="en-US" sz="1200" err="1">
                <a:latin typeface="Times New Roman"/>
                <a:cs typeface="Times New Roman"/>
              </a:rPr>
              <a:t>Povijest</a:t>
            </a:r>
            <a:endParaRPr lang="en-US" sz="1200">
              <a:latin typeface="Times New Roman"/>
              <a:cs typeface="Times New Roman"/>
            </a:endParaRPr>
          </a:p>
          <a:p>
            <a:pPr>
              <a:buNone/>
            </a:pPr>
            <a:r>
              <a:rPr lang="en-US" sz="1200">
                <a:latin typeface="Times New Roman"/>
                <a:cs typeface="Times New Roman"/>
              </a:rPr>
              <a:t>Klio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povijest</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Krešimir </a:t>
            </a:r>
            <a:r>
              <a:rPr lang="en-US" sz="1200" err="1">
                <a:latin typeface="Times New Roman"/>
                <a:cs typeface="Times New Roman"/>
              </a:rPr>
              <a:t>Erdelja</a:t>
            </a:r>
            <a:r>
              <a:rPr lang="en-US" sz="1200">
                <a:latin typeface="Times New Roman"/>
                <a:cs typeface="Times New Roman"/>
              </a:rPr>
              <a:t>, Igor Stojaković</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r>
              <a:rPr lang="en-US"/>
              <a:t/>
            </a:r>
            <a:br>
              <a:rPr lang="en-US"/>
            </a:br>
            <a:endParaRPr lang="en-US"/>
          </a:p>
          <a:p>
            <a:pPr>
              <a:buNone/>
            </a:pPr>
            <a:r>
              <a:rPr lang="en-US" sz="1200">
                <a:latin typeface="Times New Roman"/>
                <a:cs typeface="Times New Roman"/>
              </a:rPr>
              <a:t>Klio 8,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povijesti</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Ana </a:t>
            </a:r>
            <a:r>
              <a:rPr lang="en-US" sz="1200" err="1">
                <a:latin typeface="Times New Roman"/>
                <a:cs typeface="Times New Roman"/>
              </a:rPr>
              <a:t>Hinić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Geografija</a:t>
            </a:r>
          </a:p>
          <a:p>
            <a:pPr>
              <a:buNone/>
            </a:pPr>
            <a:r>
              <a:rPr lang="en-US" sz="1200">
                <a:latin typeface="Times New Roman"/>
                <a:cs typeface="Times New Roman"/>
              </a:rPr>
              <a:t>Gea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geografiju</a:t>
            </a:r>
            <a:r>
              <a:rPr lang="en-US" sz="1200">
                <a:latin typeface="Times New Roman"/>
                <a:cs typeface="Times New Roman"/>
              </a:rPr>
              <a:t> u </a:t>
            </a:r>
            <a:r>
              <a:rPr lang="en-US" sz="1200" err="1">
                <a:latin typeface="Times New Roman"/>
                <a:cs typeface="Times New Roman"/>
              </a:rPr>
              <a:t>osmome</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Danijel </a:t>
            </a:r>
            <a:r>
              <a:rPr lang="en-US" sz="1200" err="1">
                <a:latin typeface="Times New Roman"/>
                <a:cs typeface="Times New Roman"/>
              </a:rPr>
              <a:t>Orešić</a:t>
            </a:r>
            <a:r>
              <a:rPr lang="en-US" sz="1200">
                <a:latin typeface="Times New Roman"/>
                <a:cs typeface="Times New Roman"/>
              </a:rPr>
              <a:t>, Ružica Vuk, Igor </a:t>
            </a:r>
            <a:r>
              <a:rPr lang="en-US" sz="1200" err="1">
                <a:latin typeface="Times New Roman"/>
                <a:cs typeface="Times New Roman"/>
              </a:rPr>
              <a:t>Tišma</a:t>
            </a:r>
            <a:r>
              <a:rPr lang="en-US" sz="1200">
                <a:latin typeface="Times New Roman"/>
                <a:cs typeface="Times New Roman"/>
              </a:rPr>
              <a:t>, Alenka Bujan</a:t>
            </a:r>
            <a:endParaRPr lang="en-US"/>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r>
              <a:rPr lang="en-US"/>
              <a:t/>
            </a:r>
            <a:br>
              <a:rPr lang="en-US"/>
            </a:br>
            <a:endParaRPr lang="en-US"/>
          </a:p>
          <a:p>
            <a:pPr>
              <a:buNone/>
            </a:pPr>
            <a:r>
              <a:rPr lang="en-US" sz="1200">
                <a:latin typeface="Times New Roman"/>
                <a:cs typeface="Times New Roman"/>
              </a:rPr>
              <a:t>Gea 4, </a:t>
            </a: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r>
              <a:rPr lang="en-US" sz="1200">
                <a:latin typeface="Times New Roman"/>
                <a:cs typeface="Times New Roman"/>
              </a:rPr>
              <a:t> za </a:t>
            </a:r>
            <a:r>
              <a:rPr lang="en-US" sz="1200" err="1">
                <a:latin typeface="Times New Roman"/>
                <a:cs typeface="Times New Roman"/>
              </a:rPr>
              <a:t>pomoć</a:t>
            </a:r>
            <a:r>
              <a:rPr lang="en-US" sz="1200">
                <a:latin typeface="Times New Roman"/>
                <a:cs typeface="Times New Roman"/>
              </a:rPr>
              <a:t> u </a:t>
            </a:r>
            <a:r>
              <a:rPr lang="en-US" sz="1200" err="1">
                <a:latin typeface="Times New Roman"/>
                <a:cs typeface="Times New Roman"/>
              </a:rPr>
              <a:t>učenju</a:t>
            </a:r>
            <a:r>
              <a:rPr lang="en-US" sz="1200">
                <a:latin typeface="Times New Roman"/>
                <a:cs typeface="Times New Roman"/>
              </a:rPr>
              <a:t> </a:t>
            </a:r>
            <a:r>
              <a:rPr lang="en-US" sz="1200" err="1">
                <a:latin typeface="Times New Roman"/>
                <a:cs typeface="Times New Roman"/>
              </a:rPr>
              <a:t>geografije</a:t>
            </a:r>
            <a:r>
              <a:rPr lang="en-US" sz="1200">
                <a:latin typeface="Times New Roman"/>
                <a:cs typeface="Times New Roman"/>
              </a:rPr>
              <a:t> u 8.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err="1">
                <a:latin typeface="Times New Roman"/>
                <a:cs typeface="Times New Roman"/>
              </a:rPr>
              <a:t>Petar</a:t>
            </a:r>
            <a:r>
              <a:rPr lang="en-US" sz="1200">
                <a:latin typeface="Times New Roman"/>
                <a:cs typeface="Times New Roman"/>
              </a:rPr>
              <a:t> </a:t>
            </a:r>
            <a:r>
              <a:rPr lang="en-US" sz="1200" err="1">
                <a:latin typeface="Times New Roman"/>
                <a:cs typeface="Times New Roman"/>
              </a:rPr>
              <a:t>Perić</a:t>
            </a:r>
            <a:endParaRPr lang="en-US" err="1"/>
          </a:p>
          <a:p>
            <a:pPr>
              <a:buNone/>
            </a:pPr>
            <a:r>
              <a:rPr lang="en-US" sz="1200" err="1">
                <a:latin typeface="Times New Roman"/>
                <a:cs typeface="Times New Roman"/>
              </a:rPr>
              <a:t>radna</a:t>
            </a:r>
            <a:r>
              <a:rPr lang="en-US" sz="1200">
                <a:latin typeface="Times New Roman"/>
                <a:cs typeface="Times New Roman"/>
              </a:rPr>
              <a:t> </a:t>
            </a:r>
            <a:r>
              <a:rPr lang="en-US" sz="1200" err="1">
                <a:latin typeface="Times New Roman"/>
                <a:cs typeface="Times New Roman"/>
              </a:rPr>
              <a:t>bilježnica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347178145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07393"/>
          </a:xfrm>
        </p:spPr>
        <p:txBody>
          <a:bodyPr>
            <a:normAutofit/>
          </a:bodyPr>
          <a:lstStyle/>
          <a:p>
            <a:r>
              <a:rPr lang="en-US" sz="2400" b="1"/>
              <a:t>8. </a:t>
            </a:r>
            <a:r>
              <a:rPr lang="en-US" sz="2400" b="1" err="1">
                <a:latin typeface="Times New Roman"/>
              </a:rPr>
              <a:t>razred</a:t>
            </a:r>
            <a:endParaRPr lang="en-US" sz="2400" b="1">
              <a:latin typeface="Times New Roman"/>
            </a:endParaRP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err="1">
                <a:latin typeface="Times New Roman"/>
                <a:cs typeface="Times New Roman"/>
              </a:rPr>
              <a:t>Tehnička</a:t>
            </a:r>
            <a:r>
              <a:rPr lang="en-US" sz="1200">
                <a:latin typeface="Times New Roman"/>
                <a:cs typeface="Times New Roman"/>
              </a:rPr>
              <a:t> </a:t>
            </a:r>
            <a:r>
              <a:rPr lang="en-US" sz="1200" err="1">
                <a:latin typeface="Times New Roman"/>
                <a:cs typeface="Times New Roman"/>
              </a:rPr>
              <a:t>kultura</a:t>
            </a:r>
            <a:endParaRPr lang="en-US" sz="1200">
              <a:latin typeface="Times New Roman"/>
              <a:cs typeface="Times New Roman"/>
            </a:endParaRPr>
          </a:p>
          <a:p>
            <a:pPr>
              <a:buNone/>
            </a:pPr>
            <a:r>
              <a:rPr lang="en-US" sz="1200" err="1">
                <a:latin typeface="Times New Roman"/>
                <a:cs typeface="Times New Roman"/>
              </a:rPr>
              <a:t>Svijet</a:t>
            </a:r>
            <a:r>
              <a:rPr lang="en-US" sz="1200">
                <a:latin typeface="Times New Roman"/>
                <a:cs typeface="Times New Roman"/>
              </a:rPr>
              <a:t> </a:t>
            </a:r>
            <a:r>
              <a:rPr lang="en-US" sz="1200" err="1">
                <a:latin typeface="Times New Roman"/>
                <a:cs typeface="Times New Roman"/>
              </a:rPr>
              <a:t>tehnike</a:t>
            </a:r>
            <a:r>
              <a:rPr lang="en-US" sz="1200">
                <a:latin typeface="Times New Roman"/>
                <a:cs typeface="Times New Roman"/>
              </a:rPr>
              <a:t> 8, </a:t>
            </a: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r>
              <a:rPr lang="en-US" sz="1200">
                <a:latin typeface="Times New Roman"/>
                <a:cs typeface="Times New Roman"/>
              </a:rPr>
              <a:t> za </a:t>
            </a:r>
            <a:r>
              <a:rPr lang="en-US" sz="1200" err="1">
                <a:latin typeface="Times New Roman"/>
                <a:cs typeface="Times New Roman"/>
              </a:rPr>
              <a:t>izvođenje</a:t>
            </a:r>
            <a:r>
              <a:rPr lang="en-US" sz="1200">
                <a:latin typeface="Times New Roman"/>
                <a:cs typeface="Times New Roman"/>
              </a:rPr>
              <a:t> </a:t>
            </a:r>
            <a:r>
              <a:rPr lang="en-US" sz="1200" err="1">
                <a:latin typeface="Times New Roman"/>
                <a:cs typeface="Times New Roman"/>
              </a:rPr>
              <a:t>vježbi</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praktičnog</a:t>
            </a:r>
            <a:r>
              <a:rPr lang="en-US" sz="1200">
                <a:latin typeface="Times New Roman"/>
                <a:cs typeface="Times New Roman"/>
              </a:rPr>
              <a:t> </a:t>
            </a:r>
            <a:r>
              <a:rPr lang="en-US" sz="1200" err="1">
                <a:latin typeface="Times New Roman"/>
                <a:cs typeface="Times New Roman"/>
              </a:rPr>
              <a:t>rada</a:t>
            </a:r>
            <a:r>
              <a:rPr lang="en-US" sz="1200">
                <a:latin typeface="Times New Roman"/>
                <a:cs typeface="Times New Roman"/>
              </a:rPr>
              <a:t> u </a:t>
            </a:r>
            <a:r>
              <a:rPr lang="en-US" sz="1200" err="1">
                <a:latin typeface="Times New Roman"/>
                <a:cs typeface="Times New Roman"/>
              </a:rPr>
              <a:t>tehničkoj</a:t>
            </a:r>
            <a:r>
              <a:rPr lang="en-US" sz="1200">
                <a:latin typeface="Times New Roman"/>
                <a:cs typeface="Times New Roman"/>
              </a:rPr>
              <a:t> </a:t>
            </a:r>
            <a:r>
              <a:rPr lang="en-US" sz="1200" err="1">
                <a:latin typeface="Times New Roman"/>
                <a:cs typeface="Times New Roman"/>
              </a:rPr>
              <a:t>kulturi</a:t>
            </a:r>
            <a:endParaRPr lang="en-US" err="1"/>
          </a:p>
          <a:p>
            <a:pPr>
              <a:buNone/>
            </a:pPr>
            <a:r>
              <a:rPr lang="en-US" sz="1200">
                <a:latin typeface="Times New Roman"/>
                <a:cs typeface="Times New Roman"/>
              </a:rPr>
              <a:t>Marino </a:t>
            </a:r>
            <a:r>
              <a:rPr lang="en-US" sz="1200" err="1">
                <a:latin typeface="Times New Roman"/>
                <a:cs typeface="Times New Roman"/>
              </a:rPr>
              <a:t>Čikeš</a:t>
            </a:r>
            <a:r>
              <a:rPr lang="en-US" sz="1200">
                <a:latin typeface="Times New Roman"/>
                <a:cs typeface="Times New Roman"/>
              </a:rPr>
              <a:t>, Vladimir </a:t>
            </a:r>
            <a:r>
              <a:rPr lang="en-US" sz="1200" err="1">
                <a:latin typeface="Times New Roman"/>
                <a:cs typeface="Times New Roman"/>
              </a:rPr>
              <a:t>Delić</a:t>
            </a:r>
            <a:r>
              <a:rPr lang="en-US" sz="1200">
                <a:latin typeface="Times New Roman"/>
                <a:cs typeface="Times New Roman"/>
              </a:rPr>
              <a:t>, Ivica Kolarić, Dragan </a:t>
            </a:r>
            <a:r>
              <a:rPr lang="en-US" sz="1200" err="1">
                <a:latin typeface="Times New Roman"/>
                <a:cs typeface="Times New Roman"/>
              </a:rPr>
              <a:t>Stanojević</a:t>
            </a:r>
            <a:r>
              <a:rPr lang="en-US" sz="1200">
                <a:latin typeface="Times New Roman"/>
                <a:cs typeface="Times New Roman"/>
              </a:rPr>
              <a:t>, Paolo </a:t>
            </a:r>
            <a:r>
              <a:rPr lang="en-US" sz="1200" err="1">
                <a:latin typeface="Times New Roman"/>
                <a:cs typeface="Times New Roman"/>
              </a:rPr>
              <a:t>Zenzerović</a:t>
            </a:r>
            <a:endParaRPr lang="en-US" err="1"/>
          </a:p>
          <a:p>
            <a:pPr>
              <a:buNone/>
            </a:pPr>
            <a:r>
              <a:rPr lang="en-US" sz="1200" err="1">
                <a:latin typeface="Times New Roman"/>
                <a:cs typeface="Times New Roman"/>
              </a:rPr>
              <a:t>radni</a:t>
            </a:r>
            <a:r>
              <a:rPr lang="en-US" sz="1200">
                <a:latin typeface="Times New Roman"/>
                <a:cs typeface="Times New Roman"/>
              </a:rPr>
              <a:t> </a:t>
            </a:r>
            <a:r>
              <a:rPr lang="en-US" sz="1200" err="1">
                <a:latin typeface="Times New Roman"/>
                <a:cs typeface="Times New Roman"/>
              </a:rPr>
              <a:t>materijali</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r>
              <a:rPr lang="en-US" sz="1200" err="1">
                <a:latin typeface="Times New Roman"/>
                <a:cs typeface="Times New Roman"/>
              </a:rPr>
              <a:t>Talijanski</a:t>
            </a:r>
            <a:r>
              <a:rPr lang="en-US" sz="1200">
                <a:latin typeface="Times New Roman"/>
                <a:cs typeface="Times New Roman"/>
              </a:rPr>
              <a:t> </a:t>
            </a:r>
            <a:r>
              <a:rPr lang="en-US" sz="1200" err="1">
                <a:latin typeface="Times New Roman"/>
                <a:cs typeface="Times New Roman"/>
              </a:rPr>
              <a:t>jezik</a:t>
            </a:r>
          </a:p>
          <a:p>
            <a:pPr>
              <a:buNone/>
            </a:pPr>
            <a:r>
              <a:rPr lang="en-US" sz="1200" err="1">
                <a:latin typeface="Times New Roman"/>
                <a:cs typeface="Times New Roman"/>
              </a:rPr>
              <a:t>Parolandia</a:t>
            </a:r>
            <a:r>
              <a:rPr lang="en-US" sz="1200">
                <a:latin typeface="Times New Roman"/>
                <a:cs typeface="Times New Roman"/>
              </a:rPr>
              <a:t> 5, </a:t>
            </a:r>
            <a:r>
              <a:rPr lang="en-US" sz="1200" err="1">
                <a:latin typeface="Times New Roman"/>
                <a:cs typeface="Times New Roman"/>
              </a:rPr>
              <a:t>trening</a:t>
            </a:r>
            <a:r>
              <a:rPr lang="en-US" sz="1200">
                <a:latin typeface="Times New Roman"/>
                <a:cs typeface="Times New Roman"/>
              </a:rPr>
              <a:t> </a:t>
            </a:r>
            <a:r>
              <a:rPr lang="en-US" sz="1200" err="1">
                <a:latin typeface="Times New Roman"/>
                <a:cs typeface="Times New Roman"/>
              </a:rPr>
              <a:t>jezičnih</a:t>
            </a:r>
            <a:r>
              <a:rPr lang="en-US" sz="1200">
                <a:latin typeface="Times New Roman"/>
                <a:cs typeface="Times New Roman"/>
              </a:rPr>
              <a:t> </a:t>
            </a:r>
            <a:r>
              <a:rPr lang="en-US" sz="1200" err="1">
                <a:latin typeface="Times New Roman"/>
                <a:cs typeface="Times New Roman"/>
              </a:rPr>
              <a:t>vještina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talijanskog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a:t>
            </a:r>
            <a:r>
              <a:rPr lang="en-US" sz="1200" err="1">
                <a:latin typeface="Times New Roman"/>
                <a:cs typeface="Times New Roman"/>
              </a:rPr>
              <a:t>osmom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err="1"/>
          </a:p>
          <a:p>
            <a:pPr>
              <a:buNone/>
            </a:pPr>
            <a:r>
              <a:rPr lang="en-US" sz="1200">
                <a:latin typeface="Times New Roman"/>
                <a:cs typeface="Times New Roman"/>
              </a:rPr>
              <a:t>Dubravka Novak, Silvia </a:t>
            </a:r>
            <a:r>
              <a:rPr lang="en-US" sz="1200" err="1">
                <a:latin typeface="Times New Roman"/>
                <a:cs typeface="Times New Roman"/>
              </a:rPr>
              <a:t>Venchiarutti</a:t>
            </a:r>
            <a:endParaRPr lang="en-US" err="1"/>
          </a:p>
          <a:p>
            <a:pPr>
              <a:buNone/>
            </a:pPr>
            <a:r>
              <a:rPr lang="en-US" sz="1200" err="1">
                <a:latin typeface="Times New Roman"/>
                <a:cs typeface="Times New Roman"/>
              </a:rPr>
              <a:t>trening</a:t>
            </a:r>
            <a:r>
              <a:rPr lang="en-US" sz="1200">
                <a:latin typeface="Times New Roman"/>
                <a:cs typeface="Times New Roman"/>
              </a:rPr>
              <a:t> </a:t>
            </a:r>
            <a:r>
              <a:rPr lang="en-US" sz="1200" err="1">
                <a:latin typeface="Times New Roman"/>
                <a:cs typeface="Times New Roman"/>
              </a:rPr>
              <a:t>jezičnih</a:t>
            </a:r>
            <a:r>
              <a:rPr lang="en-US" sz="1200">
                <a:latin typeface="Times New Roman"/>
                <a:cs typeface="Times New Roman"/>
              </a:rPr>
              <a:t> </a:t>
            </a:r>
            <a:r>
              <a:rPr lang="en-US" sz="1200" err="1">
                <a:latin typeface="Times New Roman"/>
                <a:cs typeface="Times New Roman"/>
              </a:rPr>
              <a:t>vještina</a:t>
            </a:r>
            <a:endParaRPr lang="en-US" err="1"/>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err="1"/>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52281414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g61f25f31c2_3_35"/>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930" name="Google Shape;1930;g61f25f31c2_3_35"/>
          <p:cNvSpPr/>
          <p:nvPr/>
        </p:nvSpPr>
        <p:spPr>
          <a:xfrm>
            <a:off x="1205250" y="1978675"/>
            <a:ext cx="7044600" cy="26652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400" b="1" i="0" u="none" strike="noStrike" cap="none">
                <a:solidFill>
                  <a:schemeClr val="dk1"/>
                </a:solidFill>
                <a:latin typeface="Times New Roman"/>
                <a:ea typeface="Times New Roman"/>
                <a:cs typeface="Times New Roman"/>
                <a:sym typeface="Times New Roman"/>
              </a:rPr>
              <a:t>O D L U K A</a:t>
            </a:r>
            <a:endParaRPr sz="2400" b="1" i="0" u="none" strike="noStrike" cap="none">
              <a:solidFill>
                <a:schemeClr val="dk1"/>
              </a:solidFill>
              <a:latin typeface="Times New Roman"/>
              <a:ea typeface="Times New Roman"/>
              <a:cs typeface="Times New Roman"/>
              <a:sym typeface="Times New Roman"/>
            </a:endParaRPr>
          </a:p>
          <a:p>
            <a:pPr algn="ctr">
              <a:buClr>
                <a:schemeClr val="dk1"/>
              </a:buClr>
              <a:buSzPts val="1100"/>
            </a:pPr>
            <a:r>
              <a:rPr lang="en" sz="2400" b="1" i="0" u="none" strike="noStrike" cap="none">
                <a:solidFill>
                  <a:schemeClr val="dk1"/>
                </a:solidFill>
                <a:latin typeface="Times New Roman"/>
                <a:ea typeface="Times New Roman"/>
                <a:cs typeface="Times New Roman"/>
                <a:sym typeface="Times New Roman"/>
              </a:rPr>
              <a:t>O </a:t>
            </a:r>
            <a:r>
              <a:rPr lang="en" sz="2400" b="1">
                <a:solidFill>
                  <a:schemeClr val="dk1"/>
                </a:solidFill>
                <a:latin typeface="Times New Roman"/>
                <a:ea typeface="Times New Roman"/>
                <a:cs typeface="Times New Roman"/>
                <a:sym typeface="Times New Roman"/>
              </a:rPr>
              <a:t>KORIŠTENJU </a:t>
            </a:r>
            <a:r>
              <a:rPr lang="en" sz="2400" b="1" i="0" u="none" strike="noStrike" cap="none">
                <a:solidFill>
                  <a:schemeClr val="dk1"/>
                </a:solidFill>
                <a:latin typeface="Times New Roman"/>
                <a:ea typeface="Times New Roman"/>
                <a:cs typeface="Times New Roman"/>
                <a:sym typeface="Times New Roman"/>
              </a:rPr>
              <a:t>KOMERCIJALNIH DRUGIH OBRAZOVNIH MATERIJALA</a:t>
            </a:r>
            <a:r>
              <a:rPr lang="en" sz="2400" b="1">
                <a:solidFill>
                  <a:schemeClr val="dk1"/>
                </a:solidFill>
                <a:latin typeface="Times New Roman"/>
                <a:ea typeface="Times New Roman"/>
                <a:cs typeface="Times New Roman"/>
                <a:sym typeface="Times New Roman"/>
              </a:rPr>
              <a:t>  </a:t>
            </a:r>
            <a:endParaRPr lang="en" sz="2400" b="1" i="0" u="none" strike="noStrike" cap="none">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Clr>
                <a:schemeClr val="dk1"/>
              </a:buClr>
              <a:buSzPts val="1800"/>
              <a:buFont typeface="Times New Roman"/>
              <a:buNone/>
            </a:pPr>
            <a:r>
              <a:rPr lang="en" sz="2400" b="1" i="0" u="none" strike="noStrike" cap="none">
                <a:solidFill>
                  <a:schemeClr val="dk1"/>
                </a:solidFill>
                <a:latin typeface="Times New Roman"/>
                <a:ea typeface="Times New Roman"/>
                <a:cs typeface="Times New Roman"/>
                <a:sym typeface="Times New Roman"/>
              </a:rPr>
              <a:t>ZA ŠKOLSKU GODINU </a:t>
            </a:r>
            <a:r>
              <a:rPr lang="en" sz="2400" b="1">
                <a:solidFill>
                  <a:schemeClr val="dk1"/>
                </a:solidFill>
                <a:latin typeface="Times New Roman"/>
                <a:ea typeface="Times New Roman"/>
                <a:cs typeface="Times New Roman"/>
                <a:sym typeface="Times New Roman"/>
              </a:rPr>
              <a:t>2022</a:t>
            </a:r>
            <a:r>
              <a:rPr lang="en" sz="2400" b="1" i="0" u="none" strike="noStrike" cap="none">
                <a:solidFill>
                  <a:schemeClr val="dk1"/>
                </a:solidFill>
                <a:latin typeface="Times New Roman"/>
                <a:ea typeface="Times New Roman"/>
                <a:cs typeface="Times New Roman"/>
                <a:sym typeface="Times New Roman"/>
              </a:rPr>
              <a:t>./</a:t>
            </a:r>
            <a:r>
              <a:rPr lang="en" sz="2400" b="1">
                <a:solidFill>
                  <a:schemeClr val="dk1"/>
                </a:solidFill>
                <a:latin typeface="Times New Roman"/>
                <a:ea typeface="Times New Roman"/>
                <a:cs typeface="Times New Roman"/>
                <a:sym typeface="Times New Roman"/>
              </a:rPr>
              <a:t>2023</a:t>
            </a:r>
            <a:r>
              <a:rPr lang="en" sz="2400" b="1" i="0" u="none" strike="noStrike" cap="none">
                <a:solidFill>
                  <a:schemeClr val="dk1"/>
                </a:solidFill>
                <a:latin typeface="Times New Roman"/>
                <a:ea typeface="Times New Roman"/>
                <a:cs typeface="Times New Roman"/>
                <a:sym typeface="Times New Roman"/>
              </a:rPr>
              <a:t>.</a:t>
            </a: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8"/>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37" name="Google Shape;337;p18"/>
          <p:cNvGraphicFramePr/>
          <p:nvPr>
            <p:extLst>
              <p:ext uri="{D42A27DB-BD31-4B8C-83A1-F6EECF244321}">
                <p14:modId xmlns:p14="http://schemas.microsoft.com/office/powerpoint/2010/main" val="2088149671"/>
              </p:ext>
            </p:extLst>
          </p:nvPr>
        </p:nvGraphicFramePr>
        <p:xfrm>
          <a:off x="219456" y="276300"/>
          <a:ext cx="8673019" cy="6373140"/>
        </p:xfrm>
        <a:graphic>
          <a:graphicData uri="http://schemas.openxmlformats.org/drawingml/2006/table">
            <a:tbl>
              <a:tblPr>
                <a:noFill/>
                <a:tableStyleId>{B2E6745A-B9C5-42E0-A17B-FDAA3278ED7C}</a:tableStyleId>
              </a:tblPr>
              <a:tblGrid>
                <a:gridCol w="2228776">
                  <a:extLst>
                    <a:ext uri="{9D8B030D-6E8A-4147-A177-3AD203B41FA5}">
                      <a16:colId xmlns:a16="http://schemas.microsoft.com/office/drawing/2014/main" val="20000"/>
                    </a:ext>
                  </a:extLst>
                </a:gridCol>
                <a:gridCol w="6444243">
                  <a:extLst>
                    <a:ext uri="{9D8B030D-6E8A-4147-A177-3AD203B41FA5}">
                      <a16:colId xmlns:a16="http://schemas.microsoft.com/office/drawing/2014/main" val="20001"/>
                    </a:ext>
                  </a:extLst>
                </a:gridCol>
              </a:tblGrid>
              <a:tr h="6445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lang="hr-HR" sz="1600" u="none" strike="noStrike" cap="none" dirty="0" smtClean="0">
                        <a:latin typeface="+mj-lt"/>
                      </a:endParaRPr>
                    </a:p>
                    <a:p>
                      <a:pPr marL="0" marR="0" lvl="0" indent="0" algn="ctr" rtl="0">
                        <a:lnSpc>
                          <a:spcPct val="100000"/>
                        </a:lnSpc>
                        <a:spcBef>
                          <a:spcPts val="0"/>
                        </a:spcBef>
                        <a:spcAft>
                          <a:spcPts val="0"/>
                        </a:spcAft>
                        <a:buClr>
                          <a:srgbClr val="000000"/>
                        </a:buClr>
                        <a:buSzPts val="1400"/>
                        <a:buFont typeface="Arial"/>
                        <a:buNone/>
                      </a:pPr>
                      <a:r>
                        <a:rPr lang="en" sz="1600" u="none" strike="noStrike" cap="none" dirty="0" smtClean="0">
                          <a:latin typeface="+mj-lt"/>
                        </a:rPr>
                        <a:t>I</a:t>
                      </a:r>
                      <a:r>
                        <a:rPr lang="en" sz="1600" b="1" u="none" strike="noStrike" cap="none" dirty="0" smtClean="0">
                          <a:latin typeface="+mj-lt"/>
                        </a:rPr>
                        <a:t>ZBORNA </a:t>
                      </a:r>
                      <a:r>
                        <a:rPr lang="en" sz="1600" b="1" u="none" strike="noStrike" cap="none" dirty="0">
                          <a:latin typeface="+mj-lt"/>
                        </a:rPr>
                        <a:t>NASTAVA IZ ENGLESKOG JEZIKA</a:t>
                      </a:r>
                      <a:endParaRPr sz="1600" b="1" u="none" strike="noStrike" cap="none" dirty="0">
                        <a:latin typeface="+mj-lt"/>
                      </a:endParaRPr>
                    </a:p>
                    <a:p>
                      <a:pPr marL="0" marR="0" lvl="0" indent="0" algn="ctr" rtl="0">
                        <a:lnSpc>
                          <a:spcPct val="100000"/>
                        </a:lnSpc>
                        <a:spcBef>
                          <a:spcPts val="0"/>
                        </a:spcBef>
                        <a:spcAft>
                          <a:spcPts val="0"/>
                        </a:spcAft>
                        <a:buFont typeface="Arial"/>
                        <a:buNone/>
                      </a:pPr>
                      <a:r>
                        <a:rPr lang="en" sz="1600" b="1" u="none" strike="noStrike" cap="none" dirty="0">
                          <a:latin typeface="+mj-lt"/>
                        </a:rPr>
                        <a:t> </a:t>
                      </a:r>
                      <a:r>
                        <a:rPr lang="hr-HR" sz="1600" b="1" u="none" strike="noStrike" cap="none" dirty="0" smtClean="0">
                          <a:latin typeface="+mj-lt"/>
                        </a:rPr>
                        <a:t>za učenike 6. c razrednog</a:t>
                      </a:r>
                      <a:r>
                        <a:rPr lang="hr-HR" sz="1600" b="1" u="none" strike="noStrike" cap="none" baseline="0" dirty="0" smtClean="0">
                          <a:latin typeface="+mj-lt"/>
                        </a:rPr>
                        <a:t> odjela</a:t>
                      </a:r>
                    </a:p>
                    <a:p>
                      <a:pPr marL="0" marR="0" lvl="0" indent="0" algn="ctr" rtl="0">
                        <a:lnSpc>
                          <a:spcPct val="100000"/>
                        </a:lnSpc>
                        <a:spcBef>
                          <a:spcPts val="0"/>
                        </a:spcBef>
                        <a:spcAft>
                          <a:spcPts val="0"/>
                        </a:spcAft>
                        <a:buFont typeface="Arial"/>
                        <a:buNone/>
                      </a:pPr>
                      <a:endParaRPr lang="hr-HR" sz="1600" b="1"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5887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71463" marR="0" lvl="0" indent="-90488" algn="just" rtl="0">
                        <a:lnSpc>
                          <a:spcPct val="100000"/>
                        </a:lnSpc>
                        <a:spcBef>
                          <a:spcPts val="0"/>
                        </a:spcBef>
                        <a:spcAft>
                          <a:spcPts val="0"/>
                        </a:spcAft>
                        <a:buClr>
                          <a:srgbClr val="000000"/>
                        </a:buClr>
                        <a:buSzPts val="400"/>
                        <a:buFont typeface="Times New Roman"/>
                        <a:buNone/>
                      </a:pPr>
                      <a:r>
                        <a:rPr lang="hr-HR" sz="1400" u="none" strike="noStrike" cap="none" dirty="0" smtClean="0">
                          <a:solidFill>
                            <a:schemeClr val="dk1"/>
                          </a:solidFill>
                          <a:latin typeface="+mj-lt"/>
                          <a:ea typeface="Times New Roman"/>
                          <a:cs typeface="Times New Roman"/>
                          <a:sym typeface="Times New Roman"/>
                        </a:rPr>
                        <a:t>  Cilj aktivnosti je osposobiti</a:t>
                      </a:r>
                      <a:r>
                        <a:rPr lang="hr-HR" sz="1400" u="none" strike="noStrike" cap="none" baseline="0" dirty="0" smtClean="0">
                          <a:solidFill>
                            <a:schemeClr val="dk1"/>
                          </a:solidFill>
                          <a:latin typeface="+mj-lt"/>
                          <a:ea typeface="Times New Roman"/>
                          <a:cs typeface="Times New Roman"/>
                          <a:sym typeface="Times New Roman"/>
                        </a:rPr>
                        <a:t> kod</a:t>
                      </a:r>
                      <a:r>
                        <a:rPr lang="hr-HR" sz="1400" u="none" strike="noStrike" cap="none" dirty="0" smtClean="0">
                          <a:solidFill>
                            <a:schemeClr val="dk1"/>
                          </a:solidFill>
                          <a:latin typeface="+mj-lt"/>
                          <a:ea typeface="Times New Roman"/>
                          <a:cs typeface="Times New Roman"/>
                          <a:sym typeface="Times New Roman"/>
                        </a:rPr>
                        <a:t> učenika </a:t>
                      </a:r>
                      <a:r>
                        <a:rPr lang="en" sz="1400" u="none" strike="noStrike" cap="none" dirty="0" smtClean="0">
                          <a:solidFill>
                            <a:schemeClr val="dk1"/>
                          </a:solidFill>
                          <a:latin typeface="+mj-lt"/>
                          <a:ea typeface="Times New Roman"/>
                          <a:cs typeface="Times New Roman"/>
                          <a:sym typeface="Times New Roman"/>
                        </a:rPr>
                        <a:t>usvajanje </a:t>
                      </a:r>
                      <a:r>
                        <a:rPr lang="en" sz="1400" u="none" strike="noStrike" cap="none" dirty="0">
                          <a:solidFill>
                            <a:schemeClr val="dk1"/>
                          </a:solidFill>
                          <a:latin typeface="+mj-lt"/>
                          <a:ea typeface="Times New Roman"/>
                          <a:cs typeface="Times New Roman"/>
                          <a:sym typeface="Times New Roman"/>
                        </a:rPr>
                        <a:t>leksičkih i gramatičkih </a:t>
                      </a:r>
                      <a:r>
                        <a:rPr lang="en" sz="1400" u="none" strike="noStrike" cap="none" dirty="0" smtClean="0">
                          <a:solidFill>
                            <a:schemeClr val="dk1"/>
                          </a:solidFill>
                          <a:latin typeface="+mj-lt"/>
                          <a:ea typeface="Times New Roman"/>
                          <a:cs typeface="Times New Roman"/>
                          <a:sym typeface="Times New Roman"/>
                        </a:rPr>
                        <a:t>znanja</a:t>
                      </a:r>
                      <a:r>
                        <a:rPr lang="hr-HR" sz="1400" u="none" strike="noStrike" cap="none" dirty="0" smtClean="0">
                          <a:solidFill>
                            <a:schemeClr val="dk1"/>
                          </a:solidFill>
                          <a:latin typeface="+mj-lt"/>
                          <a:ea typeface="Times New Roman"/>
                          <a:cs typeface="Times New Roman"/>
                          <a:sym typeface="Times New Roman"/>
                        </a:rPr>
                        <a:t>.</a:t>
                      </a:r>
                      <a:r>
                        <a:rPr lang="hr-HR" sz="1400" u="none" strike="noStrike" cap="none" baseline="0" dirty="0">
                          <a:solidFill>
                            <a:srgbClr val="000000"/>
                          </a:solidFill>
                          <a:latin typeface="+mj-lt"/>
                          <a:ea typeface="Times New Roman"/>
                          <a:cs typeface="Arial"/>
                          <a:sym typeface="Arial"/>
                        </a:rPr>
                        <a:t> </a:t>
                      </a:r>
                      <a:r>
                        <a:rPr lang="hr-HR" sz="1400" u="none" strike="noStrike" cap="none" baseline="0" dirty="0" smtClean="0">
                          <a:solidFill>
                            <a:srgbClr val="000000"/>
                          </a:solidFill>
                          <a:latin typeface="+mj-lt"/>
                          <a:ea typeface="Times New Roman"/>
                          <a:cs typeface="Arial"/>
                          <a:sym typeface="Arial"/>
                        </a:rPr>
                        <a:t>R</a:t>
                      </a:r>
                      <a:r>
                        <a:rPr lang="en" sz="1400" u="none" strike="noStrike" cap="none" dirty="0" smtClean="0">
                          <a:solidFill>
                            <a:schemeClr val="dk1"/>
                          </a:solidFill>
                          <a:latin typeface="+mj-lt"/>
                          <a:ea typeface="Times New Roman"/>
                          <a:cs typeface="Times New Roman"/>
                          <a:sym typeface="Times New Roman"/>
                        </a:rPr>
                        <a:t>azvijanje </a:t>
                      </a:r>
                      <a:r>
                        <a:rPr lang="en" sz="1400" u="none" strike="noStrike" cap="none" dirty="0">
                          <a:solidFill>
                            <a:schemeClr val="dk1"/>
                          </a:solidFill>
                          <a:latin typeface="+mj-lt"/>
                          <a:ea typeface="Times New Roman"/>
                          <a:cs typeface="Times New Roman"/>
                          <a:sym typeface="Times New Roman"/>
                        </a:rPr>
                        <a:t>komunikacije na engleskom jeziku u svakodnevnom životu te motiviranje učenika za cjeloživotno učenje stranih </a:t>
                      </a:r>
                      <a:r>
                        <a:rPr lang="en" sz="1400" u="none" strike="noStrike" cap="none" dirty="0" smtClean="0">
                          <a:solidFill>
                            <a:schemeClr val="dk1"/>
                          </a:solidFill>
                          <a:latin typeface="+mj-lt"/>
                          <a:ea typeface="Times New Roman"/>
                          <a:cs typeface="Times New Roman"/>
                          <a:sym typeface="Times New Roman"/>
                        </a:rPr>
                        <a:t>jezika</a:t>
                      </a:r>
                      <a:r>
                        <a:rPr lang="hr-HR" sz="1400" u="none" strike="noStrike" cap="none" dirty="0" smtClean="0">
                          <a:solidFill>
                            <a:schemeClr val="dk1"/>
                          </a:solidFill>
                          <a:latin typeface="+mj-lt"/>
                          <a:ea typeface="Times New Roman"/>
                          <a:cs typeface="Times New Roman"/>
                          <a:sym typeface="Times New Roman"/>
                        </a:rPr>
                        <a:t>. S</a:t>
                      </a:r>
                      <a:r>
                        <a:rPr lang="en" sz="1400" u="none" strike="noStrike" cap="none" dirty="0" smtClean="0">
                          <a:solidFill>
                            <a:schemeClr val="dk1"/>
                          </a:solidFill>
                          <a:latin typeface="+mj-lt"/>
                          <a:ea typeface="Times New Roman"/>
                          <a:cs typeface="Times New Roman"/>
                          <a:sym typeface="Times New Roman"/>
                        </a:rPr>
                        <a:t>tjecanje </a:t>
                      </a:r>
                      <a:r>
                        <a:rPr lang="en" sz="1400" u="none" strike="noStrike" cap="none" dirty="0">
                          <a:solidFill>
                            <a:schemeClr val="dk1"/>
                          </a:solidFill>
                          <a:latin typeface="+mj-lt"/>
                          <a:ea typeface="Times New Roman"/>
                          <a:cs typeface="Times New Roman"/>
                          <a:sym typeface="Times New Roman"/>
                        </a:rPr>
                        <a:t>znanja o civilizacijskim vrijednostima zemalja engleskog govornog područja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18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6213" marR="0" lvl="0" indent="0" algn="just" rtl="0">
                        <a:lnSpc>
                          <a:spcPct val="100000"/>
                        </a:lnSpc>
                        <a:spcBef>
                          <a:spcPts val="0"/>
                        </a:spcBef>
                        <a:spcAft>
                          <a:spcPts val="0"/>
                        </a:spcAft>
                        <a:buClr>
                          <a:srgbClr val="000000"/>
                        </a:buClr>
                        <a:buSzPts val="400"/>
                        <a:buFont typeface="Times New Roman"/>
                        <a:buNone/>
                      </a:pPr>
                      <a:r>
                        <a:rPr lang="en" sz="1400" b="0" i="0" u="none" strike="noStrike" cap="none" dirty="0">
                          <a:solidFill>
                            <a:schemeClr val="dk1"/>
                          </a:solidFill>
                          <a:latin typeface="+mj-lt"/>
                          <a:ea typeface="Times New Roman"/>
                          <a:cs typeface="Times New Roman"/>
                          <a:sym typeface="Times New Roman"/>
                        </a:rPr>
                        <a:t>- usvajanje osnovnih znanja engleskog jezika</a:t>
                      </a:r>
                      <a:endParaRPr sz="1400" b="0" i="0" u="none" strike="noStrike" cap="none" dirty="0">
                        <a:solidFill>
                          <a:schemeClr val="dk1"/>
                        </a:solidFill>
                        <a:latin typeface="+mj-lt"/>
                        <a:ea typeface="Times New Roman"/>
                        <a:cs typeface="Times New Roman"/>
                        <a:sym typeface="Arial"/>
                      </a:endParaRPr>
                    </a:p>
                    <a:p>
                      <a:pPr marL="176213" marR="0" lvl="0" indent="0" algn="just" rtl="0">
                        <a:lnSpc>
                          <a:spcPct val="100000"/>
                        </a:lnSpc>
                        <a:spcBef>
                          <a:spcPts val="0"/>
                        </a:spcBef>
                        <a:spcAft>
                          <a:spcPts val="0"/>
                        </a:spcAft>
                        <a:buClr>
                          <a:srgbClr val="000000"/>
                        </a:buClr>
                        <a:buSzPts val="400"/>
                        <a:buFont typeface="Times New Roman"/>
                        <a:buNone/>
                      </a:pPr>
                      <a:r>
                        <a:rPr lang="en" sz="1400" b="0" i="0" u="none" strike="noStrike" cap="none" dirty="0">
                          <a:solidFill>
                            <a:schemeClr val="dk1"/>
                          </a:solidFill>
                          <a:latin typeface="+mj-lt"/>
                          <a:ea typeface="Times New Roman"/>
                          <a:cs typeface="Times New Roman"/>
                          <a:sym typeface="Times New Roman"/>
                        </a:rPr>
                        <a:t>- motiviranje učenika za daljnje učenje engleskog jezika</a:t>
                      </a:r>
                      <a:endParaRPr sz="1400" b="0" i="0" u="none" strike="noStrike" cap="none" dirty="0">
                        <a:solidFill>
                          <a:schemeClr val="dk1"/>
                        </a:solidFill>
                        <a:latin typeface="+mj-lt"/>
                        <a:ea typeface="Times New Roman"/>
                        <a:cs typeface="Times New Roman"/>
                        <a:sym typeface="Arial"/>
                      </a:endParaRPr>
                    </a:p>
                    <a:p>
                      <a:pPr marL="176213" marR="0" lvl="0" indent="0" algn="just" rtl="0">
                        <a:lnSpc>
                          <a:spcPct val="100000"/>
                        </a:lnSpc>
                        <a:spcBef>
                          <a:spcPts val="0"/>
                        </a:spcBef>
                        <a:spcAft>
                          <a:spcPts val="0"/>
                        </a:spcAft>
                        <a:buClr>
                          <a:srgbClr val="000000"/>
                        </a:buClr>
                        <a:buSzPts val="400"/>
                        <a:buFont typeface="Times New Roman"/>
                        <a:buNone/>
                      </a:pPr>
                      <a:r>
                        <a:rPr lang="en" sz="1400" b="0" i="0" u="none" strike="noStrike" cap="none" dirty="0">
                          <a:solidFill>
                            <a:schemeClr val="dk1"/>
                          </a:solidFill>
                          <a:latin typeface="+mj-lt"/>
                          <a:ea typeface="Times New Roman"/>
                          <a:cs typeface="Times New Roman"/>
                          <a:sym typeface="Times New Roman"/>
                        </a:rPr>
                        <a:t>- poticanje aktivne komunikacije</a:t>
                      </a:r>
                      <a:endParaRPr sz="1400" b="0" i="0" u="none" strike="noStrike" cap="none" dirty="0">
                        <a:solidFill>
                          <a:schemeClr val="dk1"/>
                        </a:solidFill>
                        <a:latin typeface="+mj-lt"/>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45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0975" marR="0" lvl="0" indent="0" algn="just" rtl="0">
                        <a:lnSpc>
                          <a:spcPct val="100000"/>
                        </a:lnSpc>
                        <a:spcBef>
                          <a:spcPts val="0"/>
                        </a:spcBef>
                        <a:spcAft>
                          <a:spcPts val="0"/>
                        </a:spcAft>
                        <a:buFont typeface="Verdana"/>
                        <a:buNone/>
                      </a:pPr>
                      <a:r>
                        <a:rPr lang="en-US" sz="1400" u="none" strike="noStrike" cap="none" dirty="0">
                          <a:latin typeface="+mj-lt"/>
                        </a:rPr>
                        <a:t> Valentina </a:t>
                      </a:r>
                      <a:r>
                        <a:rPr lang="en-US" sz="1400" u="none" strike="noStrike" cap="none" dirty="0" err="1" smtClean="0">
                          <a:latin typeface="+mj-lt"/>
                        </a:rPr>
                        <a:t>Ćosić</a:t>
                      </a:r>
                      <a:endParaRPr lang="en-US"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18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71463" marR="0" lvl="0" indent="-90488" algn="just" rtl="0">
                        <a:lnSpc>
                          <a:spcPct val="100000"/>
                        </a:lnSpc>
                        <a:spcBef>
                          <a:spcPts val="0"/>
                        </a:spcBef>
                        <a:spcAft>
                          <a:spcPts val="0"/>
                        </a:spcAft>
                        <a:buClr>
                          <a:srgbClr val="000000"/>
                        </a:buClr>
                        <a:buSzPts val="400"/>
                        <a:buFont typeface="Times New Roman"/>
                        <a:buNone/>
                      </a:pPr>
                      <a:r>
                        <a:rPr lang="hr-HR" sz="1400" b="0" i="0" u="none" strike="noStrike" cap="none" dirty="0" smtClean="0">
                          <a:solidFill>
                            <a:schemeClr val="dk1"/>
                          </a:solidFill>
                          <a:latin typeface="+mj-lt"/>
                          <a:ea typeface="Times New Roman"/>
                          <a:cs typeface="Times New Roman"/>
                          <a:sym typeface="Times New Roman"/>
                        </a:rPr>
                        <a:t>  P</a:t>
                      </a:r>
                      <a:r>
                        <a:rPr lang="en" sz="1400" b="0" i="0" u="none" strike="noStrike" cap="none" dirty="0" smtClean="0">
                          <a:solidFill>
                            <a:schemeClr val="dk1"/>
                          </a:solidFill>
                          <a:latin typeface="+mj-lt"/>
                          <a:ea typeface="Times New Roman"/>
                          <a:cs typeface="Times New Roman"/>
                          <a:sym typeface="Times New Roman"/>
                        </a:rPr>
                        <a:t>rogram </a:t>
                      </a:r>
                      <a:r>
                        <a:rPr lang="en" sz="1400" b="0" i="0" u="none" strike="noStrike" cap="none" dirty="0">
                          <a:solidFill>
                            <a:schemeClr val="dk1"/>
                          </a:solidFill>
                          <a:latin typeface="+mj-lt"/>
                          <a:ea typeface="Times New Roman"/>
                          <a:cs typeface="Times New Roman"/>
                          <a:sym typeface="Times New Roman"/>
                        </a:rPr>
                        <a:t>propisuje 70 nastavnih sati tijekom godine i realizira se kroz </a:t>
                      </a:r>
                      <a:r>
                        <a:rPr lang="en" sz="1400" b="0" i="0" u="none" strike="noStrike" cap="none" dirty="0" smtClean="0">
                          <a:solidFill>
                            <a:schemeClr val="dk1"/>
                          </a:solidFill>
                          <a:latin typeface="+mj-lt"/>
                          <a:ea typeface="Times New Roman"/>
                          <a:cs typeface="Times New Roman"/>
                          <a:sym typeface="Times New Roman"/>
                        </a:rPr>
                        <a:t>pisane</a:t>
                      </a:r>
                      <a:r>
                        <a:rPr lang="hr-HR" sz="1400" b="0" i="0" u="none" strike="noStrike" cap="none" baseline="0" dirty="0" smtClean="0">
                          <a:solidFill>
                            <a:schemeClr val="dk1"/>
                          </a:solidFill>
                          <a:latin typeface="+mj-lt"/>
                          <a:ea typeface="Times New Roman"/>
                          <a:cs typeface="Times New Roman"/>
                          <a:sym typeface="Times New Roman"/>
                        </a:rPr>
                        <a:t> </a:t>
                      </a:r>
                      <a:r>
                        <a:rPr lang="en" sz="1400" b="0" i="0" u="none" strike="noStrike" cap="none" dirty="0" smtClean="0">
                          <a:solidFill>
                            <a:schemeClr val="dk1"/>
                          </a:solidFill>
                          <a:latin typeface="+mj-lt"/>
                          <a:ea typeface="Times New Roman"/>
                          <a:cs typeface="Times New Roman"/>
                          <a:sym typeface="Times New Roman"/>
                        </a:rPr>
                        <a:t>zadatke,</a:t>
                      </a:r>
                      <a:r>
                        <a:rPr lang="hr-HR" sz="1400" b="0" i="0" u="none" strike="noStrike" cap="none" baseline="0" dirty="0" smtClean="0">
                          <a:solidFill>
                            <a:schemeClr val="dk1"/>
                          </a:solidFill>
                          <a:latin typeface="+mj-lt"/>
                          <a:ea typeface="Times New Roman"/>
                          <a:cs typeface="Times New Roman"/>
                          <a:sym typeface="Times New Roman"/>
                        </a:rPr>
                        <a:t> </a:t>
                      </a:r>
                      <a:r>
                        <a:rPr lang="en" sz="1400" b="0" i="0" u="none" strike="noStrike" cap="none" dirty="0" smtClean="0">
                          <a:solidFill>
                            <a:schemeClr val="dk1"/>
                          </a:solidFill>
                          <a:latin typeface="+mj-lt"/>
                          <a:ea typeface="Times New Roman"/>
                          <a:cs typeface="Times New Roman"/>
                          <a:sym typeface="Times New Roman"/>
                        </a:rPr>
                        <a:t>usmene </a:t>
                      </a:r>
                      <a:r>
                        <a:rPr lang="en" sz="1400" b="0" i="0" u="none" strike="noStrike" cap="none" dirty="0">
                          <a:solidFill>
                            <a:schemeClr val="dk1"/>
                          </a:solidFill>
                          <a:latin typeface="+mj-lt"/>
                          <a:ea typeface="Times New Roman"/>
                          <a:cs typeface="Times New Roman"/>
                          <a:sym typeface="Times New Roman"/>
                        </a:rPr>
                        <a:t>zadatke, jezične i kreativne aktivnosti, pisanje eseja, obradu tekstova, pjesama, rima i recitacija te izradu plakata i </a:t>
                      </a:r>
                      <a:r>
                        <a:rPr lang="en" sz="1400" b="0" i="0" u="none" strike="noStrike" cap="none" dirty="0" smtClean="0">
                          <a:solidFill>
                            <a:schemeClr val="dk1"/>
                          </a:solidFill>
                          <a:latin typeface="+mj-lt"/>
                          <a:ea typeface="Times New Roman"/>
                          <a:cs typeface="Times New Roman"/>
                          <a:sym typeface="Times New Roman"/>
                        </a:rPr>
                        <a:t>prezentacija</a:t>
                      </a:r>
                      <a:endParaRPr lang="hr-HR" sz="1400" b="0" i="0" u="none" strike="noStrike" cap="none" dirty="0" smtClean="0">
                        <a:solidFill>
                          <a:schemeClr val="dk1"/>
                        </a:solidFill>
                        <a:latin typeface="+mj-lt"/>
                        <a:ea typeface="Times New Roman"/>
                        <a:cs typeface="Times New Roman"/>
                        <a:sym typeface="Times New Roman"/>
                      </a:endParaRPr>
                    </a:p>
                    <a:p>
                      <a:pPr marL="271463" marR="0" lvl="0" indent="-90488" algn="just" rtl="0">
                        <a:lnSpc>
                          <a:spcPct val="100000"/>
                        </a:lnSpc>
                        <a:spcBef>
                          <a:spcPts val="0"/>
                        </a:spcBef>
                        <a:spcAft>
                          <a:spcPts val="0"/>
                        </a:spcAft>
                        <a:buClr>
                          <a:srgbClr val="000000"/>
                        </a:buClr>
                        <a:buSzPts val="400"/>
                        <a:buFont typeface="Times New Roman"/>
                        <a:buNone/>
                      </a:pPr>
                      <a:endParaRPr sz="1400" b="0" i="0" u="none" strike="noStrike" cap="none" dirty="0">
                        <a:solidFill>
                          <a:schemeClr val="dk1"/>
                        </a:solidFill>
                        <a:latin typeface="+mj-lt"/>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91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71463" marR="0" lvl="0" indent="0" algn="just" rtl="0">
                        <a:lnSpc>
                          <a:spcPct val="100000"/>
                        </a:lnSpc>
                        <a:spcBef>
                          <a:spcPts val="0"/>
                        </a:spcBef>
                        <a:spcAft>
                          <a:spcPts val="0"/>
                        </a:spcAft>
                        <a:buClr>
                          <a:srgbClr val="000000"/>
                        </a:buClr>
                        <a:buSzPts val="450"/>
                        <a:buFont typeface="Times New Roman"/>
                        <a:buNone/>
                      </a:pPr>
                      <a:r>
                        <a:rPr lang="hr-HR" sz="1400" b="0" i="0" u="none" strike="noStrike" cap="none" noProof="0" dirty="0">
                          <a:solidFill>
                            <a:schemeClr val="dk1"/>
                          </a:solidFill>
                          <a:latin typeface="+mj-lt"/>
                          <a:ea typeface="Times New Roman"/>
                          <a:cs typeface="Times New Roman"/>
                          <a:sym typeface="Arial"/>
                        </a:rPr>
                        <a:t>Tijekom nastavne godine 2022/2023</a:t>
                      </a:r>
                      <a:endParaRPr lang="hr-HR" sz="1400" b="0" i="0" u="none" strike="noStrike" cap="none" dirty="0">
                        <a:solidFill>
                          <a:schemeClr val="dk1"/>
                        </a:solidFill>
                        <a:latin typeface="+mj-lt"/>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417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6213" marR="0" lvl="0" indent="0" algn="just" rtl="0">
                        <a:lnSpc>
                          <a:spcPct val="100000"/>
                        </a:lnSpc>
                        <a:spcBef>
                          <a:spcPts val="0"/>
                        </a:spcBef>
                        <a:spcAft>
                          <a:spcPts val="0"/>
                        </a:spcAft>
                        <a:buClr>
                          <a:srgbClr val="000000"/>
                        </a:buClr>
                        <a:buSzPts val="400"/>
                        <a:buFont typeface="Times New Roman"/>
                        <a:buNone/>
                      </a:pPr>
                      <a:r>
                        <a:rPr lang="hr-HR" sz="1400" b="0" i="0" u="none" strike="noStrike" cap="none" dirty="0" smtClean="0">
                          <a:solidFill>
                            <a:schemeClr val="dk1"/>
                          </a:solidFill>
                          <a:latin typeface="+mj-lt"/>
                          <a:ea typeface="Times New Roman"/>
                          <a:cs typeface="Times New Roman"/>
                          <a:sym typeface="Times New Roman"/>
                        </a:rPr>
                        <a:t>T</a:t>
                      </a:r>
                      <a:r>
                        <a:rPr lang="en" sz="1400" b="0" i="0" u="none" strike="noStrike" cap="none" dirty="0" smtClean="0">
                          <a:solidFill>
                            <a:schemeClr val="dk1"/>
                          </a:solidFill>
                          <a:latin typeface="+mj-lt"/>
                          <a:ea typeface="Times New Roman"/>
                          <a:cs typeface="Times New Roman"/>
                          <a:sym typeface="Times New Roman"/>
                        </a:rPr>
                        <a:t>roškovi </a:t>
                      </a:r>
                      <a:r>
                        <a:rPr lang="en" sz="1400" b="0" i="0" u="none" strike="noStrike" cap="none" dirty="0">
                          <a:solidFill>
                            <a:schemeClr val="dk1"/>
                          </a:solidFill>
                          <a:latin typeface="+mj-lt"/>
                          <a:ea typeface="Times New Roman"/>
                          <a:cs typeface="Times New Roman"/>
                          <a:sym typeface="Times New Roman"/>
                        </a:rPr>
                        <a:t>potrošnh materijala.</a:t>
                      </a:r>
                      <a:endParaRPr sz="1400" b="0" i="0" u="none" strike="noStrike" cap="none" dirty="0">
                        <a:solidFill>
                          <a:schemeClr val="dk1"/>
                        </a:solidFill>
                        <a:latin typeface="+mj-lt"/>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3182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6213" marR="0" lvl="0" indent="0" algn="just" rtl="0">
                        <a:lnSpc>
                          <a:spcPct val="100000"/>
                        </a:lnSpc>
                        <a:spcBef>
                          <a:spcPts val="0"/>
                        </a:spcBef>
                        <a:spcAft>
                          <a:spcPts val="0"/>
                        </a:spcAft>
                        <a:buClr>
                          <a:srgbClr val="000000"/>
                        </a:buClr>
                        <a:buSzPts val="400"/>
                        <a:buFont typeface="Times New Roman"/>
                        <a:buNone/>
                      </a:pPr>
                      <a:r>
                        <a:rPr lang="hr-HR" sz="1400" b="0" i="0" u="none" strike="noStrike" cap="none" dirty="0" smtClean="0">
                          <a:solidFill>
                            <a:schemeClr val="dk1"/>
                          </a:solidFill>
                          <a:latin typeface="+mj-lt"/>
                          <a:ea typeface="Times New Roman"/>
                          <a:cs typeface="Times New Roman"/>
                          <a:sym typeface="Times New Roman"/>
                        </a:rPr>
                        <a:t> </a:t>
                      </a:r>
                      <a:r>
                        <a:rPr lang="hr-HR" sz="1400" b="0" i="0" u="none" strike="noStrike" cap="none" dirty="0" err="1" smtClean="0">
                          <a:solidFill>
                            <a:schemeClr val="dk1"/>
                          </a:solidFill>
                          <a:latin typeface="+mj-lt"/>
                          <a:ea typeface="Times New Roman"/>
                          <a:cs typeface="Times New Roman"/>
                          <a:sym typeface="Times New Roman"/>
                        </a:rPr>
                        <a:t>Sumativno</a:t>
                      </a:r>
                      <a:r>
                        <a:rPr lang="hr-HR" sz="1400" b="0" i="0" u="none" strike="noStrike" cap="none" dirty="0" smtClean="0">
                          <a:solidFill>
                            <a:schemeClr val="dk1"/>
                          </a:solidFill>
                          <a:latin typeface="+mj-lt"/>
                          <a:ea typeface="Times New Roman"/>
                          <a:cs typeface="Times New Roman"/>
                          <a:sym typeface="Times New Roman"/>
                        </a:rPr>
                        <a:t> </a:t>
                      </a:r>
                      <a:r>
                        <a:rPr lang="en" sz="1400" b="0" i="0" u="none" strike="noStrike" cap="none" dirty="0" smtClean="0">
                          <a:solidFill>
                            <a:schemeClr val="dk1"/>
                          </a:solidFill>
                          <a:latin typeface="+mj-lt"/>
                          <a:ea typeface="Times New Roman"/>
                          <a:cs typeface="Times New Roman"/>
                          <a:sym typeface="Times New Roman"/>
                        </a:rPr>
                        <a:t>vrednovanje </a:t>
                      </a:r>
                      <a:r>
                        <a:rPr lang="en" sz="1400" b="0" i="0" u="none" strike="noStrike" cap="none" dirty="0">
                          <a:solidFill>
                            <a:schemeClr val="dk1"/>
                          </a:solidFill>
                          <a:latin typeface="+mj-lt"/>
                          <a:ea typeface="Times New Roman"/>
                          <a:cs typeface="Times New Roman"/>
                          <a:sym typeface="Times New Roman"/>
                        </a:rPr>
                        <a:t>na kraju nastavne </a:t>
                      </a:r>
                      <a:r>
                        <a:rPr lang="en" sz="1400" b="0" i="0" u="none" strike="noStrike" cap="none" dirty="0" smtClean="0">
                          <a:solidFill>
                            <a:schemeClr val="dk1"/>
                          </a:solidFill>
                          <a:latin typeface="+mj-lt"/>
                          <a:ea typeface="Times New Roman"/>
                          <a:cs typeface="Times New Roman"/>
                          <a:sym typeface="Times New Roman"/>
                        </a:rPr>
                        <a:t>godine</a:t>
                      </a:r>
                      <a:endParaRPr sz="1400" b="0" i="0" u="none" strike="noStrike" cap="none" dirty="0">
                        <a:solidFill>
                          <a:schemeClr val="dk1"/>
                        </a:solidFill>
                        <a:latin typeface="+mj-lt"/>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sp>
        <p:nvSpPr>
          <p:cNvPr id="1936" name="Google Shape;1936;g61f25f31c2_3_43"/>
          <p:cNvSpPr txBox="1"/>
          <p:nvPr/>
        </p:nvSpPr>
        <p:spPr>
          <a:xfrm>
            <a:off x="348150" y="698640"/>
            <a:ext cx="8447700" cy="476558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Times New Roman"/>
                <a:ea typeface="Times New Roman"/>
                <a:cs typeface="Times New Roman"/>
                <a:sym typeface="Times New Roman"/>
              </a:rPr>
              <a:t>Na temelju članka 16. Zakona o </a:t>
            </a:r>
            <a:r>
              <a:rPr lang="en" sz="1800" dirty="0">
                <a:solidFill>
                  <a:schemeClr val="dk1"/>
                </a:solidFill>
                <a:latin typeface="Times New Roman"/>
                <a:ea typeface="Times New Roman"/>
                <a:cs typeface="Times New Roman"/>
                <a:sym typeface="Times New Roman"/>
              </a:rPr>
              <a:t>užbenicima</a:t>
            </a:r>
            <a:r>
              <a:rPr lang="en" sz="1800" b="0" i="0" u="none" strike="noStrike" cap="none" dirty="0">
                <a:solidFill>
                  <a:schemeClr val="dk1"/>
                </a:solidFill>
                <a:latin typeface="Times New Roman"/>
                <a:ea typeface="Times New Roman"/>
                <a:cs typeface="Times New Roman"/>
                <a:sym typeface="Times New Roman"/>
              </a:rPr>
              <a:t> i drugim obrazovnim materijalima za osnovnu i srednju školu (NN 116/18) ravnateljica Osnovne škole Sesvetska Sela donosi dana 1. srpnja </a:t>
            </a:r>
            <a:r>
              <a:rPr lang="en" sz="1800" dirty="0">
                <a:solidFill>
                  <a:schemeClr val="dk1"/>
                </a:solidFill>
                <a:latin typeface="Times New Roman"/>
                <a:ea typeface="Times New Roman"/>
                <a:cs typeface="Times New Roman"/>
                <a:sym typeface="Times New Roman"/>
              </a:rPr>
              <a:t>2022</a:t>
            </a:r>
            <a:r>
              <a:rPr lang="en"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chemeClr val="dk1"/>
              </a:solidFill>
              <a:latin typeface="Times New Roman"/>
              <a:ea typeface="Times New Roman"/>
              <a:cs typeface="Times New Roman"/>
              <a:sym typeface="Times New Roman"/>
            </a:endParaRPr>
          </a:p>
          <a:p>
            <a:pPr algn="ctr">
              <a:buSzPts val="1800"/>
            </a:pPr>
            <a:r>
              <a:rPr lang="en" sz="1800" dirty="0">
                <a:solidFill>
                  <a:schemeClr val="dk1"/>
                </a:solidFill>
                <a:latin typeface="Times New Roman"/>
                <a:ea typeface="Times New Roman"/>
                <a:cs typeface="Times New Roman"/>
                <a:sym typeface="Times New Roman"/>
              </a:rPr>
              <a:t> </a:t>
            </a:r>
            <a:r>
              <a:rPr lang="en" sz="1800" b="0" i="0" u="none" strike="noStrike" cap="none" dirty="0">
                <a:solidFill>
                  <a:schemeClr val="dk1"/>
                </a:solidFill>
                <a:latin typeface="Times New Roman"/>
                <a:ea typeface="Times New Roman"/>
                <a:cs typeface="Times New Roman"/>
                <a:sym typeface="Times New Roman"/>
              </a:rPr>
              <a:t> </a:t>
            </a:r>
            <a:r>
              <a:rPr lang="en" sz="1800" b="1" i="0" u="none" strike="noStrike" cap="none" dirty="0">
                <a:solidFill>
                  <a:schemeClr val="dk1"/>
                </a:solidFill>
                <a:latin typeface="Times New Roman"/>
                <a:ea typeface="Times New Roman"/>
                <a:cs typeface="Times New Roman"/>
                <a:sym typeface="Times New Roman"/>
              </a:rPr>
              <a:t>O D L U K U</a:t>
            </a:r>
            <a:endParaRPr lang="hr-HR" sz="1800" b="1" i="0" u="none" strike="noStrike" cap="none" dirty="0">
              <a:solidFill>
                <a:schemeClr val="dk1"/>
              </a:solidFill>
              <a:latin typeface="Times New Roman"/>
              <a:ea typeface="Times New Roman"/>
              <a:cs typeface="Times New Roman"/>
              <a:sym typeface="Times New Roman"/>
            </a:endParaRPr>
          </a:p>
          <a:p>
            <a:pPr algn="ctr">
              <a:buSzPts val="1800"/>
            </a:pPr>
            <a:r>
              <a:rPr lang="en" sz="1800" b="1" i="0" u="none" strike="noStrike" cap="none" dirty="0">
                <a:solidFill>
                  <a:schemeClr val="dk1"/>
                </a:solidFill>
                <a:latin typeface="Times New Roman"/>
                <a:ea typeface="Times New Roman"/>
                <a:cs typeface="Times New Roman"/>
                <a:sym typeface="Times New Roman"/>
              </a:rPr>
              <a:t>O </a:t>
            </a:r>
            <a:r>
              <a:rPr lang="en" sz="1800" b="1" dirty="0">
                <a:solidFill>
                  <a:schemeClr val="dk1"/>
                </a:solidFill>
                <a:latin typeface="Times New Roman"/>
                <a:ea typeface="Times New Roman"/>
                <a:cs typeface="Times New Roman"/>
                <a:sym typeface="Times New Roman"/>
              </a:rPr>
              <a:t>KORIŠTENJU </a:t>
            </a:r>
            <a:r>
              <a:rPr lang="en" sz="1800" b="1" i="0" u="none" strike="noStrike" cap="none" dirty="0">
                <a:solidFill>
                  <a:schemeClr val="dk1"/>
                </a:solidFill>
                <a:latin typeface="Times New Roman"/>
                <a:ea typeface="Times New Roman"/>
                <a:cs typeface="Times New Roman"/>
                <a:sym typeface="Times New Roman"/>
              </a:rPr>
              <a:t>KOMERCIJALNIH DRUGIH OBRAZOVNIH MATERIJALA</a:t>
            </a:r>
            <a:r>
              <a:rPr lang="en" sz="1800" b="1" dirty="0">
                <a:solidFill>
                  <a:schemeClr val="dk1"/>
                </a:solidFill>
                <a:latin typeface="Times New Roman"/>
                <a:ea typeface="Times New Roman"/>
                <a:cs typeface="Times New Roman"/>
                <a:sym typeface="Times New Roman"/>
              </a:rPr>
              <a:t>  </a:t>
            </a:r>
            <a:endParaRPr lang="en" sz="1800" b="1" i="0" u="none" strike="noStrike" cap="none" dirty="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chemeClr val="dk1"/>
                </a:solidFill>
                <a:latin typeface="Times New Roman"/>
                <a:ea typeface="Times New Roman"/>
                <a:cs typeface="Times New Roman"/>
                <a:sym typeface="Times New Roman"/>
              </a:rPr>
              <a:t>ZA ŠKOLSKU GODINU </a:t>
            </a:r>
            <a:r>
              <a:rPr lang="en" sz="1800" b="1" dirty="0">
                <a:solidFill>
                  <a:schemeClr val="dk1"/>
                </a:solidFill>
                <a:latin typeface="Times New Roman"/>
                <a:ea typeface="Times New Roman"/>
                <a:cs typeface="Times New Roman"/>
                <a:sym typeface="Times New Roman"/>
              </a:rPr>
              <a:t>2022</a:t>
            </a:r>
            <a:r>
              <a:rPr lang="en" sz="1800" b="1" i="0" u="none" strike="noStrike" cap="none" dirty="0">
                <a:solidFill>
                  <a:schemeClr val="dk1"/>
                </a:solidFill>
                <a:latin typeface="Times New Roman"/>
                <a:ea typeface="Times New Roman"/>
                <a:cs typeface="Times New Roman"/>
                <a:sym typeface="Times New Roman"/>
              </a:rPr>
              <a:t>./</a:t>
            </a:r>
            <a:r>
              <a:rPr lang="en" sz="1800" b="1" dirty="0">
                <a:solidFill>
                  <a:schemeClr val="dk1"/>
                </a:solidFill>
                <a:latin typeface="Times New Roman"/>
                <a:ea typeface="Times New Roman"/>
                <a:cs typeface="Times New Roman"/>
                <a:sym typeface="Times New Roman"/>
              </a:rPr>
              <a:t>2023</a:t>
            </a:r>
            <a:r>
              <a:rPr lang="en" sz="1800" b="1" i="0" u="none" strike="noStrike" cap="none" dirty="0">
                <a:solidFill>
                  <a:schemeClr val="dk1"/>
                </a:solidFill>
                <a:latin typeface="Times New Roman"/>
                <a:ea typeface="Times New Roman"/>
                <a:cs typeface="Times New Roman"/>
                <a:sym typeface="Times New Roman"/>
              </a:rPr>
              <a:t>.</a:t>
            </a:r>
            <a:endParaRPr sz="1800" b="1" i="0" u="none" strike="noStrike" cap="none" dirty="0">
              <a:solidFill>
                <a:schemeClr val="dk1"/>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Times New Roman"/>
              <a:ea typeface="Times New Roman"/>
              <a:cs typeface="Times New Roman"/>
              <a:sym typeface="Times New Roman"/>
            </a:endParaRPr>
          </a:p>
          <a:p>
            <a:pPr marL="457200" marR="0" lvl="0" indent="-342900" algn="just" rtl="0">
              <a:lnSpc>
                <a:spcPct val="100000"/>
              </a:lnSpc>
              <a:spcBef>
                <a:spcPts val="0"/>
              </a:spcBef>
              <a:spcAft>
                <a:spcPts val="0"/>
              </a:spcAft>
              <a:buClr>
                <a:schemeClr val="dk1"/>
              </a:buClr>
              <a:buSzPts val="1800"/>
              <a:buFont typeface="Times New Roman"/>
              <a:buAutoNum type="arabicPeriod"/>
            </a:pPr>
            <a:r>
              <a:rPr lang="en" sz="1800" b="0" i="0" u="none" strike="noStrike" cap="none" dirty="0">
                <a:solidFill>
                  <a:schemeClr val="dk1"/>
                </a:solidFill>
                <a:latin typeface="Times New Roman"/>
                <a:ea typeface="Times New Roman"/>
                <a:cs typeface="Times New Roman"/>
                <a:sym typeface="Times New Roman"/>
              </a:rPr>
              <a:t>Komercijalni materijali izabiru se isključivo iz virtualnog repozitorija (mrežne stranice Agencije za odgoj i obrazovanje</a:t>
            </a:r>
            <a:r>
              <a:rPr lang="en" sz="1800" dirty="0">
                <a:solidFill>
                  <a:schemeClr val="dk1"/>
                </a:solidFill>
                <a:latin typeface="Times New Roman"/>
                <a:ea typeface="Times New Roman"/>
                <a:cs typeface="Times New Roman"/>
                <a:sym typeface="Times New Roman"/>
              </a:rPr>
              <a:t>).</a:t>
            </a:r>
            <a:endParaRPr sz="1800" b="0" i="0" u="none" strike="noStrike" cap="none" dirty="0">
              <a:solidFill>
                <a:schemeClr val="dk1"/>
              </a:solidFill>
              <a:latin typeface="Times New Roman"/>
              <a:ea typeface="Times New Roman"/>
              <a:cs typeface="Times New Roman"/>
              <a:sym typeface="Times New Roman"/>
            </a:endParaRPr>
          </a:p>
          <a:p>
            <a:pPr marL="457200" indent="-342900" algn="just">
              <a:buClr>
                <a:schemeClr val="dk1"/>
              </a:buClr>
              <a:buSzPts val="1800"/>
              <a:buFont typeface="Times New Roman"/>
              <a:buAutoNum type="arabicPeriod"/>
            </a:pPr>
            <a:r>
              <a:rPr lang="en" sz="1800" b="0" i="0" u="none" strike="noStrike" cap="none" dirty="0">
                <a:solidFill>
                  <a:schemeClr val="dk1"/>
                </a:solidFill>
                <a:latin typeface="Times New Roman"/>
                <a:ea typeface="Times New Roman"/>
                <a:cs typeface="Times New Roman"/>
                <a:sym typeface="Times New Roman"/>
              </a:rPr>
              <a:t>Komercijalni materijali izabrat će se u rujnu </a:t>
            </a:r>
            <a:r>
              <a:rPr lang="en" sz="1800" dirty="0">
                <a:solidFill>
                  <a:schemeClr val="dk1"/>
                </a:solidFill>
                <a:latin typeface="Times New Roman"/>
                <a:ea typeface="Times New Roman"/>
                <a:cs typeface="Times New Roman"/>
                <a:sym typeface="Times New Roman"/>
              </a:rPr>
              <a:t>2022</a:t>
            </a:r>
            <a:r>
              <a:rPr lang="en" sz="1800" b="0" i="0" u="none" strike="noStrike" cap="none" dirty="0">
                <a:solidFill>
                  <a:schemeClr val="dk1"/>
                </a:solidFill>
                <a:latin typeface="Times New Roman"/>
                <a:ea typeface="Times New Roman"/>
                <a:cs typeface="Times New Roman"/>
                <a:sym typeface="Times New Roman"/>
              </a:rPr>
              <a:t>. </a:t>
            </a:r>
            <a:r>
              <a:rPr lang="en" sz="1800" dirty="0">
                <a:solidFill>
                  <a:schemeClr val="dk1"/>
                </a:solidFill>
                <a:latin typeface="Times New Roman"/>
                <a:ea typeface="Times New Roman"/>
                <a:cs typeface="Times New Roman"/>
                <a:sym typeface="Times New Roman"/>
              </a:rPr>
              <a:t>godine, uz suglasnost roditelja.</a:t>
            </a:r>
            <a:endParaRPr lang="en" sz="1800" dirty="0">
              <a:solidFill>
                <a:schemeClr val="dk1"/>
              </a:solidFill>
              <a:latin typeface="Times New Roman"/>
              <a:ea typeface="Times New Roman"/>
              <a:cs typeface="Times New Roman"/>
            </a:endParaRPr>
          </a:p>
          <a:p>
            <a:pPr marL="457200" indent="-342900" algn="just">
              <a:buClr>
                <a:schemeClr val="dk1"/>
              </a:buClr>
              <a:buSzPts val="1800"/>
              <a:buAutoNum type="arabicPeriod"/>
            </a:pPr>
            <a:r>
              <a:rPr lang="en" sz="1800" dirty="0">
                <a:solidFill>
                  <a:schemeClr val="dk1"/>
                </a:solidFill>
                <a:latin typeface="Times New Roman"/>
                <a:ea typeface="Times New Roman"/>
                <a:cs typeface="Times New Roman"/>
              </a:rPr>
              <a:t>Odluka se prilaže </a:t>
            </a:r>
            <a:r>
              <a:rPr lang="en" sz="1800">
                <a:solidFill>
                  <a:schemeClr val="dk1"/>
                </a:solidFill>
                <a:latin typeface="Times New Roman"/>
                <a:ea typeface="Times New Roman"/>
                <a:cs typeface="Times New Roman"/>
              </a:rPr>
              <a:t>školskom </a:t>
            </a:r>
            <a:r>
              <a:rPr lang="hr-HR" sz="1800" smtClean="0">
                <a:solidFill>
                  <a:schemeClr val="dk1"/>
                </a:solidFill>
                <a:latin typeface="Times New Roman"/>
                <a:ea typeface="Times New Roman"/>
                <a:cs typeface="Times New Roman"/>
              </a:rPr>
              <a:t>kurikulum</a:t>
            </a:r>
            <a:r>
              <a:rPr lang="en" sz="1800" smtClean="0">
                <a:solidFill>
                  <a:schemeClr val="dk1"/>
                </a:solidFill>
                <a:latin typeface="Times New Roman"/>
                <a:ea typeface="Times New Roman"/>
                <a:cs typeface="Times New Roman"/>
              </a:rPr>
              <a:t>umu </a:t>
            </a:r>
            <a:r>
              <a:rPr lang="en" sz="1800" dirty="0">
                <a:solidFill>
                  <a:schemeClr val="dk1"/>
                </a:solidFill>
                <a:latin typeface="Times New Roman"/>
                <a:ea typeface="Times New Roman"/>
                <a:cs typeface="Times New Roman"/>
              </a:rPr>
              <a:t>za školsku godinu 2022./2023., kojom se utvrđuje popis komercijalnih i bespatnih obrazovnih materijala koji se planiraju koristiti u nastavi. </a:t>
            </a:r>
          </a:p>
          <a:p>
            <a:pPr marL="114300" algn="just">
              <a:buClr>
                <a:schemeClr val="dk1"/>
              </a:buClr>
              <a:buSzPts val="1800"/>
            </a:pPr>
            <a:endParaRPr lang="en" sz="1800" dirty="0">
              <a:solidFill>
                <a:schemeClr val="dk1"/>
              </a:solidFill>
              <a:latin typeface="Times New Roman"/>
              <a:ea typeface="Times New Roman"/>
              <a:cs typeface="Times New Roman"/>
            </a:endParaRPr>
          </a:p>
          <a:p>
            <a:pPr marL="114300" algn="just">
              <a:buSzPts val="1800"/>
            </a:pPr>
            <a:r>
              <a:rPr lang="en" sz="1800" dirty="0">
                <a:solidFill>
                  <a:schemeClr val="dk1"/>
                </a:solidFill>
                <a:latin typeface="Times New Roman"/>
                <a:ea typeface="Times New Roman"/>
                <a:cs typeface="Times New Roman"/>
              </a:rPr>
              <a:t>KLASA: 602-01/22-16/1</a:t>
            </a:r>
          </a:p>
          <a:p>
            <a:pPr marL="114300" algn="just">
              <a:buSzPts val="1800"/>
            </a:pPr>
            <a:r>
              <a:rPr lang="en" sz="1800" dirty="0">
                <a:solidFill>
                  <a:schemeClr val="dk1"/>
                </a:solidFill>
                <a:latin typeface="Times New Roman"/>
                <a:ea typeface="Times New Roman"/>
                <a:cs typeface="Times New Roman"/>
              </a:rPr>
              <a:t>URBROJ: 251-460-22-1</a:t>
            </a:r>
          </a:p>
          <a:p>
            <a:pPr marL="114300" algn="just">
              <a:buSzPts val="1800"/>
            </a:pPr>
            <a:r>
              <a:rPr lang="en" sz="1800" dirty="0">
                <a:solidFill>
                  <a:schemeClr val="dk1"/>
                </a:solidFill>
                <a:latin typeface="Times New Roman"/>
                <a:ea typeface="Times New Roman"/>
                <a:cs typeface="Times New Roman"/>
              </a:rPr>
              <a:t>Sesvete, 1. srpnja 2022.</a:t>
            </a:r>
          </a:p>
        </p:txBody>
      </p:sp>
      <p:sp>
        <p:nvSpPr>
          <p:cNvPr id="1937" name="Google Shape;1937;g61f25f31c2_3_43"/>
          <p:cNvSpPr/>
          <p:nvPr/>
        </p:nvSpPr>
        <p:spPr>
          <a:xfrm>
            <a:off x="837700" y="0"/>
            <a:ext cx="7620000" cy="1885950"/>
          </a:xfrm>
          <a:prstGeom prst="rect">
            <a:avLst/>
          </a:prstGeom>
          <a:noFill/>
          <a:ln>
            <a:noFill/>
          </a:ln>
        </p:spPr>
      </p:sp>
      <p:sp>
        <p:nvSpPr>
          <p:cNvPr id="1938" name="Google Shape;1938;g61f25f31c2_3_43"/>
          <p:cNvSpPr/>
          <p:nvPr/>
        </p:nvSpPr>
        <p:spPr>
          <a:xfrm>
            <a:off x="3197125" y="5403648"/>
            <a:ext cx="5715000" cy="1301950"/>
          </a:xfrm>
          <a:prstGeom prst="rect">
            <a:avLst/>
          </a:prstGeom>
          <a:noFill/>
          <a:ln>
            <a:noFill/>
          </a:ln>
        </p:spPr>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74;g61f25f31c2_3_1">
            <a:extLst>
              <a:ext uri="{FF2B5EF4-FFF2-40B4-BE49-F238E27FC236}">
                <a16:creationId xmlns:a16="http://schemas.microsoft.com/office/drawing/2014/main" id="{D76297D8-67DA-3B13-EF69-2EACE76F9FDE}"/>
              </a:ext>
            </a:extLst>
          </p:cNvPr>
          <p:cNvSpPr/>
          <p:nvPr/>
        </p:nvSpPr>
        <p:spPr>
          <a:xfrm>
            <a:off x="1044600" y="1527775"/>
            <a:ext cx="7312200" cy="35589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buSzPts val="1800"/>
            </a:pPr>
            <a:r>
              <a:rPr lang="en-US" sz="2400" b="1">
                <a:solidFill>
                  <a:schemeClr val="dk1"/>
                </a:solidFill>
                <a:latin typeface="Times New Roman"/>
                <a:ea typeface="Times New Roman"/>
                <a:cs typeface="Times New Roman"/>
              </a:rPr>
              <a:t>POPIS KOMERCIJALNIH DRUGIH OBRAZOVNIH MATERIJALA KOJI SE KORISTE U NASTAVI</a:t>
            </a:r>
          </a:p>
          <a:p>
            <a:pPr algn="ctr">
              <a:buSzPts val="1800"/>
            </a:pPr>
            <a:r>
              <a:rPr lang="en-US" sz="2400" b="1">
                <a:solidFill>
                  <a:schemeClr val="dk1"/>
                </a:solidFill>
                <a:latin typeface="Times New Roman"/>
                <a:ea typeface="Times New Roman"/>
                <a:cs typeface="Times New Roman"/>
              </a:rPr>
              <a:t>(ŠKOLSKA GODINA 2022./2023.)</a:t>
            </a:r>
          </a:p>
        </p:txBody>
      </p:sp>
    </p:spTree>
    <p:extLst>
      <p:ext uri="{BB962C8B-B14F-4D97-AF65-F5344CB8AC3E}">
        <p14:creationId xmlns:p14="http://schemas.microsoft.com/office/powerpoint/2010/main" val="60619394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516167"/>
          </a:xfrm>
        </p:spPr>
        <p:txBody>
          <a:bodyPr>
            <a:normAutofit/>
          </a:bodyPr>
          <a:lstStyle/>
          <a:p>
            <a:r>
              <a:rPr lang="en-US" sz="2400" b="1" dirty="0" err="1">
                <a:latin typeface="Times New Roman"/>
              </a:rPr>
              <a:t>Razredna</a:t>
            </a:r>
            <a:r>
              <a:rPr lang="en-US" sz="2400" b="1" dirty="0">
                <a:latin typeface="Times New Roman"/>
              </a:rPr>
              <a:t> nastava </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947070"/>
            <a:ext cx="7886700" cy="5788914"/>
          </a:xfrm>
        </p:spPr>
        <p:txBody>
          <a:bodyPr>
            <a:normAutofit fontScale="92500" lnSpcReduction="20000"/>
          </a:bodyPr>
          <a:lstStyle/>
          <a:p>
            <a:pPr>
              <a:buNone/>
            </a:pPr>
            <a:r>
              <a:rPr lang="en-US" sz="1200">
                <a:latin typeface="Times New Roman"/>
                <a:cs typeface="Times New Roman"/>
              </a:rPr>
              <a:t>Radost </a:t>
            </a:r>
            <a:r>
              <a:rPr lang="en-US" sz="1200" err="1">
                <a:latin typeface="Times New Roman"/>
                <a:cs typeface="Times New Roman"/>
              </a:rPr>
              <a:t>čitanja</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pisanja</a:t>
            </a:r>
            <a:r>
              <a:rPr lang="en-US" sz="1200">
                <a:latin typeface="Times New Roman"/>
                <a:cs typeface="Times New Roman"/>
              </a:rPr>
              <a:t>: </a:t>
            </a:r>
            <a:r>
              <a:rPr lang="en-US" sz="1200" err="1">
                <a:latin typeface="Times New Roman"/>
                <a:cs typeface="Times New Roman"/>
              </a:rPr>
              <a:t>ispiti</a:t>
            </a:r>
            <a:r>
              <a:rPr lang="en-US" sz="1200">
                <a:latin typeface="Times New Roman"/>
                <a:cs typeface="Times New Roman"/>
              </a:rPr>
              <a:t> </a:t>
            </a:r>
            <a:r>
              <a:rPr lang="en-US" sz="1200" err="1">
                <a:latin typeface="Times New Roman"/>
                <a:cs typeface="Times New Roman"/>
              </a:rPr>
              <a:t>znanja</a:t>
            </a:r>
            <a:r>
              <a:rPr lang="en-US" sz="1200">
                <a:latin typeface="Times New Roman"/>
                <a:cs typeface="Times New Roman"/>
              </a:rPr>
              <a:t>. </a:t>
            </a:r>
            <a:r>
              <a:rPr lang="en-US" sz="1200" err="1">
                <a:latin typeface="Times New Roman"/>
                <a:cs typeface="Times New Roman"/>
              </a:rPr>
              <a:t>Ispiti</a:t>
            </a:r>
            <a:r>
              <a:rPr lang="en-US" sz="1200">
                <a:latin typeface="Times New Roman"/>
                <a:cs typeface="Times New Roman"/>
              </a:rPr>
              <a:t> </a:t>
            </a:r>
            <a:r>
              <a:rPr lang="en-US" sz="1200" err="1">
                <a:latin typeface="Times New Roman"/>
                <a:cs typeface="Times New Roman"/>
              </a:rPr>
              <a:t>znanja</a:t>
            </a:r>
            <a:r>
              <a:rPr lang="en-US" sz="1200">
                <a:latin typeface="Times New Roman"/>
                <a:cs typeface="Times New Roman"/>
              </a:rPr>
              <a:t> za 1. </a:t>
            </a:r>
            <a:r>
              <a:rPr lang="en-US" sz="1200" err="1">
                <a:latin typeface="Times New Roman"/>
                <a:cs typeface="Times New Roman"/>
              </a:rPr>
              <a:t>razred</a:t>
            </a:r>
            <a:endParaRPr lang="en-US" sz="1200">
              <a:latin typeface="Times New Roman"/>
              <a:cs typeface="Times New Roman"/>
            </a:endParaRPr>
          </a:p>
          <a:p>
            <a:pPr>
              <a:buNone/>
            </a:pPr>
            <a:r>
              <a:rPr lang="en-US" sz="1200">
                <a:latin typeface="Times New Roman"/>
                <a:cs typeface="Times New Roman"/>
              </a:rPr>
              <a:t>Ante Bežen, Marija Turk Sakač, Sanja Minarik, Gordana </a:t>
            </a:r>
            <a:r>
              <a:rPr lang="en-US" sz="1200" err="1">
                <a:latin typeface="Times New Roman"/>
                <a:cs typeface="Times New Roman"/>
              </a:rPr>
              <a:t>Vuglec</a:t>
            </a:r>
            <a:r>
              <a:rPr lang="en-US" sz="1200">
                <a:latin typeface="Times New Roman"/>
                <a:cs typeface="Times New Roman"/>
              </a:rPr>
              <a:t>, Ela Ivanišević, Zrinka </a:t>
            </a:r>
            <a:r>
              <a:rPr lang="en-US" sz="1200" err="1">
                <a:latin typeface="Times New Roman"/>
                <a:cs typeface="Times New Roman"/>
              </a:rPr>
              <a:t>Kelečić</a:t>
            </a:r>
            <a:r>
              <a:rPr lang="en-US" sz="1200">
                <a:latin typeface="Times New Roman"/>
                <a:cs typeface="Times New Roman"/>
              </a:rPr>
              <a:t>, Marija Krpan, Gordana </a:t>
            </a:r>
            <a:r>
              <a:rPr lang="en-US" sz="1200" err="1">
                <a:latin typeface="Times New Roman"/>
                <a:cs typeface="Times New Roman"/>
              </a:rPr>
              <a:t>Miota</a:t>
            </a:r>
            <a:r>
              <a:rPr lang="en-US" sz="1200">
                <a:latin typeface="Times New Roman"/>
                <a:cs typeface="Times New Roman"/>
              </a:rPr>
              <a:t> </a:t>
            </a:r>
            <a:r>
              <a:rPr lang="en-US" sz="1200" err="1">
                <a:latin typeface="Times New Roman"/>
                <a:cs typeface="Times New Roman"/>
              </a:rPr>
              <a:t>Plešnik</a:t>
            </a:r>
            <a:endParaRPr lang="en-US" err="1"/>
          </a:p>
          <a:p>
            <a:pPr>
              <a:buNone/>
            </a:pPr>
            <a:r>
              <a:rPr lang="en-US" sz="1200" err="1">
                <a:latin typeface="Times New Roman"/>
                <a:cs typeface="Times New Roman"/>
              </a:rPr>
              <a:t>Ljevak</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Svijet</a:t>
            </a:r>
            <a:r>
              <a:rPr lang="en-US" sz="1200">
                <a:latin typeface="Times New Roman"/>
                <a:cs typeface="Times New Roman"/>
              </a:rPr>
              <a:t> </a:t>
            </a:r>
            <a:r>
              <a:rPr lang="en-US" sz="1200" err="1">
                <a:latin typeface="Times New Roman"/>
                <a:cs typeface="Times New Roman"/>
              </a:rPr>
              <a:t>riječi</a:t>
            </a:r>
            <a:r>
              <a:rPr lang="en-US" sz="1200">
                <a:latin typeface="Times New Roman"/>
                <a:cs typeface="Times New Roman"/>
              </a:rPr>
              <a:t> 1, </a:t>
            </a:r>
            <a:r>
              <a:rPr lang="en-US" sz="1200" err="1">
                <a:latin typeface="Times New Roman"/>
                <a:cs typeface="Times New Roman"/>
              </a:rPr>
              <a:t>zadatci</a:t>
            </a:r>
            <a:r>
              <a:rPr lang="en-US" sz="1200">
                <a:latin typeface="Times New Roman"/>
                <a:cs typeface="Times New Roman"/>
              </a:rPr>
              <a:t> za </a:t>
            </a:r>
            <a:r>
              <a:rPr lang="en-US" sz="1200" err="1">
                <a:latin typeface="Times New Roman"/>
                <a:cs typeface="Times New Roman"/>
              </a:rPr>
              <a:t>vrednovanje</a:t>
            </a:r>
            <a:r>
              <a:rPr lang="en-US" sz="1200">
                <a:latin typeface="Times New Roman"/>
                <a:cs typeface="Times New Roman"/>
              </a:rPr>
              <a:t> </a:t>
            </a:r>
            <a:r>
              <a:rPr lang="en-US" sz="1200" err="1">
                <a:latin typeface="Times New Roman"/>
                <a:cs typeface="Times New Roman"/>
              </a:rPr>
              <a:t>učeničkih</a:t>
            </a:r>
            <a:r>
              <a:rPr lang="en-US" sz="1200">
                <a:latin typeface="Times New Roman"/>
                <a:cs typeface="Times New Roman"/>
              </a:rPr>
              <a:t> </a:t>
            </a:r>
            <a:r>
              <a:rPr lang="en-US" sz="1200" err="1">
                <a:latin typeface="Times New Roman"/>
                <a:cs typeface="Times New Roman"/>
              </a:rPr>
              <a:t>postignuća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hrvatskog</a:t>
            </a:r>
            <a:r>
              <a:rPr lang="en-US" sz="1200">
                <a:latin typeface="Times New Roman"/>
                <a:cs typeface="Times New Roman"/>
              </a:rPr>
              <a:t> </a:t>
            </a:r>
            <a:r>
              <a:rPr lang="en-US" sz="1200" err="1">
                <a:latin typeface="Times New Roman"/>
                <a:cs typeface="Times New Roman"/>
              </a:rPr>
              <a:t>jezika</a:t>
            </a:r>
            <a:r>
              <a:rPr lang="en-US" sz="1200">
                <a:latin typeface="Times New Roman"/>
                <a:cs typeface="Times New Roman"/>
              </a:rPr>
              <a:t> u 1.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err="1">
                <a:latin typeface="Times New Roman"/>
                <a:cs typeface="Times New Roman"/>
              </a:rPr>
              <a:t>Španić</a:t>
            </a:r>
            <a:r>
              <a:rPr lang="en-US" sz="1200">
                <a:latin typeface="Times New Roman"/>
                <a:cs typeface="Times New Roman"/>
              </a:rPr>
              <a:t>, Jurić, </a:t>
            </a:r>
            <a:r>
              <a:rPr lang="en-US" sz="1200" err="1">
                <a:latin typeface="Times New Roman"/>
                <a:cs typeface="Times New Roman"/>
              </a:rPr>
              <a:t>Zokić</a:t>
            </a:r>
            <a:r>
              <a:rPr lang="en-US" sz="1200">
                <a:latin typeface="Times New Roman"/>
                <a:cs typeface="Times New Roman"/>
              </a:rPr>
              <a:t>, </a:t>
            </a:r>
            <a:r>
              <a:rPr lang="en-US" sz="1200" err="1">
                <a:latin typeface="Times New Roman"/>
                <a:cs typeface="Times New Roman"/>
              </a:rPr>
              <a:t>Vladušić</a:t>
            </a:r>
            <a:endParaRPr lang="en-US" sz="1200">
              <a:latin typeface="Times New Roman"/>
              <a:cs typeface="Times New Roman"/>
            </a:endParaRPr>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a:latin typeface="Times New Roman"/>
                <a:cs typeface="Times New Roman"/>
              </a:rPr>
              <a:t>Moj </a:t>
            </a:r>
            <a:r>
              <a:rPr lang="en-US" sz="1200" err="1">
                <a:latin typeface="Times New Roman"/>
                <a:cs typeface="Times New Roman"/>
              </a:rPr>
              <a:t>sretni</a:t>
            </a:r>
            <a:r>
              <a:rPr lang="en-US" sz="1200">
                <a:latin typeface="Times New Roman"/>
                <a:cs typeface="Times New Roman"/>
              </a:rPr>
              <a:t> </a:t>
            </a:r>
            <a:r>
              <a:rPr lang="en-US" sz="1200" err="1">
                <a:latin typeface="Times New Roman"/>
                <a:cs typeface="Times New Roman"/>
              </a:rPr>
              <a:t>broj</a:t>
            </a:r>
            <a:r>
              <a:rPr lang="en-US" sz="1200">
                <a:latin typeface="Times New Roman"/>
                <a:cs typeface="Times New Roman"/>
              </a:rPr>
              <a:t> 1, </a:t>
            </a:r>
            <a:r>
              <a:rPr lang="en-US" sz="1200" err="1">
                <a:latin typeface="Times New Roman"/>
                <a:cs typeface="Times New Roman"/>
              </a:rPr>
              <a:t>zadaci</a:t>
            </a:r>
            <a:r>
              <a:rPr lang="en-US" sz="1200">
                <a:latin typeface="Times New Roman"/>
                <a:cs typeface="Times New Roman"/>
              </a:rPr>
              <a:t> za </a:t>
            </a:r>
            <a:r>
              <a:rPr lang="en-US" sz="1200" err="1">
                <a:latin typeface="Times New Roman"/>
                <a:cs typeface="Times New Roman"/>
              </a:rPr>
              <a:t>vrednovanje</a:t>
            </a:r>
            <a:r>
              <a:rPr lang="en-US" sz="1200">
                <a:latin typeface="Times New Roman"/>
                <a:cs typeface="Times New Roman"/>
              </a:rPr>
              <a:t> </a:t>
            </a:r>
            <a:r>
              <a:rPr lang="en-US" sz="1200" err="1">
                <a:latin typeface="Times New Roman"/>
                <a:cs typeface="Times New Roman"/>
              </a:rPr>
              <a:t>učeničkih</a:t>
            </a:r>
            <a:r>
              <a:rPr lang="en-US" sz="1200">
                <a:latin typeface="Times New Roman"/>
                <a:cs typeface="Times New Roman"/>
              </a:rPr>
              <a:t> </a:t>
            </a:r>
            <a:r>
              <a:rPr lang="en-US" sz="1200" err="1">
                <a:latin typeface="Times New Roman"/>
                <a:cs typeface="Times New Roman"/>
              </a:rPr>
              <a:t>postignuća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matematike</a:t>
            </a:r>
            <a:r>
              <a:rPr lang="en-US" sz="1200">
                <a:latin typeface="Times New Roman"/>
                <a:cs typeface="Times New Roman"/>
              </a:rPr>
              <a:t> u 1.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a:latin typeface="Times New Roman"/>
                <a:cs typeface="Times New Roman"/>
              </a:rPr>
              <a:t>Sanja Jakovljević Rogić, Dubravka </a:t>
            </a:r>
            <a:r>
              <a:rPr lang="en-US" sz="1200" err="1">
                <a:latin typeface="Times New Roman"/>
                <a:cs typeface="Times New Roman"/>
              </a:rPr>
              <a:t>Miklec</a:t>
            </a:r>
            <a:r>
              <a:rPr lang="en-US" sz="1200">
                <a:latin typeface="Times New Roman"/>
                <a:cs typeface="Times New Roman"/>
              </a:rPr>
              <a:t>, </a:t>
            </a:r>
            <a:r>
              <a:rPr lang="en-US" sz="1200" err="1">
                <a:latin typeface="Times New Roman"/>
                <a:cs typeface="Times New Roman"/>
              </a:rPr>
              <a:t>Geaciella</a:t>
            </a:r>
            <a:r>
              <a:rPr lang="en-US" sz="1200">
                <a:latin typeface="Times New Roman"/>
                <a:cs typeface="Times New Roman"/>
              </a:rPr>
              <a:t> </a:t>
            </a:r>
            <a:r>
              <a:rPr lang="en-US" sz="1200" err="1">
                <a:latin typeface="Times New Roman"/>
                <a:cs typeface="Times New Roman"/>
              </a:rPr>
              <a:t>Prtajin</a:t>
            </a:r>
            <a:endParaRPr lang="en-US"/>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a:latin typeface="Times New Roman"/>
                <a:cs typeface="Times New Roman"/>
              </a:rPr>
              <a:t>Moj </a:t>
            </a:r>
            <a:r>
              <a:rPr lang="en-US" sz="1200" err="1">
                <a:latin typeface="Times New Roman"/>
                <a:cs typeface="Times New Roman"/>
              </a:rPr>
              <a:t>sretni</a:t>
            </a:r>
            <a:r>
              <a:rPr lang="en-US" sz="1200">
                <a:latin typeface="Times New Roman"/>
                <a:cs typeface="Times New Roman"/>
              </a:rPr>
              <a:t> </a:t>
            </a:r>
            <a:r>
              <a:rPr lang="en-US" sz="1200" err="1">
                <a:latin typeface="Times New Roman"/>
                <a:cs typeface="Times New Roman"/>
              </a:rPr>
              <a:t>broj</a:t>
            </a:r>
            <a:r>
              <a:rPr lang="en-US" sz="1200">
                <a:latin typeface="Times New Roman"/>
                <a:cs typeface="Times New Roman"/>
              </a:rPr>
              <a:t> 1, </a:t>
            </a:r>
            <a:r>
              <a:rPr lang="en-US" sz="1200" err="1">
                <a:latin typeface="Times New Roman"/>
                <a:cs typeface="Times New Roman"/>
              </a:rPr>
              <a:t>zbirka</a:t>
            </a:r>
            <a:r>
              <a:rPr lang="en-US" sz="1200">
                <a:latin typeface="Times New Roman"/>
                <a:cs typeface="Times New Roman"/>
              </a:rPr>
              <a:t> </a:t>
            </a:r>
            <a:r>
              <a:rPr lang="en-US" sz="1200" err="1">
                <a:latin typeface="Times New Roman"/>
                <a:cs typeface="Times New Roman"/>
              </a:rPr>
              <a:t>zadataka</a:t>
            </a:r>
            <a:r>
              <a:rPr lang="en-US" sz="1200">
                <a:latin typeface="Times New Roman"/>
                <a:cs typeface="Times New Roman"/>
              </a:rPr>
              <a:t> za </a:t>
            </a:r>
            <a:r>
              <a:rPr lang="en-US" sz="1200" err="1">
                <a:latin typeface="Times New Roman"/>
                <a:cs typeface="Times New Roman"/>
              </a:rPr>
              <a:t>matematiku</a:t>
            </a:r>
            <a:r>
              <a:rPr lang="en-US" sz="1200">
                <a:latin typeface="Times New Roman"/>
                <a:cs typeface="Times New Roman"/>
              </a:rPr>
              <a:t> u </a:t>
            </a:r>
            <a:r>
              <a:rPr lang="en-US" sz="1200" err="1">
                <a:latin typeface="Times New Roman"/>
                <a:cs typeface="Times New Roman"/>
              </a:rPr>
              <a:t>prvom</a:t>
            </a:r>
            <a:r>
              <a:rPr lang="en-US" sz="1200">
                <a:latin typeface="Times New Roman"/>
                <a:cs typeface="Times New Roman"/>
              </a:rPr>
              <a:t>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a:latin typeface="Times New Roman"/>
                <a:cs typeface="Times New Roman"/>
              </a:rPr>
              <a:t>Sanja Jakovljević Rogić, Dubravka </a:t>
            </a:r>
            <a:r>
              <a:rPr lang="en-US" sz="1200" err="1">
                <a:latin typeface="Times New Roman"/>
                <a:cs typeface="Times New Roman"/>
              </a:rPr>
              <a:t>Miklec</a:t>
            </a:r>
            <a:r>
              <a:rPr lang="en-US" sz="1200">
                <a:latin typeface="Times New Roman"/>
                <a:cs typeface="Times New Roman"/>
              </a:rPr>
              <a:t>, </a:t>
            </a:r>
            <a:r>
              <a:rPr lang="en-US" sz="1200" err="1">
                <a:latin typeface="Times New Roman"/>
                <a:cs typeface="Times New Roman"/>
              </a:rPr>
              <a:t>Geaciella</a:t>
            </a:r>
            <a:r>
              <a:rPr lang="en-US" sz="1200">
                <a:latin typeface="Times New Roman"/>
                <a:cs typeface="Times New Roman"/>
              </a:rPr>
              <a:t> </a:t>
            </a:r>
            <a:r>
              <a:rPr lang="en-US" sz="1200" err="1">
                <a:latin typeface="Times New Roman"/>
                <a:cs typeface="Times New Roman"/>
              </a:rPr>
              <a:t>Prtajin</a:t>
            </a:r>
            <a:endParaRPr lang="en-US"/>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Priroda</a:t>
            </a:r>
            <a:r>
              <a:rPr lang="en-US" sz="1200">
                <a:latin typeface="Times New Roman"/>
                <a:cs typeface="Times New Roman"/>
              </a:rPr>
              <a:t>, </a:t>
            </a:r>
            <a:r>
              <a:rPr lang="en-US" sz="1200" err="1">
                <a:latin typeface="Times New Roman"/>
                <a:cs typeface="Times New Roman"/>
              </a:rPr>
              <a:t>društvo</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ja 1 – </a:t>
            </a:r>
            <a:r>
              <a:rPr lang="en-US" sz="1200" err="1">
                <a:latin typeface="Times New Roman"/>
                <a:cs typeface="Times New Roman"/>
              </a:rPr>
              <a:t>ispit</a:t>
            </a:r>
            <a:r>
              <a:rPr lang="en-US" sz="1200">
                <a:latin typeface="Times New Roman"/>
                <a:cs typeface="Times New Roman"/>
              </a:rPr>
              <a:t> </a:t>
            </a:r>
            <a:r>
              <a:rPr lang="en-US" sz="1200" err="1">
                <a:latin typeface="Times New Roman"/>
                <a:cs typeface="Times New Roman"/>
              </a:rPr>
              <a:t>znanja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za 1. </a:t>
            </a:r>
            <a:r>
              <a:rPr lang="en-US" sz="1200" err="1">
                <a:latin typeface="Times New Roman"/>
                <a:cs typeface="Times New Roman"/>
              </a:rPr>
              <a:t>razred</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a:latin typeface="Times New Roman"/>
                <a:cs typeface="Times New Roman"/>
              </a:rPr>
              <a:t>Mila Bulić, Gordana Kralj, Lidija Križanić, Karmen Hlad, Andreja Kovač, Andreja </a:t>
            </a:r>
            <a:r>
              <a:rPr lang="en-US" sz="1200" err="1">
                <a:latin typeface="Times New Roman"/>
                <a:cs typeface="Times New Roman"/>
              </a:rPr>
              <a:t>Kosorčić</a:t>
            </a:r>
            <a:endParaRPr lang="en-US"/>
          </a:p>
          <a:p>
            <a:pPr>
              <a:buNone/>
            </a:pPr>
            <a:r>
              <a:rPr lang="en-US" sz="1200">
                <a:latin typeface="Times New Roman"/>
                <a:cs typeface="Times New Roman"/>
              </a:rPr>
              <a:t>Alfa</a:t>
            </a:r>
          </a:p>
          <a:p>
            <a:pPr>
              <a:buNone/>
            </a:pPr>
            <a:endParaRPr lang="en-US" sz="1200">
              <a:latin typeface="Times New Roman"/>
              <a:cs typeface="Times New Roman"/>
            </a:endParaRPr>
          </a:p>
          <a:p>
            <a:pPr>
              <a:buNone/>
            </a:pPr>
            <a:r>
              <a:rPr lang="en-US" sz="1200" err="1">
                <a:latin typeface="Times New Roman"/>
                <a:cs typeface="Times New Roman"/>
              </a:rPr>
              <a:t>Istražujemo</a:t>
            </a:r>
            <a:r>
              <a:rPr lang="en-US" sz="1200">
                <a:latin typeface="Times New Roman"/>
                <a:cs typeface="Times New Roman"/>
              </a:rPr>
              <a:t> </a:t>
            </a:r>
            <a:r>
              <a:rPr lang="en-US" sz="1200" err="1">
                <a:latin typeface="Times New Roman"/>
                <a:cs typeface="Times New Roman"/>
              </a:rPr>
              <a:t>naš</a:t>
            </a:r>
            <a:r>
              <a:rPr lang="en-US" sz="1200">
                <a:latin typeface="Times New Roman"/>
                <a:cs typeface="Times New Roman"/>
              </a:rPr>
              <a:t> </a:t>
            </a:r>
            <a:r>
              <a:rPr lang="en-US" sz="1200" err="1">
                <a:latin typeface="Times New Roman"/>
                <a:cs typeface="Times New Roman"/>
              </a:rPr>
              <a:t>svijet</a:t>
            </a:r>
            <a:r>
              <a:rPr lang="en-US" sz="1200">
                <a:latin typeface="Times New Roman"/>
                <a:cs typeface="Times New Roman"/>
              </a:rPr>
              <a:t> 1, </a:t>
            </a:r>
            <a:r>
              <a:rPr lang="en-US" sz="1200" err="1">
                <a:latin typeface="Times New Roman"/>
                <a:cs typeface="Times New Roman"/>
              </a:rPr>
              <a:t>zadatci</a:t>
            </a:r>
            <a:r>
              <a:rPr lang="en-US" sz="1200">
                <a:latin typeface="Times New Roman"/>
                <a:cs typeface="Times New Roman"/>
              </a:rPr>
              <a:t> za </a:t>
            </a:r>
            <a:r>
              <a:rPr lang="en-US" sz="1200" err="1">
                <a:latin typeface="Times New Roman"/>
                <a:cs typeface="Times New Roman"/>
              </a:rPr>
              <a:t>vrednovanje</a:t>
            </a:r>
            <a:r>
              <a:rPr lang="en-US" sz="1200">
                <a:latin typeface="Times New Roman"/>
                <a:cs typeface="Times New Roman"/>
              </a:rPr>
              <a:t> </a:t>
            </a:r>
            <a:r>
              <a:rPr lang="en-US" sz="1200" err="1">
                <a:latin typeface="Times New Roman"/>
                <a:cs typeface="Times New Roman"/>
              </a:rPr>
              <a:t>učeničkih</a:t>
            </a:r>
            <a:r>
              <a:rPr lang="en-US" sz="1200">
                <a:latin typeface="Times New Roman"/>
                <a:cs typeface="Times New Roman"/>
              </a:rPr>
              <a:t> </a:t>
            </a:r>
            <a:r>
              <a:rPr lang="en-US" sz="1200" err="1">
                <a:latin typeface="Times New Roman"/>
                <a:cs typeface="Times New Roman"/>
              </a:rPr>
              <a:t>postignuća</a:t>
            </a:r>
            <a:r>
              <a:rPr lang="en-US" sz="1200">
                <a:latin typeface="Times New Roman"/>
                <a:cs typeface="Times New Roman"/>
              </a:rPr>
              <a:t> </a:t>
            </a:r>
            <a:r>
              <a:rPr lang="en-US" sz="1200" err="1">
                <a:latin typeface="Times New Roman"/>
                <a:cs typeface="Times New Roman"/>
              </a:rPr>
              <a:t>iz</a:t>
            </a:r>
            <a:r>
              <a:rPr lang="en-US" sz="1200">
                <a:latin typeface="Times New Roman"/>
                <a:cs typeface="Times New Roman"/>
              </a:rPr>
              <a:t> </a:t>
            </a:r>
            <a:r>
              <a:rPr lang="en-US" sz="1200" err="1">
                <a:latin typeface="Times New Roman"/>
                <a:cs typeface="Times New Roman"/>
              </a:rPr>
              <a:t>prirode</a:t>
            </a:r>
            <a:r>
              <a:rPr lang="en-US" sz="1200">
                <a:latin typeface="Times New Roman"/>
                <a:cs typeface="Times New Roman"/>
              </a:rPr>
              <a:t> </a:t>
            </a:r>
            <a:r>
              <a:rPr lang="en-US" sz="1200" err="1">
                <a:latin typeface="Times New Roman"/>
                <a:cs typeface="Times New Roman"/>
              </a:rPr>
              <a:t>i</a:t>
            </a:r>
            <a:r>
              <a:rPr lang="en-US" sz="1200">
                <a:latin typeface="Times New Roman"/>
                <a:cs typeface="Times New Roman"/>
              </a:rPr>
              <a:t> </a:t>
            </a:r>
            <a:r>
              <a:rPr lang="en-US" sz="1200" err="1">
                <a:latin typeface="Times New Roman"/>
                <a:cs typeface="Times New Roman"/>
              </a:rPr>
              <a:t>društva</a:t>
            </a:r>
            <a:r>
              <a:rPr lang="en-US" sz="1200">
                <a:latin typeface="Times New Roman"/>
                <a:cs typeface="Times New Roman"/>
              </a:rPr>
              <a:t> u 1. </a:t>
            </a:r>
            <a:r>
              <a:rPr lang="en-US" sz="1200" err="1">
                <a:latin typeface="Times New Roman"/>
                <a:cs typeface="Times New Roman"/>
              </a:rPr>
              <a:t>razredu</a:t>
            </a:r>
            <a:r>
              <a:rPr lang="en-US" sz="1200">
                <a:latin typeface="Times New Roman"/>
                <a:cs typeface="Times New Roman"/>
              </a:rPr>
              <a:t> </a:t>
            </a:r>
            <a:r>
              <a:rPr lang="en-US" sz="1200" err="1">
                <a:latin typeface="Times New Roman"/>
                <a:cs typeface="Times New Roman"/>
              </a:rPr>
              <a:t>osnovne</a:t>
            </a:r>
            <a:r>
              <a:rPr lang="en-US" sz="1200">
                <a:latin typeface="Times New Roman"/>
                <a:cs typeface="Times New Roman"/>
              </a:rPr>
              <a:t> </a:t>
            </a:r>
            <a:r>
              <a:rPr lang="en-US" sz="1200" err="1">
                <a:latin typeface="Times New Roman"/>
                <a:cs typeface="Times New Roman"/>
              </a:rPr>
              <a:t>škole</a:t>
            </a:r>
            <a:endParaRPr lang="en-US" sz="1200">
              <a:latin typeface="Times New Roman"/>
              <a:cs typeface="Times New Roman"/>
            </a:endParaRPr>
          </a:p>
          <a:p>
            <a:pPr>
              <a:buNone/>
            </a:pPr>
            <a:r>
              <a:rPr lang="en-US" sz="1200" err="1">
                <a:latin typeface="Times New Roman"/>
                <a:cs typeface="Times New Roman"/>
              </a:rPr>
              <a:t>Kurtalj</a:t>
            </a:r>
            <a:endParaRPr lang="en-US" sz="1200">
              <a:latin typeface="Times New Roman"/>
              <a:cs typeface="Times New Roman"/>
            </a:endParaRPr>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buNone/>
            </a:pPr>
            <a:endParaRPr lang="en-US" sz="1200">
              <a:latin typeface="Times New Roman"/>
              <a:cs typeface="Times New Roman"/>
            </a:endParaRPr>
          </a:p>
          <a:p>
            <a:pPr>
              <a:buNone/>
            </a:pPr>
            <a:r>
              <a:rPr lang="en-US" sz="1200" err="1">
                <a:latin typeface="Times New Roman"/>
                <a:cs typeface="Times New Roman"/>
              </a:rPr>
              <a:t>Likovna</a:t>
            </a:r>
            <a:r>
              <a:rPr lang="en-US" sz="1200">
                <a:latin typeface="Times New Roman"/>
                <a:cs typeface="Times New Roman"/>
              </a:rPr>
              <a:t> </a:t>
            </a:r>
            <a:r>
              <a:rPr lang="en-US" sz="1200" err="1">
                <a:latin typeface="Times New Roman"/>
                <a:cs typeface="Times New Roman"/>
              </a:rPr>
              <a:t>mapa</a:t>
            </a:r>
            <a:r>
              <a:rPr lang="en-US" sz="1200">
                <a:latin typeface="Times New Roman"/>
                <a:cs typeface="Times New Roman"/>
              </a:rPr>
              <a:t> 1,2</a:t>
            </a:r>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a:latin typeface="Times New Roman"/>
              <a:cs typeface="Times New Roman"/>
            </a:endParaRPr>
          </a:p>
          <a:p>
            <a:pPr algn="ctr">
              <a:buNone/>
            </a:pPr>
            <a:endParaRPr lang="en-US"/>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311135174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907393"/>
          </a:xfrm>
        </p:spPr>
        <p:txBody>
          <a:bodyPr>
            <a:normAutofit/>
          </a:bodyPr>
          <a:lstStyle/>
          <a:p>
            <a:r>
              <a:rPr lang="en-US" sz="2400" b="1" dirty="0" err="1">
                <a:latin typeface="Times New Roman"/>
              </a:rPr>
              <a:t>Razredna</a:t>
            </a:r>
            <a:r>
              <a:rPr lang="en-US" sz="2400" b="1" dirty="0">
                <a:latin typeface="Times New Roman"/>
              </a:rPr>
              <a:t> nastava</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err="1">
                <a:latin typeface="Times New Roman"/>
              </a:rPr>
              <a:t>Matematička</a:t>
            </a:r>
            <a:r>
              <a:rPr lang="en-US" sz="1200">
                <a:latin typeface="Times New Roman"/>
              </a:rPr>
              <a:t> </a:t>
            </a:r>
            <a:r>
              <a:rPr lang="en-US" sz="1200" err="1">
                <a:latin typeface="Times New Roman"/>
              </a:rPr>
              <a:t>mreža</a:t>
            </a:r>
            <a:r>
              <a:rPr lang="en-US" sz="1200">
                <a:latin typeface="Times New Roman"/>
              </a:rPr>
              <a:t> 2, </a:t>
            </a:r>
            <a:r>
              <a:rPr lang="en-US" sz="1200" err="1">
                <a:latin typeface="Times New Roman"/>
              </a:rPr>
              <a:t>zbirka</a:t>
            </a:r>
            <a:r>
              <a:rPr lang="en-US" sz="1200">
                <a:latin typeface="Times New Roman"/>
              </a:rPr>
              <a:t> </a:t>
            </a:r>
            <a:r>
              <a:rPr lang="en-US" sz="1200" err="1">
                <a:latin typeface="Times New Roman"/>
              </a:rPr>
              <a:t>zadataka</a:t>
            </a:r>
            <a:r>
              <a:rPr lang="en-US" sz="1200">
                <a:latin typeface="Times New Roman"/>
              </a:rPr>
              <a:t> za </a:t>
            </a:r>
            <a:r>
              <a:rPr lang="en-US" sz="1200" err="1">
                <a:latin typeface="Times New Roman"/>
              </a:rPr>
              <a:t>matematiku</a:t>
            </a:r>
            <a:r>
              <a:rPr lang="en-US" sz="1200">
                <a:latin typeface="Times New Roman"/>
              </a:rPr>
              <a:t> u </a:t>
            </a:r>
            <a:r>
              <a:rPr lang="en-US" sz="1200" err="1">
                <a:latin typeface="Times New Roman"/>
              </a:rPr>
              <a:t>drugom</a:t>
            </a:r>
            <a:r>
              <a:rPr lang="en-US" sz="1200">
                <a:latin typeface="Times New Roman"/>
              </a:rPr>
              <a:t> </a:t>
            </a:r>
            <a:r>
              <a:rPr lang="en-US" sz="1200" err="1">
                <a:latin typeface="Times New Roman"/>
              </a:rPr>
              <a:t>razredu</a:t>
            </a:r>
            <a:r>
              <a:rPr lang="en-US" sz="1200">
                <a:latin typeface="Times New Roman"/>
              </a:rPr>
              <a:t> </a:t>
            </a:r>
            <a:r>
              <a:rPr lang="en-US" sz="1200" err="1">
                <a:latin typeface="Times New Roman"/>
              </a:rPr>
              <a:t>osnovne</a:t>
            </a:r>
            <a:r>
              <a:rPr lang="en-US" sz="1200">
                <a:latin typeface="Times New Roman"/>
              </a:rPr>
              <a:t> </a:t>
            </a:r>
            <a:r>
              <a:rPr lang="en-US" sz="1200" err="1">
                <a:latin typeface="Times New Roman"/>
              </a:rPr>
              <a:t>škole</a:t>
            </a:r>
            <a:endParaRPr lang="en-US" sz="1200">
              <a:latin typeface="Times New Roman"/>
            </a:endParaRPr>
          </a:p>
          <a:p>
            <a:pPr>
              <a:buNone/>
            </a:pPr>
            <a:r>
              <a:rPr lang="en-US" sz="1200">
                <a:latin typeface="Times New Roman"/>
              </a:rPr>
              <a:t>Maja Cindrić, Irena </a:t>
            </a:r>
            <a:r>
              <a:rPr lang="en-US" sz="1200" err="1">
                <a:latin typeface="Times New Roman"/>
              </a:rPr>
              <a:t>Mišurac</a:t>
            </a:r>
            <a:r>
              <a:rPr lang="en-US" sz="1200">
                <a:latin typeface="Times New Roman"/>
              </a:rPr>
              <a:t>. Ante </a:t>
            </a:r>
            <a:r>
              <a:rPr lang="en-US" sz="1200" err="1">
                <a:latin typeface="Times New Roman"/>
              </a:rPr>
              <a:t>Vetma</a:t>
            </a:r>
            <a:endParaRPr lang="en-US" sz="1200">
              <a:latin typeface="Times New Roman"/>
            </a:endParaRPr>
          </a:p>
          <a:p>
            <a:pPr>
              <a:buNone/>
            </a:pPr>
            <a:r>
              <a:rPr lang="en-US" sz="1200" err="1">
                <a:latin typeface="Times New Roman"/>
              </a:rPr>
              <a:t>Školska</a:t>
            </a:r>
            <a:r>
              <a:rPr lang="en-US" sz="1200">
                <a:latin typeface="Times New Roman"/>
              </a:rPr>
              <a:t> </a:t>
            </a:r>
            <a:r>
              <a:rPr lang="en-US" sz="1200" err="1">
                <a:latin typeface="Times New Roman"/>
              </a:rPr>
              <a:t>knjiga</a:t>
            </a:r>
            <a:endParaRPr lang="en-US" sz="1200">
              <a:latin typeface="Times New Roman"/>
            </a:endParaRPr>
          </a:p>
          <a:p>
            <a:pPr>
              <a:buNone/>
            </a:pPr>
            <a:endParaRPr lang="en-US" sz="1200">
              <a:latin typeface="Times New Roman"/>
            </a:endParaRPr>
          </a:p>
          <a:p>
            <a:pPr>
              <a:buNone/>
            </a:pPr>
            <a:r>
              <a:rPr lang="en-US" sz="1200" err="1">
                <a:latin typeface="Times New Roman"/>
              </a:rPr>
              <a:t>Matematička</a:t>
            </a:r>
            <a:r>
              <a:rPr lang="en-US" sz="1200">
                <a:latin typeface="Times New Roman"/>
              </a:rPr>
              <a:t> </a:t>
            </a:r>
            <a:r>
              <a:rPr lang="en-US" sz="1200" err="1">
                <a:latin typeface="Times New Roman"/>
              </a:rPr>
              <a:t>mreža</a:t>
            </a:r>
            <a:r>
              <a:rPr lang="en-US" sz="1200">
                <a:latin typeface="Times New Roman"/>
              </a:rPr>
              <a:t> 2, </a:t>
            </a:r>
            <a:r>
              <a:rPr lang="en-US" sz="1200" err="1">
                <a:latin typeface="Times New Roman"/>
              </a:rPr>
              <a:t>zadatci</a:t>
            </a:r>
            <a:r>
              <a:rPr lang="en-US" sz="1200">
                <a:latin typeface="Times New Roman"/>
              </a:rPr>
              <a:t> za </a:t>
            </a:r>
            <a:r>
              <a:rPr lang="en-US" sz="1200" err="1">
                <a:latin typeface="Times New Roman"/>
              </a:rPr>
              <a:t>vrednovanje</a:t>
            </a:r>
            <a:r>
              <a:rPr lang="en-US" sz="1200">
                <a:latin typeface="Times New Roman"/>
              </a:rPr>
              <a:t> </a:t>
            </a:r>
            <a:r>
              <a:rPr lang="en-US" sz="1200" err="1">
                <a:latin typeface="Times New Roman"/>
              </a:rPr>
              <a:t>učeničkih</a:t>
            </a:r>
            <a:r>
              <a:rPr lang="en-US" sz="1200">
                <a:latin typeface="Times New Roman"/>
              </a:rPr>
              <a:t> </a:t>
            </a:r>
            <a:r>
              <a:rPr lang="en-US" sz="1200" err="1">
                <a:latin typeface="Times New Roman"/>
              </a:rPr>
              <a:t>postignuća</a:t>
            </a:r>
            <a:r>
              <a:rPr lang="en-US" sz="1200">
                <a:latin typeface="Times New Roman"/>
              </a:rPr>
              <a:t> </a:t>
            </a:r>
            <a:r>
              <a:rPr lang="en-US" sz="1200" err="1">
                <a:latin typeface="Times New Roman"/>
              </a:rPr>
              <a:t>iz</a:t>
            </a:r>
            <a:r>
              <a:rPr lang="en-US" sz="1200">
                <a:latin typeface="Times New Roman"/>
              </a:rPr>
              <a:t> </a:t>
            </a:r>
            <a:r>
              <a:rPr lang="en-US" sz="1200" err="1">
                <a:latin typeface="Times New Roman"/>
              </a:rPr>
              <a:t>matematike</a:t>
            </a:r>
            <a:r>
              <a:rPr lang="en-US" sz="1200">
                <a:latin typeface="Times New Roman"/>
              </a:rPr>
              <a:t> u </a:t>
            </a:r>
            <a:r>
              <a:rPr lang="en-US" sz="1200" err="1">
                <a:latin typeface="Times New Roman"/>
              </a:rPr>
              <a:t>drugome</a:t>
            </a:r>
            <a:r>
              <a:rPr lang="en-US" sz="1200">
                <a:latin typeface="Times New Roman"/>
              </a:rPr>
              <a:t> </a:t>
            </a:r>
            <a:r>
              <a:rPr lang="en-US" sz="1200" err="1">
                <a:latin typeface="Times New Roman"/>
              </a:rPr>
              <a:t>razredu</a:t>
            </a:r>
            <a:r>
              <a:rPr lang="en-US" sz="1200">
                <a:latin typeface="Times New Roman"/>
              </a:rPr>
              <a:t> </a:t>
            </a:r>
            <a:r>
              <a:rPr lang="en-US" sz="1200" err="1">
                <a:latin typeface="Times New Roman"/>
              </a:rPr>
              <a:t>osnovne</a:t>
            </a:r>
            <a:r>
              <a:rPr lang="en-US" sz="1200">
                <a:latin typeface="Times New Roman"/>
              </a:rPr>
              <a:t> </a:t>
            </a:r>
            <a:r>
              <a:rPr lang="en-US" sz="1200" err="1">
                <a:latin typeface="Times New Roman"/>
              </a:rPr>
              <a:t>škole</a:t>
            </a:r>
            <a:r>
              <a:rPr lang="en-US" sz="1200">
                <a:latin typeface="Times New Roman"/>
              </a:rPr>
              <a:t>, </a:t>
            </a:r>
            <a:r>
              <a:rPr lang="en-US" sz="1200" err="1">
                <a:latin typeface="Times New Roman"/>
              </a:rPr>
              <a:t>skupina</a:t>
            </a:r>
            <a:r>
              <a:rPr lang="en-US" sz="1200">
                <a:latin typeface="Times New Roman"/>
              </a:rPr>
              <a:t> A </a:t>
            </a:r>
            <a:r>
              <a:rPr lang="en-US" sz="1200" err="1">
                <a:latin typeface="Times New Roman"/>
              </a:rPr>
              <a:t>i</a:t>
            </a:r>
            <a:r>
              <a:rPr lang="en-US" sz="1200">
                <a:latin typeface="Times New Roman"/>
              </a:rPr>
              <a:t> B</a:t>
            </a:r>
          </a:p>
          <a:p>
            <a:pPr>
              <a:buNone/>
            </a:pPr>
            <a:r>
              <a:rPr lang="en-US" sz="1200">
                <a:latin typeface="Times New Roman"/>
                <a:cs typeface="Times New Roman"/>
              </a:rPr>
              <a:t>Ante </a:t>
            </a:r>
            <a:r>
              <a:rPr lang="en-US" sz="1200" err="1">
                <a:latin typeface="Times New Roman"/>
                <a:cs typeface="Times New Roman"/>
              </a:rPr>
              <a:t>Vetma</a:t>
            </a:r>
            <a:endParaRPr lang="en-US" sz="1200" err="1">
              <a:latin typeface="Times New Roman"/>
            </a:endParaRPr>
          </a:p>
          <a:p>
            <a:pPr>
              <a:buNone/>
            </a:pPr>
            <a:r>
              <a:rPr lang="en-US" sz="1200" err="1">
                <a:latin typeface="Times New Roman"/>
                <a:cs typeface="Times New Roman"/>
              </a:rPr>
              <a:t>Školska</a:t>
            </a:r>
            <a:r>
              <a:rPr lang="en-US" sz="1200">
                <a:latin typeface="Times New Roman"/>
                <a:cs typeface="Times New Roman"/>
              </a:rPr>
              <a:t> </a:t>
            </a:r>
            <a:r>
              <a:rPr lang="en-US" sz="1200" err="1">
                <a:latin typeface="Times New Roman"/>
                <a:cs typeface="Times New Roman"/>
              </a:rPr>
              <a:t>knjiga</a:t>
            </a:r>
            <a:endParaRPr lang="en-US" sz="1200" err="1">
              <a:latin typeface="Times New Roman"/>
            </a:endParaRPr>
          </a:p>
          <a:p>
            <a:pPr>
              <a:buNone/>
            </a:pPr>
            <a:endParaRPr lang="en-US" sz="1200">
              <a:latin typeface="Times New Roman"/>
              <a:cs typeface="Times New Roman"/>
            </a:endParaRPr>
          </a:p>
          <a:p>
            <a:pPr>
              <a:buNone/>
            </a:pPr>
            <a:r>
              <a:rPr lang="en-US" sz="1200" err="1">
                <a:latin typeface="Times New Roman"/>
              </a:rPr>
              <a:t>Pčelica</a:t>
            </a:r>
            <a:r>
              <a:rPr lang="en-US" sz="1200">
                <a:latin typeface="Times New Roman"/>
              </a:rPr>
              <a:t> 2, </a:t>
            </a:r>
            <a:r>
              <a:rPr lang="en-US" sz="1200" err="1">
                <a:latin typeface="Times New Roman"/>
              </a:rPr>
              <a:t>ispiti</a:t>
            </a:r>
            <a:r>
              <a:rPr lang="en-US" sz="1200">
                <a:latin typeface="Times New Roman"/>
              </a:rPr>
              <a:t> </a:t>
            </a:r>
            <a:r>
              <a:rPr lang="en-US" sz="1200" err="1">
                <a:latin typeface="Times New Roman"/>
              </a:rPr>
              <a:t>znanja</a:t>
            </a:r>
            <a:r>
              <a:rPr lang="en-US" sz="1200">
                <a:latin typeface="Times New Roman"/>
              </a:rPr>
              <a:t> </a:t>
            </a:r>
          </a:p>
          <a:p>
            <a:pPr>
              <a:buNone/>
            </a:pPr>
            <a:r>
              <a:rPr lang="en-US" sz="1200">
                <a:latin typeface="Times New Roman"/>
              </a:rPr>
              <a:t>Sonja </a:t>
            </a:r>
            <a:r>
              <a:rPr lang="en-US" sz="1200" err="1">
                <a:latin typeface="Times New Roman"/>
              </a:rPr>
              <a:t>Ivić</a:t>
            </a:r>
            <a:r>
              <a:rPr lang="en-US" sz="1200">
                <a:latin typeface="Times New Roman"/>
              </a:rPr>
              <a:t>, Marija Krmpotić</a:t>
            </a:r>
          </a:p>
          <a:p>
            <a:pPr>
              <a:buNone/>
            </a:pPr>
            <a:r>
              <a:rPr lang="en-US" sz="1200" err="1">
                <a:latin typeface="Times New Roman"/>
              </a:rPr>
              <a:t>Školska</a:t>
            </a:r>
            <a:r>
              <a:rPr lang="en-US" sz="1200">
                <a:latin typeface="Times New Roman"/>
              </a:rPr>
              <a:t> </a:t>
            </a:r>
            <a:r>
              <a:rPr lang="en-US" sz="1200" err="1">
                <a:latin typeface="Times New Roman"/>
              </a:rPr>
              <a:t>knjiga</a:t>
            </a:r>
            <a:endParaRPr lang="en-US" sz="1200">
              <a:latin typeface="Times New Roman"/>
            </a:endParaRPr>
          </a:p>
          <a:p>
            <a:pPr>
              <a:buNone/>
            </a:pPr>
            <a:endParaRPr lang="en-US" sz="1200">
              <a:latin typeface="Times New Roman"/>
            </a:endParaRPr>
          </a:p>
          <a:p>
            <a:pPr>
              <a:buNone/>
            </a:pPr>
            <a:r>
              <a:rPr lang="en-US" sz="1200" err="1">
                <a:latin typeface="Times New Roman"/>
              </a:rPr>
              <a:t>Pogled</a:t>
            </a:r>
            <a:r>
              <a:rPr lang="en-US" sz="1200">
                <a:latin typeface="Times New Roman"/>
              </a:rPr>
              <a:t> u </a:t>
            </a:r>
            <a:r>
              <a:rPr lang="en-US" sz="1200" err="1">
                <a:latin typeface="Times New Roman"/>
              </a:rPr>
              <a:t>svijet</a:t>
            </a:r>
            <a:r>
              <a:rPr lang="en-US" sz="1200">
                <a:latin typeface="Times New Roman"/>
              </a:rPr>
              <a:t> 2 </a:t>
            </a:r>
            <a:r>
              <a:rPr lang="en-US" sz="1200" err="1">
                <a:latin typeface="Times New Roman"/>
              </a:rPr>
              <a:t>tragom</a:t>
            </a:r>
            <a:r>
              <a:rPr lang="en-US" sz="1200">
                <a:latin typeface="Times New Roman"/>
              </a:rPr>
              <a:t> </a:t>
            </a:r>
            <a:r>
              <a:rPr lang="en-US" sz="1200" err="1">
                <a:latin typeface="Times New Roman"/>
              </a:rPr>
              <a:t>prirode</a:t>
            </a:r>
            <a:r>
              <a:rPr lang="en-US" sz="1200">
                <a:latin typeface="Times New Roman"/>
              </a:rPr>
              <a:t> </a:t>
            </a:r>
            <a:r>
              <a:rPr lang="en-US" sz="1200" err="1">
                <a:latin typeface="Times New Roman"/>
              </a:rPr>
              <a:t>i</a:t>
            </a:r>
            <a:r>
              <a:rPr lang="en-US" sz="1200">
                <a:latin typeface="Times New Roman"/>
              </a:rPr>
              <a:t> </a:t>
            </a:r>
            <a:r>
              <a:rPr lang="en-US" sz="1200" err="1">
                <a:latin typeface="Times New Roman"/>
              </a:rPr>
              <a:t>društva</a:t>
            </a:r>
            <a:r>
              <a:rPr lang="en-US" sz="1200">
                <a:latin typeface="Times New Roman"/>
              </a:rPr>
              <a:t>, </a:t>
            </a:r>
            <a:r>
              <a:rPr lang="en-US" sz="1200" err="1">
                <a:latin typeface="Times New Roman"/>
              </a:rPr>
              <a:t>ispiti</a:t>
            </a:r>
            <a:r>
              <a:rPr lang="en-US" sz="1200">
                <a:latin typeface="Times New Roman"/>
              </a:rPr>
              <a:t> </a:t>
            </a:r>
            <a:r>
              <a:rPr lang="en-US" sz="1200" err="1">
                <a:latin typeface="Times New Roman"/>
              </a:rPr>
              <a:t>znanja</a:t>
            </a:r>
            <a:r>
              <a:rPr lang="en-US" sz="1200">
                <a:latin typeface="Times New Roman"/>
              </a:rPr>
              <a:t> </a:t>
            </a:r>
            <a:r>
              <a:rPr lang="en-US" sz="1200" err="1">
                <a:latin typeface="Times New Roman"/>
              </a:rPr>
              <a:t>iz</a:t>
            </a:r>
            <a:r>
              <a:rPr lang="en-US" sz="1200">
                <a:latin typeface="Times New Roman"/>
              </a:rPr>
              <a:t> </a:t>
            </a:r>
            <a:r>
              <a:rPr lang="en-US" sz="1200" err="1">
                <a:latin typeface="Times New Roman"/>
              </a:rPr>
              <a:t>prirode</a:t>
            </a:r>
            <a:r>
              <a:rPr lang="en-US" sz="1200">
                <a:latin typeface="Times New Roman"/>
              </a:rPr>
              <a:t> </a:t>
            </a:r>
            <a:r>
              <a:rPr lang="en-US" sz="1200" err="1">
                <a:latin typeface="Times New Roman"/>
              </a:rPr>
              <a:t>i</a:t>
            </a:r>
            <a:r>
              <a:rPr lang="en-US" sz="1200">
                <a:latin typeface="Times New Roman"/>
              </a:rPr>
              <a:t> </a:t>
            </a:r>
            <a:r>
              <a:rPr lang="en-US" sz="1200" err="1">
                <a:latin typeface="Times New Roman"/>
              </a:rPr>
              <a:t>društva</a:t>
            </a:r>
            <a:r>
              <a:rPr lang="en-US" sz="1200">
                <a:latin typeface="Times New Roman"/>
              </a:rPr>
              <a:t> za </a:t>
            </a:r>
            <a:r>
              <a:rPr lang="en-US" sz="1200" err="1">
                <a:latin typeface="Times New Roman"/>
              </a:rPr>
              <a:t>drugi</a:t>
            </a:r>
            <a:r>
              <a:rPr lang="en-US" sz="1200">
                <a:latin typeface="Times New Roman"/>
              </a:rPr>
              <a:t> </a:t>
            </a:r>
            <a:r>
              <a:rPr lang="en-US" sz="1200" err="1">
                <a:latin typeface="Times New Roman"/>
              </a:rPr>
              <a:t>razred</a:t>
            </a:r>
            <a:r>
              <a:rPr lang="en-US" sz="1200">
                <a:latin typeface="Times New Roman"/>
              </a:rPr>
              <a:t> </a:t>
            </a:r>
            <a:r>
              <a:rPr lang="en-US" sz="1200" err="1">
                <a:latin typeface="Times New Roman"/>
              </a:rPr>
              <a:t>osnovne</a:t>
            </a:r>
            <a:r>
              <a:rPr lang="en-US" sz="1200">
                <a:latin typeface="Times New Roman"/>
              </a:rPr>
              <a:t> </a:t>
            </a:r>
            <a:r>
              <a:rPr lang="en-US" sz="1200" err="1">
                <a:latin typeface="Times New Roman"/>
              </a:rPr>
              <a:t>škole</a:t>
            </a:r>
            <a:endParaRPr lang="en-US" sz="1200">
              <a:latin typeface="Times New Roman"/>
            </a:endParaRPr>
          </a:p>
          <a:p>
            <a:pPr>
              <a:buNone/>
            </a:pPr>
            <a:r>
              <a:rPr lang="en-US" sz="1200">
                <a:latin typeface="Times New Roman"/>
              </a:rPr>
              <a:t>Karmen Cesar, Maja Jelić Kolar, Nina Knežević, Sanja Škreblin</a:t>
            </a:r>
          </a:p>
          <a:p>
            <a:pPr>
              <a:buNone/>
            </a:pPr>
            <a:r>
              <a:rPr lang="en-US" sz="1200" err="1">
                <a:latin typeface="Times New Roman"/>
              </a:rPr>
              <a:t>Profil</a:t>
            </a:r>
            <a:r>
              <a:rPr lang="en-US" sz="1200">
                <a:latin typeface="Times New Roman"/>
              </a:rPr>
              <a:t> Klett</a:t>
            </a: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p>
          <a:p>
            <a:pPr>
              <a:buNone/>
            </a:pPr>
            <a:endParaRPr lang="en-US" sz="1200">
              <a:latin typeface="Times New Roman"/>
            </a:endParaRPr>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61517714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809820"/>
          </a:xfrm>
        </p:spPr>
        <p:txBody>
          <a:bodyPr>
            <a:normAutofit/>
          </a:bodyPr>
          <a:lstStyle/>
          <a:p>
            <a:r>
              <a:rPr lang="en-US" sz="2400" b="1" dirty="0" err="1">
                <a:latin typeface="Times New Roman"/>
              </a:rPr>
              <a:t>Razredna</a:t>
            </a:r>
            <a:r>
              <a:rPr lang="en-US" sz="2400" b="1" dirty="0">
                <a:latin typeface="Times New Roman"/>
              </a:rPr>
              <a:t> nastava</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lnSpcReduction="10000"/>
          </a:bodyPr>
          <a:lstStyle/>
          <a:p>
            <a:pPr>
              <a:buNone/>
            </a:pPr>
            <a:r>
              <a:rPr lang="en" sz="1200">
                <a:latin typeface="Times New Roman"/>
                <a:cs typeface="Times"/>
              </a:rPr>
              <a:t>Moj </a:t>
            </a:r>
            <a:r>
              <a:rPr lang="en" sz="1200" err="1">
                <a:latin typeface="Times New Roman"/>
                <a:cs typeface="Times"/>
              </a:rPr>
              <a:t>sretni</a:t>
            </a:r>
            <a:r>
              <a:rPr lang="en" sz="1200">
                <a:latin typeface="Times New Roman"/>
                <a:cs typeface="Times"/>
              </a:rPr>
              <a:t> </a:t>
            </a:r>
            <a:r>
              <a:rPr lang="en" sz="1200" err="1">
                <a:latin typeface="Times New Roman"/>
                <a:cs typeface="Times"/>
              </a:rPr>
              <a:t>broj</a:t>
            </a:r>
            <a:r>
              <a:rPr lang="en" sz="1200">
                <a:latin typeface="Times New Roman"/>
                <a:cs typeface="Times"/>
              </a:rPr>
              <a:t> 3, </a:t>
            </a:r>
            <a:r>
              <a:rPr lang="en" sz="1200" err="1">
                <a:latin typeface="Times New Roman"/>
                <a:cs typeface="Times"/>
              </a:rPr>
              <a:t>zbirka</a:t>
            </a:r>
            <a:r>
              <a:rPr lang="en" sz="1200">
                <a:latin typeface="Times New Roman"/>
                <a:cs typeface="Times"/>
              </a:rPr>
              <a:t> </a:t>
            </a:r>
            <a:r>
              <a:rPr lang="en" sz="1200" err="1">
                <a:latin typeface="Times New Roman"/>
                <a:cs typeface="Times"/>
              </a:rPr>
              <a:t>zadataka</a:t>
            </a:r>
            <a:r>
              <a:rPr lang="en" sz="1200">
                <a:latin typeface="Times New Roman"/>
                <a:cs typeface="Times"/>
              </a:rPr>
              <a:t> za </a:t>
            </a:r>
            <a:r>
              <a:rPr lang="en" sz="1200" err="1">
                <a:latin typeface="Times New Roman"/>
                <a:cs typeface="Times"/>
              </a:rPr>
              <a:t>matematiku</a:t>
            </a:r>
            <a:r>
              <a:rPr lang="en" sz="1200">
                <a:latin typeface="Times New Roman"/>
                <a:cs typeface="Times"/>
              </a:rPr>
              <a:t> u </a:t>
            </a:r>
            <a:r>
              <a:rPr lang="en" sz="1200" err="1">
                <a:latin typeface="Times New Roman"/>
                <a:cs typeface="Times"/>
              </a:rPr>
              <a:t>trećem</a:t>
            </a:r>
            <a:r>
              <a:rPr lang="en" sz="1200">
                <a:latin typeface="Times New Roman"/>
                <a:cs typeface="Times"/>
              </a:rPr>
              <a:t> </a:t>
            </a:r>
            <a:r>
              <a:rPr lang="en" sz="1200" err="1">
                <a:latin typeface="Times New Roman"/>
                <a:cs typeface="Times"/>
              </a:rPr>
              <a:t>razredu</a:t>
            </a:r>
            <a:r>
              <a:rPr lang="en" sz="1200">
                <a:latin typeface="Times New Roman"/>
                <a:cs typeface="Times"/>
              </a:rPr>
              <a:t> </a:t>
            </a:r>
            <a:r>
              <a:rPr lang="en" sz="1200" err="1">
                <a:latin typeface="Times New Roman"/>
                <a:cs typeface="Times"/>
              </a:rPr>
              <a:t>osnovne</a:t>
            </a:r>
            <a:r>
              <a:rPr lang="en" sz="1200">
                <a:latin typeface="Times New Roman"/>
                <a:cs typeface="Times"/>
              </a:rPr>
              <a:t> </a:t>
            </a:r>
            <a:r>
              <a:rPr lang="en" sz="1200" err="1">
                <a:latin typeface="Times New Roman"/>
                <a:cs typeface="Times"/>
              </a:rPr>
              <a:t>škole</a:t>
            </a:r>
          </a:p>
          <a:p>
            <a:pPr>
              <a:buNone/>
            </a:pPr>
            <a:r>
              <a:rPr lang="en" sz="1200">
                <a:latin typeface="Times New Roman"/>
                <a:cs typeface="Times"/>
              </a:rPr>
              <a:t>Sanja Jakovljević Rogić, Dubravka </a:t>
            </a:r>
            <a:r>
              <a:rPr lang="en" sz="1200" err="1">
                <a:latin typeface="Times New Roman"/>
                <a:cs typeface="Times"/>
              </a:rPr>
              <a:t>Miklec</a:t>
            </a:r>
            <a:r>
              <a:rPr lang="en" sz="1200">
                <a:latin typeface="Times New Roman"/>
                <a:cs typeface="Times"/>
              </a:rPr>
              <a:t>, Graciella </a:t>
            </a:r>
            <a:r>
              <a:rPr lang="en" sz="1200" err="1">
                <a:latin typeface="Times New Roman"/>
                <a:cs typeface="Times"/>
              </a:rPr>
              <a:t>Prtajin</a:t>
            </a:r>
            <a:endParaRPr lang="en" sz="1200">
              <a:latin typeface="Times New Roman"/>
              <a:cs typeface="Times"/>
            </a:endParaRPr>
          </a:p>
          <a:p>
            <a:pPr>
              <a:buNone/>
            </a:pPr>
            <a:r>
              <a:rPr lang="en" sz="1200" err="1">
                <a:latin typeface="Times New Roman"/>
                <a:cs typeface="Times"/>
              </a:rPr>
              <a:t>Školska</a:t>
            </a:r>
            <a:r>
              <a:rPr lang="en" sz="1200">
                <a:latin typeface="Times New Roman"/>
                <a:cs typeface="Times"/>
              </a:rPr>
              <a:t> </a:t>
            </a:r>
            <a:r>
              <a:rPr lang="en" sz="1200" err="1">
                <a:latin typeface="Times New Roman"/>
                <a:cs typeface="Times"/>
              </a:rPr>
              <a:t>knjiga</a:t>
            </a:r>
            <a:endParaRPr lang="en" sz="1200">
              <a:latin typeface="Times New Roman"/>
              <a:cs typeface="Times"/>
            </a:endParaRPr>
          </a:p>
          <a:p>
            <a:pPr>
              <a:buNone/>
            </a:pPr>
            <a:endParaRPr lang="en" sz="1200">
              <a:latin typeface="Times New Roman"/>
              <a:cs typeface="Times"/>
            </a:endParaRPr>
          </a:p>
          <a:p>
            <a:pPr>
              <a:buNone/>
            </a:pPr>
            <a:r>
              <a:rPr lang="en" sz="1200" err="1">
                <a:latin typeface="Times New Roman"/>
                <a:cs typeface="Times New Roman"/>
              </a:rPr>
              <a:t>Umjetnost</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ja 3 </a:t>
            </a:r>
            <a:r>
              <a:rPr lang="en" sz="1200" err="1">
                <a:latin typeface="Times New Roman"/>
                <a:cs typeface="Times New Roman"/>
              </a:rPr>
              <a:t>i</a:t>
            </a:r>
            <a:r>
              <a:rPr lang="en" sz="1200">
                <a:latin typeface="Times New Roman"/>
                <a:cs typeface="Times New Roman"/>
              </a:rPr>
              <a:t> 4 – </a:t>
            </a: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mapa</a:t>
            </a:r>
            <a:r>
              <a:rPr lang="en" sz="1200">
                <a:latin typeface="Times New Roman"/>
                <a:cs typeface="Times New Roman"/>
              </a:rPr>
              <a:t> s </a:t>
            </a:r>
            <a:r>
              <a:rPr lang="en" sz="1200" err="1">
                <a:latin typeface="Times New Roman"/>
                <a:cs typeface="Times New Roman"/>
              </a:rPr>
              <a:t>kolažnim</a:t>
            </a:r>
            <a:r>
              <a:rPr lang="en" sz="1200">
                <a:latin typeface="Times New Roman"/>
                <a:cs typeface="Times New Roman"/>
              </a:rPr>
              <a:t> </a:t>
            </a:r>
            <a:r>
              <a:rPr lang="en" sz="1200" err="1">
                <a:latin typeface="Times New Roman"/>
                <a:cs typeface="Times New Roman"/>
              </a:rPr>
              <a:t>papirom</a:t>
            </a:r>
            <a:endParaRPr lang="en" sz="1200">
              <a:latin typeface="Times New Roman"/>
            </a:endParaRPr>
          </a:p>
          <a:p>
            <a:pPr>
              <a:buNone/>
            </a:pPr>
            <a:r>
              <a:rPr lang="en" sz="1200" err="1">
                <a:latin typeface="Times New Roman"/>
                <a:cs typeface="Times"/>
              </a:rPr>
              <a:t>Školska</a:t>
            </a:r>
            <a:r>
              <a:rPr lang="en" sz="1200">
                <a:latin typeface="Times New Roman"/>
                <a:cs typeface="Times"/>
              </a:rPr>
              <a:t> </a:t>
            </a:r>
            <a:r>
              <a:rPr lang="en" sz="1200" err="1">
                <a:latin typeface="Times New Roman"/>
                <a:cs typeface="Times"/>
              </a:rPr>
              <a:t>knjiga</a:t>
            </a:r>
            <a:r>
              <a:rPr lang="en" sz="1200">
                <a:latin typeface="Times New Roman"/>
                <a:cs typeface="Times"/>
              </a:rPr>
              <a:t> </a:t>
            </a:r>
          </a:p>
          <a:p>
            <a:pPr>
              <a:buNone/>
            </a:pPr>
            <a:endParaRPr lang="en" sz="1200">
              <a:latin typeface="Times New Roman"/>
              <a:cs typeface="Times"/>
            </a:endParaRPr>
          </a:p>
          <a:p>
            <a:pPr>
              <a:buNone/>
            </a:pPr>
            <a:r>
              <a:rPr lang="en" sz="1200" err="1">
                <a:latin typeface="Times New Roman"/>
              </a:rPr>
              <a:t>Škrinjica</a:t>
            </a:r>
            <a:r>
              <a:rPr lang="en" sz="1200">
                <a:latin typeface="Times New Roman"/>
              </a:rPr>
              <a:t> </a:t>
            </a:r>
            <a:r>
              <a:rPr lang="en" sz="1200" err="1">
                <a:latin typeface="Times New Roman"/>
              </a:rPr>
              <a:t>slova</a:t>
            </a:r>
            <a:r>
              <a:rPr lang="en" sz="1200">
                <a:latin typeface="Times New Roman"/>
              </a:rPr>
              <a:t> </a:t>
            </a:r>
            <a:r>
              <a:rPr lang="en" sz="1200" err="1">
                <a:latin typeface="Times New Roman"/>
              </a:rPr>
              <a:t>i</a:t>
            </a:r>
            <a:r>
              <a:rPr lang="en" sz="1200">
                <a:latin typeface="Times New Roman"/>
              </a:rPr>
              <a:t> </a:t>
            </a:r>
            <a:r>
              <a:rPr lang="en" sz="1200" err="1">
                <a:latin typeface="Times New Roman"/>
              </a:rPr>
              <a:t>riječi</a:t>
            </a:r>
            <a:r>
              <a:rPr lang="en" sz="1200">
                <a:latin typeface="Times New Roman"/>
              </a:rPr>
              <a:t> 4, </a:t>
            </a:r>
            <a:r>
              <a:rPr lang="en" sz="1200" err="1">
                <a:latin typeface="Times New Roman"/>
              </a:rPr>
              <a:t>ispiti</a:t>
            </a:r>
            <a:r>
              <a:rPr lang="en" sz="1200">
                <a:latin typeface="Times New Roman"/>
              </a:rPr>
              <a:t> </a:t>
            </a:r>
            <a:r>
              <a:rPr lang="en" sz="1200" err="1">
                <a:latin typeface="Times New Roman"/>
              </a:rPr>
              <a:t>znanja</a:t>
            </a:r>
            <a:r>
              <a:rPr lang="en" sz="1200">
                <a:latin typeface="Times New Roman"/>
              </a:rPr>
              <a:t> </a:t>
            </a:r>
            <a:r>
              <a:rPr lang="en" sz="1200" err="1">
                <a:latin typeface="Times New Roman"/>
              </a:rPr>
              <a:t>iz</a:t>
            </a:r>
            <a:r>
              <a:rPr lang="en" sz="1200">
                <a:latin typeface="Times New Roman"/>
              </a:rPr>
              <a:t> </a:t>
            </a:r>
            <a:r>
              <a:rPr lang="en" sz="1200" err="1">
                <a:latin typeface="Times New Roman"/>
              </a:rPr>
              <a:t>hrvatskoga</a:t>
            </a:r>
            <a:r>
              <a:rPr lang="en" sz="1200">
                <a:latin typeface="Times New Roman"/>
              </a:rPr>
              <a:t> </a:t>
            </a:r>
            <a:r>
              <a:rPr lang="en" sz="1200" err="1">
                <a:latin typeface="Times New Roman"/>
              </a:rPr>
              <a:t>jezika</a:t>
            </a:r>
            <a:r>
              <a:rPr lang="en" sz="1200">
                <a:latin typeface="Times New Roman"/>
              </a:rPr>
              <a:t> za </a:t>
            </a:r>
            <a:r>
              <a:rPr lang="en" sz="1200" err="1">
                <a:latin typeface="Times New Roman"/>
              </a:rPr>
              <a:t>četvrti</a:t>
            </a:r>
            <a:r>
              <a:rPr lang="en" sz="1200">
                <a:latin typeface="Times New Roman"/>
              </a:rPr>
              <a:t> </a:t>
            </a:r>
            <a:r>
              <a:rPr lang="en" sz="1200" err="1">
                <a:latin typeface="Times New Roman"/>
              </a:rPr>
              <a:t>razred</a:t>
            </a:r>
            <a:r>
              <a:rPr lang="en" sz="1200">
                <a:latin typeface="Times New Roman"/>
              </a:rPr>
              <a:t> </a:t>
            </a:r>
            <a:r>
              <a:rPr lang="en" sz="1200" err="1">
                <a:latin typeface="Times New Roman"/>
              </a:rPr>
              <a:t>osnovne</a:t>
            </a:r>
            <a:r>
              <a:rPr lang="en" sz="1200">
                <a:latin typeface="Times New Roman"/>
              </a:rPr>
              <a:t> </a:t>
            </a:r>
            <a:r>
              <a:rPr lang="en" sz="1200" err="1">
                <a:latin typeface="Times New Roman"/>
              </a:rPr>
              <a:t>škole</a:t>
            </a:r>
            <a:endParaRPr lang="en" sz="1200">
              <a:latin typeface="Times New Roman"/>
            </a:endParaRPr>
          </a:p>
          <a:p>
            <a:pPr>
              <a:buNone/>
            </a:pPr>
            <a:r>
              <a:rPr lang="en" sz="1200">
                <a:latin typeface="Times New Roman"/>
              </a:rPr>
              <a:t>Andrea </a:t>
            </a:r>
            <a:r>
              <a:rPr lang="en" sz="1200" err="1">
                <a:latin typeface="Times New Roman"/>
              </a:rPr>
              <a:t>Škribulja</a:t>
            </a:r>
            <a:r>
              <a:rPr lang="en" sz="1200">
                <a:latin typeface="Times New Roman"/>
              </a:rPr>
              <a:t> Horvat, Vesna Marjanović, Marina </a:t>
            </a:r>
            <a:r>
              <a:rPr lang="en" sz="1200" err="1">
                <a:latin typeface="Times New Roman"/>
              </a:rPr>
              <a:t>Gabelica</a:t>
            </a:r>
            <a:endParaRPr lang="en" sz="1200">
              <a:latin typeface="Times New Roman"/>
            </a:endParaRPr>
          </a:p>
          <a:p>
            <a:pPr>
              <a:buNone/>
            </a:pPr>
            <a:r>
              <a:rPr lang="en" sz="1200">
                <a:latin typeface="Times New Roman"/>
              </a:rPr>
              <a:t>Alfa</a:t>
            </a:r>
          </a:p>
          <a:p>
            <a:pPr>
              <a:buNone/>
            </a:pPr>
            <a:endParaRPr lang="en" sz="1200">
              <a:latin typeface="Times New Roman"/>
            </a:endParaRPr>
          </a:p>
          <a:p>
            <a:pPr>
              <a:buNone/>
            </a:pPr>
            <a:r>
              <a:rPr lang="en" sz="1200" err="1">
                <a:latin typeface="Times New Roman"/>
              </a:rPr>
              <a:t>Otkrivamo</a:t>
            </a:r>
            <a:r>
              <a:rPr lang="en" sz="1200">
                <a:latin typeface="Times New Roman"/>
              </a:rPr>
              <a:t> </a:t>
            </a:r>
            <a:r>
              <a:rPr lang="en" sz="1200" err="1">
                <a:latin typeface="Times New Roman"/>
              </a:rPr>
              <a:t>matematiku</a:t>
            </a:r>
            <a:r>
              <a:rPr lang="en" sz="1200">
                <a:latin typeface="Times New Roman"/>
              </a:rPr>
              <a:t> 4, </a:t>
            </a:r>
            <a:r>
              <a:rPr lang="en" sz="1200" err="1">
                <a:latin typeface="Times New Roman"/>
              </a:rPr>
              <a:t>ispiti</a:t>
            </a:r>
            <a:r>
              <a:rPr lang="en" sz="1200">
                <a:latin typeface="Times New Roman"/>
              </a:rPr>
              <a:t> </a:t>
            </a:r>
            <a:r>
              <a:rPr lang="en" sz="1200" err="1">
                <a:latin typeface="Times New Roman"/>
              </a:rPr>
              <a:t>znanja</a:t>
            </a:r>
            <a:r>
              <a:rPr lang="en" sz="1200">
                <a:latin typeface="Times New Roman"/>
              </a:rPr>
              <a:t> za </a:t>
            </a:r>
            <a:r>
              <a:rPr lang="en" sz="1200" err="1">
                <a:latin typeface="Times New Roman"/>
              </a:rPr>
              <a:t>četvrti</a:t>
            </a:r>
            <a:r>
              <a:rPr lang="en" sz="1200">
                <a:latin typeface="Times New Roman"/>
              </a:rPr>
              <a:t> </a:t>
            </a:r>
            <a:r>
              <a:rPr lang="en" sz="1200" err="1">
                <a:latin typeface="Times New Roman"/>
              </a:rPr>
              <a:t>razred</a:t>
            </a:r>
            <a:r>
              <a:rPr lang="en" sz="1200">
                <a:latin typeface="Times New Roman"/>
              </a:rPr>
              <a:t> </a:t>
            </a:r>
            <a:r>
              <a:rPr lang="en" sz="1200" err="1">
                <a:latin typeface="Times New Roman"/>
              </a:rPr>
              <a:t>osnovne</a:t>
            </a:r>
            <a:r>
              <a:rPr lang="en" sz="1200">
                <a:latin typeface="Times New Roman"/>
              </a:rPr>
              <a:t> </a:t>
            </a:r>
            <a:r>
              <a:rPr lang="en" sz="1200" err="1">
                <a:latin typeface="Times New Roman"/>
              </a:rPr>
              <a:t>škole</a:t>
            </a:r>
            <a:endParaRPr lang="en" sz="1200">
              <a:latin typeface="Times New Roman"/>
            </a:endParaRPr>
          </a:p>
          <a:p>
            <a:pPr>
              <a:buNone/>
            </a:pPr>
            <a:r>
              <a:rPr lang="en" sz="1200">
                <a:latin typeface="Times New Roman"/>
              </a:rPr>
              <a:t>Dubravka Glasnović Gracin, Gabriela </a:t>
            </a:r>
            <a:r>
              <a:rPr lang="en" sz="1200" err="1">
                <a:latin typeface="Times New Roman"/>
              </a:rPr>
              <a:t>Žokalj</a:t>
            </a:r>
            <a:r>
              <a:rPr lang="en" sz="1200">
                <a:latin typeface="Times New Roman"/>
              </a:rPr>
              <a:t>, Tanja Soucie</a:t>
            </a:r>
          </a:p>
          <a:p>
            <a:pPr>
              <a:buNone/>
            </a:pPr>
            <a:r>
              <a:rPr lang="en" sz="1200">
                <a:latin typeface="Times New Roman"/>
              </a:rPr>
              <a:t>Alfa</a:t>
            </a:r>
          </a:p>
          <a:p>
            <a:pPr>
              <a:buNone/>
            </a:pPr>
            <a:endParaRPr lang="en" sz="1200">
              <a:latin typeface="Times New Roman"/>
            </a:endParaRPr>
          </a:p>
          <a:p>
            <a:pPr>
              <a:buNone/>
            </a:pPr>
            <a:r>
              <a:rPr lang="en" sz="1200" err="1">
                <a:latin typeface="Times New Roman"/>
                <a:cs typeface="Times New Roman"/>
              </a:rPr>
              <a:t>Priroda</a:t>
            </a:r>
            <a:r>
              <a:rPr lang="en" sz="1200">
                <a:latin typeface="Times New Roman"/>
                <a:cs typeface="Times New Roman"/>
              </a:rPr>
              <a:t>, </a:t>
            </a:r>
            <a:r>
              <a:rPr lang="en" sz="1200" err="1">
                <a:latin typeface="Times New Roman"/>
                <a:cs typeface="Times New Roman"/>
              </a:rPr>
              <a:t>društvo</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ja 4, </a:t>
            </a:r>
            <a:r>
              <a:rPr lang="en" sz="1200" err="1">
                <a:latin typeface="Times New Roman"/>
                <a:cs typeface="Times New Roman"/>
              </a:rPr>
              <a:t>ispiti</a:t>
            </a:r>
            <a:r>
              <a:rPr lang="en" sz="1200">
                <a:latin typeface="Times New Roman"/>
                <a:cs typeface="Times New Roman"/>
              </a:rPr>
              <a:t> </a:t>
            </a:r>
            <a:r>
              <a:rPr lang="en" sz="1200" err="1">
                <a:latin typeface="Times New Roman"/>
                <a:cs typeface="Times New Roman"/>
              </a:rPr>
              <a:t>znanja</a:t>
            </a:r>
            <a:r>
              <a:rPr lang="en" sz="1200">
                <a:latin typeface="Times New Roman"/>
                <a:cs typeface="Times New Roman"/>
              </a:rPr>
              <a:t> </a:t>
            </a:r>
            <a:r>
              <a:rPr lang="en" sz="1200" err="1">
                <a:latin typeface="Times New Roman"/>
                <a:cs typeface="Times New Roman"/>
              </a:rPr>
              <a:t>iz</a:t>
            </a:r>
            <a:r>
              <a:rPr lang="en" sz="1200">
                <a:latin typeface="Times New Roman"/>
                <a:cs typeface="Times New Roman"/>
              </a:rPr>
              <a:t> </a:t>
            </a:r>
            <a:r>
              <a:rPr lang="en" sz="1200" err="1">
                <a:latin typeface="Times New Roman"/>
                <a:cs typeface="Times New Roman"/>
              </a:rPr>
              <a:t>prirode</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a:t>
            </a:r>
            <a:r>
              <a:rPr lang="en" sz="1200" err="1">
                <a:latin typeface="Times New Roman"/>
                <a:cs typeface="Times New Roman"/>
              </a:rPr>
              <a:t>društva</a:t>
            </a:r>
            <a:r>
              <a:rPr lang="en" sz="1200">
                <a:latin typeface="Times New Roman"/>
                <a:cs typeface="Times New Roman"/>
              </a:rPr>
              <a:t> za </a:t>
            </a:r>
            <a:r>
              <a:rPr lang="en" sz="1200" err="1">
                <a:latin typeface="Times New Roman"/>
                <a:cs typeface="Times New Roman"/>
              </a:rPr>
              <a:t>četvrti</a:t>
            </a:r>
            <a:r>
              <a:rPr lang="en" sz="1200">
                <a:latin typeface="Times New Roman"/>
                <a:cs typeface="Times New Roman"/>
              </a:rPr>
              <a:t>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endParaRPr lang="en" sz="1200">
              <a:latin typeface="Times New Roman"/>
              <a:cs typeface="Times New Roman"/>
            </a:endParaRPr>
          </a:p>
          <a:p>
            <a:pPr>
              <a:buNone/>
            </a:pPr>
            <a:r>
              <a:rPr lang="en" sz="1200">
                <a:latin typeface="Times New Roman"/>
                <a:cs typeface="Times New Roman"/>
              </a:rPr>
              <a:t>Mila Bulić, Gordana Kralj, Dragana Mamić</a:t>
            </a:r>
          </a:p>
          <a:p>
            <a:pPr>
              <a:buNone/>
            </a:pPr>
            <a:r>
              <a:rPr lang="en" sz="1200">
                <a:latin typeface="Times New Roman"/>
                <a:cs typeface="Times New Roman"/>
              </a:rPr>
              <a:t>Alfa</a:t>
            </a:r>
          </a:p>
          <a:p>
            <a:pPr>
              <a:buNone/>
            </a:pPr>
            <a:endParaRPr lang="en" sz="1200">
              <a:latin typeface="Times New Roman"/>
              <a:cs typeface="Times New Roman"/>
            </a:endParaRPr>
          </a:p>
          <a:p>
            <a:pPr>
              <a:buNone/>
            </a:pP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mapa</a:t>
            </a:r>
            <a:r>
              <a:rPr lang="en" sz="1200">
                <a:latin typeface="Times New Roman"/>
                <a:cs typeface="Times New Roman"/>
              </a:rPr>
              <a:t> 3-4</a:t>
            </a:r>
          </a:p>
          <a:p>
            <a:pPr>
              <a:buNone/>
            </a:pPr>
            <a:r>
              <a:rPr lang="en" sz="1200" err="1">
                <a:latin typeface="Times New Roman"/>
                <a:cs typeface="Times New Roman"/>
              </a:rPr>
              <a:t>Profil</a:t>
            </a:r>
            <a:r>
              <a:rPr lang="en" sz="1200">
                <a:latin typeface="Times New Roman"/>
                <a:cs typeface="Times New Roman"/>
              </a:rPr>
              <a:t> Klett</a:t>
            </a:r>
          </a:p>
          <a:p>
            <a:pPr>
              <a:buNone/>
            </a:pPr>
            <a:endParaRPr lang="en" sz="1200">
              <a:latin typeface="Times New Roman"/>
              <a:cs typeface="Times New Roman"/>
            </a:endParaRPr>
          </a:p>
          <a:p>
            <a:pPr>
              <a:buNone/>
            </a:pPr>
            <a:endParaRPr lang="en" sz="1200">
              <a:latin typeface="Times New Roman"/>
              <a:cs typeface="Times New Roman"/>
            </a:endParaRPr>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latin typeface="Times New Roman"/>
              <a:cs typeface="Times"/>
            </a:endParaRPr>
          </a:p>
          <a:p>
            <a:pPr>
              <a:buNone/>
            </a:pPr>
            <a:endParaRPr lang="en" sz="1200">
              <a:latin typeface="Times"/>
              <a:cs typeface="Times"/>
            </a:endParaRPr>
          </a:p>
          <a:p>
            <a:pPr>
              <a:buNone/>
            </a:pPr>
            <a:endParaRPr lang="en" sz="1200">
              <a:latin typeface="Times"/>
              <a:cs typeface="Times"/>
            </a:endParaRPr>
          </a:p>
          <a:p>
            <a:pPr>
              <a:buNone/>
            </a:pPr>
            <a:endParaRPr lang="en" sz="1200">
              <a:latin typeface="Times"/>
              <a:cs typeface="Times"/>
            </a:endParaRPr>
          </a:p>
          <a:p>
            <a:pPr>
              <a:buNone/>
            </a:pPr>
            <a:endParaRPr lang="en" sz="1200">
              <a:latin typeface="Times"/>
              <a:cs typeface="Times"/>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p>
          <a:p>
            <a:pPr>
              <a:buNone/>
            </a:pPr>
            <a:endParaRPr lang="en-US" sz="1200">
              <a:latin typeface="Times New Roman"/>
            </a:endParaRPr>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a:p>
          <a:p>
            <a:pPr>
              <a:buNone/>
            </a:pPr>
            <a:endParaRPr lang="en-US" sz="1200">
              <a:latin typeface="Times New Roman"/>
              <a:cs typeface="Times New Roman"/>
            </a:endParaRPr>
          </a:p>
          <a:p>
            <a:pPr>
              <a:buNone/>
            </a:pPr>
            <a:endParaRPr lang="en-US" sz="1200"/>
          </a:p>
          <a:p>
            <a:pPr>
              <a:buNone/>
            </a:pPr>
            <a:endParaRPr lang="en-US" sz="1200"/>
          </a:p>
          <a:p>
            <a:pPr>
              <a:buNone/>
            </a:pPr>
            <a:endParaRPr lang="en-US" sz="1200"/>
          </a:p>
          <a:p>
            <a:pPr>
              <a:buNone/>
            </a:pPr>
            <a:endParaRPr lang="en-US" sz="1200"/>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endParaRPr>
          </a:p>
          <a:p>
            <a:pPr>
              <a:buNone/>
            </a:pPr>
            <a:endParaRPr lang="en-US"/>
          </a:p>
          <a:p>
            <a:pPr>
              <a:buNone/>
            </a:pPr>
            <a:endParaRPr lang="en-US" sz="1100">
              <a:latin typeface="Times New Roman"/>
              <a:cs typeface="Times New Roman"/>
            </a:endParaRPr>
          </a:p>
          <a:p>
            <a:pPr>
              <a:buNone/>
            </a:pPr>
            <a:endParaRPr lang="en-US" sz="11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endParaRPr>
          </a:p>
          <a:p>
            <a:pPr>
              <a:buNone/>
            </a:pPr>
            <a:endParaRPr lang="en-US" sz="1200">
              <a:latin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a:buNone/>
            </a:pPr>
            <a:endParaRPr lang="en-US" sz="1200">
              <a:latin typeface="Times New Roman"/>
              <a:cs typeface="Times New Roman"/>
            </a:endParaRPr>
          </a:p>
          <a:p>
            <a:pPr marL="114300" indent="0">
              <a:buNone/>
            </a:pPr>
            <a:endParaRPr lang="en-US"/>
          </a:p>
        </p:txBody>
      </p:sp>
    </p:spTree>
    <p:extLst>
      <p:ext uri="{BB962C8B-B14F-4D97-AF65-F5344CB8AC3E}">
        <p14:creationId xmlns:p14="http://schemas.microsoft.com/office/powerpoint/2010/main" val="175671672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823759"/>
          </a:xfrm>
        </p:spPr>
        <p:txBody>
          <a:bodyPr>
            <a:normAutofit/>
          </a:bodyPr>
          <a:lstStyle/>
          <a:p>
            <a:r>
              <a:rPr lang="en-US" sz="2400" b="1" dirty="0" err="1">
                <a:latin typeface="Times New Roman"/>
              </a:rPr>
              <a:t>Razredna</a:t>
            </a:r>
            <a:r>
              <a:rPr lang="en-US" sz="2400" b="1" dirty="0">
                <a:latin typeface="Times New Roman"/>
              </a:rPr>
              <a:t> nastava</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176763"/>
            <a:ext cx="7886700" cy="5559221"/>
          </a:xfrm>
        </p:spPr>
        <p:txBody>
          <a:bodyPr>
            <a:normAutofit/>
          </a:bodyPr>
          <a:lstStyle/>
          <a:p>
            <a:pPr>
              <a:buNone/>
            </a:pPr>
            <a:r>
              <a:rPr lang="en-US" sz="1200">
                <a:latin typeface="Times New Roman"/>
              </a:rPr>
              <a:t>Tiptoes 2, </a:t>
            </a:r>
            <a:r>
              <a:rPr lang="en-US" sz="1200" err="1">
                <a:latin typeface="Times New Roman"/>
              </a:rPr>
              <a:t>zadatci</a:t>
            </a:r>
            <a:r>
              <a:rPr lang="en-US" sz="1200">
                <a:latin typeface="Times New Roman"/>
              </a:rPr>
              <a:t> za </a:t>
            </a:r>
            <a:r>
              <a:rPr lang="en-US" sz="1200" err="1">
                <a:latin typeface="Times New Roman"/>
              </a:rPr>
              <a:t>vrednovanje</a:t>
            </a:r>
            <a:r>
              <a:rPr lang="en-US" sz="1200">
                <a:latin typeface="Times New Roman"/>
              </a:rPr>
              <a:t> </a:t>
            </a:r>
            <a:r>
              <a:rPr lang="en-US" sz="1200" err="1">
                <a:latin typeface="Times New Roman"/>
              </a:rPr>
              <a:t>učeničkih</a:t>
            </a:r>
            <a:r>
              <a:rPr lang="en-US" sz="1200">
                <a:latin typeface="Times New Roman"/>
              </a:rPr>
              <a:t> </a:t>
            </a:r>
            <a:r>
              <a:rPr lang="en-US" sz="1200" err="1">
                <a:latin typeface="Times New Roman"/>
              </a:rPr>
              <a:t>postignuća</a:t>
            </a:r>
            <a:r>
              <a:rPr lang="en-US" sz="1200">
                <a:latin typeface="Times New Roman"/>
              </a:rPr>
              <a:t> u </a:t>
            </a:r>
            <a:r>
              <a:rPr lang="en-US" sz="1200" err="1">
                <a:latin typeface="Times New Roman"/>
              </a:rPr>
              <a:t>drugom</a:t>
            </a:r>
            <a:r>
              <a:rPr lang="en-US" sz="1200">
                <a:latin typeface="Times New Roman"/>
              </a:rPr>
              <a:t> </a:t>
            </a:r>
            <a:r>
              <a:rPr lang="en-US" sz="1200" err="1">
                <a:latin typeface="Times New Roman"/>
              </a:rPr>
              <a:t>razredu</a:t>
            </a:r>
            <a:r>
              <a:rPr lang="en-US" sz="1200">
                <a:latin typeface="Times New Roman"/>
              </a:rPr>
              <a:t> </a:t>
            </a:r>
            <a:r>
              <a:rPr lang="en-US" sz="1200" err="1">
                <a:latin typeface="Times New Roman"/>
              </a:rPr>
              <a:t>osnovne</a:t>
            </a:r>
            <a:r>
              <a:rPr lang="en-US" sz="1200">
                <a:latin typeface="Times New Roman"/>
              </a:rPr>
              <a:t> </a:t>
            </a:r>
            <a:r>
              <a:rPr lang="en-US" sz="1200" err="1">
                <a:latin typeface="Times New Roman"/>
              </a:rPr>
              <a:t>škole</a:t>
            </a:r>
            <a:r>
              <a:rPr lang="en-US" sz="1200">
                <a:latin typeface="Times New Roman"/>
              </a:rPr>
              <a:t> - </a:t>
            </a:r>
            <a:r>
              <a:rPr lang="en-US" sz="1200" err="1">
                <a:latin typeface="Times New Roman"/>
              </a:rPr>
              <a:t>skupina</a:t>
            </a:r>
            <a:r>
              <a:rPr lang="en-US" sz="1200">
                <a:latin typeface="Times New Roman"/>
              </a:rPr>
              <a:t> A </a:t>
            </a:r>
            <a:r>
              <a:rPr lang="en-US" sz="1200" err="1">
                <a:latin typeface="Times New Roman"/>
              </a:rPr>
              <a:t>i</a:t>
            </a:r>
            <a:r>
              <a:rPr lang="en-US" sz="1200">
                <a:latin typeface="Times New Roman"/>
              </a:rPr>
              <a:t> B</a:t>
            </a:r>
            <a:r>
              <a:rPr lang="en-US" sz="1200">
                <a:latin typeface="Times New Roman"/>
                <a:ea typeface="Times"/>
                <a:cs typeface="Times"/>
              </a:rPr>
              <a:t>​</a:t>
            </a:r>
          </a:p>
          <a:p>
            <a:pPr>
              <a:buNone/>
            </a:pPr>
            <a:r>
              <a:rPr lang="en" sz="1200">
                <a:latin typeface="Times"/>
                <a:cs typeface="Times"/>
              </a:rPr>
              <a:t>Iva </a:t>
            </a:r>
            <a:r>
              <a:rPr lang="en" sz="1200" err="1">
                <a:latin typeface="Times"/>
                <a:cs typeface="Times"/>
              </a:rPr>
              <a:t>Palčić</a:t>
            </a:r>
            <a:r>
              <a:rPr lang="en" sz="1200">
                <a:latin typeface="Times"/>
                <a:cs typeface="Times"/>
              </a:rPr>
              <a:t> </a:t>
            </a:r>
            <a:r>
              <a:rPr lang="en" sz="1200" err="1">
                <a:latin typeface="Times"/>
                <a:cs typeface="Times"/>
              </a:rPr>
              <a:t>Strčić</a:t>
            </a:r>
            <a:r>
              <a:rPr lang="en" sz="1200">
                <a:latin typeface="Times"/>
                <a:cs typeface="Times"/>
              </a:rPr>
              <a:t>, Karolina De </a:t>
            </a:r>
            <a:r>
              <a:rPr lang="en" sz="1200" err="1">
                <a:latin typeface="Times"/>
                <a:cs typeface="Times"/>
              </a:rPr>
              <a:t>Vrgna</a:t>
            </a:r>
            <a:endParaRPr lang="en-US" err="1"/>
          </a:p>
          <a:p>
            <a:pPr>
              <a:buNone/>
            </a:pPr>
            <a:r>
              <a:rPr lang="en" sz="1200" err="1">
                <a:latin typeface="Times"/>
                <a:cs typeface="Times"/>
              </a:rPr>
              <a:t>Školska</a:t>
            </a:r>
            <a:r>
              <a:rPr lang="en" sz="1200">
                <a:latin typeface="Times"/>
                <a:cs typeface="Times"/>
              </a:rPr>
              <a:t> </a:t>
            </a:r>
            <a:r>
              <a:rPr lang="en" sz="1200" err="1">
                <a:latin typeface="Times"/>
                <a:cs typeface="Times"/>
              </a:rPr>
              <a:t>knjiga</a:t>
            </a:r>
            <a:endParaRPr lang="en" sz="1200">
              <a:latin typeface="Times"/>
              <a:cs typeface="Times"/>
            </a:endParaRPr>
          </a:p>
          <a:p>
            <a:pPr>
              <a:buNone/>
            </a:pPr>
            <a:endParaRPr lang="en" sz="1200">
              <a:latin typeface="Times"/>
              <a:cs typeface="Times"/>
            </a:endParaRPr>
          </a:p>
          <a:p>
            <a:pPr>
              <a:buNone/>
            </a:pPr>
            <a:r>
              <a:rPr lang="en" sz="1200">
                <a:latin typeface="Times"/>
                <a:cs typeface="Times"/>
              </a:rPr>
              <a:t>Primary Booster 4, </a:t>
            </a:r>
            <a:r>
              <a:rPr lang="en" sz="1200" err="1">
                <a:latin typeface="Times"/>
                <a:cs typeface="Times"/>
              </a:rPr>
              <a:t>radna</a:t>
            </a:r>
            <a:r>
              <a:rPr lang="en" sz="1200">
                <a:latin typeface="Times"/>
                <a:cs typeface="Times"/>
              </a:rPr>
              <a:t> </a:t>
            </a:r>
            <a:r>
              <a:rPr lang="en" sz="1200" err="1">
                <a:latin typeface="Times"/>
                <a:cs typeface="Times"/>
              </a:rPr>
              <a:t>bilježnica</a:t>
            </a:r>
            <a:r>
              <a:rPr lang="en" sz="1200">
                <a:latin typeface="Times"/>
                <a:cs typeface="Times"/>
              </a:rPr>
              <a:t> za </a:t>
            </a:r>
            <a:r>
              <a:rPr lang="en" sz="1200" err="1">
                <a:latin typeface="Times"/>
                <a:cs typeface="Times"/>
              </a:rPr>
              <a:t>sve</a:t>
            </a:r>
            <a:r>
              <a:rPr lang="en" sz="1200">
                <a:latin typeface="Times"/>
                <a:cs typeface="Times"/>
              </a:rPr>
              <a:t> koji </a:t>
            </a:r>
            <a:r>
              <a:rPr lang="en" sz="1200" err="1">
                <a:latin typeface="Times"/>
                <a:cs typeface="Times"/>
              </a:rPr>
              <a:t>žele</a:t>
            </a:r>
            <a:r>
              <a:rPr lang="en" sz="1200">
                <a:latin typeface="Times"/>
                <a:cs typeface="Times"/>
              </a:rPr>
              <a:t> </a:t>
            </a:r>
            <a:r>
              <a:rPr lang="en" sz="1200" err="1">
                <a:latin typeface="Times"/>
                <a:cs typeface="Times"/>
              </a:rPr>
              <a:t>znati</a:t>
            </a:r>
            <a:r>
              <a:rPr lang="en" sz="1200">
                <a:latin typeface="Times"/>
                <a:cs typeface="Times"/>
              </a:rPr>
              <a:t> </a:t>
            </a:r>
            <a:r>
              <a:rPr lang="en" sz="1200" err="1">
                <a:latin typeface="Times"/>
                <a:cs typeface="Times"/>
              </a:rPr>
              <a:t>više</a:t>
            </a:r>
            <a:r>
              <a:rPr lang="en" sz="1200">
                <a:latin typeface="Times"/>
                <a:cs typeface="Times"/>
              </a:rPr>
              <a:t> za </a:t>
            </a:r>
            <a:r>
              <a:rPr lang="en" sz="1200" err="1">
                <a:latin typeface="Times"/>
                <a:cs typeface="Times"/>
              </a:rPr>
              <a:t>četvrti</a:t>
            </a:r>
            <a:r>
              <a:rPr lang="en" sz="1200">
                <a:latin typeface="Times"/>
                <a:cs typeface="Times"/>
              </a:rPr>
              <a:t> </a:t>
            </a:r>
            <a:r>
              <a:rPr lang="en" sz="1200" err="1">
                <a:latin typeface="Times"/>
                <a:cs typeface="Times"/>
              </a:rPr>
              <a:t>razred</a:t>
            </a:r>
            <a:r>
              <a:rPr lang="en" sz="1200">
                <a:latin typeface="Times"/>
                <a:cs typeface="Times"/>
              </a:rPr>
              <a:t> </a:t>
            </a:r>
            <a:r>
              <a:rPr lang="en" sz="1200" err="1">
                <a:latin typeface="Times"/>
                <a:cs typeface="Times"/>
              </a:rPr>
              <a:t>osnovne</a:t>
            </a:r>
            <a:r>
              <a:rPr lang="en" sz="1200">
                <a:latin typeface="Times"/>
                <a:cs typeface="Times"/>
              </a:rPr>
              <a:t> </a:t>
            </a:r>
            <a:r>
              <a:rPr lang="en" sz="1200" err="1">
                <a:latin typeface="Times"/>
                <a:cs typeface="Times"/>
              </a:rPr>
              <a:t>škole</a:t>
            </a:r>
            <a:endParaRPr lang="en" sz="1200">
              <a:latin typeface="Times"/>
              <a:cs typeface="Times"/>
            </a:endParaRPr>
          </a:p>
          <a:p>
            <a:pPr>
              <a:buNone/>
            </a:pPr>
            <a:r>
              <a:rPr lang="en" sz="1200">
                <a:latin typeface="Times"/>
                <a:cs typeface="Times"/>
              </a:rPr>
              <a:t>Jenny Dooley, Virginia Dooley, Martina Jeren</a:t>
            </a:r>
          </a:p>
          <a:p>
            <a:pPr>
              <a:buNone/>
            </a:pPr>
            <a:r>
              <a:rPr lang="en" sz="1200">
                <a:latin typeface="Times"/>
                <a:cs typeface="Times"/>
              </a:rPr>
              <a:t>Alfa</a:t>
            </a:r>
          </a:p>
          <a:p>
            <a:pPr>
              <a:buNone/>
            </a:pPr>
            <a:endParaRPr lang="en" sz="1200"/>
          </a:p>
          <a:p>
            <a:pPr>
              <a:buNone/>
            </a:pPr>
            <a:endParaRPr lang="en" sz="1200">
              <a:latin typeface="Times"/>
              <a:cs typeface="Times"/>
            </a:endParaRPr>
          </a:p>
          <a:p>
            <a:pPr>
              <a:buNone/>
            </a:pPr>
            <a:endParaRPr lang="en" sz="1200">
              <a:latin typeface="Times"/>
              <a:cs typeface="Times"/>
            </a:endParaRPr>
          </a:p>
          <a:p>
            <a:pPr>
              <a:buNone/>
            </a:pPr>
            <a:endParaRPr lang="en" sz="1200">
              <a:latin typeface="Times"/>
              <a:cs typeface="Times"/>
            </a:endParaRPr>
          </a:p>
          <a:p>
            <a:pPr>
              <a:buNone/>
            </a:pPr>
            <a:endParaRPr lang="en-US" sz="1200">
              <a:latin typeface="Times New Roman"/>
              <a:cs typeface="Times"/>
            </a:endParaRPr>
          </a:p>
          <a:p>
            <a:pPr>
              <a:buNone/>
            </a:pPr>
            <a:endParaRPr lang="en-US" sz="1200">
              <a:latin typeface="Times New Roman"/>
              <a:cs typeface="Times"/>
            </a:endParaRPr>
          </a:p>
        </p:txBody>
      </p:sp>
    </p:spTree>
    <p:extLst>
      <p:ext uri="{BB962C8B-B14F-4D97-AF65-F5344CB8AC3E}">
        <p14:creationId xmlns:p14="http://schemas.microsoft.com/office/powerpoint/2010/main" val="286951945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220269"/>
            <a:ext cx="7886700" cy="823759"/>
          </a:xfrm>
        </p:spPr>
        <p:txBody>
          <a:bodyPr>
            <a:normAutofit/>
          </a:bodyPr>
          <a:lstStyle/>
          <a:p>
            <a:r>
              <a:rPr lang="en-US" sz="2400" b="1" dirty="0" err="1">
                <a:latin typeface="Times New Roman"/>
              </a:rPr>
              <a:t>Razredna</a:t>
            </a:r>
            <a:r>
              <a:rPr lang="en-US" sz="2400" b="1" dirty="0">
                <a:latin typeface="Times New Roman"/>
              </a:rPr>
              <a:t> nastava</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1044028"/>
            <a:ext cx="7886700" cy="5559221"/>
          </a:xfrm>
        </p:spPr>
        <p:txBody>
          <a:bodyPr>
            <a:normAutofit/>
          </a:bodyPr>
          <a:lstStyle/>
          <a:p>
            <a:pPr>
              <a:buNone/>
            </a:pPr>
            <a:r>
              <a:rPr lang="en-US" sz="1200">
                <a:latin typeface="Times New Roman"/>
              </a:rPr>
              <a:t>Zlatna </a:t>
            </a:r>
            <a:r>
              <a:rPr lang="en-US" sz="1200" err="1">
                <a:latin typeface="Times New Roman"/>
              </a:rPr>
              <a:t>vrata</a:t>
            </a:r>
            <a:r>
              <a:rPr lang="en-US" sz="1200">
                <a:latin typeface="Times New Roman"/>
              </a:rPr>
              <a:t> 4, </a:t>
            </a:r>
            <a:r>
              <a:rPr lang="en-US" sz="1200" err="1">
                <a:latin typeface="Times New Roman"/>
              </a:rPr>
              <a:t>zadatci</a:t>
            </a:r>
            <a:r>
              <a:rPr lang="en-US" sz="1200">
                <a:latin typeface="Times New Roman"/>
              </a:rPr>
              <a:t> za </a:t>
            </a:r>
            <a:r>
              <a:rPr lang="en-US" sz="1200" err="1">
                <a:latin typeface="Times New Roman"/>
              </a:rPr>
              <a:t>vrednovanje</a:t>
            </a:r>
            <a:r>
              <a:rPr lang="en-US" sz="1200">
                <a:latin typeface="Times New Roman"/>
              </a:rPr>
              <a:t> </a:t>
            </a:r>
            <a:r>
              <a:rPr lang="en-US" sz="1200" err="1">
                <a:latin typeface="Times New Roman"/>
              </a:rPr>
              <a:t>učeničkih</a:t>
            </a:r>
            <a:r>
              <a:rPr lang="en-US" sz="1200">
                <a:latin typeface="Times New Roman"/>
              </a:rPr>
              <a:t> </a:t>
            </a:r>
            <a:r>
              <a:rPr lang="en-US" sz="1200" err="1">
                <a:latin typeface="Times New Roman"/>
              </a:rPr>
              <a:t>postignuća</a:t>
            </a:r>
            <a:r>
              <a:rPr lang="en-US" sz="1200">
                <a:latin typeface="Times New Roman"/>
              </a:rPr>
              <a:t> u </a:t>
            </a:r>
            <a:r>
              <a:rPr lang="en-US" sz="1200" err="1">
                <a:latin typeface="Times New Roman"/>
              </a:rPr>
              <a:t>četvrtom</a:t>
            </a:r>
            <a:r>
              <a:rPr lang="en-US" sz="1200">
                <a:latin typeface="Times New Roman"/>
              </a:rPr>
              <a:t> </a:t>
            </a:r>
            <a:r>
              <a:rPr lang="en-US" sz="1200" err="1">
                <a:latin typeface="Times New Roman"/>
              </a:rPr>
              <a:t>razredu</a:t>
            </a:r>
            <a:r>
              <a:rPr lang="en-US" sz="1200">
                <a:latin typeface="Times New Roman"/>
              </a:rPr>
              <a:t> </a:t>
            </a:r>
            <a:r>
              <a:rPr lang="en-US" sz="1200" err="1">
                <a:latin typeface="Times New Roman"/>
              </a:rPr>
              <a:t>osnovne</a:t>
            </a:r>
            <a:r>
              <a:rPr lang="en-US" sz="1200">
                <a:latin typeface="Times New Roman"/>
              </a:rPr>
              <a:t> </a:t>
            </a:r>
            <a:r>
              <a:rPr lang="en-US" sz="1200" err="1">
                <a:latin typeface="Times New Roman"/>
              </a:rPr>
              <a:t>škole</a:t>
            </a:r>
            <a:r>
              <a:rPr lang="en-US" sz="1200">
                <a:latin typeface="Times New Roman"/>
              </a:rPr>
              <a:t> - </a:t>
            </a:r>
            <a:r>
              <a:rPr lang="en-US" sz="1200" err="1">
                <a:latin typeface="Times New Roman"/>
              </a:rPr>
              <a:t>skupina</a:t>
            </a:r>
            <a:r>
              <a:rPr lang="en-US" sz="1200">
                <a:latin typeface="Times New Roman"/>
              </a:rPr>
              <a:t> A </a:t>
            </a:r>
            <a:r>
              <a:rPr lang="en-US" sz="1200" err="1">
                <a:latin typeface="Times New Roman"/>
              </a:rPr>
              <a:t>i</a:t>
            </a:r>
            <a:r>
              <a:rPr lang="en-US" sz="1200">
                <a:latin typeface="Times New Roman"/>
              </a:rPr>
              <a:t> B</a:t>
            </a:r>
          </a:p>
          <a:p>
            <a:pPr>
              <a:buNone/>
            </a:pPr>
            <a:r>
              <a:rPr lang="en-US" sz="1200">
                <a:latin typeface="Times New Roman"/>
              </a:rPr>
              <a:t>Jasminka Viher, Zrinka Vukojević</a:t>
            </a:r>
          </a:p>
          <a:p>
            <a:pPr>
              <a:buNone/>
            </a:pPr>
            <a:r>
              <a:rPr lang="en-US" sz="1200" err="1">
                <a:latin typeface="Times New Roman"/>
              </a:rPr>
              <a:t>Školska</a:t>
            </a:r>
            <a:r>
              <a:rPr lang="en-US" sz="1200">
                <a:latin typeface="Times New Roman"/>
              </a:rPr>
              <a:t> </a:t>
            </a:r>
            <a:r>
              <a:rPr lang="en-US" sz="1200" err="1">
                <a:latin typeface="Times New Roman"/>
              </a:rPr>
              <a:t>knjiga</a:t>
            </a:r>
            <a:endParaRPr lang="en-US" sz="1200">
              <a:latin typeface="Times New Roman"/>
            </a:endParaRPr>
          </a:p>
          <a:p>
            <a:pPr>
              <a:buNone/>
            </a:pPr>
            <a:endParaRPr lang="en-US" sz="1200">
              <a:latin typeface="Times New Roman"/>
            </a:endParaRPr>
          </a:p>
          <a:p>
            <a:pPr>
              <a:buNone/>
            </a:pPr>
            <a:r>
              <a:rPr lang="en" sz="1200">
                <a:latin typeface="Times New Roman"/>
                <a:cs typeface="Times"/>
              </a:rPr>
              <a:t>Moj </a:t>
            </a:r>
            <a:r>
              <a:rPr lang="en" sz="1200" err="1">
                <a:latin typeface="Times New Roman"/>
                <a:cs typeface="Times"/>
              </a:rPr>
              <a:t>sretni</a:t>
            </a:r>
            <a:r>
              <a:rPr lang="en" sz="1200">
                <a:latin typeface="Times New Roman"/>
                <a:cs typeface="Times"/>
              </a:rPr>
              <a:t> </a:t>
            </a:r>
            <a:r>
              <a:rPr lang="en" sz="1200" err="1">
                <a:latin typeface="Times New Roman"/>
                <a:cs typeface="Times"/>
              </a:rPr>
              <a:t>broj</a:t>
            </a:r>
            <a:r>
              <a:rPr lang="en" sz="1200">
                <a:latin typeface="Times New Roman"/>
                <a:cs typeface="Times"/>
              </a:rPr>
              <a:t> 4, </a:t>
            </a:r>
            <a:r>
              <a:rPr lang="en" sz="1200" err="1">
                <a:latin typeface="Times New Roman"/>
                <a:cs typeface="Times"/>
              </a:rPr>
              <a:t>zbirka</a:t>
            </a:r>
            <a:r>
              <a:rPr lang="en" sz="1200">
                <a:latin typeface="Times New Roman"/>
                <a:cs typeface="Times"/>
              </a:rPr>
              <a:t> </a:t>
            </a:r>
            <a:r>
              <a:rPr lang="en" sz="1200" err="1">
                <a:latin typeface="Times New Roman"/>
                <a:cs typeface="Times"/>
              </a:rPr>
              <a:t>zadataka</a:t>
            </a:r>
            <a:r>
              <a:rPr lang="en" sz="1200">
                <a:latin typeface="Times New Roman"/>
                <a:cs typeface="Times"/>
              </a:rPr>
              <a:t> za </a:t>
            </a:r>
            <a:r>
              <a:rPr lang="en" sz="1200" err="1">
                <a:latin typeface="Times New Roman"/>
                <a:cs typeface="Times"/>
              </a:rPr>
              <a:t>matematiku</a:t>
            </a:r>
            <a:r>
              <a:rPr lang="en" sz="1200">
                <a:latin typeface="Times New Roman"/>
                <a:cs typeface="Times"/>
              </a:rPr>
              <a:t> u </a:t>
            </a:r>
            <a:r>
              <a:rPr lang="en" sz="1200" err="1">
                <a:latin typeface="Times New Roman"/>
                <a:cs typeface="Times"/>
              </a:rPr>
              <a:t>četvrtom</a:t>
            </a:r>
            <a:r>
              <a:rPr lang="en" sz="1200">
                <a:latin typeface="Times New Roman"/>
                <a:cs typeface="Times"/>
              </a:rPr>
              <a:t> </a:t>
            </a:r>
            <a:r>
              <a:rPr lang="en" sz="1200" err="1">
                <a:latin typeface="Times New Roman"/>
                <a:cs typeface="Times"/>
              </a:rPr>
              <a:t>razredu</a:t>
            </a:r>
            <a:r>
              <a:rPr lang="en" sz="1200">
                <a:latin typeface="Times New Roman"/>
                <a:cs typeface="Times"/>
              </a:rPr>
              <a:t> </a:t>
            </a:r>
            <a:r>
              <a:rPr lang="en" sz="1200" err="1">
                <a:latin typeface="Times New Roman"/>
                <a:cs typeface="Times"/>
              </a:rPr>
              <a:t>osnovne</a:t>
            </a:r>
            <a:r>
              <a:rPr lang="en" sz="1200">
                <a:latin typeface="Times New Roman"/>
                <a:cs typeface="Times"/>
              </a:rPr>
              <a:t> </a:t>
            </a:r>
            <a:r>
              <a:rPr lang="en" sz="1200" err="1">
                <a:latin typeface="Times New Roman"/>
                <a:cs typeface="Times"/>
              </a:rPr>
              <a:t>škole</a:t>
            </a:r>
            <a:endParaRPr lang="en-US" sz="1200">
              <a:latin typeface="Times New Roman"/>
            </a:endParaRPr>
          </a:p>
          <a:p>
            <a:pPr>
              <a:buNone/>
            </a:pPr>
            <a:r>
              <a:rPr lang="en" sz="1200">
                <a:latin typeface="Times New Roman"/>
                <a:cs typeface="Times"/>
              </a:rPr>
              <a:t>Sanja Jakovljević Rogić, Dubravka </a:t>
            </a:r>
            <a:r>
              <a:rPr lang="en" sz="1200" err="1">
                <a:latin typeface="Times New Roman"/>
                <a:cs typeface="Times"/>
              </a:rPr>
              <a:t>Miklec</a:t>
            </a:r>
            <a:r>
              <a:rPr lang="en" sz="1200">
                <a:latin typeface="Times New Roman"/>
                <a:cs typeface="Times"/>
              </a:rPr>
              <a:t>, Graciella </a:t>
            </a:r>
            <a:r>
              <a:rPr lang="en" sz="1200" err="1">
                <a:latin typeface="Times New Roman"/>
                <a:cs typeface="Times"/>
              </a:rPr>
              <a:t>Prtajin</a:t>
            </a:r>
            <a:endParaRPr lang="en" sz="1200">
              <a:latin typeface="Times New Roman"/>
              <a:cs typeface="Times"/>
            </a:endParaRPr>
          </a:p>
          <a:p>
            <a:pPr>
              <a:buNone/>
            </a:pPr>
            <a:r>
              <a:rPr lang="en" sz="1200" err="1">
                <a:latin typeface="Times New Roman"/>
              </a:rPr>
              <a:t>Školska</a:t>
            </a:r>
            <a:r>
              <a:rPr lang="en" sz="1200">
                <a:latin typeface="Times New Roman"/>
              </a:rPr>
              <a:t> </a:t>
            </a:r>
            <a:r>
              <a:rPr lang="en" sz="1200" err="1">
                <a:latin typeface="Times New Roman"/>
              </a:rPr>
              <a:t>knjiga</a:t>
            </a:r>
            <a:endParaRPr lang="en" sz="1200">
              <a:latin typeface="Times New Roman"/>
            </a:endParaRPr>
          </a:p>
          <a:p>
            <a:pPr>
              <a:buNone/>
            </a:pPr>
            <a:endParaRPr lang="en" sz="1200">
              <a:latin typeface="Times New Roman"/>
            </a:endParaRPr>
          </a:p>
          <a:p>
            <a:pPr>
              <a:buNone/>
            </a:pPr>
            <a:r>
              <a:rPr lang="en" sz="1200">
                <a:latin typeface="Times New Roman"/>
              </a:rPr>
              <a:t>Moj </a:t>
            </a:r>
            <a:r>
              <a:rPr lang="en" sz="1200" err="1">
                <a:latin typeface="Times New Roman"/>
              </a:rPr>
              <a:t>sretni</a:t>
            </a:r>
            <a:r>
              <a:rPr lang="en" sz="1200">
                <a:latin typeface="Times New Roman"/>
              </a:rPr>
              <a:t> </a:t>
            </a:r>
            <a:r>
              <a:rPr lang="en" sz="1200" err="1">
                <a:latin typeface="Times New Roman"/>
              </a:rPr>
              <a:t>broj</a:t>
            </a:r>
            <a:r>
              <a:rPr lang="en" sz="1200">
                <a:latin typeface="Times New Roman"/>
              </a:rPr>
              <a:t> 4, </a:t>
            </a:r>
            <a:r>
              <a:rPr lang="en" sz="1200" err="1">
                <a:latin typeface="Times New Roman"/>
              </a:rPr>
              <a:t>zadatci</a:t>
            </a:r>
            <a:r>
              <a:rPr lang="en" sz="1200">
                <a:latin typeface="Times New Roman"/>
              </a:rPr>
              <a:t> za </a:t>
            </a:r>
            <a:r>
              <a:rPr lang="en" sz="1200" err="1">
                <a:latin typeface="Times New Roman"/>
              </a:rPr>
              <a:t>vrednovanje</a:t>
            </a:r>
            <a:r>
              <a:rPr lang="en" sz="1200">
                <a:latin typeface="Times New Roman"/>
              </a:rPr>
              <a:t> </a:t>
            </a:r>
            <a:r>
              <a:rPr lang="en" sz="1200" err="1">
                <a:latin typeface="Times New Roman"/>
              </a:rPr>
              <a:t>učeničkih</a:t>
            </a:r>
            <a:r>
              <a:rPr lang="en" sz="1200">
                <a:latin typeface="Times New Roman"/>
              </a:rPr>
              <a:t> </a:t>
            </a:r>
            <a:r>
              <a:rPr lang="en" sz="1200" err="1">
                <a:latin typeface="Times New Roman"/>
              </a:rPr>
              <a:t>postignuća</a:t>
            </a:r>
            <a:r>
              <a:rPr lang="en" sz="1200">
                <a:latin typeface="Times New Roman"/>
              </a:rPr>
              <a:t> </a:t>
            </a:r>
            <a:r>
              <a:rPr lang="en" sz="1200" err="1">
                <a:latin typeface="Times New Roman"/>
              </a:rPr>
              <a:t>iz</a:t>
            </a:r>
            <a:r>
              <a:rPr lang="en" sz="1200">
                <a:latin typeface="Times New Roman"/>
              </a:rPr>
              <a:t> </a:t>
            </a:r>
            <a:r>
              <a:rPr lang="en" sz="1200" err="1">
                <a:latin typeface="Times New Roman"/>
              </a:rPr>
              <a:t>matematike</a:t>
            </a:r>
            <a:r>
              <a:rPr lang="en" sz="1200">
                <a:latin typeface="Times New Roman"/>
              </a:rPr>
              <a:t> u </a:t>
            </a:r>
            <a:r>
              <a:rPr lang="en" sz="1200" err="1">
                <a:latin typeface="Times New Roman"/>
              </a:rPr>
              <a:t>četvrtom</a:t>
            </a:r>
            <a:r>
              <a:rPr lang="en" sz="1200">
                <a:latin typeface="Times New Roman"/>
              </a:rPr>
              <a:t> </a:t>
            </a:r>
            <a:r>
              <a:rPr lang="en" sz="1200" err="1">
                <a:latin typeface="Times New Roman"/>
              </a:rPr>
              <a:t>razredu</a:t>
            </a:r>
            <a:r>
              <a:rPr lang="en" sz="1200">
                <a:latin typeface="Times New Roman"/>
              </a:rPr>
              <a:t> </a:t>
            </a:r>
            <a:r>
              <a:rPr lang="en" sz="1200" err="1">
                <a:latin typeface="Times New Roman"/>
              </a:rPr>
              <a:t>osnovne</a:t>
            </a:r>
            <a:r>
              <a:rPr lang="en" sz="1200">
                <a:latin typeface="Times New Roman"/>
              </a:rPr>
              <a:t> </a:t>
            </a:r>
            <a:r>
              <a:rPr lang="en" sz="1200" err="1">
                <a:latin typeface="Times New Roman"/>
              </a:rPr>
              <a:t>škole</a:t>
            </a:r>
            <a:r>
              <a:rPr lang="en" sz="1200">
                <a:latin typeface="Times New Roman"/>
              </a:rPr>
              <a:t> - </a:t>
            </a:r>
            <a:r>
              <a:rPr lang="en" sz="1200" err="1">
                <a:latin typeface="Times New Roman"/>
              </a:rPr>
              <a:t>skupina</a:t>
            </a:r>
            <a:r>
              <a:rPr lang="en" sz="1200">
                <a:latin typeface="Times New Roman"/>
              </a:rPr>
              <a:t> A </a:t>
            </a:r>
            <a:r>
              <a:rPr lang="en" sz="1200" err="1">
                <a:latin typeface="Times New Roman"/>
              </a:rPr>
              <a:t>i</a:t>
            </a:r>
            <a:r>
              <a:rPr lang="en" sz="1200">
                <a:latin typeface="Times New Roman"/>
              </a:rPr>
              <a:t> B</a:t>
            </a:r>
          </a:p>
          <a:p>
            <a:pPr>
              <a:buNone/>
            </a:pPr>
            <a:r>
              <a:rPr lang="en" sz="1200">
                <a:latin typeface="Times New Roman"/>
                <a:cs typeface="Times"/>
              </a:rPr>
              <a:t>Sanja Jakovljević Rogić, Dubravka </a:t>
            </a:r>
            <a:r>
              <a:rPr lang="en" sz="1200" err="1">
                <a:latin typeface="Times New Roman"/>
                <a:cs typeface="Times"/>
              </a:rPr>
              <a:t>Miklec</a:t>
            </a:r>
            <a:r>
              <a:rPr lang="en" sz="1200">
                <a:latin typeface="Times New Roman"/>
                <a:cs typeface="Times"/>
              </a:rPr>
              <a:t>, Graciella </a:t>
            </a:r>
            <a:r>
              <a:rPr lang="en" sz="1200" err="1">
                <a:latin typeface="Times New Roman"/>
                <a:cs typeface="Times"/>
              </a:rPr>
              <a:t>Prtajin</a:t>
            </a:r>
            <a:endParaRPr lang="en" sz="1200">
              <a:latin typeface="Times New Roman"/>
            </a:endParaRPr>
          </a:p>
          <a:p>
            <a:pPr>
              <a:buNone/>
            </a:pPr>
            <a:r>
              <a:rPr lang="en" sz="1200" err="1">
                <a:latin typeface="Times New Roman"/>
              </a:rPr>
              <a:t>Školska</a:t>
            </a:r>
            <a:r>
              <a:rPr lang="en" sz="1200">
                <a:latin typeface="Times New Roman"/>
              </a:rPr>
              <a:t> </a:t>
            </a:r>
            <a:r>
              <a:rPr lang="en" sz="1200" err="1">
                <a:latin typeface="Times New Roman"/>
              </a:rPr>
              <a:t>knjiga</a:t>
            </a:r>
            <a:endParaRPr lang="en" sz="1200">
              <a:latin typeface="Times New Roman"/>
            </a:endParaRPr>
          </a:p>
          <a:p>
            <a:pPr>
              <a:buNone/>
            </a:pPr>
            <a:endParaRPr lang="en" sz="1200">
              <a:latin typeface="Times New Roman"/>
            </a:endParaRPr>
          </a:p>
          <a:p>
            <a:pPr>
              <a:buNone/>
            </a:pPr>
            <a:r>
              <a:rPr lang="en" sz="1200" err="1">
                <a:latin typeface="Times New Roman"/>
              </a:rPr>
              <a:t>Pogled</a:t>
            </a:r>
            <a:r>
              <a:rPr lang="en" sz="1200">
                <a:latin typeface="Times New Roman"/>
              </a:rPr>
              <a:t> u </a:t>
            </a:r>
            <a:r>
              <a:rPr lang="en" sz="1200" err="1">
                <a:latin typeface="Times New Roman"/>
              </a:rPr>
              <a:t>svijet</a:t>
            </a:r>
            <a:r>
              <a:rPr lang="en" sz="1200">
                <a:latin typeface="Times New Roman"/>
              </a:rPr>
              <a:t> 4</a:t>
            </a:r>
          </a:p>
          <a:p>
            <a:pPr>
              <a:buNone/>
            </a:pPr>
            <a:r>
              <a:rPr lang="en" sz="1200">
                <a:latin typeface="Times New Roman"/>
              </a:rPr>
              <a:t>Tamara </a:t>
            </a:r>
            <a:r>
              <a:rPr lang="en" sz="1200" err="1">
                <a:latin typeface="Times New Roman"/>
              </a:rPr>
              <a:t>Kisovar</a:t>
            </a:r>
            <a:r>
              <a:rPr lang="en" sz="1200">
                <a:latin typeface="Times New Roman"/>
              </a:rPr>
              <a:t> Ivanda, Alena Letina </a:t>
            </a:r>
            <a:r>
              <a:rPr lang="en" sz="1200" err="1">
                <a:latin typeface="Times New Roman"/>
              </a:rPr>
              <a:t>i</a:t>
            </a:r>
            <a:r>
              <a:rPr lang="en" sz="1200">
                <a:latin typeface="Times New Roman"/>
              </a:rPr>
              <a:t> Zdenko </a:t>
            </a:r>
            <a:r>
              <a:rPr lang="en" sz="1200" err="1">
                <a:latin typeface="Times New Roman"/>
              </a:rPr>
              <a:t>Braičić</a:t>
            </a:r>
            <a:endParaRPr lang="en" sz="1200">
              <a:latin typeface="Times New Roman"/>
            </a:endParaRPr>
          </a:p>
          <a:p>
            <a:pPr>
              <a:buNone/>
            </a:pPr>
            <a:r>
              <a:rPr lang="en" sz="1200" err="1">
                <a:latin typeface="Times New Roman"/>
              </a:rPr>
              <a:t>Profil</a:t>
            </a:r>
            <a:r>
              <a:rPr lang="en" sz="1200">
                <a:latin typeface="Times New Roman"/>
              </a:rPr>
              <a:t> Klett</a:t>
            </a:r>
          </a:p>
          <a:p>
            <a:pPr>
              <a:buNone/>
            </a:pPr>
            <a:endParaRPr lang="en" sz="1200">
              <a:latin typeface="Times New Roman"/>
            </a:endParaRPr>
          </a:p>
          <a:p>
            <a:pPr>
              <a:buNone/>
            </a:pPr>
            <a:r>
              <a:rPr lang="en" sz="1200" err="1">
                <a:latin typeface="Times New Roman"/>
              </a:rPr>
              <a:t>Istražujemo</a:t>
            </a:r>
            <a:r>
              <a:rPr lang="en" sz="1200">
                <a:latin typeface="Times New Roman"/>
              </a:rPr>
              <a:t> </a:t>
            </a:r>
            <a:r>
              <a:rPr lang="en" sz="1200" err="1">
                <a:latin typeface="Times New Roman"/>
              </a:rPr>
              <a:t>naš</a:t>
            </a:r>
            <a:r>
              <a:rPr lang="en" sz="1200">
                <a:latin typeface="Times New Roman"/>
              </a:rPr>
              <a:t> </a:t>
            </a:r>
            <a:r>
              <a:rPr lang="en" sz="1200" err="1">
                <a:latin typeface="Times New Roman"/>
              </a:rPr>
              <a:t>svijet</a:t>
            </a:r>
            <a:r>
              <a:rPr lang="en" sz="1200">
                <a:latin typeface="Times New Roman"/>
              </a:rPr>
              <a:t> 4, </a:t>
            </a:r>
            <a:r>
              <a:rPr lang="en" sz="1200" err="1">
                <a:latin typeface="Times New Roman"/>
              </a:rPr>
              <a:t>zadatci</a:t>
            </a:r>
            <a:r>
              <a:rPr lang="en" sz="1200">
                <a:latin typeface="Times New Roman"/>
              </a:rPr>
              <a:t> za </a:t>
            </a:r>
            <a:r>
              <a:rPr lang="en" sz="1200" err="1">
                <a:latin typeface="Times New Roman"/>
              </a:rPr>
              <a:t>vrednovanje</a:t>
            </a:r>
            <a:r>
              <a:rPr lang="en" sz="1200">
                <a:latin typeface="Times New Roman"/>
              </a:rPr>
              <a:t> </a:t>
            </a:r>
            <a:r>
              <a:rPr lang="en" sz="1200" err="1">
                <a:latin typeface="Times New Roman"/>
              </a:rPr>
              <a:t>učeničkih</a:t>
            </a:r>
            <a:r>
              <a:rPr lang="en" sz="1200">
                <a:latin typeface="Times New Roman"/>
              </a:rPr>
              <a:t> </a:t>
            </a:r>
            <a:r>
              <a:rPr lang="en" sz="1200" err="1">
                <a:latin typeface="Times New Roman"/>
              </a:rPr>
              <a:t>postignuća</a:t>
            </a:r>
            <a:r>
              <a:rPr lang="en" sz="1200">
                <a:latin typeface="Times New Roman"/>
              </a:rPr>
              <a:t> u </a:t>
            </a:r>
            <a:r>
              <a:rPr lang="en" sz="1200" err="1">
                <a:latin typeface="Times New Roman"/>
              </a:rPr>
              <a:t>četvrtom</a:t>
            </a:r>
            <a:r>
              <a:rPr lang="en" sz="1200">
                <a:latin typeface="Times New Roman"/>
              </a:rPr>
              <a:t> </a:t>
            </a:r>
            <a:r>
              <a:rPr lang="en" sz="1200" err="1">
                <a:latin typeface="Times New Roman"/>
              </a:rPr>
              <a:t>razredu</a:t>
            </a:r>
            <a:r>
              <a:rPr lang="en" sz="1200">
                <a:latin typeface="Times New Roman"/>
              </a:rPr>
              <a:t> </a:t>
            </a:r>
            <a:r>
              <a:rPr lang="en" sz="1200" err="1">
                <a:latin typeface="Times New Roman"/>
              </a:rPr>
              <a:t>osnovne</a:t>
            </a:r>
            <a:r>
              <a:rPr lang="en" sz="1200">
                <a:latin typeface="Times New Roman"/>
              </a:rPr>
              <a:t> </a:t>
            </a:r>
            <a:r>
              <a:rPr lang="en" sz="1200" err="1">
                <a:latin typeface="Times New Roman"/>
              </a:rPr>
              <a:t>škole</a:t>
            </a:r>
            <a:r>
              <a:rPr lang="en" sz="1200">
                <a:latin typeface="Times New Roman"/>
              </a:rPr>
              <a:t> - </a:t>
            </a:r>
            <a:r>
              <a:rPr lang="en" sz="1200" err="1">
                <a:latin typeface="Times New Roman"/>
              </a:rPr>
              <a:t>skupina</a:t>
            </a:r>
            <a:r>
              <a:rPr lang="en" sz="1200">
                <a:latin typeface="Times New Roman"/>
              </a:rPr>
              <a:t> A </a:t>
            </a:r>
            <a:r>
              <a:rPr lang="en" sz="1200" err="1">
                <a:latin typeface="Times New Roman"/>
              </a:rPr>
              <a:t>i</a:t>
            </a:r>
            <a:r>
              <a:rPr lang="en" sz="1200">
                <a:latin typeface="Times New Roman"/>
              </a:rPr>
              <a:t> B</a:t>
            </a:r>
          </a:p>
          <a:p>
            <a:pPr>
              <a:buNone/>
            </a:pPr>
            <a:r>
              <a:rPr lang="en" sz="1200">
                <a:latin typeface="Times New Roman"/>
              </a:rPr>
              <a:t>Majda </a:t>
            </a:r>
            <a:r>
              <a:rPr lang="en" sz="1200" err="1">
                <a:latin typeface="Times New Roman"/>
              </a:rPr>
              <a:t>Bučanac</a:t>
            </a:r>
            <a:r>
              <a:rPr lang="en" sz="1200">
                <a:latin typeface="Times New Roman"/>
              </a:rPr>
              <a:t> </a:t>
            </a:r>
          </a:p>
          <a:p>
            <a:pPr>
              <a:buNone/>
            </a:pPr>
            <a:r>
              <a:rPr lang="en" sz="1200" err="1">
                <a:latin typeface="Times New Roman"/>
              </a:rPr>
              <a:t>Školska</a:t>
            </a:r>
            <a:r>
              <a:rPr lang="en" sz="1200">
                <a:latin typeface="Times New Roman"/>
              </a:rPr>
              <a:t> </a:t>
            </a:r>
            <a:r>
              <a:rPr lang="en" sz="1200" err="1">
                <a:latin typeface="Times New Roman"/>
              </a:rPr>
              <a:t>knjiga</a:t>
            </a:r>
            <a:endParaRPr lang="en" sz="1200">
              <a:latin typeface="Times New Roman"/>
            </a:endParaRPr>
          </a:p>
          <a:p>
            <a:pPr>
              <a:buNone/>
            </a:pPr>
            <a:endParaRPr lang="en" sz="1200">
              <a:latin typeface="Times New Roman"/>
            </a:endParaRPr>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latin typeface="Times"/>
              <a:cs typeface="Times"/>
            </a:endParaRPr>
          </a:p>
          <a:p>
            <a:pPr>
              <a:buNone/>
            </a:pPr>
            <a:endParaRPr lang="en-US" sz="1200"/>
          </a:p>
          <a:p>
            <a:pPr>
              <a:buNone/>
            </a:pPr>
            <a:endParaRPr lang="en-US" sz="1200"/>
          </a:p>
          <a:p>
            <a:pPr>
              <a:buNone/>
            </a:pPr>
            <a:endParaRPr lang="en-US" sz="1200"/>
          </a:p>
        </p:txBody>
      </p:sp>
    </p:spTree>
    <p:extLst>
      <p:ext uri="{BB962C8B-B14F-4D97-AF65-F5344CB8AC3E}">
        <p14:creationId xmlns:p14="http://schemas.microsoft.com/office/powerpoint/2010/main" val="38809549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698307"/>
          </a:xfrm>
        </p:spPr>
        <p:txBody>
          <a:bodyPr>
            <a:normAutofit/>
          </a:bodyPr>
          <a:lstStyle/>
          <a:p>
            <a:r>
              <a:rPr lang="en-US" sz="2400" b="1" dirty="0" err="1">
                <a:latin typeface="Times New Roman"/>
              </a:rPr>
              <a:t>Predmetna</a:t>
            </a:r>
            <a:r>
              <a:rPr lang="en-US" sz="2400" b="1" dirty="0">
                <a:latin typeface="Times New Roman"/>
              </a:rPr>
              <a:t> nastava</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961743"/>
            <a:ext cx="7886700" cy="5559221"/>
          </a:xfrm>
        </p:spPr>
        <p:txBody>
          <a:bodyPr>
            <a:normAutofit/>
          </a:bodyPr>
          <a:lstStyle/>
          <a:p>
            <a:pPr>
              <a:buNone/>
            </a:pPr>
            <a:r>
              <a:rPr lang="en" sz="1200">
                <a:latin typeface="Times"/>
                <a:cs typeface="Times"/>
              </a:rPr>
              <a:t>Footsteps 2, </a:t>
            </a:r>
            <a:r>
              <a:rPr lang="en" sz="1200" err="1">
                <a:latin typeface="Times"/>
                <a:cs typeface="Times"/>
              </a:rPr>
              <a:t>zadatci</a:t>
            </a:r>
            <a:r>
              <a:rPr lang="en" sz="1200">
                <a:latin typeface="Times"/>
                <a:cs typeface="Times"/>
              </a:rPr>
              <a:t> za  </a:t>
            </a:r>
            <a:r>
              <a:rPr lang="en" sz="1200" err="1">
                <a:latin typeface="Times"/>
                <a:cs typeface="Times"/>
              </a:rPr>
              <a:t>vrednovanje</a:t>
            </a:r>
            <a:r>
              <a:rPr lang="en" sz="1200">
                <a:latin typeface="Times"/>
                <a:cs typeface="Times"/>
              </a:rPr>
              <a:t> </a:t>
            </a:r>
            <a:r>
              <a:rPr lang="en" sz="1200" err="1">
                <a:latin typeface="Times"/>
                <a:cs typeface="Times"/>
              </a:rPr>
              <a:t>učeničkih</a:t>
            </a:r>
            <a:r>
              <a:rPr lang="en" sz="1200">
                <a:latin typeface="Times"/>
                <a:cs typeface="Times"/>
              </a:rPr>
              <a:t> </a:t>
            </a:r>
            <a:r>
              <a:rPr lang="en" sz="1200" err="1">
                <a:latin typeface="Times"/>
                <a:cs typeface="Times"/>
              </a:rPr>
              <a:t>postignuća</a:t>
            </a:r>
            <a:r>
              <a:rPr lang="en" sz="1200">
                <a:latin typeface="Times"/>
                <a:cs typeface="Times"/>
              </a:rPr>
              <a:t> u </a:t>
            </a:r>
            <a:r>
              <a:rPr lang="en" sz="1200" err="1">
                <a:latin typeface="Times"/>
                <a:cs typeface="Times"/>
              </a:rPr>
              <a:t>šestom</a:t>
            </a:r>
            <a:r>
              <a:rPr lang="en" sz="1200">
                <a:latin typeface="Times"/>
                <a:cs typeface="Times"/>
              </a:rPr>
              <a:t> </a:t>
            </a:r>
            <a:r>
              <a:rPr lang="en" sz="1200" err="1">
                <a:latin typeface="Times"/>
                <a:cs typeface="Times"/>
              </a:rPr>
              <a:t>razredu</a:t>
            </a:r>
            <a:r>
              <a:rPr lang="en" sz="1200">
                <a:latin typeface="Times"/>
                <a:cs typeface="Times"/>
              </a:rPr>
              <a:t> </a:t>
            </a:r>
            <a:r>
              <a:rPr lang="en" sz="1200" err="1">
                <a:latin typeface="Times"/>
                <a:cs typeface="Times"/>
              </a:rPr>
              <a:t>osnovne</a:t>
            </a:r>
            <a:r>
              <a:rPr lang="en" sz="1200">
                <a:latin typeface="Times"/>
                <a:cs typeface="Times"/>
              </a:rPr>
              <a:t> </a:t>
            </a:r>
            <a:r>
              <a:rPr lang="en" sz="1200" err="1">
                <a:latin typeface="Times"/>
                <a:cs typeface="Times"/>
              </a:rPr>
              <a:t>škole</a:t>
            </a:r>
            <a:r>
              <a:rPr lang="en" sz="1200">
                <a:latin typeface="Times"/>
                <a:cs typeface="Times"/>
              </a:rPr>
              <a:t> - </a:t>
            </a:r>
            <a:r>
              <a:rPr lang="en" sz="1200" err="1">
                <a:latin typeface="Times"/>
                <a:cs typeface="Times"/>
              </a:rPr>
              <a:t>skupina</a:t>
            </a:r>
            <a:r>
              <a:rPr lang="en" sz="1200">
                <a:latin typeface="Times"/>
                <a:cs typeface="Times"/>
              </a:rPr>
              <a:t> A </a:t>
            </a:r>
            <a:r>
              <a:rPr lang="en" sz="1200" err="1">
                <a:latin typeface="Times"/>
                <a:cs typeface="Times"/>
              </a:rPr>
              <a:t>i</a:t>
            </a:r>
            <a:r>
              <a:rPr lang="en" sz="1200">
                <a:latin typeface="Times"/>
                <a:cs typeface="Times"/>
              </a:rPr>
              <a:t> B</a:t>
            </a:r>
            <a:endParaRPr lang="en" sz="1200"/>
          </a:p>
          <a:p>
            <a:pPr>
              <a:buNone/>
            </a:pPr>
            <a:r>
              <a:rPr lang="en" sz="1200">
                <a:latin typeface="Times"/>
                <a:cs typeface="Times"/>
              </a:rPr>
              <a:t>Davorka Nekić, Dora Božanić </a:t>
            </a:r>
            <a:r>
              <a:rPr lang="en" sz="1200" err="1">
                <a:latin typeface="Times"/>
                <a:cs typeface="Times"/>
              </a:rPr>
              <a:t>Malić</a:t>
            </a:r>
            <a:endParaRPr lang="en" sz="1200"/>
          </a:p>
          <a:p>
            <a:pPr>
              <a:buNone/>
            </a:pPr>
            <a:r>
              <a:rPr lang="en" sz="1200" err="1">
                <a:latin typeface="Times"/>
                <a:cs typeface="Times"/>
              </a:rPr>
              <a:t>Školska</a:t>
            </a:r>
            <a:r>
              <a:rPr lang="en" sz="1200">
                <a:latin typeface="Times"/>
                <a:cs typeface="Times"/>
              </a:rPr>
              <a:t> </a:t>
            </a:r>
            <a:r>
              <a:rPr lang="en" sz="1200" err="1">
                <a:latin typeface="Times"/>
                <a:cs typeface="Times"/>
              </a:rPr>
              <a:t>knjiga</a:t>
            </a:r>
            <a:endParaRPr lang="en" sz="1200">
              <a:latin typeface="Times"/>
              <a:cs typeface="Times"/>
            </a:endParaRPr>
          </a:p>
          <a:p>
            <a:pPr>
              <a:buNone/>
            </a:pPr>
            <a:endParaRPr lang="en" sz="1200">
              <a:latin typeface="Times"/>
              <a:cs typeface="Times"/>
            </a:endParaRPr>
          </a:p>
          <a:p>
            <a:pPr>
              <a:buNone/>
            </a:pPr>
            <a:r>
              <a:rPr lang="en" sz="1200">
                <a:latin typeface="Times"/>
                <a:cs typeface="Times"/>
              </a:rPr>
              <a:t>Footsteps 3, </a:t>
            </a:r>
            <a:r>
              <a:rPr lang="en" sz="1200" err="1">
                <a:latin typeface="Times"/>
                <a:cs typeface="Times"/>
              </a:rPr>
              <a:t>zadatci</a:t>
            </a:r>
            <a:r>
              <a:rPr lang="en" sz="1200">
                <a:latin typeface="Times"/>
                <a:cs typeface="Times"/>
              </a:rPr>
              <a:t> za </a:t>
            </a:r>
            <a:r>
              <a:rPr lang="en" sz="1200" err="1">
                <a:latin typeface="Times"/>
                <a:cs typeface="Times"/>
              </a:rPr>
              <a:t>vrednovanje</a:t>
            </a:r>
            <a:r>
              <a:rPr lang="en" sz="1200">
                <a:latin typeface="Times"/>
                <a:cs typeface="Times"/>
              </a:rPr>
              <a:t> </a:t>
            </a:r>
            <a:r>
              <a:rPr lang="en" sz="1200" err="1">
                <a:latin typeface="Times"/>
                <a:cs typeface="Times"/>
              </a:rPr>
              <a:t>učeničkih</a:t>
            </a:r>
            <a:r>
              <a:rPr lang="en" sz="1200">
                <a:latin typeface="Times"/>
                <a:cs typeface="Times"/>
              </a:rPr>
              <a:t> </a:t>
            </a:r>
            <a:r>
              <a:rPr lang="en" sz="1200" err="1">
                <a:latin typeface="Times"/>
                <a:cs typeface="Times"/>
              </a:rPr>
              <a:t>postignuća</a:t>
            </a:r>
            <a:r>
              <a:rPr lang="en" sz="1200">
                <a:latin typeface="Times"/>
                <a:cs typeface="Times"/>
              </a:rPr>
              <a:t> u </a:t>
            </a:r>
            <a:r>
              <a:rPr lang="en" sz="1200" err="1">
                <a:latin typeface="Times"/>
                <a:cs typeface="Times"/>
              </a:rPr>
              <a:t>sedmom</a:t>
            </a:r>
            <a:r>
              <a:rPr lang="en" sz="1200">
                <a:latin typeface="Times"/>
                <a:cs typeface="Times"/>
              </a:rPr>
              <a:t> </a:t>
            </a:r>
            <a:r>
              <a:rPr lang="en" sz="1200" err="1">
                <a:latin typeface="Times"/>
                <a:cs typeface="Times"/>
              </a:rPr>
              <a:t>razredu</a:t>
            </a:r>
            <a:r>
              <a:rPr lang="en" sz="1200">
                <a:latin typeface="Times"/>
                <a:cs typeface="Times"/>
              </a:rPr>
              <a:t> </a:t>
            </a:r>
            <a:r>
              <a:rPr lang="en" sz="1200" err="1">
                <a:latin typeface="Times"/>
                <a:cs typeface="Times"/>
              </a:rPr>
              <a:t>osnovne</a:t>
            </a:r>
            <a:r>
              <a:rPr lang="en" sz="1200">
                <a:latin typeface="Times"/>
                <a:cs typeface="Times"/>
              </a:rPr>
              <a:t> </a:t>
            </a:r>
            <a:r>
              <a:rPr lang="en" sz="1200" err="1">
                <a:latin typeface="Times"/>
                <a:cs typeface="Times"/>
              </a:rPr>
              <a:t>škole</a:t>
            </a:r>
            <a:r>
              <a:rPr lang="en" sz="1200">
                <a:latin typeface="Times"/>
                <a:cs typeface="Times"/>
              </a:rPr>
              <a:t> - </a:t>
            </a:r>
            <a:r>
              <a:rPr lang="en" sz="1200" err="1">
                <a:latin typeface="Times"/>
                <a:cs typeface="Times"/>
              </a:rPr>
              <a:t>skupina</a:t>
            </a:r>
            <a:r>
              <a:rPr lang="en" sz="1200">
                <a:latin typeface="Times"/>
                <a:cs typeface="Times"/>
              </a:rPr>
              <a:t> A </a:t>
            </a:r>
            <a:r>
              <a:rPr lang="en" sz="1200" err="1">
                <a:latin typeface="Times"/>
                <a:cs typeface="Times"/>
              </a:rPr>
              <a:t>i</a:t>
            </a:r>
            <a:r>
              <a:rPr lang="en" sz="1200">
                <a:latin typeface="Times"/>
                <a:cs typeface="Times"/>
              </a:rPr>
              <a:t> B</a:t>
            </a:r>
            <a:endParaRPr lang="en" sz="1200"/>
          </a:p>
          <a:p>
            <a:pPr>
              <a:buNone/>
            </a:pPr>
            <a:r>
              <a:rPr lang="en" sz="1200">
                <a:latin typeface="Times"/>
                <a:cs typeface="Times"/>
              </a:rPr>
              <a:t>Nikolina </a:t>
            </a:r>
            <a:r>
              <a:rPr lang="en" sz="1200" err="1">
                <a:latin typeface="Times"/>
                <a:cs typeface="Times"/>
              </a:rPr>
              <a:t>Jelečević</a:t>
            </a:r>
            <a:r>
              <a:rPr lang="en" sz="1200">
                <a:latin typeface="Times"/>
                <a:cs typeface="Times"/>
              </a:rPr>
              <a:t>, Jelena Knežević</a:t>
            </a:r>
            <a:endParaRPr lang="en" sz="1200"/>
          </a:p>
          <a:p>
            <a:pPr>
              <a:buNone/>
            </a:pPr>
            <a:r>
              <a:rPr lang="en" sz="1200" err="1">
                <a:latin typeface="Times"/>
                <a:cs typeface="Times"/>
              </a:rPr>
              <a:t>Školska</a:t>
            </a:r>
            <a:r>
              <a:rPr lang="en" sz="1200">
                <a:latin typeface="Times"/>
                <a:cs typeface="Times"/>
              </a:rPr>
              <a:t> </a:t>
            </a:r>
            <a:r>
              <a:rPr lang="en" sz="1200" err="1">
                <a:latin typeface="Times"/>
                <a:cs typeface="Times"/>
              </a:rPr>
              <a:t>knjiga</a:t>
            </a:r>
            <a:endParaRPr lang="en" sz="1200">
              <a:latin typeface="Times"/>
              <a:cs typeface="Times"/>
            </a:endParaRPr>
          </a:p>
          <a:p>
            <a:pPr>
              <a:buNone/>
            </a:pPr>
            <a:endParaRPr lang="en" sz="1200">
              <a:latin typeface="Times"/>
              <a:cs typeface="Times"/>
            </a:endParaRPr>
          </a:p>
          <a:p>
            <a:pPr>
              <a:buNone/>
            </a:pPr>
            <a:r>
              <a:rPr lang="en" sz="1200">
                <a:latin typeface="Times New Roman"/>
              </a:rPr>
              <a:t>Footsteps 4, </a:t>
            </a:r>
            <a:r>
              <a:rPr lang="en" sz="1200" err="1">
                <a:latin typeface="Times New Roman"/>
              </a:rPr>
              <a:t>zadatci</a:t>
            </a:r>
            <a:r>
              <a:rPr lang="en" sz="1200">
                <a:latin typeface="Times New Roman"/>
              </a:rPr>
              <a:t> za </a:t>
            </a:r>
            <a:r>
              <a:rPr lang="en" sz="1200" err="1">
                <a:latin typeface="Times New Roman"/>
              </a:rPr>
              <a:t>vrednovanje</a:t>
            </a:r>
            <a:r>
              <a:rPr lang="en" sz="1200">
                <a:latin typeface="Times New Roman"/>
              </a:rPr>
              <a:t> </a:t>
            </a:r>
            <a:r>
              <a:rPr lang="en" sz="1200" err="1">
                <a:latin typeface="Times New Roman"/>
              </a:rPr>
              <a:t>učeničkih</a:t>
            </a:r>
            <a:r>
              <a:rPr lang="en" sz="1200">
                <a:latin typeface="Times New Roman"/>
              </a:rPr>
              <a:t> </a:t>
            </a:r>
            <a:r>
              <a:rPr lang="en" sz="1200" err="1">
                <a:latin typeface="Times New Roman"/>
              </a:rPr>
              <a:t>postignuća</a:t>
            </a:r>
            <a:r>
              <a:rPr lang="en" sz="1200">
                <a:latin typeface="Times New Roman"/>
              </a:rPr>
              <a:t> u </a:t>
            </a:r>
            <a:r>
              <a:rPr lang="en" sz="1200" err="1">
                <a:latin typeface="Times New Roman"/>
              </a:rPr>
              <a:t>osmom</a:t>
            </a:r>
            <a:r>
              <a:rPr lang="en" sz="1200">
                <a:latin typeface="Times New Roman"/>
              </a:rPr>
              <a:t> </a:t>
            </a:r>
            <a:r>
              <a:rPr lang="en" sz="1200" err="1">
                <a:latin typeface="Times New Roman"/>
              </a:rPr>
              <a:t>razredu</a:t>
            </a:r>
            <a:r>
              <a:rPr lang="en" sz="1200">
                <a:latin typeface="Times New Roman"/>
              </a:rPr>
              <a:t> </a:t>
            </a:r>
            <a:r>
              <a:rPr lang="en" sz="1200" err="1">
                <a:latin typeface="Times New Roman"/>
              </a:rPr>
              <a:t>osnovne</a:t>
            </a:r>
            <a:r>
              <a:rPr lang="en" sz="1200">
                <a:latin typeface="Times New Roman"/>
              </a:rPr>
              <a:t> </a:t>
            </a:r>
            <a:r>
              <a:rPr lang="en" sz="1200" err="1">
                <a:latin typeface="Times New Roman"/>
              </a:rPr>
              <a:t>škole</a:t>
            </a:r>
            <a:r>
              <a:rPr lang="en" sz="1200">
                <a:latin typeface="Times New Roman"/>
              </a:rPr>
              <a:t> - </a:t>
            </a:r>
            <a:r>
              <a:rPr lang="en" sz="1200" err="1">
                <a:latin typeface="Times New Roman"/>
              </a:rPr>
              <a:t>skupina</a:t>
            </a:r>
            <a:r>
              <a:rPr lang="en" sz="1200">
                <a:latin typeface="Times New Roman"/>
              </a:rPr>
              <a:t> A </a:t>
            </a:r>
            <a:r>
              <a:rPr lang="en" sz="1200" err="1">
                <a:latin typeface="Times New Roman"/>
              </a:rPr>
              <a:t>i</a:t>
            </a:r>
            <a:r>
              <a:rPr lang="en" sz="1200">
                <a:latin typeface="Times New Roman"/>
              </a:rPr>
              <a:t> B</a:t>
            </a:r>
          </a:p>
          <a:p>
            <a:pPr>
              <a:buNone/>
            </a:pPr>
            <a:r>
              <a:rPr lang="en" sz="1200">
                <a:latin typeface="Times New Roman"/>
              </a:rPr>
              <a:t>Maja Bačić </a:t>
            </a:r>
            <a:r>
              <a:rPr lang="en" sz="1200" err="1">
                <a:latin typeface="Times New Roman"/>
              </a:rPr>
              <a:t>Ostović</a:t>
            </a:r>
            <a:endParaRPr lang="en" sz="1200">
              <a:latin typeface="Times New Roman"/>
            </a:endParaRPr>
          </a:p>
          <a:p>
            <a:pPr>
              <a:buNone/>
            </a:pPr>
            <a:r>
              <a:rPr lang="en" sz="1200" err="1">
                <a:latin typeface="Times New Roman"/>
              </a:rPr>
              <a:t>Školska</a:t>
            </a:r>
            <a:r>
              <a:rPr lang="en" sz="1200">
                <a:latin typeface="Times New Roman"/>
              </a:rPr>
              <a:t> </a:t>
            </a:r>
            <a:r>
              <a:rPr lang="en" sz="1200" err="1">
                <a:latin typeface="Times New Roman"/>
              </a:rPr>
              <a:t>knjiga</a:t>
            </a:r>
            <a:endParaRPr lang="en" sz="1200">
              <a:latin typeface="Times New Roman"/>
            </a:endParaRPr>
          </a:p>
          <a:p>
            <a:pPr>
              <a:buNone/>
            </a:pPr>
            <a:endParaRPr lang="en" sz="1200">
              <a:latin typeface="Times New Roman"/>
            </a:endParaRPr>
          </a:p>
          <a:p>
            <a:pPr>
              <a:buNone/>
            </a:pPr>
            <a:r>
              <a:rPr lang="en" sz="1200" err="1">
                <a:latin typeface="Times New Roman"/>
                <a:cs typeface="Times New Roman"/>
              </a:rPr>
              <a:t>Likovni</a:t>
            </a:r>
            <a:r>
              <a:rPr lang="en" sz="1200">
                <a:latin typeface="Times New Roman"/>
                <a:cs typeface="Times New Roman"/>
              </a:rPr>
              <a:t> sat 5: </a:t>
            </a: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mapa</a:t>
            </a:r>
            <a:r>
              <a:rPr lang="en" sz="1200">
                <a:latin typeface="Times New Roman"/>
                <a:cs typeface="Times New Roman"/>
              </a:rPr>
              <a:t> s </a:t>
            </a:r>
            <a:r>
              <a:rPr lang="en" sz="1200" err="1">
                <a:latin typeface="Times New Roman"/>
                <a:cs typeface="Times New Roman"/>
              </a:rPr>
              <a:t>kolaž-papirom</a:t>
            </a:r>
            <a:r>
              <a:rPr lang="en" sz="1200">
                <a:latin typeface="Times New Roman"/>
                <a:cs typeface="Times New Roman"/>
              </a:rPr>
              <a:t> za 5.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r>
              <a:rPr lang="en" sz="1200">
                <a:latin typeface="Times New Roman"/>
                <a:cs typeface="Times New Roman"/>
              </a:rPr>
              <a:t> </a:t>
            </a:r>
            <a:endParaRPr lang="en" sz="1200"/>
          </a:p>
          <a:p>
            <a:pPr>
              <a:buNone/>
            </a:pPr>
            <a:endParaRPr lang="en" sz="1200">
              <a:latin typeface="Times New Roman"/>
              <a:cs typeface="Times New Roman"/>
            </a:endParaRPr>
          </a:p>
          <a:p>
            <a:pPr>
              <a:buNone/>
            </a:pPr>
            <a:r>
              <a:rPr lang="en" sz="1200" err="1">
                <a:latin typeface="Times New Roman"/>
                <a:cs typeface="Times New Roman"/>
              </a:rPr>
              <a:t>Likovni</a:t>
            </a:r>
            <a:r>
              <a:rPr lang="en" sz="1200">
                <a:latin typeface="Times New Roman"/>
                <a:cs typeface="Times New Roman"/>
              </a:rPr>
              <a:t> sat 6: </a:t>
            </a: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mapa</a:t>
            </a:r>
            <a:r>
              <a:rPr lang="en" sz="1200">
                <a:latin typeface="Times New Roman"/>
                <a:cs typeface="Times New Roman"/>
              </a:rPr>
              <a:t> s </a:t>
            </a:r>
            <a:r>
              <a:rPr lang="en" sz="1200" err="1">
                <a:latin typeface="Times New Roman"/>
                <a:cs typeface="Times New Roman"/>
              </a:rPr>
              <a:t>kolaž-papirom</a:t>
            </a:r>
            <a:r>
              <a:rPr lang="en" sz="1200">
                <a:latin typeface="Times New Roman"/>
                <a:cs typeface="Times New Roman"/>
              </a:rPr>
              <a:t> za 6.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r>
              <a:rPr lang="en" sz="1200">
                <a:latin typeface="Times New Roman"/>
                <a:cs typeface="Times New Roman"/>
              </a:rPr>
              <a:t> </a:t>
            </a:r>
            <a:endParaRPr lang="en" sz="1200"/>
          </a:p>
          <a:p>
            <a:pPr>
              <a:buNone/>
            </a:pPr>
            <a:endParaRPr lang="en" sz="1200">
              <a:latin typeface="Times New Roman"/>
              <a:cs typeface="Times New Roman"/>
            </a:endParaRPr>
          </a:p>
          <a:p>
            <a:pPr>
              <a:buNone/>
            </a:pPr>
            <a:r>
              <a:rPr lang="en" sz="1200" err="1">
                <a:latin typeface="Times New Roman"/>
                <a:cs typeface="Times New Roman"/>
              </a:rPr>
              <a:t>Likovni</a:t>
            </a:r>
            <a:r>
              <a:rPr lang="en" sz="1200">
                <a:latin typeface="Times New Roman"/>
                <a:cs typeface="Times New Roman"/>
              </a:rPr>
              <a:t> sat 7: </a:t>
            </a: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mapa</a:t>
            </a:r>
            <a:r>
              <a:rPr lang="en" sz="1200">
                <a:latin typeface="Times New Roman"/>
                <a:cs typeface="Times New Roman"/>
              </a:rPr>
              <a:t> s </a:t>
            </a:r>
            <a:r>
              <a:rPr lang="en" sz="1200" err="1">
                <a:latin typeface="Times New Roman"/>
                <a:cs typeface="Times New Roman"/>
              </a:rPr>
              <a:t>kolaž-papirom</a:t>
            </a:r>
            <a:r>
              <a:rPr lang="en" sz="1200">
                <a:latin typeface="Times New Roman"/>
                <a:cs typeface="Times New Roman"/>
              </a:rPr>
              <a:t> za 7.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r>
              <a:rPr lang="en" sz="1200">
                <a:latin typeface="Times New Roman"/>
                <a:cs typeface="Times New Roman"/>
              </a:rPr>
              <a:t> </a:t>
            </a:r>
            <a:endParaRPr lang="en" sz="1200"/>
          </a:p>
          <a:p>
            <a:pPr>
              <a:buNone/>
            </a:pPr>
            <a:endParaRPr lang="en" sz="1200">
              <a:latin typeface="Times New Roman"/>
              <a:cs typeface="Times New Roman"/>
            </a:endParaRPr>
          </a:p>
          <a:p>
            <a:pPr>
              <a:buNone/>
            </a:pPr>
            <a:r>
              <a:rPr lang="en" sz="1200" err="1">
                <a:latin typeface="Times New Roman"/>
                <a:cs typeface="Times New Roman"/>
              </a:rPr>
              <a:t>Likovni</a:t>
            </a:r>
            <a:r>
              <a:rPr lang="en" sz="1200">
                <a:latin typeface="Times New Roman"/>
                <a:cs typeface="Times New Roman"/>
              </a:rPr>
              <a:t> sat 8: </a:t>
            </a: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mapa</a:t>
            </a:r>
            <a:r>
              <a:rPr lang="en" sz="1200">
                <a:latin typeface="Times New Roman"/>
                <a:cs typeface="Times New Roman"/>
              </a:rPr>
              <a:t> s </a:t>
            </a:r>
            <a:r>
              <a:rPr lang="en" sz="1200" err="1">
                <a:latin typeface="Times New Roman"/>
                <a:cs typeface="Times New Roman"/>
              </a:rPr>
              <a:t>kolaž-papirom</a:t>
            </a:r>
            <a:r>
              <a:rPr lang="en" sz="1200">
                <a:latin typeface="Times New Roman"/>
                <a:cs typeface="Times New Roman"/>
              </a:rPr>
              <a:t> za 8.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r>
              <a:rPr lang="en" sz="1200">
                <a:latin typeface="Times New Roman"/>
                <a:cs typeface="Times New Roman"/>
              </a:rPr>
              <a:t> </a:t>
            </a:r>
            <a:endParaRPr lang="en" sz="1200"/>
          </a:p>
          <a:p>
            <a:pPr>
              <a:buNone/>
            </a:pPr>
            <a:r>
              <a:rPr lang="en" sz="1200">
                <a:latin typeface="Times New Roman"/>
                <a:cs typeface="Times New Roman"/>
              </a:rPr>
              <a:t>(</a:t>
            </a:r>
            <a:r>
              <a:rPr lang="en" sz="1200" err="1">
                <a:latin typeface="Times New Roman"/>
                <a:cs typeface="Times New Roman"/>
              </a:rPr>
              <a:t>Napomena</a:t>
            </a:r>
            <a:r>
              <a:rPr lang="en" sz="1200">
                <a:latin typeface="Times New Roman"/>
                <a:cs typeface="Times New Roman"/>
              </a:rPr>
              <a:t>: </a:t>
            </a:r>
            <a:r>
              <a:rPr lang="en" sz="1200" err="1">
                <a:latin typeface="Times New Roman"/>
                <a:cs typeface="Times New Roman"/>
              </a:rPr>
              <a:t>učenici</a:t>
            </a:r>
            <a:r>
              <a:rPr lang="en" sz="1200">
                <a:latin typeface="Times New Roman"/>
                <a:cs typeface="Times New Roman"/>
              </a:rPr>
              <a:t> </a:t>
            </a:r>
            <a:r>
              <a:rPr lang="en" sz="1200" err="1">
                <a:latin typeface="Times New Roman"/>
                <a:cs typeface="Times New Roman"/>
              </a:rPr>
              <a:t>mogu</a:t>
            </a:r>
            <a:r>
              <a:rPr lang="en" sz="1200">
                <a:latin typeface="Times New Roman"/>
                <a:cs typeface="Times New Roman"/>
              </a:rPr>
              <a:t> </a:t>
            </a:r>
            <a:r>
              <a:rPr lang="en" sz="1200" err="1">
                <a:latin typeface="Times New Roman"/>
                <a:cs typeface="Times New Roman"/>
              </a:rPr>
              <a:t>koristiti</a:t>
            </a:r>
            <a:r>
              <a:rPr lang="en" sz="1200">
                <a:latin typeface="Times New Roman"/>
                <a:cs typeface="Times New Roman"/>
              </a:rPr>
              <a:t> </a:t>
            </a:r>
            <a:r>
              <a:rPr lang="en" sz="1200" err="1">
                <a:latin typeface="Times New Roman"/>
                <a:cs typeface="Times New Roman"/>
              </a:rPr>
              <a:t>mape</a:t>
            </a:r>
            <a:r>
              <a:rPr lang="en" sz="1200">
                <a:latin typeface="Times New Roman"/>
                <a:cs typeface="Times New Roman"/>
              </a:rPr>
              <a:t> </a:t>
            </a:r>
            <a:r>
              <a:rPr lang="en" sz="1200" err="1">
                <a:latin typeface="Times New Roman"/>
                <a:cs typeface="Times New Roman"/>
              </a:rPr>
              <a:t>drugih</a:t>
            </a:r>
            <a:r>
              <a:rPr lang="en" sz="1200">
                <a:latin typeface="Times New Roman"/>
                <a:cs typeface="Times New Roman"/>
              </a:rPr>
              <a:t> </a:t>
            </a:r>
            <a:r>
              <a:rPr lang="en" sz="1200" err="1">
                <a:latin typeface="Times New Roman"/>
                <a:cs typeface="Times New Roman"/>
              </a:rPr>
              <a:t>izadavača</a:t>
            </a:r>
            <a:r>
              <a:rPr lang="en" sz="1200">
                <a:latin typeface="Times New Roman"/>
                <a:cs typeface="Times New Roman"/>
              </a:rPr>
              <a:t> za </a:t>
            </a:r>
            <a:r>
              <a:rPr lang="en" sz="1200" err="1">
                <a:latin typeface="Times New Roman"/>
                <a:cs typeface="Times New Roman"/>
              </a:rPr>
              <a:t>potrebe</a:t>
            </a:r>
            <a:r>
              <a:rPr lang="en" sz="1200">
                <a:latin typeface="Times New Roman"/>
                <a:cs typeface="Times New Roman"/>
              </a:rPr>
              <a:t> </a:t>
            </a:r>
            <a:r>
              <a:rPr lang="en" sz="1200" err="1">
                <a:latin typeface="Times New Roman"/>
                <a:cs typeface="Times New Roman"/>
              </a:rPr>
              <a:t>predmeta</a:t>
            </a:r>
            <a:r>
              <a:rPr lang="en" sz="1200">
                <a:latin typeface="Times New Roman"/>
                <a:cs typeface="Times New Roman"/>
              </a:rPr>
              <a:t> </a:t>
            </a:r>
            <a:r>
              <a:rPr lang="en" sz="1200" err="1">
                <a:latin typeface="Times New Roman"/>
                <a:cs typeface="Times New Roman"/>
              </a:rPr>
              <a:t>Likovna</a:t>
            </a:r>
            <a:r>
              <a:rPr lang="en" sz="1200">
                <a:latin typeface="Times New Roman"/>
                <a:cs typeface="Times New Roman"/>
              </a:rPr>
              <a:t> </a:t>
            </a:r>
            <a:r>
              <a:rPr lang="en" sz="1200" err="1">
                <a:latin typeface="Times New Roman"/>
                <a:cs typeface="Times New Roman"/>
              </a:rPr>
              <a:t>kultura</a:t>
            </a:r>
            <a:r>
              <a:rPr lang="en" sz="1200">
                <a:latin typeface="Times New Roman"/>
                <a:cs typeface="Times New Roman"/>
              </a:rPr>
              <a:t>)</a:t>
            </a:r>
          </a:p>
          <a:p>
            <a:pPr>
              <a:buNone/>
            </a:pPr>
            <a:endParaRPr lang="en" sz="1200">
              <a:latin typeface="Times New Roman"/>
            </a:endParaRPr>
          </a:p>
          <a:p>
            <a:pPr>
              <a:buNone/>
            </a:pPr>
            <a:endParaRPr lang="en" sz="1200">
              <a:latin typeface="Times New Roman"/>
            </a:endParaRPr>
          </a:p>
          <a:p>
            <a:pPr>
              <a:buNone/>
            </a:pPr>
            <a:endParaRPr lang="en" sz="1200">
              <a:latin typeface="Times New Roman"/>
            </a:endParaRPr>
          </a:p>
          <a:p>
            <a:pPr>
              <a:buNone/>
            </a:pPr>
            <a:endParaRPr lang="en" sz="1200">
              <a:latin typeface="Times New Roman"/>
            </a:endParaRPr>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latin typeface="Times"/>
              <a:cs typeface="Times"/>
            </a:endParaRPr>
          </a:p>
          <a:p>
            <a:pPr>
              <a:buNone/>
            </a:pPr>
            <a:endParaRPr lang="en-US" sz="1200"/>
          </a:p>
          <a:p>
            <a:pPr>
              <a:buNone/>
            </a:pPr>
            <a:endParaRPr lang="en-US" sz="1200"/>
          </a:p>
          <a:p>
            <a:pPr>
              <a:buNone/>
            </a:pPr>
            <a:endParaRPr lang="en-US" sz="1200"/>
          </a:p>
        </p:txBody>
      </p:sp>
    </p:spTree>
    <p:extLst>
      <p:ext uri="{BB962C8B-B14F-4D97-AF65-F5344CB8AC3E}">
        <p14:creationId xmlns:p14="http://schemas.microsoft.com/office/powerpoint/2010/main" val="164899757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F483-8533-3A64-838A-068C53E194F9}"/>
              </a:ext>
            </a:extLst>
          </p:cNvPr>
          <p:cNvSpPr>
            <a:spLocks noGrp="1"/>
          </p:cNvSpPr>
          <p:nvPr>
            <p:ph type="title"/>
          </p:nvPr>
        </p:nvSpPr>
        <p:spPr>
          <a:xfrm>
            <a:off x="628650" y="365126"/>
            <a:ext cx="7886700" cy="600734"/>
          </a:xfrm>
        </p:spPr>
        <p:txBody>
          <a:bodyPr>
            <a:normAutofit/>
          </a:bodyPr>
          <a:lstStyle/>
          <a:p>
            <a:r>
              <a:rPr lang="en-US" sz="2400" b="1" dirty="0" err="1">
                <a:latin typeface="Times New Roman"/>
              </a:rPr>
              <a:t>Predmetna</a:t>
            </a:r>
            <a:r>
              <a:rPr lang="en-US" sz="2400" b="1" dirty="0">
                <a:latin typeface="Times New Roman"/>
              </a:rPr>
              <a:t> nastava</a:t>
            </a:r>
          </a:p>
        </p:txBody>
      </p:sp>
      <p:sp>
        <p:nvSpPr>
          <p:cNvPr id="3" name="Text Placeholder 2">
            <a:extLst>
              <a:ext uri="{FF2B5EF4-FFF2-40B4-BE49-F238E27FC236}">
                <a16:creationId xmlns:a16="http://schemas.microsoft.com/office/drawing/2014/main" id="{5239C0F7-DA31-78BD-0EF2-28D505F36E3D}"/>
              </a:ext>
            </a:extLst>
          </p:cNvPr>
          <p:cNvSpPr>
            <a:spLocks noGrp="1"/>
          </p:cNvSpPr>
          <p:nvPr>
            <p:ph type="body" idx="1"/>
          </p:nvPr>
        </p:nvSpPr>
        <p:spPr>
          <a:xfrm>
            <a:off x="628650" y="965860"/>
            <a:ext cx="7886700" cy="5559221"/>
          </a:xfrm>
        </p:spPr>
        <p:txBody>
          <a:bodyPr>
            <a:normAutofit lnSpcReduction="10000"/>
          </a:bodyPr>
          <a:lstStyle/>
          <a:p>
            <a:pPr>
              <a:buNone/>
            </a:pPr>
            <a:r>
              <a:rPr lang="en" sz="1200" err="1">
                <a:latin typeface="Times New Roman"/>
                <a:cs typeface="Times New Roman"/>
              </a:rPr>
              <a:t>Geografski</a:t>
            </a:r>
            <a:r>
              <a:rPr lang="en" sz="1200">
                <a:latin typeface="Times New Roman"/>
                <a:cs typeface="Times New Roman"/>
              </a:rPr>
              <a:t> atlas za </a:t>
            </a:r>
            <a:r>
              <a:rPr lang="en" sz="1200" err="1">
                <a:latin typeface="Times New Roman"/>
                <a:cs typeface="Times New Roman"/>
              </a:rPr>
              <a:t>osnovnu</a:t>
            </a:r>
            <a:r>
              <a:rPr lang="en" sz="1200">
                <a:latin typeface="Times New Roman"/>
                <a:cs typeface="Times New Roman"/>
              </a:rPr>
              <a:t> </a:t>
            </a:r>
            <a:r>
              <a:rPr lang="en" sz="1200" err="1">
                <a:latin typeface="Times New Roman"/>
                <a:cs typeface="Times New Roman"/>
              </a:rPr>
              <a:t>školu</a:t>
            </a:r>
            <a:endParaRPr lang="en" sz="1200">
              <a:latin typeface="Times New Roman"/>
            </a:endParaRPr>
          </a:p>
          <a:p>
            <a:pPr>
              <a:buNone/>
            </a:pPr>
            <a:r>
              <a:rPr lang="en" sz="1200">
                <a:latin typeface="Times New Roman"/>
                <a:cs typeface="Times New Roman"/>
              </a:rPr>
              <a:t>Snježana Hinman, Vera Muller</a:t>
            </a:r>
            <a:endParaRPr lang="en" sz="1200">
              <a:latin typeface="Times New Roman"/>
            </a:endParaRPr>
          </a:p>
          <a:p>
            <a:pPr>
              <a:buNone/>
            </a:pPr>
            <a:r>
              <a:rPr lang="en" sz="1200" err="1">
                <a:latin typeface="Times New Roman"/>
              </a:rPr>
              <a:t>Školska</a:t>
            </a:r>
            <a:r>
              <a:rPr lang="en" sz="1200">
                <a:latin typeface="Times New Roman"/>
              </a:rPr>
              <a:t> </a:t>
            </a:r>
            <a:r>
              <a:rPr lang="en" sz="1200" err="1">
                <a:latin typeface="Times New Roman"/>
              </a:rPr>
              <a:t>knjiga</a:t>
            </a:r>
            <a:r>
              <a:rPr lang="en" sz="1200">
                <a:latin typeface="Times New Roman"/>
              </a:rPr>
              <a:t> - HŠK</a:t>
            </a:r>
          </a:p>
          <a:p>
            <a:pPr>
              <a:buNone/>
            </a:pPr>
            <a:r>
              <a:rPr lang="en" sz="1200">
                <a:latin typeface="Times New Roman"/>
                <a:cs typeface="Times New Roman"/>
              </a:rPr>
              <a:t>(</a:t>
            </a:r>
            <a:r>
              <a:rPr lang="en" sz="1200" err="1">
                <a:latin typeface="Times New Roman"/>
                <a:cs typeface="Times New Roman"/>
              </a:rPr>
              <a:t>Napomena</a:t>
            </a:r>
            <a:r>
              <a:rPr lang="en" sz="1200">
                <a:latin typeface="Times New Roman"/>
                <a:cs typeface="Times New Roman"/>
              </a:rPr>
              <a:t>: </a:t>
            </a:r>
            <a:r>
              <a:rPr lang="en" sz="1200" err="1">
                <a:latin typeface="Times New Roman"/>
                <a:cs typeface="Times New Roman"/>
              </a:rPr>
              <a:t>učenici</a:t>
            </a:r>
            <a:r>
              <a:rPr lang="en" sz="1200">
                <a:latin typeface="Times New Roman"/>
                <a:cs typeface="Times New Roman"/>
              </a:rPr>
              <a:t> </a:t>
            </a:r>
            <a:r>
              <a:rPr lang="en" sz="1200" err="1">
                <a:latin typeface="Times New Roman"/>
                <a:cs typeface="Times New Roman"/>
              </a:rPr>
              <a:t>mogu</a:t>
            </a:r>
            <a:r>
              <a:rPr lang="en" sz="1200">
                <a:latin typeface="Times New Roman"/>
                <a:cs typeface="Times New Roman"/>
              </a:rPr>
              <a:t> </a:t>
            </a:r>
            <a:r>
              <a:rPr lang="en" sz="1200" err="1">
                <a:latin typeface="Times New Roman"/>
                <a:cs typeface="Times New Roman"/>
              </a:rPr>
              <a:t>koristiti</a:t>
            </a:r>
            <a:r>
              <a:rPr lang="en" sz="1200">
                <a:latin typeface="Times New Roman"/>
                <a:cs typeface="Times New Roman"/>
              </a:rPr>
              <a:t> </a:t>
            </a:r>
            <a:r>
              <a:rPr lang="en" sz="1200" err="1">
                <a:latin typeface="Times New Roman"/>
                <a:cs typeface="Times New Roman"/>
              </a:rPr>
              <a:t>geografske</a:t>
            </a:r>
            <a:r>
              <a:rPr lang="en" sz="1200">
                <a:latin typeface="Times New Roman"/>
                <a:cs typeface="Times New Roman"/>
              </a:rPr>
              <a:t> atlase drugih izadavača za potrebe predmeta Geografija)</a:t>
            </a:r>
            <a:endParaRPr lang="en" sz="1200"/>
          </a:p>
          <a:p>
            <a:pPr>
              <a:buNone/>
            </a:pPr>
            <a:endParaRPr lang="en" sz="1200">
              <a:latin typeface="Times New Roman"/>
              <a:cs typeface="Times New Roman"/>
            </a:endParaRPr>
          </a:p>
          <a:p>
            <a:pPr>
              <a:buNone/>
            </a:pPr>
            <a:r>
              <a:rPr lang="en" sz="1200" err="1">
                <a:latin typeface="Times New Roman"/>
                <a:cs typeface="Times New Roman"/>
              </a:rPr>
              <a:t>Matka</a:t>
            </a:r>
            <a:r>
              <a:rPr lang="en" sz="1200">
                <a:latin typeface="Times New Roman"/>
                <a:cs typeface="Times New Roman"/>
              </a:rPr>
              <a:t> 6, </a:t>
            </a:r>
            <a:r>
              <a:rPr lang="en" sz="1200" err="1">
                <a:latin typeface="Times New Roman"/>
                <a:cs typeface="Times New Roman"/>
              </a:rPr>
              <a:t>radna</a:t>
            </a:r>
            <a:r>
              <a:rPr lang="en" sz="1200">
                <a:latin typeface="Times New Roman"/>
                <a:cs typeface="Times New Roman"/>
              </a:rPr>
              <a:t> </a:t>
            </a:r>
            <a:r>
              <a:rPr lang="en" sz="1200" err="1">
                <a:latin typeface="Times New Roman"/>
                <a:cs typeface="Times New Roman"/>
              </a:rPr>
              <a:t>bilježnica</a:t>
            </a:r>
            <a:r>
              <a:rPr lang="en" sz="1200">
                <a:latin typeface="Times New Roman"/>
                <a:cs typeface="Times New Roman"/>
              </a:rPr>
              <a:t> za </a:t>
            </a:r>
            <a:r>
              <a:rPr lang="en" sz="1200" err="1">
                <a:latin typeface="Times New Roman"/>
                <a:cs typeface="Times New Roman"/>
              </a:rPr>
              <a:t>darovite</a:t>
            </a:r>
            <a:r>
              <a:rPr lang="en" sz="1200">
                <a:latin typeface="Times New Roman"/>
                <a:cs typeface="Times New Roman"/>
              </a:rPr>
              <a:t> </a:t>
            </a:r>
            <a:r>
              <a:rPr lang="en" sz="1200" err="1">
                <a:latin typeface="Times New Roman"/>
                <a:cs typeface="Times New Roman"/>
              </a:rPr>
              <a:t>učenike</a:t>
            </a:r>
            <a:r>
              <a:rPr lang="en" sz="1200">
                <a:latin typeface="Times New Roman"/>
                <a:cs typeface="Times New Roman"/>
              </a:rPr>
              <a:t> </a:t>
            </a:r>
            <a:r>
              <a:rPr lang="en" sz="1200" err="1">
                <a:latin typeface="Times New Roman"/>
                <a:cs typeface="Times New Roman"/>
              </a:rPr>
              <a:t>iz</a:t>
            </a:r>
            <a:r>
              <a:rPr lang="en" sz="1200">
                <a:latin typeface="Times New Roman"/>
                <a:cs typeface="Times New Roman"/>
              </a:rPr>
              <a:t> 6. </a:t>
            </a:r>
            <a:r>
              <a:rPr lang="en" sz="1200" err="1">
                <a:latin typeface="Times New Roman"/>
                <a:cs typeface="Times New Roman"/>
              </a:rPr>
              <a:t>razreda</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endParaRPr lang="en" sz="1200">
              <a:latin typeface="Times New Roman"/>
              <a:cs typeface="Times New Roman"/>
            </a:endParaRPr>
          </a:p>
          <a:p>
            <a:pPr>
              <a:buNone/>
            </a:pPr>
            <a:r>
              <a:rPr lang="en" sz="1200">
                <a:latin typeface="Times New Roman"/>
                <a:cs typeface="Times New Roman"/>
              </a:rPr>
              <a:t>Mirela Babić </a:t>
            </a:r>
            <a:r>
              <a:rPr lang="en" sz="1200" err="1">
                <a:latin typeface="Times New Roman"/>
                <a:cs typeface="Times New Roman"/>
              </a:rPr>
              <a:t>i</a:t>
            </a:r>
            <a:r>
              <a:rPr lang="en" sz="1200">
                <a:latin typeface="Times New Roman"/>
                <a:cs typeface="Times New Roman"/>
              </a:rPr>
              <a:t> dr.</a:t>
            </a:r>
          </a:p>
          <a:p>
            <a:pPr>
              <a:buNone/>
            </a:pPr>
            <a:r>
              <a:rPr lang="en" sz="1200" err="1">
                <a:latin typeface="Times New Roman"/>
                <a:cs typeface="Times New Roman"/>
              </a:rPr>
              <a:t>Profil</a:t>
            </a:r>
            <a:r>
              <a:rPr lang="en" sz="1200">
                <a:latin typeface="Times New Roman"/>
                <a:cs typeface="Times New Roman"/>
              </a:rPr>
              <a:t> Klett</a:t>
            </a:r>
          </a:p>
          <a:p>
            <a:pPr>
              <a:buNone/>
            </a:pPr>
            <a:endParaRPr lang="en" sz="1200">
              <a:latin typeface="Times New Roman"/>
              <a:cs typeface="Times New Roman"/>
            </a:endParaRPr>
          </a:p>
          <a:p>
            <a:pPr>
              <a:buNone/>
            </a:pPr>
            <a:r>
              <a:rPr lang="en" sz="1200">
                <a:latin typeface="Times New Roman"/>
                <a:cs typeface="Times New Roman"/>
              </a:rPr>
              <a:t>HELLO WORLD!, </a:t>
            </a:r>
            <a:r>
              <a:rPr lang="en" sz="1200" err="1">
                <a:latin typeface="Times New Roman"/>
                <a:cs typeface="Times New Roman"/>
              </a:rPr>
              <a:t>provjere</a:t>
            </a:r>
            <a:r>
              <a:rPr lang="en" sz="1200">
                <a:latin typeface="Times New Roman"/>
                <a:cs typeface="Times New Roman"/>
              </a:rPr>
              <a:t> </a:t>
            </a:r>
            <a:r>
              <a:rPr lang="en" sz="1200" err="1">
                <a:latin typeface="Times New Roman"/>
                <a:cs typeface="Times New Roman"/>
              </a:rPr>
              <a:t>znanja</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a:t>
            </a:r>
            <a:r>
              <a:rPr lang="en" sz="1200" err="1">
                <a:latin typeface="Times New Roman"/>
                <a:cs typeface="Times New Roman"/>
              </a:rPr>
              <a:t>pomoćni</a:t>
            </a:r>
            <a:r>
              <a:rPr lang="en" sz="1200">
                <a:latin typeface="Times New Roman"/>
                <a:cs typeface="Times New Roman"/>
              </a:rPr>
              <a:t> </a:t>
            </a:r>
            <a:r>
              <a:rPr lang="en" sz="1200" err="1">
                <a:latin typeface="Times New Roman"/>
                <a:cs typeface="Times New Roman"/>
              </a:rPr>
              <a:t>materijali</a:t>
            </a:r>
            <a:r>
              <a:rPr lang="en" sz="1200">
                <a:latin typeface="Times New Roman"/>
                <a:cs typeface="Times New Roman"/>
              </a:rPr>
              <a:t> </a:t>
            </a:r>
            <a:r>
              <a:rPr lang="en" sz="1200" err="1">
                <a:latin typeface="Times New Roman"/>
                <a:cs typeface="Times New Roman"/>
              </a:rPr>
              <a:t>iz</a:t>
            </a:r>
            <a:r>
              <a:rPr lang="en" sz="1200">
                <a:latin typeface="Times New Roman"/>
                <a:cs typeface="Times New Roman"/>
              </a:rPr>
              <a:t> </a:t>
            </a:r>
            <a:r>
              <a:rPr lang="en" sz="1200" err="1">
                <a:latin typeface="Times New Roman"/>
                <a:cs typeface="Times New Roman"/>
              </a:rPr>
              <a:t>engleskog</a:t>
            </a:r>
            <a:r>
              <a:rPr lang="en" sz="1200">
                <a:latin typeface="Times New Roman"/>
                <a:cs typeface="Times New Roman"/>
              </a:rPr>
              <a:t> za </a:t>
            </a:r>
            <a:r>
              <a:rPr lang="en" sz="1200" err="1">
                <a:latin typeface="Times New Roman"/>
                <a:cs typeface="Times New Roman"/>
              </a:rPr>
              <a:t>peti</a:t>
            </a:r>
            <a:r>
              <a:rPr lang="en" sz="1200">
                <a:latin typeface="Times New Roman"/>
                <a:cs typeface="Times New Roman"/>
              </a:rPr>
              <a:t> </a:t>
            </a:r>
            <a:r>
              <a:rPr lang="en" sz="1200" err="1">
                <a:latin typeface="Times New Roman"/>
                <a:cs typeface="Times New Roman"/>
              </a:rPr>
              <a:t>razred</a:t>
            </a:r>
            <a:r>
              <a:rPr lang="en" sz="1200">
                <a:latin typeface="Times New Roman"/>
                <a:cs typeface="Times New Roman"/>
              </a:rPr>
              <a:t> </a:t>
            </a:r>
            <a:r>
              <a:rPr lang="en" sz="1200" err="1">
                <a:latin typeface="Times New Roman"/>
                <a:cs typeface="Times New Roman"/>
              </a:rPr>
              <a:t>osnovne</a:t>
            </a:r>
            <a:r>
              <a:rPr lang="en" sz="1200">
                <a:latin typeface="Times New Roman"/>
                <a:cs typeface="Times New Roman"/>
              </a:rPr>
              <a:t> </a:t>
            </a:r>
            <a:r>
              <a:rPr lang="en" sz="1200" err="1">
                <a:latin typeface="Times New Roman"/>
                <a:cs typeface="Times New Roman"/>
              </a:rPr>
              <a:t>škole</a:t>
            </a:r>
            <a:r>
              <a:rPr lang="en" sz="1200">
                <a:latin typeface="Times New Roman"/>
                <a:cs typeface="Times New Roman"/>
              </a:rPr>
              <a:t>, </a:t>
            </a:r>
            <a:r>
              <a:rPr lang="en" sz="1200" err="1">
                <a:latin typeface="Times New Roman"/>
                <a:cs typeface="Times New Roman"/>
              </a:rPr>
              <a:t>peta</a:t>
            </a:r>
            <a:r>
              <a:rPr lang="en" sz="1200">
                <a:latin typeface="Times New Roman"/>
                <a:cs typeface="Times New Roman"/>
              </a:rPr>
              <a:t> </a:t>
            </a:r>
            <a:r>
              <a:rPr lang="en" sz="1200" err="1">
                <a:latin typeface="Times New Roman"/>
                <a:cs typeface="Times New Roman"/>
              </a:rPr>
              <a:t>godina</a:t>
            </a:r>
            <a:r>
              <a:rPr lang="en" sz="1200">
                <a:latin typeface="Times New Roman"/>
                <a:cs typeface="Times New Roman"/>
              </a:rPr>
              <a:t> </a:t>
            </a:r>
            <a:r>
              <a:rPr lang="en" sz="1200" err="1">
                <a:latin typeface="Times New Roman"/>
                <a:cs typeface="Times New Roman"/>
              </a:rPr>
              <a:t>učenja</a:t>
            </a:r>
            <a:endParaRPr lang="en" sz="1200">
              <a:latin typeface="Times New Roman"/>
              <a:cs typeface="Times New Roman"/>
            </a:endParaRPr>
          </a:p>
          <a:p>
            <a:pPr>
              <a:buNone/>
            </a:pPr>
            <a:r>
              <a:rPr lang="en" sz="1200" err="1">
                <a:latin typeface="Times New Roman"/>
                <a:cs typeface="Times New Roman"/>
              </a:rPr>
              <a:t>Profil</a:t>
            </a:r>
            <a:r>
              <a:rPr lang="en" sz="1200">
                <a:latin typeface="Times New Roman"/>
                <a:cs typeface="Times New Roman"/>
              </a:rPr>
              <a:t> Klett</a:t>
            </a:r>
          </a:p>
          <a:p>
            <a:pPr>
              <a:buNone/>
            </a:pPr>
            <a:endParaRPr lang="en" sz="1200">
              <a:latin typeface="Times New Roman"/>
              <a:cs typeface="Times New Roman"/>
            </a:endParaRPr>
          </a:p>
          <a:p>
            <a:pPr>
              <a:buNone/>
            </a:pPr>
            <a:r>
              <a:rPr lang="en" sz="1200">
                <a:latin typeface="Times New Roman"/>
                <a:cs typeface="Times New Roman"/>
              </a:rPr>
              <a:t>Hrvatska </a:t>
            </a:r>
            <a:r>
              <a:rPr lang="en" sz="1200" err="1">
                <a:latin typeface="Times New Roman"/>
                <a:cs typeface="Times New Roman"/>
              </a:rPr>
              <a:t>krijesnica</a:t>
            </a:r>
            <a:r>
              <a:rPr lang="en" sz="1200">
                <a:latin typeface="Times New Roman"/>
                <a:cs typeface="Times New Roman"/>
              </a:rPr>
              <a:t>, Hrvatska </a:t>
            </a:r>
            <a:r>
              <a:rPr lang="en" sz="1200" err="1">
                <a:latin typeface="Times New Roman"/>
                <a:cs typeface="Times New Roman"/>
              </a:rPr>
              <a:t>čitanka</a:t>
            </a:r>
            <a:r>
              <a:rPr lang="en" sz="1200">
                <a:latin typeface="Times New Roman"/>
                <a:cs typeface="Times New Roman"/>
              </a:rPr>
              <a:t> 5 – 8</a:t>
            </a:r>
          </a:p>
          <a:p>
            <a:pPr>
              <a:buNone/>
            </a:pPr>
            <a:r>
              <a:rPr lang="en" sz="1200" err="1">
                <a:latin typeface="Times New Roman"/>
                <a:cs typeface="Times New Roman"/>
              </a:rPr>
              <a:t>Ispiti</a:t>
            </a:r>
            <a:r>
              <a:rPr lang="en" sz="1200">
                <a:latin typeface="Times New Roman"/>
                <a:cs typeface="Times New Roman"/>
              </a:rPr>
              <a:t> </a:t>
            </a:r>
            <a:r>
              <a:rPr lang="en" sz="1200" err="1">
                <a:latin typeface="Times New Roman"/>
                <a:cs typeface="Times New Roman"/>
              </a:rPr>
              <a:t>znanja</a:t>
            </a:r>
            <a:r>
              <a:rPr lang="en" sz="1200">
                <a:latin typeface="Times New Roman"/>
                <a:cs typeface="Times New Roman"/>
              </a:rPr>
              <a:t> za </a:t>
            </a:r>
            <a:r>
              <a:rPr lang="en" sz="1200" err="1">
                <a:latin typeface="Times New Roman"/>
                <a:cs typeface="Times New Roman"/>
              </a:rPr>
              <a:t>jezik</a:t>
            </a:r>
            <a:r>
              <a:rPr lang="en" sz="1200">
                <a:latin typeface="Times New Roman"/>
                <a:cs typeface="Times New Roman"/>
              </a:rPr>
              <a:t>, </a:t>
            </a:r>
            <a:r>
              <a:rPr lang="en" sz="1200" err="1">
                <a:latin typeface="Times New Roman"/>
                <a:cs typeface="Times New Roman"/>
              </a:rPr>
              <a:t>komunikaciju</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a:t>
            </a:r>
            <a:r>
              <a:rPr lang="en" sz="1200" err="1">
                <a:latin typeface="Times New Roman"/>
                <a:cs typeface="Times New Roman"/>
              </a:rPr>
              <a:t>književnost</a:t>
            </a:r>
            <a:r>
              <a:rPr lang="en" sz="1200">
                <a:latin typeface="Times New Roman"/>
                <a:cs typeface="Times New Roman"/>
              </a:rPr>
              <a:t> (5. - 8. </a:t>
            </a:r>
            <a:r>
              <a:rPr lang="en" sz="1200" err="1">
                <a:latin typeface="Times New Roman"/>
                <a:cs typeface="Times New Roman"/>
              </a:rPr>
              <a:t>razred</a:t>
            </a:r>
            <a:r>
              <a:rPr lang="en" sz="1200">
                <a:latin typeface="Times New Roman"/>
                <a:cs typeface="Times New Roman"/>
              </a:rPr>
              <a:t>)</a:t>
            </a:r>
          </a:p>
          <a:p>
            <a:pPr>
              <a:buNone/>
            </a:pPr>
            <a:r>
              <a:rPr lang="en" sz="1200">
                <a:latin typeface="Times New Roman"/>
                <a:cs typeface="Times New Roman"/>
              </a:rPr>
              <a:t>Meri Farac </a:t>
            </a:r>
            <a:r>
              <a:rPr lang="en" sz="1200" err="1">
                <a:latin typeface="Times New Roman"/>
                <a:cs typeface="Times New Roman"/>
              </a:rPr>
              <a:t>Jemrić</a:t>
            </a:r>
            <a:r>
              <a:rPr lang="en" sz="1200">
                <a:latin typeface="Times New Roman"/>
                <a:cs typeface="Times New Roman"/>
              </a:rPr>
              <a:t>, Jaminka </a:t>
            </a:r>
            <a:r>
              <a:rPr lang="en" sz="1200" err="1">
                <a:latin typeface="Times New Roman"/>
                <a:cs typeface="Times New Roman"/>
              </a:rPr>
              <a:t>Možgon-Jarić</a:t>
            </a:r>
            <a:r>
              <a:rPr lang="en" sz="1200">
                <a:latin typeface="Times New Roman"/>
                <a:cs typeface="Times New Roman"/>
              </a:rPr>
              <a:t>, Danijela Zagorec</a:t>
            </a:r>
          </a:p>
          <a:p>
            <a:pPr>
              <a:buNone/>
            </a:pPr>
            <a:r>
              <a:rPr lang="en" sz="1200" err="1">
                <a:latin typeface="Times New Roman"/>
                <a:cs typeface="Times New Roman"/>
              </a:rPr>
              <a:t>Ljevak</a:t>
            </a:r>
          </a:p>
          <a:p>
            <a:pPr>
              <a:buNone/>
            </a:pPr>
            <a:endParaRPr lang="en" sz="1200">
              <a:latin typeface="Times New Roman"/>
              <a:cs typeface="Times New Roman"/>
            </a:endParaRPr>
          </a:p>
          <a:p>
            <a:pPr>
              <a:buNone/>
            </a:pPr>
            <a:r>
              <a:rPr lang="en" sz="1200">
                <a:latin typeface="Times New Roman"/>
                <a:cs typeface="Times New Roman"/>
              </a:rPr>
              <a:t>Hrvatska </a:t>
            </a:r>
            <a:r>
              <a:rPr lang="en" sz="1200" err="1">
                <a:latin typeface="Times New Roman"/>
                <a:cs typeface="Times New Roman"/>
              </a:rPr>
              <a:t>krijesnica</a:t>
            </a:r>
            <a:r>
              <a:rPr lang="en" sz="1200">
                <a:latin typeface="Times New Roman"/>
                <a:cs typeface="Times New Roman"/>
              </a:rPr>
              <a:t>, Hrvatska </a:t>
            </a:r>
            <a:r>
              <a:rPr lang="en" sz="1200" err="1">
                <a:latin typeface="Times New Roman"/>
                <a:cs typeface="Times New Roman"/>
              </a:rPr>
              <a:t>čitanka</a:t>
            </a:r>
            <a:r>
              <a:rPr lang="en" sz="1200">
                <a:latin typeface="Times New Roman"/>
                <a:cs typeface="Times New Roman"/>
              </a:rPr>
              <a:t> 5 – 8</a:t>
            </a:r>
            <a:endParaRPr lang="en" sz="1200"/>
          </a:p>
          <a:p>
            <a:pPr>
              <a:buNone/>
            </a:pPr>
            <a:r>
              <a:rPr lang="en" sz="1200" err="1">
                <a:latin typeface="Times New Roman"/>
                <a:cs typeface="Times New Roman"/>
              </a:rPr>
              <a:t>Ispiti</a:t>
            </a:r>
            <a:r>
              <a:rPr lang="en" sz="1200">
                <a:latin typeface="Times New Roman"/>
                <a:cs typeface="Times New Roman"/>
              </a:rPr>
              <a:t> </a:t>
            </a:r>
            <a:r>
              <a:rPr lang="en" sz="1200" err="1">
                <a:latin typeface="Times New Roman"/>
                <a:cs typeface="Times New Roman"/>
              </a:rPr>
              <a:t>znanja</a:t>
            </a:r>
            <a:r>
              <a:rPr lang="en" sz="1200">
                <a:latin typeface="Times New Roman"/>
                <a:cs typeface="Times New Roman"/>
              </a:rPr>
              <a:t> za </a:t>
            </a:r>
            <a:r>
              <a:rPr lang="en" sz="1200" err="1">
                <a:latin typeface="Times New Roman"/>
                <a:cs typeface="Times New Roman"/>
              </a:rPr>
              <a:t>dopunski</a:t>
            </a:r>
            <a:r>
              <a:rPr lang="en" sz="1200">
                <a:latin typeface="Times New Roman"/>
                <a:cs typeface="Times New Roman"/>
              </a:rPr>
              <a:t> rad za </a:t>
            </a:r>
            <a:r>
              <a:rPr lang="en" sz="1200" err="1">
                <a:latin typeface="Times New Roman"/>
                <a:cs typeface="Times New Roman"/>
              </a:rPr>
              <a:t>jezik</a:t>
            </a:r>
            <a:r>
              <a:rPr lang="en" sz="1200">
                <a:latin typeface="Times New Roman"/>
                <a:cs typeface="Times New Roman"/>
              </a:rPr>
              <a:t> </a:t>
            </a:r>
            <a:r>
              <a:rPr lang="en" sz="1200" err="1">
                <a:latin typeface="Times New Roman"/>
                <a:cs typeface="Times New Roman"/>
              </a:rPr>
              <a:t>i</a:t>
            </a:r>
            <a:r>
              <a:rPr lang="en" sz="1200">
                <a:latin typeface="Times New Roman"/>
                <a:cs typeface="Times New Roman"/>
              </a:rPr>
              <a:t> </a:t>
            </a:r>
            <a:r>
              <a:rPr lang="en" sz="1200" err="1">
                <a:latin typeface="Times New Roman"/>
                <a:cs typeface="Times New Roman"/>
              </a:rPr>
              <a:t>književnost</a:t>
            </a:r>
            <a:r>
              <a:rPr lang="en" sz="1200">
                <a:latin typeface="Times New Roman"/>
                <a:cs typeface="Times New Roman"/>
              </a:rPr>
              <a:t> (5. - 8. </a:t>
            </a:r>
            <a:r>
              <a:rPr lang="en" sz="1200" err="1">
                <a:latin typeface="Times New Roman"/>
                <a:cs typeface="Times New Roman"/>
              </a:rPr>
              <a:t>razred</a:t>
            </a:r>
            <a:r>
              <a:rPr lang="en" sz="1200">
                <a:latin typeface="Times New Roman"/>
                <a:cs typeface="Times New Roman"/>
              </a:rPr>
              <a:t>)</a:t>
            </a:r>
          </a:p>
          <a:p>
            <a:pPr>
              <a:buNone/>
            </a:pPr>
            <a:r>
              <a:rPr lang="en" sz="1200">
                <a:latin typeface="Times New Roman"/>
                <a:cs typeface="Times New Roman"/>
              </a:rPr>
              <a:t>Vesna </a:t>
            </a:r>
            <a:r>
              <a:rPr lang="en" sz="1200" err="1">
                <a:latin typeface="Times New Roman"/>
                <a:cs typeface="Times New Roman"/>
              </a:rPr>
              <a:t>Dunatov</a:t>
            </a:r>
            <a:r>
              <a:rPr lang="en" sz="1200">
                <a:latin typeface="Times New Roman"/>
                <a:cs typeface="Times New Roman"/>
              </a:rPr>
              <a:t>, Anita Petrić (5., 6., 7. </a:t>
            </a:r>
            <a:r>
              <a:rPr lang="en" sz="1200" err="1">
                <a:latin typeface="Times New Roman"/>
                <a:cs typeface="Times New Roman"/>
              </a:rPr>
              <a:t>razred</a:t>
            </a:r>
            <a:r>
              <a:rPr lang="en" sz="1200">
                <a:latin typeface="Times New Roman"/>
                <a:cs typeface="Times New Roman"/>
              </a:rPr>
              <a:t>)</a:t>
            </a:r>
          </a:p>
          <a:p>
            <a:pPr>
              <a:buNone/>
            </a:pPr>
            <a:r>
              <a:rPr lang="en" sz="1200">
                <a:latin typeface="Times New Roman"/>
                <a:cs typeface="Times New Roman"/>
              </a:rPr>
              <a:t>Suzana </a:t>
            </a:r>
            <a:r>
              <a:rPr lang="en" sz="1200" err="1">
                <a:latin typeface="Times New Roman"/>
                <a:cs typeface="Times New Roman"/>
              </a:rPr>
              <a:t>Ruško</a:t>
            </a:r>
            <a:r>
              <a:rPr lang="en" sz="1200">
                <a:latin typeface="Times New Roman"/>
                <a:cs typeface="Times New Roman"/>
              </a:rPr>
              <a:t> (8. razred)</a:t>
            </a:r>
          </a:p>
          <a:p>
            <a:pPr>
              <a:buNone/>
            </a:pPr>
            <a:r>
              <a:rPr lang="en" sz="1200" err="1">
                <a:latin typeface="Times New Roman"/>
                <a:cs typeface="Times New Roman"/>
              </a:rPr>
              <a:t>Ljevak</a:t>
            </a:r>
          </a:p>
          <a:p>
            <a:pPr>
              <a:buNone/>
            </a:pPr>
            <a:endParaRPr lang="en" sz="1200">
              <a:latin typeface="Times New Roman"/>
              <a:cs typeface="Times New Roman"/>
            </a:endParaRPr>
          </a:p>
          <a:p>
            <a:pPr>
              <a:buNone/>
            </a:pPr>
            <a:endParaRPr lang="en" sz="1200">
              <a:latin typeface="Times New Roman"/>
              <a:cs typeface="Times New Roman"/>
            </a:endParaRPr>
          </a:p>
          <a:p>
            <a:pPr>
              <a:buNone/>
            </a:pPr>
            <a:endParaRPr lang="en" sz="1200">
              <a:latin typeface="Times New Roman"/>
              <a:cs typeface="Times New Roman"/>
            </a:endParaRPr>
          </a:p>
          <a:p>
            <a:pPr>
              <a:buNone/>
            </a:pPr>
            <a:endParaRPr lang="en" sz="1200">
              <a:latin typeface="Times New Roman"/>
            </a:endParaRPr>
          </a:p>
          <a:p>
            <a:pPr>
              <a:buNone/>
            </a:pPr>
            <a:endParaRPr lang="en" sz="1200">
              <a:latin typeface="Times New Roman"/>
            </a:endParaRPr>
          </a:p>
          <a:p>
            <a:pPr>
              <a:buNone/>
            </a:pPr>
            <a:endParaRPr lang="en" sz="1200">
              <a:latin typeface="Times New Roman"/>
              <a:cs typeface="Times New Roman"/>
            </a:endParaRPr>
          </a:p>
          <a:p>
            <a:pPr>
              <a:buNone/>
            </a:pPr>
            <a:endParaRPr lang="en" sz="1200">
              <a:latin typeface="Times New Roman"/>
            </a:endParaRPr>
          </a:p>
          <a:p>
            <a:pPr>
              <a:buNone/>
            </a:pPr>
            <a:endParaRPr lang="en" sz="1200">
              <a:latin typeface="Times New Roman"/>
            </a:endParaRPr>
          </a:p>
          <a:p>
            <a:pPr>
              <a:buNone/>
            </a:pPr>
            <a:endParaRPr lang="en" sz="1200">
              <a:latin typeface="Times New Roman"/>
            </a:endParaRPr>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p>
          <a:p>
            <a:pPr>
              <a:buNone/>
            </a:pPr>
            <a:endParaRPr lang="en" sz="1200">
              <a:latin typeface="Times"/>
              <a:cs typeface="Times"/>
            </a:endParaRPr>
          </a:p>
          <a:p>
            <a:pPr>
              <a:buNone/>
            </a:pPr>
            <a:endParaRPr lang="en-US" sz="1200"/>
          </a:p>
          <a:p>
            <a:pPr>
              <a:buNone/>
            </a:pPr>
            <a:endParaRPr lang="en-US" sz="1200"/>
          </a:p>
          <a:p>
            <a:pPr>
              <a:buNone/>
            </a:pPr>
            <a:endParaRPr lang="en-US" sz="1200"/>
          </a:p>
        </p:txBody>
      </p:sp>
    </p:spTree>
    <p:extLst>
      <p:ext uri="{BB962C8B-B14F-4D97-AF65-F5344CB8AC3E}">
        <p14:creationId xmlns:p14="http://schemas.microsoft.com/office/powerpoint/2010/main" val="364147864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p214"/>
          <p:cNvSpPr txBox="1"/>
          <p:nvPr/>
        </p:nvSpPr>
        <p:spPr>
          <a:xfrm>
            <a:off x="611560" y="522514"/>
            <a:ext cx="8136903" cy="2467429"/>
          </a:xfrm>
          <a:prstGeom prst="rect">
            <a:avLst/>
          </a:prstGeom>
          <a:noFill/>
          <a:ln>
            <a:noFill/>
          </a:ln>
        </p:spPr>
        <p:txBody>
          <a:bodyPr spcFirstLastPara="1" wrap="square" lIns="91425" tIns="45700" rIns="91425" bIns="45700" anchor="t" anchorCtr="0">
            <a:noAutofit/>
          </a:bodyPr>
          <a:lstStyle/>
          <a:p>
            <a:pPr>
              <a:buSzPts val="500"/>
            </a:pPr>
            <a:r>
              <a:rPr lang="en" sz="2000">
                <a:solidFill>
                  <a:schemeClr val="tx1"/>
                </a:solidFill>
                <a:latin typeface="Times New Roman"/>
                <a:ea typeface="Times New Roman"/>
                <a:cs typeface="Times New Roman"/>
                <a:sym typeface="Times New Roman"/>
              </a:rPr>
              <a:t>Školski </a:t>
            </a:r>
            <a:r>
              <a:rPr lang="hr-HR" sz="2000" smtClean="0">
                <a:solidFill>
                  <a:schemeClr val="tx1"/>
                </a:solidFill>
                <a:latin typeface="Times New Roman"/>
                <a:ea typeface="Times New Roman"/>
                <a:cs typeface="Times New Roman"/>
                <a:sym typeface="Times New Roman"/>
              </a:rPr>
              <a:t>kurikulum</a:t>
            </a:r>
            <a:r>
              <a:rPr lang="en" sz="2000" smtClean="0">
                <a:solidFill>
                  <a:schemeClr val="tx1"/>
                </a:solidFill>
                <a:latin typeface="Times New Roman"/>
                <a:ea typeface="Times New Roman"/>
                <a:cs typeface="Times New Roman"/>
                <a:sym typeface="Times New Roman"/>
              </a:rPr>
              <a:t> </a:t>
            </a:r>
            <a:r>
              <a:rPr lang="en" sz="2000" dirty="0">
                <a:solidFill>
                  <a:schemeClr val="tx1"/>
                </a:solidFill>
                <a:latin typeface="Times New Roman"/>
                <a:ea typeface="Times New Roman"/>
                <a:cs typeface="Times New Roman"/>
                <a:sym typeface="Times New Roman"/>
              </a:rPr>
              <a:t>Osnovne škole Sesvetska Sela za školsku godinu </a:t>
            </a:r>
            <a:r>
              <a:rPr lang="en" sz="2000" dirty="0" smtClean="0">
                <a:solidFill>
                  <a:schemeClr val="tx1"/>
                </a:solidFill>
                <a:latin typeface="Times New Roman"/>
                <a:ea typeface="Times New Roman"/>
                <a:cs typeface="Times New Roman"/>
                <a:sym typeface="Times New Roman"/>
              </a:rPr>
              <a:t>202</a:t>
            </a:r>
            <a:r>
              <a:rPr lang="hr-HR" sz="2000" dirty="0" smtClean="0">
                <a:solidFill>
                  <a:schemeClr val="tx1"/>
                </a:solidFill>
                <a:latin typeface="Times New Roman"/>
                <a:ea typeface="Times New Roman"/>
                <a:cs typeface="Times New Roman"/>
                <a:sym typeface="Times New Roman"/>
              </a:rPr>
              <a:t>2</a:t>
            </a:r>
            <a:r>
              <a:rPr lang="en" sz="2000" dirty="0" smtClean="0">
                <a:solidFill>
                  <a:schemeClr val="tx1"/>
                </a:solidFill>
                <a:latin typeface="Times New Roman"/>
                <a:ea typeface="Times New Roman"/>
                <a:cs typeface="Times New Roman"/>
                <a:sym typeface="Times New Roman"/>
              </a:rPr>
              <a:t>. </a:t>
            </a:r>
            <a:r>
              <a:rPr lang="en" sz="2000" dirty="0">
                <a:solidFill>
                  <a:schemeClr val="tx1"/>
                </a:solidFill>
                <a:latin typeface="Times New Roman"/>
                <a:ea typeface="Times New Roman"/>
                <a:cs typeface="Times New Roman"/>
                <a:sym typeface="Times New Roman"/>
              </a:rPr>
              <a:t>/</a:t>
            </a:r>
            <a:r>
              <a:rPr lang="en" sz="2000" dirty="0" smtClean="0">
                <a:solidFill>
                  <a:schemeClr val="tx1"/>
                </a:solidFill>
                <a:latin typeface="Times New Roman"/>
                <a:ea typeface="Times New Roman"/>
                <a:cs typeface="Times New Roman"/>
                <a:sym typeface="Times New Roman"/>
              </a:rPr>
              <a:t>202</a:t>
            </a:r>
            <a:r>
              <a:rPr lang="hr-HR" sz="2000" dirty="0" smtClean="0">
                <a:solidFill>
                  <a:schemeClr val="tx1"/>
                </a:solidFill>
                <a:latin typeface="Times New Roman"/>
                <a:ea typeface="Times New Roman"/>
                <a:cs typeface="Times New Roman"/>
                <a:sym typeface="Times New Roman"/>
              </a:rPr>
              <a:t>3</a:t>
            </a:r>
            <a:r>
              <a:rPr lang="en" sz="2000" dirty="0" smtClean="0">
                <a:solidFill>
                  <a:schemeClr val="tx1"/>
                </a:solidFill>
                <a:latin typeface="Times New Roman"/>
                <a:ea typeface="Times New Roman"/>
                <a:cs typeface="Times New Roman"/>
                <a:sym typeface="Times New Roman"/>
              </a:rPr>
              <a:t>. </a:t>
            </a:r>
            <a:r>
              <a:rPr lang="hr-HR" sz="2000" dirty="0" smtClean="0">
                <a:solidFill>
                  <a:srgbClr val="FF0000"/>
                </a:solidFill>
                <a:latin typeface="Times New Roman"/>
                <a:ea typeface="Times New Roman"/>
                <a:cs typeface="Times New Roman"/>
                <a:sym typeface="Times New Roman"/>
              </a:rPr>
              <a:t>potvrdio</a:t>
            </a:r>
            <a:r>
              <a:rPr lang="hr-HR" sz="2000" dirty="0" smtClean="0">
                <a:solidFill>
                  <a:schemeClr val="tx1"/>
                </a:solidFill>
                <a:latin typeface="Times New Roman"/>
                <a:ea typeface="Times New Roman"/>
                <a:cs typeface="Times New Roman"/>
                <a:sym typeface="Times New Roman"/>
              </a:rPr>
              <a:t>/</a:t>
            </a:r>
            <a:r>
              <a:rPr lang="en" sz="2000" dirty="0" smtClean="0">
                <a:solidFill>
                  <a:schemeClr val="tx1"/>
                </a:solidFill>
                <a:latin typeface="Times New Roman"/>
                <a:ea typeface="Times New Roman"/>
                <a:cs typeface="Times New Roman"/>
                <a:sym typeface="Times New Roman"/>
              </a:rPr>
              <a:t>donio </a:t>
            </a:r>
            <a:r>
              <a:rPr lang="en" sz="2000" dirty="0">
                <a:solidFill>
                  <a:schemeClr val="tx1"/>
                </a:solidFill>
                <a:latin typeface="Times New Roman"/>
                <a:ea typeface="Times New Roman"/>
                <a:cs typeface="Times New Roman"/>
                <a:sym typeface="Times New Roman"/>
              </a:rPr>
              <a:t>je Školski odbor na </a:t>
            </a:r>
            <a:r>
              <a:rPr lang="hr-HR" sz="2000" dirty="0" smtClean="0">
                <a:solidFill>
                  <a:schemeClr val="tx1"/>
                </a:solidFill>
                <a:latin typeface="Times New Roman"/>
                <a:ea typeface="Times New Roman"/>
                <a:cs typeface="Times New Roman"/>
                <a:sym typeface="Times New Roman"/>
              </a:rPr>
              <a:t>XVI. </a:t>
            </a:r>
            <a:r>
              <a:rPr lang="en" sz="2000" dirty="0">
                <a:solidFill>
                  <a:schemeClr val="tx1"/>
                </a:solidFill>
                <a:latin typeface="Times New Roman"/>
                <a:ea typeface="Times New Roman"/>
                <a:cs typeface="Times New Roman"/>
                <a:sym typeface="Times New Roman"/>
              </a:rPr>
              <a:t>sjednici </a:t>
            </a:r>
            <a:r>
              <a:rPr lang="en" sz="2000" dirty="0" smtClean="0">
                <a:solidFill>
                  <a:schemeClr val="tx1"/>
                </a:solidFill>
                <a:latin typeface="Times New Roman"/>
                <a:ea typeface="Times New Roman"/>
                <a:cs typeface="Times New Roman"/>
                <a:sym typeface="Times New Roman"/>
              </a:rPr>
              <a:t>održanoj </a:t>
            </a:r>
            <a:r>
              <a:rPr lang="hr-HR" sz="2000" dirty="0" smtClean="0">
                <a:solidFill>
                  <a:schemeClr val="tx1"/>
                </a:solidFill>
                <a:latin typeface="Times New Roman"/>
                <a:ea typeface="Times New Roman"/>
                <a:cs typeface="Times New Roman"/>
                <a:sym typeface="Times New Roman"/>
              </a:rPr>
              <a:t>5. listopada </a:t>
            </a:r>
            <a:r>
              <a:rPr lang="en" sz="2000" dirty="0" smtClean="0">
                <a:solidFill>
                  <a:schemeClr val="tx1"/>
                </a:solidFill>
                <a:latin typeface="Times New Roman"/>
                <a:ea typeface="Times New Roman"/>
                <a:cs typeface="Times New Roman"/>
                <a:sym typeface="Times New Roman"/>
              </a:rPr>
              <a:t>202</a:t>
            </a:r>
            <a:r>
              <a:rPr lang="hr-HR" sz="2000" dirty="0">
                <a:solidFill>
                  <a:schemeClr val="tx1"/>
                </a:solidFill>
                <a:latin typeface="Times New Roman"/>
                <a:ea typeface="Times New Roman"/>
                <a:cs typeface="Times New Roman"/>
                <a:sym typeface="Times New Roman"/>
              </a:rPr>
              <a:t>3</a:t>
            </a:r>
            <a:r>
              <a:rPr lang="en" sz="2000" dirty="0">
                <a:solidFill>
                  <a:schemeClr val="tx1"/>
                </a:solidFill>
                <a:latin typeface="Times New Roman"/>
                <a:ea typeface="Times New Roman"/>
                <a:cs typeface="Times New Roman"/>
                <a:sym typeface="Times New Roman"/>
              </a:rPr>
              <a:t>. </a:t>
            </a:r>
            <a:r>
              <a:rPr lang="en" sz="2000" b="0" i="0" u="none" strike="noStrike" cap="none" dirty="0">
                <a:solidFill>
                  <a:schemeClr val="tx1"/>
                </a:solidFill>
                <a:latin typeface="Times New Roman"/>
                <a:ea typeface="Times New Roman"/>
                <a:cs typeface="Times New Roman"/>
                <a:sym typeface="Times New Roman"/>
              </a:rPr>
              <a:t>godine</a:t>
            </a:r>
            <a:r>
              <a:rPr lang="en" sz="2000" b="0" i="0" u="none" strike="noStrike" cap="none" dirty="0" smtClean="0">
                <a:solidFill>
                  <a:schemeClr val="tx1"/>
                </a:solidFill>
                <a:latin typeface="Times New Roman"/>
                <a:ea typeface="Times New Roman"/>
                <a:cs typeface="Times New Roman"/>
                <a:sym typeface="Times New Roman"/>
              </a:rPr>
              <a:t>.</a:t>
            </a:r>
            <a:endParaRPr lang="en-US" sz="1400" b="0" i="0" u="none" strike="noStrike" cap="none" dirty="0">
              <a:solidFill>
                <a:schemeClr val="tx1"/>
              </a:solidFill>
            </a:endParaRPr>
          </a:p>
          <a:p>
            <a:pPr marL="0" marR="0" lvl="0" indent="0" algn="l" rtl="0">
              <a:lnSpc>
                <a:spcPct val="100000"/>
              </a:lnSpc>
              <a:spcBef>
                <a:spcPts val="0"/>
              </a:spcBef>
              <a:spcAft>
                <a:spcPts val="0"/>
              </a:spcAft>
              <a:buClr>
                <a:srgbClr val="000000"/>
              </a:buClr>
              <a:buSzPts val="500"/>
              <a:buFont typeface="Times New Roman"/>
              <a:buNone/>
            </a:pPr>
            <a:endParaRPr sz="2000" b="0" i="0" u="none" strike="noStrike" cap="none" dirty="0">
              <a:solidFill>
                <a:schemeClr val="tx1"/>
              </a:solidFill>
              <a:latin typeface="Times New Roman"/>
              <a:ea typeface="Times New Roman"/>
              <a:cs typeface="Times New Roman"/>
              <a:sym typeface="Times New Roman"/>
            </a:endParaRPr>
          </a:p>
          <a:p>
            <a:pPr>
              <a:buSzPts val="500"/>
            </a:pPr>
            <a:r>
              <a:rPr lang="en" sz="2000" b="0" i="0" u="none" strike="noStrike" cap="none" dirty="0">
                <a:solidFill>
                  <a:schemeClr val="tx1"/>
                </a:solidFill>
                <a:latin typeface="Times New Roman"/>
                <a:ea typeface="Times New Roman"/>
                <a:cs typeface="Times New Roman"/>
                <a:sym typeface="Times New Roman"/>
              </a:rPr>
              <a:t>KLASA:</a:t>
            </a:r>
            <a:r>
              <a:rPr lang="en" sz="2000" dirty="0">
                <a:solidFill>
                  <a:schemeClr val="tx1"/>
                </a:solidFill>
                <a:latin typeface="Times New Roman"/>
                <a:ea typeface="Times New Roman"/>
                <a:cs typeface="Times New Roman"/>
                <a:sym typeface="Times New Roman"/>
              </a:rPr>
              <a:t> </a:t>
            </a:r>
            <a:endParaRPr lang="hr-HR" sz="2000" dirty="0">
              <a:solidFill>
                <a:schemeClr val="tx1"/>
              </a:solidFill>
              <a:latin typeface="Times New Roman"/>
              <a:ea typeface="Times New Roman"/>
              <a:cs typeface="Times New Roman"/>
              <a:sym typeface="Times New Roman"/>
            </a:endParaRPr>
          </a:p>
          <a:p>
            <a:pPr>
              <a:buSzPts val="500"/>
            </a:pPr>
            <a:r>
              <a:rPr lang="en" sz="2000" b="0" i="0" u="none" strike="noStrike" cap="none" dirty="0">
                <a:solidFill>
                  <a:schemeClr val="tx1"/>
                </a:solidFill>
                <a:latin typeface="Times New Roman"/>
                <a:ea typeface="Times New Roman"/>
                <a:cs typeface="Times New Roman"/>
                <a:sym typeface="Times New Roman"/>
              </a:rPr>
              <a:t>URBROJ:</a:t>
            </a:r>
            <a:r>
              <a:rPr lang="en" sz="2000" dirty="0">
                <a:solidFill>
                  <a:schemeClr val="tx1"/>
                </a:solidFill>
                <a:latin typeface="Times New Roman"/>
                <a:ea typeface="Times New Roman"/>
                <a:cs typeface="Times New Roman"/>
                <a:sym typeface="Times New Roman"/>
              </a:rPr>
              <a:t> </a:t>
            </a:r>
            <a:endParaRPr lang="hr-HR" sz="2000" dirty="0" smtClean="0">
              <a:solidFill>
                <a:schemeClr val="tx1"/>
              </a:solidFill>
              <a:latin typeface="Times New Roman"/>
              <a:ea typeface="Times New Roman"/>
              <a:cs typeface="Times New Roman"/>
              <a:sym typeface="Times New Roman"/>
            </a:endParaRPr>
          </a:p>
          <a:p>
            <a:pPr>
              <a:buSzPts val="500"/>
            </a:pPr>
            <a:endParaRPr lang="hr-HR" sz="2000" dirty="0">
              <a:solidFill>
                <a:schemeClr val="tx1"/>
              </a:solidFill>
              <a:latin typeface="Times New Roman"/>
              <a:ea typeface="Times New Roman"/>
              <a:cs typeface="Times New Roman"/>
              <a:sym typeface="Times New Roman"/>
            </a:endParaRPr>
          </a:p>
          <a:p>
            <a:pPr>
              <a:buSzPts val="500"/>
            </a:pPr>
            <a:r>
              <a:rPr lang="en" sz="2000" b="0" i="0" u="none" strike="noStrike" cap="none" dirty="0">
                <a:solidFill>
                  <a:schemeClr val="tx1"/>
                </a:solidFill>
                <a:latin typeface="Times New Roman"/>
                <a:ea typeface="Times New Roman"/>
                <a:cs typeface="Times New Roman"/>
                <a:sym typeface="Times New Roman"/>
              </a:rPr>
              <a:t>U </a:t>
            </a:r>
            <a:r>
              <a:rPr lang="hr-HR" sz="2000" b="0" i="0" u="none" strike="noStrike" cap="none" dirty="0" smtClean="0">
                <a:solidFill>
                  <a:schemeClr val="tx1"/>
                </a:solidFill>
                <a:latin typeface="Times New Roman"/>
                <a:ea typeface="Times New Roman"/>
                <a:cs typeface="Times New Roman"/>
                <a:sym typeface="Times New Roman"/>
              </a:rPr>
              <a:t>Sesvetskim </a:t>
            </a:r>
            <a:r>
              <a:rPr lang="en" sz="2000" b="0" i="0" u="none" strike="noStrike" cap="none" dirty="0" smtClean="0">
                <a:solidFill>
                  <a:schemeClr val="tx1"/>
                </a:solidFill>
                <a:latin typeface="Times New Roman"/>
                <a:ea typeface="Times New Roman"/>
                <a:cs typeface="Times New Roman"/>
                <a:sym typeface="Times New Roman"/>
              </a:rPr>
              <a:t>Se</a:t>
            </a:r>
            <a:r>
              <a:rPr lang="hr-HR" sz="2000" b="0" i="0" u="none" strike="noStrike" cap="none" dirty="0" smtClean="0">
                <a:solidFill>
                  <a:schemeClr val="tx1"/>
                </a:solidFill>
                <a:latin typeface="Times New Roman"/>
                <a:ea typeface="Times New Roman"/>
                <a:cs typeface="Times New Roman"/>
                <a:sym typeface="Times New Roman"/>
              </a:rPr>
              <a:t>lima</a:t>
            </a:r>
            <a:endParaRPr lang="hr-HR" sz="2000" b="0" i="0" u="none" strike="noStrike" cap="none" dirty="0">
              <a:solidFill>
                <a:schemeClr val="dk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000"/>
              <a:buFont typeface="Times New Roman"/>
              <a:buNone/>
            </a:pPr>
            <a:endParaRPr lang="hr-HR" sz="2000" b="0" i="0" u="none" strike="noStrike" cap="none" dirty="0">
              <a:solidFill>
                <a:srgbClr val="000000"/>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500"/>
              <a:buFont typeface="Times New Roman"/>
              <a:buNone/>
            </a:pPr>
            <a:endParaRPr lang="hr-HR" sz="2000" b="0" i="0" u="none" strike="noStrike" cap="none" dirty="0">
              <a:solidFill>
                <a:schemeClr val="dk1"/>
              </a:solidFill>
              <a:latin typeface="Times New Roman"/>
              <a:ea typeface="Calibri"/>
              <a:cs typeface="Times New Roman"/>
            </a:endParaRPr>
          </a:p>
          <a:p>
            <a:pPr>
              <a:buSzPts val="500"/>
            </a:pPr>
            <a:r>
              <a:rPr lang="hr-HR" sz="2000" b="0" i="0" u="none" strike="noStrike" cap="none" dirty="0">
                <a:solidFill>
                  <a:schemeClr val="dk1"/>
                </a:solidFill>
                <a:latin typeface="Times New Roman"/>
                <a:ea typeface="Times New Roman"/>
                <a:cs typeface="Times New Roman"/>
                <a:sym typeface="Times New Roman"/>
              </a:rPr>
              <a:t>		</a:t>
            </a:r>
            <a:r>
              <a:rPr lang="hr-HR" sz="2000" dirty="0">
                <a:solidFill>
                  <a:schemeClr val="dk1"/>
                </a:solidFill>
                <a:latin typeface="Times New Roman"/>
                <a:ea typeface="Times New Roman"/>
                <a:cs typeface="Times New Roman"/>
                <a:sym typeface="Times New Roman"/>
              </a:rPr>
              <a:t>    </a:t>
            </a:r>
            <a:endParaRPr lang="hr-HR" sz="2000" b="0" i="0" u="none" strike="noStrike" cap="none" dirty="0">
              <a:solidFill>
                <a:schemeClr val="dk1"/>
              </a:solidFill>
              <a:latin typeface="Times New Roman"/>
              <a:ea typeface="Times New Roman"/>
              <a:cs typeface="Times New Roman"/>
            </a:endParaRPr>
          </a:p>
        </p:txBody>
      </p:sp>
      <p:sp>
        <p:nvSpPr>
          <p:cNvPr id="2" name="TekstniOkvir 1">
            <a:extLst>
              <a:ext uri="{FF2B5EF4-FFF2-40B4-BE49-F238E27FC236}">
                <a16:creationId xmlns:a16="http://schemas.microsoft.com/office/drawing/2014/main" id="{E15C46B7-28CC-4758-BA93-A6846249E6C1}"/>
              </a:ext>
            </a:extLst>
          </p:cNvPr>
          <p:cNvSpPr txBox="1"/>
          <p:nvPr/>
        </p:nvSpPr>
        <p:spPr>
          <a:xfrm>
            <a:off x="4778189" y="4150659"/>
            <a:ext cx="417755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000" err="1">
                <a:solidFill>
                  <a:schemeClr val="dk1"/>
                </a:solidFill>
                <a:latin typeface="Times New Roman"/>
                <a:cs typeface="Times New Roman"/>
              </a:rPr>
              <a:t>Predsjednik</a:t>
            </a:r>
            <a:r>
              <a:rPr lang="en" sz="2000">
                <a:solidFill>
                  <a:schemeClr val="dk1"/>
                </a:solidFill>
                <a:latin typeface="Times New Roman"/>
                <a:cs typeface="Times New Roman"/>
              </a:rPr>
              <a:t> </a:t>
            </a:r>
            <a:r>
              <a:rPr lang="en" sz="2000" err="1">
                <a:solidFill>
                  <a:schemeClr val="dk1"/>
                </a:solidFill>
                <a:latin typeface="Times New Roman"/>
                <a:cs typeface="Times New Roman"/>
              </a:rPr>
              <a:t>Školskog</a:t>
            </a:r>
            <a:r>
              <a:rPr lang="en" sz="2000">
                <a:solidFill>
                  <a:schemeClr val="dk1"/>
                </a:solidFill>
                <a:latin typeface="Times New Roman"/>
                <a:cs typeface="Times New Roman"/>
              </a:rPr>
              <a:t> </a:t>
            </a:r>
            <a:r>
              <a:rPr lang="en" sz="2000" err="1">
                <a:solidFill>
                  <a:schemeClr val="dk1"/>
                </a:solidFill>
                <a:latin typeface="Times New Roman"/>
                <a:cs typeface="Times New Roman"/>
              </a:rPr>
              <a:t>odbora</a:t>
            </a:r>
            <a:r>
              <a:rPr lang="en" sz="2000">
                <a:solidFill>
                  <a:schemeClr val="dk1"/>
                </a:solidFill>
                <a:latin typeface="Times New Roman"/>
                <a:cs typeface="Times New Roman"/>
              </a:rPr>
              <a:t>:</a:t>
            </a:r>
            <a:endParaRPr lang="hr-HR" sz="2000">
              <a:solidFill>
                <a:schemeClr val="dk1"/>
              </a:solidFill>
              <a:latin typeface="Times New Roman"/>
              <a:cs typeface="Times New Roman"/>
            </a:endParaRPr>
          </a:p>
          <a:p>
            <a:endParaRPr lang="hr-HR" sz="2000">
              <a:solidFill>
                <a:schemeClr val="dk1"/>
              </a:solidFill>
              <a:latin typeface="Times New Roman"/>
              <a:cs typeface="Times New Roman"/>
            </a:endParaRPr>
          </a:p>
          <a:p>
            <a:r>
              <a:rPr lang="hr-HR" sz="2000">
                <a:solidFill>
                  <a:schemeClr val="dk1"/>
                </a:solidFill>
                <a:latin typeface="Times New Roman"/>
                <a:cs typeface="Times New Roman"/>
              </a:rPr>
              <a:t>Tomislav </a:t>
            </a:r>
            <a:r>
              <a:rPr lang="hr-HR" sz="2000" err="1">
                <a:solidFill>
                  <a:schemeClr val="dk1"/>
                </a:solidFill>
                <a:latin typeface="Times New Roman"/>
                <a:cs typeface="Times New Roman"/>
              </a:rPr>
              <a:t>Habulin</a:t>
            </a:r>
            <a:r>
              <a:rPr lang="hr-HR" sz="2000">
                <a:solidFill>
                  <a:schemeClr val="dk1"/>
                </a:solidFill>
                <a:latin typeface="Times New Roman"/>
                <a:cs typeface="Times New Roman"/>
              </a:rPr>
              <a:t>, mag. </a:t>
            </a:r>
            <a:r>
              <a:rPr lang="hr-HR" sz="2000" err="1">
                <a:solidFill>
                  <a:schemeClr val="dk1"/>
                </a:solidFill>
                <a:latin typeface="Times New Roman"/>
                <a:cs typeface="Times New Roman"/>
              </a:rPr>
              <a:t>mus</a:t>
            </a:r>
            <a:r>
              <a:rPr lang="hr-HR" sz="2000">
                <a:solidFill>
                  <a:schemeClr val="dk1"/>
                </a:solidFill>
                <a:latin typeface="Times New Roman"/>
                <a:cs typeface="Times New Roman"/>
              </a:rPr>
              <a:t>.</a:t>
            </a:r>
          </a:p>
        </p:txBody>
      </p:sp>
      <p:sp>
        <p:nvSpPr>
          <p:cNvPr id="6" name="TekstniOkvir 5">
            <a:extLst>
              <a:ext uri="{FF2B5EF4-FFF2-40B4-BE49-F238E27FC236}">
                <a16:creationId xmlns:a16="http://schemas.microsoft.com/office/drawing/2014/main" id="{5DF4A90C-0BB3-45B5-BD5B-BE3CC4D1BDFB}"/>
              </a:ext>
            </a:extLst>
          </p:cNvPr>
          <p:cNvSpPr txBox="1"/>
          <p:nvPr/>
        </p:nvSpPr>
        <p:spPr>
          <a:xfrm>
            <a:off x="736755" y="414841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000" err="1">
                <a:solidFill>
                  <a:schemeClr val="dk1"/>
                </a:solidFill>
                <a:latin typeface="Times New Roman"/>
                <a:cs typeface="Times New Roman"/>
              </a:rPr>
              <a:t>Ravnateljica</a:t>
            </a:r>
            <a:r>
              <a:rPr lang="en" sz="2000">
                <a:solidFill>
                  <a:schemeClr val="dk1"/>
                </a:solidFill>
                <a:latin typeface="Times New Roman"/>
                <a:cs typeface="Times New Roman"/>
              </a:rPr>
              <a:t>: </a:t>
            </a:r>
            <a:endParaRPr lang="hr-HR" sz="2000">
              <a:solidFill>
                <a:schemeClr val="dk1"/>
              </a:solidFill>
              <a:latin typeface="Times New Roman"/>
              <a:cs typeface="Times New Roman"/>
            </a:endParaRPr>
          </a:p>
        </p:txBody>
      </p:sp>
      <p:graphicFrame>
        <p:nvGraphicFramePr>
          <p:cNvPr id="8" name="Tablica 8">
            <a:extLst>
              <a:ext uri="{FF2B5EF4-FFF2-40B4-BE49-F238E27FC236}">
                <a16:creationId xmlns:a16="http://schemas.microsoft.com/office/drawing/2014/main" id="{02E116D2-9911-4CD5-8031-2730B1FC0CE1}"/>
              </a:ext>
            </a:extLst>
          </p:cNvPr>
          <p:cNvGraphicFramePr>
            <a:graphicFrameLocks noGrp="1"/>
          </p:cNvGraphicFramePr>
          <p:nvPr>
            <p:extLst>
              <p:ext uri="{D42A27DB-BD31-4B8C-83A1-F6EECF244321}">
                <p14:modId xmlns:p14="http://schemas.microsoft.com/office/powerpoint/2010/main" val="1170903917"/>
              </p:ext>
            </p:extLst>
          </p:nvPr>
        </p:nvGraphicFramePr>
        <p:xfrm>
          <a:off x="747792" y="4716282"/>
          <a:ext cx="3040098" cy="396240"/>
        </p:xfrm>
        <a:graphic>
          <a:graphicData uri="http://schemas.openxmlformats.org/drawingml/2006/table">
            <a:tbl>
              <a:tblPr firstRow="1" bandRow="1">
                <a:tableStyleId>{2D5ABB26-0587-4C30-8999-92F81FD0307C}</a:tableStyleId>
              </a:tblPr>
              <a:tblGrid>
                <a:gridCol w="3040098">
                  <a:extLst>
                    <a:ext uri="{9D8B030D-6E8A-4147-A177-3AD203B41FA5}">
                      <a16:colId xmlns:a16="http://schemas.microsoft.com/office/drawing/2014/main" val="923317965"/>
                    </a:ext>
                  </a:extLst>
                </a:gridCol>
              </a:tblGrid>
              <a:tr h="304800">
                <a:tc>
                  <a:txBody>
                    <a:bodyPr/>
                    <a:lstStyle/>
                    <a:p>
                      <a:pPr lvl="0">
                        <a:buNone/>
                      </a:pPr>
                      <a:r>
                        <a:rPr lang="en" sz="2000" b="0" i="0" u="none" strike="noStrike" cap="none" noProof="0">
                          <a:solidFill>
                            <a:schemeClr val="dk1"/>
                          </a:solidFill>
                          <a:latin typeface="Times New Roman"/>
                          <a:cs typeface="Times New Roman"/>
                          <a:sym typeface="Arial"/>
                        </a:rPr>
                        <a:t>Gordana Vojnović, prof.</a:t>
                      </a:r>
                      <a:endParaRPr lang="sr-Latn-RS" sz="2000" b="0" i="0" u="none" strike="noStrike" cap="none">
                        <a:solidFill>
                          <a:schemeClr val="dk1"/>
                        </a:solidFill>
                        <a:latin typeface="Times New Roman"/>
                        <a:cs typeface="Times New Roman"/>
                        <a:sym typeface="Arial"/>
                      </a:endParaRPr>
                    </a:p>
                  </a:txBody>
                  <a:tcPr/>
                </a:tc>
                <a:extLst>
                  <a:ext uri="{0D108BD9-81ED-4DB2-BD59-A6C34878D82A}">
                    <a16:rowId xmlns:a16="http://schemas.microsoft.com/office/drawing/2014/main" val="341985028"/>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16" name="Google Shape;316;p15"/>
          <p:cNvGraphicFramePr/>
          <p:nvPr>
            <p:extLst>
              <p:ext uri="{D42A27DB-BD31-4B8C-83A1-F6EECF244321}">
                <p14:modId xmlns:p14="http://schemas.microsoft.com/office/powerpoint/2010/main" val="873834779"/>
              </p:ext>
            </p:extLst>
          </p:nvPr>
        </p:nvGraphicFramePr>
        <p:xfrm>
          <a:off x="233227" y="276300"/>
          <a:ext cx="8640975" cy="6290692"/>
        </p:xfrm>
        <a:graphic>
          <a:graphicData uri="http://schemas.openxmlformats.org/drawingml/2006/table">
            <a:tbl>
              <a:tblPr>
                <a:noFill/>
                <a:tableStyleId>{B2E6745A-B9C5-42E0-A17B-FDAA3278ED7C}</a:tableStyleId>
              </a:tblPr>
              <a:tblGrid>
                <a:gridCol w="2397500">
                  <a:extLst>
                    <a:ext uri="{9D8B030D-6E8A-4147-A177-3AD203B41FA5}">
                      <a16:colId xmlns:a16="http://schemas.microsoft.com/office/drawing/2014/main" val="20000"/>
                    </a:ext>
                  </a:extLst>
                </a:gridCol>
                <a:gridCol w="6243475">
                  <a:extLst>
                    <a:ext uri="{9D8B030D-6E8A-4147-A177-3AD203B41FA5}">
                      <a16:colId xmlns:a16="http://schemas.microsoft.com/office/drawing/2014/main" val="20001"/>
                    </a:ext>
                  </a:extLst>
                </a:gridCol>
              </a:tblGrid>
              <a:tr h="518128">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mj-lt"/>
                          <a:ea typeface="Times New Roman"/>
                          <a:cs typeface="Times New Roman"/>
                          <a:sym typeface="Times New Roman"/>
                        </a:rPr>
                        <a:t>IZBORNA </a:t>
                      </a:r>
                      <a:r>
                        <a:rPr lang="en" sz="1600" b="1" u="none" strike="noStrike" cap="none" dirty="0">
                          <a:solidFill>
                            <a:schemeClr val="dk1"/>
                          </a:solidFill>
                          <a:latin typeface="+mj-lt"/>
                          <a:ea typeface="Times New Roman"/>
                          <a:cs typeface="Times New Roman"/>
                          <a:sym typeface="Times New Roman"/>
                        </a:rPr>
                        <a:t>NASTAVA IZ ENGLESKOG JEZIKA</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mj-lt"/>
                          <a:ea typeface="Times New Roman"/>
                          <a:cs typeface="Times New Roman"/>
                        </a:rPr>
                        <a:t>za učenike 5. d razrednog</a:t>
                      </a:r>
                      <a:r>
                        <a:rPr lang="hr-HR" sz="1600" b="1" u="none" strike="noStrike" cap="none" baseline="0" dirty="0" smtClean="0">
                          <a:solidFill>
                            <a:schemeClr val="dk1"/>
                          </a:solidFill>
                          <a:latin typeface="+mj-lt"/>
                          <a:ea typeface="Times New Roman"/>
                          <a:cs typeface="Times New Roman"/>
                        </a:rPr>
                        <a:t> odjela</a:t>
                      </a:r>
                    </a:p>
                    <a:p>
                      <a:pPr marL="0" marR="0" lvl="0" indent="0" algn="ctr" rtl="0">
                        <a:lnSpc>
                          <a:spcPct val="100000"/>
                        </a:lnSpc>
                        <a:spcBef>
                          <a:spcPts val="0"/>
                        </a:spcBef>
                        <a:spcAft>
                          <a:spcPts val="0"/>
                        </a:spcAft>
                        <a:buFont typeface="Times New Roman"/>
                        <a:buNone/>
                      </a:pPr>
                      <a:endParaRPr lang="en" sz="1600" b="1" u="none" strike="noStrike" cap="none" dirty="0">
                        <a:solidFill>
                          <a:schemeClr val="dk1"/>
                        </a:solidFill>
                        <a:latin typeface="+mj-lt"/>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6226">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Usvajanje drugog stranog jezika.</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22674">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Usvajanje drugog stranog jezika kroz leksičke, gramatičke, kulturološke i odgojne sadržaje. Razvijanje sposobnosti slušanja, govora, čitanja i pisanja na engleskom jeziku.</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48938">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NOSITELJI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Nataša</a:t>
                      </a:r>
                      <a:r>
                        <a:rPr lang="en-US" sz="1400" u="none" strike="noStrike" cap="none" dirty="0">
                          <a:solidFill>
                            <a:schemeClr val="dk1"/>
                          </a:solidFill>
                          <a:latin typeface="+mj-lt"/>
                          <a:ea typeface="Times New Roman"/>
                          <a:cs typeface="Times New Roman"/>
                        </a:rPr>
                        <a:t> </a:t>
                      </a:r>
                      <a:r>
                        <a:rPr lang="en-US" sz="1400" u="none" strike="noStrike" cap="none" dirty="0" err="1" smtClean="0">
                          <a:solidFill>
                            <a:schemeClr val="dk1"/>
                          </a:solidFill>
                          <a:latin typeface="+mj-lt"/>
                          <a:ea typeface="Times New Roman"/>
                          <a:cs typeface="Times New Roman"/>
                        </a:rPr>
                        <a:t>Grubišić</a:t>
                      </a:r>
                      <a:endParaRPr sz="1400" u="none" strike="noStrike" cap="none" dirty="0">
                        <a:solidFill>
                          <a:schemeClr val="dk1"/>
                        </a:solidFill>
                        <a:latin typeface="+mj-lt"/>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868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70 sati izborne nastave </a:t>
                      </a:r>
                      <a:r>
                        <a:rPr lang="en" sz="1400" u="none" strike="noStrike" cap="none" dirty="0" smtClean="0">
                          <a:solidFill>
                            <a:schemeClr val="dk1"/>
                          </a:solidFill>
                          <a:latin typeface="+mj-lt"/>
                          <a:ea typeface="Times New Roman"/>
                          <a:cs typeface="Times New Roman"/>
                          <a:sym typeface="Times New Roman"/>
                        </a:rPr>
                        <a:t>engleskog</a:t>
                      </a:r>
                      <a:r>
                        <a:rPr lang="hr-HR" sz="1400" u="none" strike="noStrike" cap="none" baseline="0" dirty="0" smtClean="0">
                          <a:solidFill>
                            <a:srgbClr val="000000"/>
                          </a:solidFill>
                          <a:latin typeface="+mj-lt"/>
                          <a:ea typeface="Times New Roman"/>
                          <a:cs typeface="Arial"/>
                          <a:sym typeface="Arial"/>
                        </a:rPr>
                        <a:t> </a:t>
                      </a:r>
                      <a:r>
                        <a:rPr lang="en" sz="1400" u="none" strike="noStrike" cap="none" dirty="0" smtClean="0">
                          <a:solidFill>
                            <a:schemeClr val="dk1"/>
                          </a:solidFill>
                          <a:latin typeface="+mj-lt"/>
                          <a:ea typeface="Times New Roman"/>
                          <a:cs typeface="Times New Roman"/>
                          <a:sym typeface="Times New Roman"/>
                        </a:rPr>
                        <a:t>jezika</a:t>
                      </a:r>
                      <a:r>
                        <a:rPr lang="en" sz="1400" u="none" strike="noStrike" cap="none" dirty="0">
                          <a:solidFill>
                            <a:schemeClr val="dk1"/>
                          </a:solidFill>
                          <a:latin typeface="+mj-lt"/>
                          <a:ea typeface="Times New Roman"/>
                          <a:cs typeface="Times New Roman"/>
                          <a:sym typeface="Times New Roman"/>
                        </a:rPr>
                        <a:t>, </a:t>
                      </a:r>
                      <a:r>
                        <a:rPr lang="hr-HR" sz="1400" u="none" strike="noStrike" cap="none" dirty="0" smtClean="0">
                          <a:solidFill>
                            <a:schemeClr val="dk1"/>
                          </a:solidFill>
                          <a:latin typeface="+mj-lt"/>
                          <a:ea typeface="Times New Roman"/>
                          <a:cs typeface="Times New Roman"/>
                          <a:sym typeface="Times New Roman"/>
                        </a:rPr>
                        <a:t>tijekom</a:t>
                      </a:r>
                      <a:r>
                        <a:rPr lang="hr-HR" sz="1400" u="none" strike="noStrike" cap="none" baseline="0" dirty="0" smtClean="0">
                          <a:solidFill>
                            <a:schemeClr val="dk1"/>
                          </a:solidFill>
                          <a:latin typeface="+mj-lt"/>
                          <a:ea typeface="Times New Roman"/>
                          <a:cs typeface="Times New Roman"/>
                          <a:sym typeface="Times New Roman"/>
                        </a:rPr>
                        <a:t> nastavne godine</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2 sata tjedno.</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7537">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Tijekom školske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66996">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Troškovi potrošnog materijala.</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14276">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u="none" strike="noStrike" cap="none" dirty="0" err="1" smtClean="0">
                          <a:solidFill>
                            <a:schemeClr val="dk1"/>
                          </a:solidFill>
                          <a:latin typeface="+mj-lt"/>
                          <a:ea typeface="Times New Roman"/>
                          <a:cs typeface="Times New Roman"/>
                          <a:sym typeface="Times New Roman"/>
                        </a:rPr>
                        <a:t>Sumativno</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vrednovanje na kraju nastavne godine.</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30" name="Google Shape;330;p17"/>
          <p:cNvGraphicFramePr/>
          <p:nvPr>
            <p:extLst>
              <p:ext uri="{D42A27DB-BD31-4B8C-83A1-F6EECF244321}">
                <p14:modId xmlns:p14="http://schemas.microsoft.com/office/powerpoint/2010/main" val="2371482608"/>
              </p:ext>
            </p:extLst>
          </p:nvPr>
        </p:nvGraphicFramePr>
        <p:xfrm>
          <a:off x="251515" y="276301"/>
          <a:ext cx="8640975" cy="6171199"/>
        </p:xfrm>
        <a:graphic>
          <a:graphicData uri="http://schemas.openxmlformats.org/drawingml/2006/table">
            <a:tbl>
              <a:tblPr>
                <a:noFill/>
                <a:tableStyleId>{B2E6745A-B9C5-42E0-A17B-FDAA3278ED7C}</a:tableStyleId>
              </a:tblPr>
              <a:tblGrid>
                <a:gridCol w="2397500">
                  <a:extLst>
                    <a:ext uri="{9D8B030D-6E8A-4147-A177-3AD203B41FA5}">
                      <a16:colId xmlns:a16="http://schemas.microsoft.com/office/drawing/2014/main" val="20000"/>
                    </a:ext>
                  </a:extLst>
                </a:gridCol>
                <a:gridCol w="6243475">
                  <a:extLst>
                    <a:ext uri="{9D8B030D-6E8A-4147-A177-3AD203B41FA5}">
                      <a16:colId xmlns:a16="http://schemas.microsoft.com/office/drawing/2014/main" val="20001"/>
                    </a:ext>
                  </a:extLst>
                </a:gridCol>
              </a:tblGrid>
              <a:tr h="767227">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mj-lt"/>
                          <a:ea typeface="Times New Roman"/>
                          <a:cs typeface="Times New Roman"/>
                          <a:sym typeface="Times New Roman"/>
                        </a:rPr>
                        <a:t>IZBORNA </a:t>
                      </a:r>
                      <a:r>
                        <a:rPr lang="en" sz="1600" b="1" u="none" strike="noStrike" cap="none" dirty="0">
                          <a:solidFill>
                            <a:schemeClr val="dk1"/>
                          </a:solidFill>
                          <a:latin typeface="+mj-lt"/>
                          <a:ea typeface="Times New Roman"/>
                          <a:cs typeface="Times New Roman"/>
                          <a:sym typeface="Times New Roman"/>
                        </a:rPr>
                        <a:t>NASTAVA IZ ENGLESKOG JEZIKA</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p>
                      <a:pPr marL="0" marR="0" lvl="0" indent="0" algn="ctr">
                        <a:lnSpc>
                          <a:spcPct val="100000"/>
                        </a:lnSpc>
                        <a:spcBef>
                          <a:spcPts val="0"/>
                        </a:spcBef>
                        <a:spcAft>
                          <a:spcPts val="0"/>
                        </a:spcAft>
                        <a:buFont typeface="Times New Roman"/>
                        <a:buNone/>
                      </a:pPr>
                      <a:r>
                        <a:rPr lang="hr-HR" sz="1600" b="1" u="none" strike="noStrike" cap="none" dirty="0" smtClean="0">
                          <a:solidFill>
                            <a:schemeClr val="dk1"/>
                          </a:solidFill>
                          <a:latin typeface="+mj-lt"/>
                          <a:ea typeface="Times New Roman"/>
                          <a:cs typeface="Times New Roman"/>
                        </a:rPr>
                        <a:t>za učenike </a:t>
                      </a:r>
                      <a:r>
                        <a:rPr lang="en" sz="1600" b="1" u="none" strike="noStrike" cap="none" dirty="0" smtClean="0">
                          <a:solidFill>
                            <a:schemeClr val="dk1"/>
                          </a:solidFill>
                          <a:latin typeface="+mj-lt"/>
                          <a:ea typeface="Times New Roman"/>
                          <a:cs typeface="Times New Roman"/>
                        </a:rPr>
                        <a:t>7</a:t>
                      </a:r>
                      <a:r>
                        <a:rPr lang="hr-HR" sz="1600" b="1" u="none" strike="noStrike" cap="none" dirty="0" smtClean="0">
                          <a:solidFill>
                            <a:schemeClr val="dk1"/>
                          </a:solidFill>
                          <a:latin typeface="+mj-lt"/>
                          <a:ea typeface="Times New Roman"/>
                          <a:cs typeface="Times New Roman"/>
                        </a:rPr>
                        <a:t>. </a:t>
                      </a:r>
                      <a:r>
                        <a:rPr lang="en" sz="1600" b="1" u="none" strike="noStrike" cap="none" dirty="0" smtClean="0">
                          <a:solidFill>
                            <a:schemeClr val="dk1"/>
                          </a:solidFill>
                          <a:latin typeface="+mj-lt"/>
                          <a:ea typeface="Times New Roman"/>
                          <a:cs typeface="Times New Roman"/>
                        </a:rPr>
                        <a:t>d </a:t>
                      </a:r>
                      <a:r>
                        <a:rPr lang="hr-HR" sz="1600" b="1" u="none" strike="noStrike" cap="none" dirty="0" smtClean="0">
                          <a:solidFill>
                            <a:schemeClr val="dk1"/>
                          </a:solidFill>
                          <a:latin typeface="+mj-lt"/>
                          <a:ea typeface="Times New Roman"/>
                          <a:cs typeface="Times New Roman"/>
                        </a:rPr>
                        <a:t>razrednog</a:t>
                      </a:r>
                      <a:r>
                        <a:rPr lang="hr-HR" sz="1600" b="1" u="none" strike="noStrike" cap="none" baseline="0" dirty="0" smtClean="0">
                          <a:solidFill>
                            <a:schemeClr val="dk1"/>
                          </a:solidFill>
                          <a:latin typeface="+mj-lt"/>
                          <a:ea typeface="Times New Roman"/>
                          <a:cs typeface="Times New Roman"/>
                        </a:rPr>
                        <a:t> odjela</a:t>
                      </a:r>
                    </a:p>
                    <a:p>
                      <a:pPr marL="0" marR="0" lvl="0" indent="0" algn="ctr">
                        <a:lnSpc>
                          <a:spcPct val="100000"/>
                        </a:lnSpc>
                        <a:spcBef>
                          <a:spcPts val="0"/>
                        </a:spcBef>
                        <a:spcAft>
                          <a:spcPts val="0"/>
                        </a:spcAft>
                        <a:buFont typeface="Times New Roman"/>
                        <a:buNone/>
                      </a:pPr>
                      <a:endParaRPr lang="en" sz="1600" b="1"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3794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Usvajanje drugog stranog jezika.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0828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Usvajanje drugog stranog jezika kroz leksičke, gramatičke, kulturološke i odgojne sadržaje. Razvijanje vještina slušanja/čitanja s razumijevanjem, usmenog izražavanja i pisanog izražavanja na engleskom jeziku.</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6147">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Nataša</a:t>
                      </a:r>
                      <a:r>
                        <a:rPr lang="en-US" sz="1400" u="none" strike="noStrike" cap="none" dirty="0">
                          <a:solidFill>
                            <a:schemeClr val="dk1"/>
                          </a:solidFill>
                          <a:latin typeface="+mj-lt"/>
                          <a:ea typeface="Times New Roman"/>
                          <a:cs typeface="Times New Roman"/>
                        </a:rPr>
                        <a:t> </a:t>
                      </a:r>
                      <a:r>
                        <a:rPr lang="en-US" sz="1400" u="none" strike="noStrike" cap="none" dirty="0" err="1" smtClean="0">
                          <a:solidFill>
                            <a:schemeClr val="dk1"/>
                          </a:solidFill>
                          <a:latin typeface="+mj-lt"/>
                          <a:ea typeface="Times New Roman"/>
                          <a:cs typeface="Times New Roman"/>
                        </a:rPr>
                        <a:t>Grubišić</a:t>
                      </a:r>
                      <a:endParaRPr sz="1400"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8844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hr-HR" sz="1400" u="none" strike="noStrike" cap="none" dirty="0" smtClean="0">
                          <a:latin typeface="+mj-lt"/>
                        </a:rPr>
                        <a:t>70 sati izborne nastave engleskog jezika, tijekom nastavne godine 2 sata tjedno.</a:t>
                      </a:r>
                    </a:p>
                    <a:p>
                      <a:pPr marL="0" marR="0" lvl="0" indent="0" algn="l" rtl="0">
                        <a:lnSpc>
                          <a:spcPct val="100000"/>
                        </a:lnSpc>
                        <a:spcBef>
                          <a:spcPts val="0"/>
                        </a:spcBef>
                        <a:spcAft>
                          <a:spcPts val="0"/>
                        </a:spcAft>
                        <a:buClr>
                          <a:srgbClr val="000000"/>
                        </a:buClr>
                        <a:buSzPts val="450"/>
                        <a:buFont typeface="Times New Roman"/>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2183">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Tijekom školske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58444">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ea typeface="Times New Roman"/>
                          <a:cs typeface="Times New Roman"/>
                          <a:sym typeface="Times New Roman"/>
                        </a:rPr>
                        <a:t>Troškovi potrošnog materijala.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3836">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hr-HR" sz="1400" u="none" strike="noStrike" cap="none" dirty="0" err="1" smtClean="0">
                          <a:solidFill>
                            <a:schemeClr val="dk1"/>
                          </a:solidFill>
                          <a:latin typeface="+mj-lt"/>
                          <a:ea typeface="Times New Roman"/>
                          <a:cs typeface="Times New Roman"/>
                          <a:sym typeface="Times New Roman"/>
                        </a:rPr>
                        <a:t>Sumativno</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vrednovanje na kraju nastavne godine.</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9"/>
          <p:cNvSpPr txBox="1"/>
          <p:nvPr/>
        </p:nvSpPr>
        <p:spPr>
          <a:xfrm>
            <a:off x="7078660" y="0"/>
            <a:ext cx="20652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44" name="Google Shape;344;p19"/>
          <p:cNvGraphicFramePr/>
          <p:nvPr>
            <p:extLst>
              <p:ext uri="{D42A27DB-BD31-4B8C-83A1-F6EECF244321}">
                <p14:modId xmlns:p14="http://schemas.microsoft.com/office/powerpoint/2010/main" val="2110002094"/>
              </p:ext>
            </p:extLst>
          </p:nvPr>
        </p:nvGraphicFramePr>
        <p:xfrm>
          <a:off x="251515" y="276299"/>
          <a:ext cx="8640975" cy="6026121"/>
        </p:xfrm>
        <a:graphic>
          <a:graphicData uri="http://schemas.openxmlformats.org/drawingml/2006/table">
            <a:tbl>
              <a:tblPr>
                <a:noFill/>
                <a:tableStyleId>{B2E6745A-B9C5-42E0-A17B-FDAA3278ED7C}</a:tableStyleId>
              </a:tblPr>
              <a:tblGrid>
                <a:gridCol w="2397500">
                  <a:extLst>
                    <a:ext uri="{9D8B030D-6E8A-4147-A177-3AD203B41FA5}">
                      <a16:colId xmlns:a16="http://schemas.microsoft.com/office/drawing/2014/main" val="20000"/>
                    </a:ext>
                  </a:extLst>
                </a:gridCol>
                <a:gridCol w="6243475">
                  <a:extLst>
                    <a:ext uri="{9D8B030D-6E8A-4147-A177-3AD203B41FA5}">
                      <a16:colId xmlns:a16="http://schemas.microsoft.com/office/drawing/2014/main" val="20001"/>
                    </a:ext>
                  </a:extLst>
                </a:gridCol>
              </a:tblGrid>
              <a:tr h="919798">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IZ ENGLESKOG JEZIKA</a:t>
                      </a:r>
                      <a:r>
                        <a:rPr lang="en" sz="1600" b="1" u="none" strike="noStrike" cap="none" dirty="0">
                          <a:solidFill>
                            <a:schemeClr val="dk1"/>
                          </a:solidFill>
                          <a:latin typeface="Times New Roman"/>
                          <a:ea typeface="Times New Roman"/>
                          <a:cs typeface="Times New Roman"/>
                        </a:rPr>
                        <a:t> </a:t>
                      </a:r>
                      <a:endParaRPr sz="1600" u="none" strike="noStrike" cap="none" dirty="0"/>
                    </a:p>
                    <a:p>
                      <a:pPr marL="0" marR="0" lvl="0" indent="0" algn="ctr" rtl="0">
                        <a:lnSpc>
                          <a:spcPct val="100000"/>
                        </a:lnSpc>
                        <a:spcBef>
                          <a:spcPts val="0"/>
                        </a:spcBef>
                        <a:spcAft>
                          <a:spcPts val="0"/>
                        </a:spcAft>
                        <a:buFont typeface="Times New Roman"/>
                        <a:buNone/>
                      </a:pPr>
                      <a:r>
                        <a:rPr lang="pl-PL" sz="1600" b="1" i="0" u="none" strike="noStrike" cap="none" noProof="0" dirty="0" smtClean="0">
                          <a:solidFill>
                            <a:schemeClr val="dk1"/>
                          </a:solidFill>
                          <a:latin typeface="Times New Roman"/>
                        </a:rPr>
                        <a:t>za učenike </a:t>
                      </a:r>
                      <a:r>
                        <a:rPr lang="pl-PL" sz="1600" b="1" u="none" strike="noStrike" cap="none" dirty="0" smtClean="0">
                          <a:solidFill>
                            <a:schemeClr val="dk1"/>
                          </a:solidFill>
                          <a:latin typeface="Times New Roman"/>
                          <a:cs typeface="Times New Roman"/>
                        </a:rPr>
                        <a:t>8. a</a:t>
                      </a:r>
                      <a:r>
                        <a:rPr lang="pl-PL" sz="1600" b="1" u="none" strike="noStrike" cap="none" dirty="0" smtClean="0">
                          <a:solidFill>
                            <a:schemeClr val="dk1"/>
                          </a:solidFill>
                          <a:latin typeface="Times New Roman"/>
                          <a:ea typeface="Times New Roman"/>
                          <a:cs typeface="Times New Roman"/>
                        </a:rPr>
                        <a:t> razrednog odjela</a:t>
                      </a:r>
                    </a:p>
                    <a:p>
                      <a:pPr marL="0" marR="0" lvl="0" indent="0" algn="ctr" rtl="0">
                        <a:lnSpc>
                          <a:spcPct val="100000"/>
                        </a:lnSpc>
                        <a:spcBef>
                          <a:spcPts val="0"/>
                        </a:spcBef>
                        <a:spcAft>
                          <a:spcPts val="0"/>
                        </a:spcAft>
                        <a:buFont typeface="Times New Roman"/>
                        <a:buNone/>
                      </a:pPr>
                      <a:endParaRPr lang="pl-PL"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386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Razvijanje komunikacijskih sposobnosti i jezičnih vještina na engleskom jeziku te razvijanje elemenata sociokulturne, interkulturalne i čitalačke kompetencije.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31711">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Usvajanje drugog stranog jezika kroz leksičke, gramatičke, kulturološke i odgojne sadržaje. Razvijanje vještina slušanja i čitanja s razumijevanjem te usmenog i pisanog izražavanja.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80154">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a:solidFill>
                            <a:schemeClr val="dk1"/>
                          </a:solidFill>
                          <a:latin typeface="Times New Roman"/>
                          <a:ea typeface="Times New Roman"/>
                          <a:cs typeface="Times New Roman"/>
                        </a:rPr>
                        <a:t>Valentina </a:t>
                      </a:r>
                      <a:r>
                        <a:rPr lang="sr-Latn-RS" sz="1400" u="none" strike="noStrike" cap="none" dirty="0" smtClean="0">
                          <a:solidFill>
                            <a:schemeClr val="dk1"/>
                          </a:solidFill>
                          <a:latin typeface="Times New Roman"/>
                          <a:ea typeface="Times New Roman"/>
                          <a:cs typeface="Times New Roman"/>
                        </a:rPr>
                        <a:t>Ćosić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3972">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hr-HR" sz="1400" u="none" strike="noStrike" cap="none" dirty="0" smtClean="0">
                          <a:latin typeface="+mj-lt"/>
                        </a:rPr>
                        <a:t>70 sati izborne nastave engleskog jezika, tijekom nastavne godine 2 sata tjedno.</a:t>
                      </a:r>
                    </a:p>
                    <a:p>
                      <a:pPr marL="0" marR="0" lvl="0" indent="0" algn="just" rtl="0">
                        <a:lnSpc>
                          <a:spcPct val="100000"/>
                        </a:lnSpc>
                        <a:spcBef>
                          <a:spcPts val="0"/>
                        </a:spcBef>
                        <a:spcAft>
                          <a:spcPts val="0"/>
                        </a:spcAft>
                        <a:buClr>
                          <a:srgbClr val="000000"/>
                        </a:buClr>
                        <a:buSzPts val="450"/>
                        <a:buFont typeface="Times New Roman"/>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3706">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Tijekom nastavne godine </a:t>
                      </a:r>
                      <a:r>
                        <a:rPr lang="en" sz="1400" u="none" strike="noStrike" cap="none" dirty="0" smtClean="0">
                          <a:solidFill>
                            <a:schemeClr val="dk1"/>
                          </a:solidFill>
                          <a:latin typeface="Times New Roman"/>
                          <a:ea typeface="Times New Roman"/>
                          <a:cs typeface="Times New Roman"/>
                        </a:rPr>
                        <a:t>2022/2023</a:t>
                      </a:r>
                      <a:r>
                        <a:rPr lang="hr-HR" sz="1400" u="none" strike="noStrike" cap="none" dirty="0" smtClean="0">
                          <a:solidFill>
                            <a:schemeClr val="dk1"/>
                          </a:solidFill>
                          <a:latin typeface="Times New Roman"/>
                          <a:ea typeface="Times New Roman"/>
                          <a:cs typeface="Times New Roman"/>
                        </a:rPr>
                        <a: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12953">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Troškovi potrošnog materijala.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4830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Permanentno praćenje i analiza učeničkih postignuća.</a:t>
                      </a:r>
                      <a:r>
                        <a:rPr lang="en" sz="1400" u="none" strike="noStrike" cap="none" dirty="0">
                          <a:solidFill>
                            <a:schemeClr val="dk1"/>
                          </a:solidFill>
                          <a:latin typeface="Times New Roman"/>
                          <a:ea typeface="Times New Roman"/>
                          <a:cs typeface="Times New Roman"/>
                        </a:rPr>
                        <a:t> </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Times New Roman"/>
                        <a:buNone/>
                      </a:pPr>
                      <a:r>
                        <a:rPr lang="hr-HR" sz="1400" u="none" strike="noStrike" cap="none" dirty="0" err="1" smtClean="0">
                          <a:solidFill>
                            <a:schemeClr val="dk1"/>
                          </a:solidFill>
                          <a:latin typeface="Times New Roman"/>
                          <a:ea typeface="Times New Roman"/>
                          <a:cs typeface="Times New Roman"/>
                          <a:sym typeface="Times New Roman"/>
                        </a:rPr>
                        <a:t>Sumativno</a:t>
                      </a: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vrednovanje </a:t>
                      </a:r>
                      <a:r>
                        <a:rPr lang="en" sz="1400" u="none" strike="noStrike" cap="none" dirty="0">
                          <a:solidFill>
                            <a:schemeClr val="dk1"/>
                          </a:solidFill>
                          <a:latin typeface="Times New Roman"/>
                          <a:ea typeface="Times New Roman"/>
                          <a:cs typeface="Times New Roman"/>
                          <a:sym typeface="Times New Roman"/>
                        </a:rPr>
                        <a:t>na kraju nastavne godine.</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p:nvPr/>
        </p:nvSpPr>
        <p:spPr>
          <a:xfrm>
            <a:off x="707880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90" name="Google Shape;190;p4"/>
          <p:cNvSpPr txBox="1">
            <a:spLocks noGrp="1"/>
          </p:cNvSpPr>
          <p:nvPr>
            <p:ph type="title" idx="4294967295"/>
          </p:nvPr>
        </p:nvSpPr>
        <p:spPr>
          <a:xfrm>
            <a:off x="1393099" y="1890141"/>
            <a:ext cx="6718300" cy="23733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
              <a:buFont typeface="Arial"/>
              <a:buNone/>
            </a:pPr>
            <a:r>
              <a:rPr lang="en" sz="4800" b="1">
                <a:latin typeface="Times New Roman"/>
                <a:ea typeface="Times New Roman"/>
                <a:cs typeface="Times New Roman"/>
                <a:sym typeface="Times New Roman"/>
              </a:rPr>
              <a:t>O </a:t>
            </a:r>
            <a:r>
              <a:rPr lang="hr-HR" sz="4800" b="1" smtClean="0">
                <a:latin typeface="Times New Roman"/>
                <a:ea typeface="Times New Roman"/>
                <a:cs typeface="Times New Roman"/>
                <a:sym typeface="Times New Roman"/>
              </a:rPr>
              <a:t>kurikulumu</a:t>
            </a:r>
            <a:r>
              <a:rPr lang="en" sz="4800" b="1" smtClean="0">
                <a:latin typeface="Times New Roman"/>
                <a:ea typeface="Times New Roman"/>
                <a:cs typeface="Times New Roman"/>
                <a:sym typeface="Times New Roman"/>
              </a:rPr>
              <a:t> </a:t>
            </a:r>
            <a:r>
              <a:rPr lang="en" sz="4800" b="1" dirty="0">
                <a:latin typeface="Times New Roman"/>
                <a:ea typeface="Times New Roman"/>
                <a:cs typeface="Times New Roman"/>
                <a:sym typeface="Times New Roman"/>
              </a:rPr>
              <a:t>OSNOVNE ŠKOLE</a:t>
            </a:r>
            <a:endParaRPr sz="48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5"/>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82" name="Google Shape;382;p25"/>
          <p:cNvGraphicFramePr/>
          <p:nvPr>
            <p:extLst>
              <p:ext uri="{D42A27DB-BD31-4B8C-83A1-F6EECF244321}">
                <p14:modId xmlns:p14="http://schemas.microsoft.com/office/powerpoint/2010/main" val="3552319156"/>
              </p:ext>
            </p:extLst>
          </p:nvPr>
        </p:nvGraphicFramePr>
        <p:xfrm>
          <a:off x="234512" y="276224"/>
          <a:ext cx="8674975" cy="5916973"/>
        </p:xfrm>
        <a:graphic>
          <a:graphicData uri="http://schemas.openxmlformats.org/drawingml/2006/table">
            <a:tbl>
              <a:tblPr>
                <a:noFill/>
                <a:tableStyleId>{B2E6745A-B9C5-42E0-A17B-FDAA3278ED7C}</a:tableStyleId>
              </a:tblPr>
              <a:tblGrid>
                <a:gridCol w="2483975">
                  <a:extLst>
                    <a:ext uri="{9D8B030D-6E8A-4147-A177-3AD203B41FA5}">
                      <a16:colId xmlns:a16="http://schemas.microsoft.com/office/drawing/2014/main" val="20000"/>
                    </a:ext>
                  </a:extLst>
                </a:gridCol>
                <a:gridCol w="6191000">
                  <a:extLst>
                    <a:ext uri="{9D8B030D-6E8A-4147-A177-3AD203B41FA5}">
                      <a16:colId xmlns:a16="http://schemas.microsoft.com/office/drawing/2014/main" val="20001"/>
                    </a:ext>
                  </a:extLst>
                </a:gridCol>
              </a:tblGrid>
              <a:tr h="8198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IZ TALIJANSKOG JEZIKA</a:t>
                      </a:r>
                      <a:r>
                        <a:rPr lang="en" sz="1600" b="1" u="none" strike="noStrike" cap="none" dirty="0">
                          <a:solidFill>
                            <a:schemeClr val="dk1"/>
                          </a:solidFill>
                          <a:latin typeface="Times New Roman"/>
                          <a:ea typeface="Times New Roman"/>
                          <a:cs typeface="Times New Roman"/>
                        </a:rPr>
                        <a:t> </a:t>
                      </a:r>
                      <a:endParaRPr sz="1600" u="none" strike="noStrike" cap="none" dirty="0"/>
                    </a:p>
                    <a:p>
                      <a:pPr marL="0" marR="0" lvl="0" indent="0" algn="ctr" rtl="0">
                        <a:lnSpc>
                          <a:spcPct val="100000"/>
                        </a:lnSpc>
                        <a:spcBef>
                          <a:spcPts val="0"/>
                        </a:spcBef>
                        <a:spcAft>
                          <a:spcPts val="0"/>
                        </a:spcAft>
                        <a:buClr>
                          <a:srgbClr val="000000"/>
                        </a:buClr>
                        <a:buSzPts val="450"/>
                        <a:buFont typeface="Times New Roman"/>
                        <a:buNone/>
                      </a:pPr>
                      <a:r>
                        <a:rPr lang="hr-HR" sz="1600" b="1" u="none" strike="noStrike" cap="none" dirty="0" smtClean="0">
                          <a:solidFill>
                            <a:schemeClr val="dk1"/>
                          </a:solidFill>
                          <a:latin typeface="Times New Roman"/>
                          <a:ea typeface="Times New Roman"/>
                          <a:cs typeface="Times New Roman"/>
                          <a:sym typeface="Times New Roman"/>
                        </a:rPr>
                        <a:t>za </a:t>
                      </a:r>
                      <a:r>
                        <a:rPr lang="hr-HR" sz="1600" b="1" u="none" strike="noStrike" cap="none" dirty="0" smtClean="0">
                          <a:solidFill>
                            <a:schemeClr val="dk1"/>
                          </a:solidFill>
                          <a:latin typeface="Times New Roman"/>
                          <a:ea typeface="Times New Roman"/>
                          <a:cs typeface="Times New Roman"/>
                        </a:rPr>
                        <a:t>učenike četvrtog razreda</a:t>
                      </a:r>
                      <a:endParaRPr lang="hr-H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447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Times New Roman"/>
                          <a:ea typeface="Times New Roman"/>
                          <a:cs typeface="Times New Roman"/>
                          <a:sym typeface="Times New Roman"/>
                        </a:rPr>
                        <a:t>Usvajanje osnovnih znanja tal. jezika,</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motiviranje učenika za učenje talijanskog jezika, razvijanje kreativnih sposobnosti kod učenika kroz igre, crtanje i bojanje, pjevanjem pjesmica.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1923">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učenike četvrtog razreda osnovne škole, kojima je talijanski jezik izborni predmet.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985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Natalija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Glavak</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Horvatić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59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Times New Roman"/>
                          <a:ea typeface="Times New Roman"/>
                          <a:cs typeface="Times New Roman"/>
                          <a:sym typeface="Times New Roman"/>
                        </a:rPr>
                        <a:t>Pisanim i usmenim zadacima</a:t>
                      </a:r>
                      <a:r>
                        <a:rPr lang="en" sz="1400" u="none" strike="noStrike" cap="none" dirty="0" smtClean="0">
                          <a:solidFill>
                            <a:schemeClr val="dk1"/>
                          </a:solidFill>
                          <a:latin typeface="Times New Roman"/>
                          <a:ea typeface="Times New Roman"/>
                          <a:cs typeface="Times New Roman"/>
                          <a:sym typeface="Times New Roman"/>
                        </a:rPr>
                        <a:t>,</a:t>
                      </a: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obradom </a:t>
                      </a:r>
                      <a:r>
                        <a:rPr lang="en" sz="1400" u="none" strike="noStrike" cap="none" dirty="0">
                          <a:solidFill>
                            <a:schemeClr val="dk1"/>
                          </a:solidFill>
                          <a:latin typeface="Times New Roman"/>
                          <a:ea typeface="Times New Roman"/>
                          <a:cs typeface="Times New Roman"/>
                          <a:sym typeface="Times New Roman"/>
                        </a:rPr>
                        <a:t>kraćih tekstova i dijaloga, obradom pjesmica, te gledanjem kraćih crtanih filmova.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81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smtClean="0">
                          <a:solidFill>
                            <a:schemeClr val="dk1"/>
                          </a:solidFill>
                          <a:latin typeface="Times New Roman"/>
                          <a:ea typeface="Times New Roman"/>
                          <a:cs typeface="Times New Roman"/>
                          <a:sym typeface="Times New Roman"/>
                        </a:rPr>
                        <a:t>Jed</a:t>
                      </a:r>
                      <a:r>
                        <a:rPr lang="hr-HR" sz="1400" u="none" strike="noStrike" cap="none" dirty="0" err="1" smtClean="0">
                          <a:solidFill>
                            <a:schemeClr val="dk1"/>
                          </a:solidFill>
                          <a:latin typeface="Times New Roman"/>
                          <a:ea typeface="Times New Roman"/>
                          <a:cs typeface="Times New Roman"/>
                          <a:sym typeface="Times New Roman"/>
                        </a:rPr>
                        <a:t>nom</a:t>
                      </a:r>
                      <a:r>
                        <a:rPr lang="hr-HR" sz="1400" u="none" strike="noStrike" cap="none" baseline="0"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tjedno </a:t>
                      </a:r>
                      <a:r>
                        <a:rPr lang="en" sz="1400" u="none" strike="noStrike" cap="none" dirty="0">
                          <a:solidFill>
                            <a:schemeClr val="dk1"/>
                          </a:solidFill>
                          <a:latin typeface="Times New Roman"/>
                          <a:ea typeface="Times New Roman"/>
                          <a:cs typeface="Times New Roman"/>
                          <a:sym typeface="Times New Roman"/>
                        </a:rPr>
                        <a:t>po dva školska sata,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743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potrebe fotokopiranja dodatnih materijala, papir u boji, hamer papir, kreda u boji, fascikli, plastifikator i folije za izradu memori kartica.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822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Pisane provjere, usmene provjere, izrada plakata za školski pano</a:t>
                      </a:r>
                      <a:r>
                        <a:rPr lang="en" sz="1400" u="none" strike="noStrike" cap="none" dirty="0">
                          <a:solidFill>
                            <a:schemeClr val="dk1"/>
                          </a:solidFill>
                          <a:latin typeface="Times New Roman"/>
                          <a:ea typeface="Times New Roman"/>
                          <a:cs typeface="Times New Roman"/>
                        </a:rPr>
                        <a:t>,</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izrada prigodnih čestitki. </a:t>
                      </a:r>
                      <a:r>
                        <a:rPr lang="hr-HR" sz="1400" u="none" strike="noStrike" cap="none" dirty="0" smtClean="0">
                          <a:solidFill>
                            <a:schemeClr val="dk1"/>
                          </a:solidFill>
                          <a:latin typeface="Times New Roman"/>
                          <a:ea typeface="Times New Roman"/>
                          <a:cs typeface="Times New Roman"/>
                          <a:sym typeface="Times New Roman"/>
                        </a:rPr>
                        <a:t>Formativnim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i </a:t>
                      </a:r>
                      <a:r>
                        <a:rPr lang="hr-HR" sz="1400" u="none" strike="noStrike" cap="none" dirty="0" err="1" smtClean="0">
                          <a:solidFill>
                            <a:schemeClr val="dk1"/>
                          </a:solidFill>
                          <a:latin typeface="Times New Roman"/>
                          <a:ea typeface="Times New Roman"/>
                          <a:cs typeface="Times New Roman"/>
                          <a:sym typeface="Times New Roman"/>
                        </a:rPr>
                        <a:t>sumativnim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vrednovanjem tijekom cijele školske godine.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89" name="Google Shape;389;p26"/>
          <p:cNvGraphicFramePr/>
          <p:nvPr>
            <p:extLst>
              <p:ext uri="{D42A27DB-BD31-4B8C-83A1-F6EECF244321}">
                <p14:modId xmlns:p14="http://schemas.microsoft.com/office/powerpoint/2010/main" val="670511239"/>
              </p:ext>
            </p:extLst>
          </p:nvPr>
        </p:nvGraphicFramePr>
        <p:xfrm>
          <a:off x="205796" y="276224"/>
          <a:ext cx="8640950" cy="5947863"/>
        </p:xfrm>
        <a:graphic>
          <a:graphicData uri="http://schemas.openxmlformats.org/drawingml/2006/table">
            <a:tbl>
              <a:tblPr>
                <a:noFill/>
                <a:tableStyleId>{B2E6745A-B9C5-42E0-A17B-FDAA3278ED7C}</a:tableStyleId>
              </a:tblPr>
              <a:tblGrid>
                <a:gridCol w="2309900">
                  <a:extLst>
                    <a:ext uri="{9D8B030D-6E8A-4147-A177-3AD203B41FA5}">
                      <a16:colId xmlns:a16="http://schemas.microsoft.com/office/drawing/2014/main" val="20000"/>
                    </a:ext>
                  </a:extLst>
                </a:gridCol>
                <a:gridCol w="6331050">
                  <a:extLst>
                    <a:ext uri="{9D8B030D-6E8A-4147-A177-3AD203B41FA5}">
                      <a16:colId xmlns:a16="http://schemas.microsoft.com/office/drawing/2014/main" val="20001"/>
                    </a:ext>
                  </a:extLst>
                </a:gridCol>
              </a:tblGrid>
              <a:tr h="97536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IZ TALIJANSKOG JEZIKA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 </a:t>
                      </a:r>
                      <a:r>
                        <a:rPr lang="en" sz="1600" b="1" u="none" strike="noStrike" cap="none" dirty="0" smtClean="0">
                          <a:solidFill>
                            <a:schemeClr val="dk1"/>
                          </a:solidFill>
                          <a:latin typeface="Times New Roman"/>
                          <a:ea typeface="Times New Roman"/>
                          <a:cs typeface="Times New Roman"/>
                        </a:rPr>
                        <a:t>učenike petog razreda</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Clr>
                          <a:srgbClr val="000000"/>
                        </a:buClr>
                        <a:buSzPts val="450"/>
                        <a:buFont typeface="Times New Roman"/>
                        <a:buNone/>
                      </a:pP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418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Usvajanje osnovnih znanja talijanskog jezika, motiviranje učenika za učenje talijanskog jezika, razvijanje komunikacijskih vještina.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8433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učenike petog razreda.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6329">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Verdana"/>
                        <a:buNone/>
                        <a:tabLst/>
                        <a:defRPr/>
                      </a:pPr>
                      <a:r>
                        <a:rPr lang="en-US" sz="1400" u="none" strike="noStrike" cap="none" dirty="0" err="1">
                          <a:solidFill>
                            <a:schemeClr val="dk1"/>
                          </a:solidFill>
                          <a:latin typeface="Times New Roman"/>
                          <a:ea typeface="Times New Roman"/>
                          <a:cs typeface="Times New Roman"/>
                        </a:rPr>
                        <a:t>Natalija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Glavak</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Horvatić</a:t>
                      </a:r>
                      <a:r>
                        <a:rPr lang="hr-HR" sz="1400" u="none" strike="noStrike" cap="none" baseline="0" dirty="0" smtClean="0">
                          <a:solidFill>
                            <a:schemeClr val="dk1"/>
                          </a:solidFill>
                          <a:latin typeface="Times New Roman"/>
                          <a:ea typeface="Times New Roman"/>
                          <a:cs typeface="Times New Roman"/>
                        </a:rPr>
                        <a:t> </a:t>
                      </a:r>
                      <a:endParaRPr lang="en-US"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763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Pisanim i usmenim putem, obradom kraćih tekstova i mini dijalozima, obradom pjesmica i kreativnom igrom.</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707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Jednom tjedno po dva sata tijekom školske godine</a:t>
                      </a:r>
                      <a:r>
                        <a:rPr lang="en" sz="1400" u="none" strike="noStrike" cap="none" dirty="0">
                          <a:solidFill>
                            <a:schemeClr val="dk1"/>
                          </a:solidFill>
                          <a:latin typeface="Times New Roman"/>
                          <a:ea typeface="Times New Roman"/>
                          <a:cs typeface="Times New Roman"/>
                        </a:rPr>
                        <a:t> 2022./2023.</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9855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Papir za fotokopiranje, papir i kreda u boji, hamer papir, fascikli.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315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Pisane provjere znanja, usmeno ispitivanje, izrada plakata</a:t>
                      </a:r>
                      <a:r>
                        <a:rPr lang="en" sz="1400" u="none" strike="noStrike" cap="none" dirty="0">
                          <a:solidFill>
                            <a:schemeClr val="dk1"/>
                          </a:solidFill>
                          <a:latin typeface="Times New Roman"/>
                          <a:ea typeface="Times New Roman"/>
                          <a:cs typeface="Times New Roman"/>
                        </a:rPr>
                        <a:t> i prigodnih čestitki. </a:t>
                      </a:r>
                      <a:r>
                        <a:rPr lang="hr-HR" sz="1400" u="none" strike="noStrike" cap="none" dirty="0" smtClean="0">
                          <a:solidFill>
                            <a:schemeClr val="dk1"/>
                          </a:solidFill>
                          <a:latin typeface="Times New Roman"/>
                          <a:ea typeface="Times New Roman"/>
                          <a:cs typeface="Times New Roman"/>
                          <a:sym typeface="Times New Roman"/>
                        </a:rPr>
                        <a:t>Formativnim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i </a:t>
                      </a:r>
                      <a:r>
                        <a:rPr lang="hr-HR" sz="1400" u="none" strike="noStrike" cap="none" dirty="0" err="1" smtClean="0">
                          <a:solidFill>
                            <a:schemeClr val="dk1"/>
                          </a:solidFill>
                          <a:latin typeface="Times New Roman"/>
                          <a:ea typeface="Times New Roman"/>
                          <a:cs typeface="Times New Roman"/>
                          <a:sym typeface="Times New Roman"/>
                        </a:rPr>
                        <a:t>sumativnim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vrednovanjem tijekom cijele školske godine.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96" name="Google Shape;396;p27"/>
          <p:cNvGraphicFramePr/>
          <p:nvPr>
            <p:extLst>
              <p:ext uri="{D42A27DB-BD31-4B8C-83A1-F6EECF244321}">
                <p14:modId xmlns:p14="http://schemas.microsoft.com/office/powerpoint/2010/main" val="580290763"/>
              </p:ext>
            </p:extLst>
          </p:nvPr>
        </p:nvGraphicFramePr>
        <p:xfrm>
          <a:off x="329184" y="410547"/>
          <a:ext cx="8366760" cy="5969103"/>
        </p:xfrm>
        <a:graphic>
          <a:graphicData uri="http://schemas.openxmlformats.org/drawingml/2006/table">
            <a:tbl>
              <a:tblPr>
                <a:noFill/>
                <a:tableStyleId>{B2E6745A-B9C5-42E0-A17B-FDAA3278ED7C}</a:tableStyleId>
              </a:tblPr>
              <a:tblGrid>
                <a:gridCol w="2215859">
                  <a:extLst>
                    <a:ext uri="{9D8B030D-6E8A-4147-A177-3AD203B41FA5}">
                      <a16:colId xmlns:a16="http://schemas.microsoft.com/office/drawing/2014/main" val="20000"/>
                    </a:ext>
                  </a:extLst>
                </a:gridCol>
                <a:gridCol w="6150901">
                  <a:extLst>
                    <a:ext uri="{9D8B030D-6E8A-4147-A177-3AD203B41FA5}">
                      <a16:colId xmlns:a16="http://schemas.microsoft.com/office/drawing/2014/main" val="20001"/>
                    </a:ext>
                  </a:extLst>
                </a:gridCol>
              </a:tblGrid>
              <a:tr h="93250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IZ TALIJANSKOG JEZIKA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 </a:t>
                      </a:r>
                      <a:r>
                        <a:rPr lang="en" sz="1600" b="1" u="none" strike="noStrike" cap="none" dirty="0" smtClean="0">
                          <a:solidFill>
                            <a:schemeClr val="dk1"/>
                          </a:solidFill>
                          <a:latin typeface="Times New Roman"/>
                          <a:ea typeface="Times New Roman"/>
                          <a:cs typeface="Times New Roman"/>
                        </a:rPr>
                        <a:t>učenike šestog razreda</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Clr>
                          <a:srgbClr val="000000"/>
                        </a:buClr>
                        <a:buSzPts val="450"/>
                        <a:buFont typeface="Times New Roman"/>
                        <a:buNone/>
                      </a:pP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6294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Usvajanje znanja talijanskog jezika, pisanje, čitanje,dijalozi, motiviranje za dalje učenje stranog jezika.</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7819">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učenike šestog razreda.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0055">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Natalija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Glavak</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Horvatić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520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Pisanim i usmenim putem, pisanje mini dijaloga, kratkim igrokazima.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744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smtClean="0">
                          <a:solidFill>
                            <a:schemeClr val="dk1"/>
                          </a:solidFill>
                          <a:latin typeface="Times New Roman"/>
                          <a:ea typeface="Times New Roman"/>
                          <a:cs typeface="Times New Roman"/>
                          <a:sym typeface="Times New Roman"/>
                        </a:rPr>
                        <a:t>Jed</a:t>
                      </a:r>
                      <a:r>
                        <a:rPr lang="hr-HR" sz="1400" u="none" strike="noStrike" cap="none" dirty="0" err="1" smtClean="0">
                          <a:solidFill>
                            <a:schemeClr val="dk1"/>
                          </a:solidFill>
                          <a:latin typeface="Times New Roman"/>
                          <a:ea typeface="Times New Roman"/>
                          <a:cs typeface="Times New Roman"/>
                          <a:sym typeface="Times New Roman"/>
                        </a:rPr>
                        <a:t>nom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tjedno po dva sata tijekom školske godine</a:t>
                      </a:r>
                      <a:r>
                        <a:rPr lang="en" sz="1400" u="none" strike="noStrike" cap="none" dirty="0">
                          <a:solidFill>
                            <a:schemeClr val="dk1"/>
                          </a:solidFill>
                          <a:latin typeface="Times New Roman"/>
                          <a:ea typeface="Times New Roman"/>
                          <a:cs typeface="Times New Roman"/>
                        </a:rPr>
                        <a:t> 2022./2023.</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744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Papir za fotokopiranje, papir i kreda u boji, hamer papir, fascikli.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140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Pisane i usmene provjere znanja, izrada plakata</a:t>
                      </a:r>
                      <a:r>
                        <a:rPr lang="en" sz="1400" u="none" strike="noStrike" cap="none" dirty="0">
                          <a:solidFill>
                            <a:schemeClr val="dk1"/>
                          </a:solidFill>
                          <a:latin typeface="Times New Roman"/>
                          <a:ea typeface="Times New Roman"/>
                          <a:cs typeface="Times New Roman"/>
                        </a:rPr>
                        <a:t> i prezentacija. </a:t>
                      </a:r>
                      <a:r>
                        <a:rPr lang="hr-HR" sz="1400" u="none" strike="noStrike" cap="none" dirty="0" smtClean="0">
                          <a:solidFill>
                            <a:schemeClr val="dk1"/>
                          </a:solidFill>
                          <a:latin typeface="Times New Roman"/>
                          <a:ea typeface="Times New Roman"/>
                          <a:cs typeface="Times New Roman"/>
                          <a:sym typeface="Times New Roman"/>
                        </a:rPr>
                        <a:t>Formativnim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i </a:t>
                      </a:r>
                      <a:r>
                        <a:rPr lang="hr-HR" sz="1400" u="none" strike="noStrike" cap="none" dirty="0" err="1" smtClean="0">
                          <a:solidFill>
                            <a:schemeClr val="dk1"/>
                          </a:solidFill>
                          <a:latin typeface="Times New Roman"/>
                          <a:ea typeface="Times New Roman"/>
                          <a:cs typeface="Times New Roman"/>
                          <a:sym typeface="Times New Roman"/>
                        </a:rPr>
                        <a:t>sumativnim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vrednovanjem tijekom školske godine.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409;p29">
            <a:extLst>
              <a:ext uri="{FF2B5EF4-FFF2-40B4-BE49-F238E27FC236}">
                <a16:creationId xmlns:a16="http://schemas.microsoft.com/office/drawing/2014/main" id="{D604405D-23E3-4C0E-ADDC-D1773E757657}"/>
              </a:ext>
            </a:extLst>
          </p:cNvPr>
          <p:cNvGraphicFramePr/>
          <p:nvPr>
            <p:extLst>
              <p:ext uri="{D42A27DB-BD31-4B8C-83A1-F6EECF244321}">
                <p14:modId xmlns:p14="http://schemas.microsoft.com/office/powerpoint/2010/main" val="139312955"/>
              </p:ext>
            </p:extLst>
          </p:nvPr>
        </p:nvGraphicFramePr>
        <p:xfrm>
          <a:off x="251525" y="323611"/>
          <a:ext cx="8640950" cy="6375883"/>
        </p:xfrm>
        <a:graphic>
          <a:graphicData uri="http://schemas.openxmlformats.org/drawingml/2006/table">
            <a:tbl>
              <a:tblPr>
                <a:noFill/>
                <a:tableStyleId>{B2E6745A-B9C5-42E0-A17B-FDAA3278ED7C}</a:tableStyleId>
              </a:tblPr>
              <a:tblGrid>
                <a:gridCol w="2680375">
                  <a:extLst>
                    <a:ext uri="{9D8B030D-6E8A-4147-A177-3AD203B41FA5}">
                      <a16:colId xmlns:a16="http://schemas.microsoft.com/office/drawing/2014/main" val="20000"/>
                    </a:ext>
                  </a:extLst>
                </a:gridCol>
                <a:gridCol w="5960575">
                  <a:extLst>
                    <a:ext uri="{9D8B030D-6E8A-4147-A177-3AD203B41FA5}">
                      <a16:colId xmlns:a16="http://schemas.microsoft.com/office/drawing/2014/main" val="20001"/>
                    </a:ext>
                  </a:extLst>
                </a:gridCol>
              </a:tblGrid>
              <a:tr h="1019156">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0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5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IZ TALIJANSKOG JEZIKA ZA </a:t>
                      </a:r>
                      <a:r>
                        <a:rPr lang="hr-HR" sz="1600" b="1" u="none" strike="noStrike" cap="none" dirty="0" smtClean="0">
                          <a:solidFill>
                            <a:schemeClr val="dk1"/>
                          </a:solidFill>
                          <a:latin typeface="Times New Roman"/>
                          <a:ea typeface="Times New Roman"/>
                          <a:cs typeface="Times New Roman"/>
                        </a:rPr>
                        <a:t>učenike sedmog razreda</a:t>
                      </a:r>
                    </a:p>
                    <a:p>
                      <a:pPr marL="0" marR="0" lvl="0" indent="0" algn="ctr" rtl="0">
                        <a:lnSpc>
                          <a:spcPct val="100000"/>
                        </a:lnSpc>
                        <a:spcBef>
                          <a:spcPts val="0"/>
                        </a:spcBef>
                        <a:spcAft>
                          <a:spcPts val="0"/>
                        </a:spcAft>
                        <a:buClr>
                          <a:srgbClr val="000000"/>
                        </a:buClr>
                        <a:buSzPts val="500"/>
                        <a:buFont typeface="Times New Roman"/>
                        <a:buNone/>
                      </a:pPr>
                      <a:endParaRPr lang="hr-H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02298">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latin typeface="Times New Roman"/>
                          <a:ea typeface="Times New Roman"/>
                          <a:cs typeface="Times New Roman"/>
                          <a:sym typeface="Times New Roman"/>
                        </a:rPr>
                        <a:t>Motiviranje učenika za nastavak učenja stranog jezika,mogućnost snalaženja u stvarnim životnim situacijama,pripremanje učenika za sudjelovanje na školskom natjecanju u znanju talijanskog jezika.</a:t>
                      </a:r>
                      <a:r>
                        <a:rPr lang="en" sz="1400" u="none" strike="noStrike" cap="none" dirty="0">
                          <a:latin typeface="Times New Roman"/>
                          <a:ea typeface="Times New Roman"/>
                          <a:cs typeface="Times New Roman"/>
                        </a:rPr>
                        <a:t> Razvijanje svijesti o očuvanju okoliša i našeg planeta Zemlje.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30875">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latin typeface="Times New Roman"/>
                          <a:ea typeface="Times New Roman"/>
                          <a:cs typeface="Times New Roman"/>
                          <a:sym typeface="Times New Roman"/>
                        </a:rPr>
                        <a:t>Za učenike</a:t>
                      </a:r>
                      <a:r>
                        <a:rPr lang="en" sz="1400" u="none" strike="noStrike" cap="none" dirty="0">
                          <a:latin typeface="Times New Roman"/>
                          <a:ea typeface="Times New Roman"/>
                          <a:cs typeface="Times New Roman"/>
                        </a:rPr>
                        <a:t> sedmog </a:t>
                      </a:r>
                      <a:r>
                        <a:rPr lang="en" sz="1400" u="none" strike="noStrike" cap="none" dirty="0">
                          <a:latin typeface="Times New Roman"/>
                          <a:ea typeface="Times New Roman"/>
                          <a:cs typeface="Times New Roman"/>
                          <a:sym typeface="Times New Roman"/>
                        </a:rPr>
                        <a:t>razreda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3695">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Natalija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Glavak</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Horvatić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34884">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Obradom tekstova u vidu stvarnih životnih situacija, dijaloga; prevođenjem tekstova i pjesama; </a:t>
                      </a:r>
                      <a:r>
                        <a:rPr lang="en" sz="1400" u="none" strike="noStrike" cap="none" dirty="0">
                          <a:solidFill>
                            <a:schemeClr val="dk1"/>
                          </a:solidFill>
                          <a:latin typeface="Times New Roman"/>
                          <a:ea typeface="Times New Roman"/>
                          <a:cs typeface="Times New Roman"/>
                        </a:rPr>
                        <a:t>mogućnost odlaska </a:t>
                      </a:r>
                      <a:r>
                        <a:rPr lang="en" sz="1400" u="none" strike="noStrike" cap="none" dirty="0">
                          <a:solidFill>
                            <a:schemeClr val="dk1"/>
                          </a:solidFill>
                          <a:latin typeface="Times New Roman"/>
                          <a:ea typeface="Times New Roman"/>
                          <a:cs typeface="Times New Roman"/>
                          <a:sym typeface="Times New Roman"/>
                        </a:rPr>
                        <a:t>na jednodnevnu terensku nastavu u Italiju</a:t>
                      </a:r>
                      <a:r>
                        <a:rPr lang="en" sz="1400" u="none" strike="noStrike" cap="none" dirty="0">
                          <a:solidFill>
                            <a:schemeClr val="dk1"/>
                          </a:solidFill>
                          <a:latin typeface="Times New Roman"/>
                          <a:ea typeface="Times New Roman"/>
                          <a:cs typeface="Times New Roman"/>
                        </a:rPr>
                        <a:t>, ukoliko epidemiološka situacija to bude dozvolila.</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414">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solidFill>
                            <a:schemeClr val="dk1"/>
                          </a:solidFill>
                          <a:latin typeface="Times New Roman"/>
                          <a:ea typeface="Times New Roman"/>
                          <a:cs typeface="Times New Roman"/>
                          <a:sym typeface="Times New Roman"/>
                        </a:rPr>
                        <a:t>Jedanput tjedno po dva sata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1677">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solidFill>
                            <a:schemeClr val="dk1"/>
                          </a:solidFill>
                          <a:latin typeface="Times New Roman"/>
                          <a:ea typeface="Times New Roman"/>
                          <a:cs typeface="Times New Roman"/>
                          <a:sym typeface="Times New Roman"/>
                        </a:rPr>
                        <a:t>Za potrebe fotokopiranja, hamer papir i flomasteri.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19156">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Pisane provjere znanja, usmene provjere, izrada plakata ili prezentacija na zadanu temu, sudjelovanje na </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natjecanju</a:t>
                      </a:r>
                      <a:r>
                        <a:rPr lang="en" sz="1400" u="none" strike="noStrike" cap="none" dirty="0">
                          <a:solidFill>
                            <a:schemeClr val="dk1"/>
                          </a:solidFill>
                          <a:latin typeface="Times New Roman"/>
                          <a:ea typeface="Times New Roman"/>
                          <a:cs typeface="Times New Roman"/>
                        </a:rPr>
                        <a:t>/-ima</a:t>
                      </a:r>
                      <a:r>
                        <a:rPr lang="en" sz="1400" u="none" strike="noStrike" cap="none" dirty="0">
                          <a:solidFill>
                            <a:schemeClr val="dk1"/>
                          </a:solidFill>
                          <a:latin typeface="Times New Roman"/>
                          <a:ea typeface="Times New Roman"/>
                          <a:cs typeface="Times New Roman"/>
                          <a:sym typeface="Times New Roman"/>
                        </a:rPr>
                        <a:t> iz talijanskog jezika, sudjelovanjem </a:t>
                      </a:r>
                      <a:r>
                        <a:rPr lang="en" sz="1400" u="none" strike="noStrike" cap="none" dirty="0">
                          <a:solidFill>
                            <a:schemeClr val="dk1"/>
                          </a:solidFill>
                          <a:latin typeface="Times New Roman"/>
                          <a:ea typeface="Times New Roman"/>
                          <a:cs typeface="Times New Roman"/>
                        </a:rPr>
                        <a:t>na </a:t>
                      </a:r>
                      <a:r>
                        <a:rPr lang="en" sz="1400" u="none" strike="noStrike" cap="none" dirty="0">
                          <a:solidFill>
                            <a:schemeClr val="dk1"/>
                          </a:solidFill>
                          <a:latin typeface="Times New Roman"/>
                          <a:ea typeface="Times New Roman"/>
                          <a:cs typeface="Times New Roman"/>
                          <a:sym typeface="Times New Roman"/>
                        </a:rPr>
                        <a:t>radionici povodom Dana škole. </a:t>
                      </a:r>
                      <a:r>
                        <a:rPr lang="hr-HR" sz="1400" u="none" strike="noStrike" cap="none" dirty="0" smtClean="0">
                          <a:solidFill>
                            <a:schemeClr val="dk1"/>
                          </a:solidFill>
                          <a:latin typeface="Times New Roman"/>
                          <a:ea typeface="Times New Roman"/>
                          <a:cs typeface="Times New Roman"/>
                          <a:sym typeface="Times New Roman"/>
                        </a:rPr>
                        <a:t>Formativnim </a:t>
                      </a:r>
                      <a:r>
                        <a:rPr lang="en" sz="1400" u="none" strike="noStrike" cap="none" dirty="0" smtClean="0">
                          <a:solidFill>
                            <a:schemeClr val="dk1"/>
                          </a:solidFill>
                          <a:latin typeface="Times New Roman"/>
                          <a:ea typeface="Times New Roman"/>
                          <a:cs typeface="Times New Roman"/>
                          <a:sym typeface="Times New Roman"/>
                        </a:rPr>
                        <a:t>i </a:t>
                      </a:r>
                      <a:r>
                        <a:rPr lang="hr-HR" sz="1400" u="none" strike="noStrike" cap="none" dirty="0" err="1" smtClean="0">
                          <a:solidFill>
                            <a:schemeClr val="dk1"/>
                          </a:solidFill>
                          <a:latin typeface="Times New Roman"/>
                          <a:ea typeface="Times New Roman"/>
                          <a:cs typeface="Times New Roman"/>
                          <a:sym typeface="Times New Roman"/>
                        </a:rPr>
                        <a:t>sumativnim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vrednovanjem tijekom školske godine</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Font typeface="Arial"/>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3895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aphicFrame>
        <p:nvGraphicFramePr>
          <p:cNvPr id="409" name="Google Shape;409;p29"/>
          <p:cNvGraphicFramePr/>
          <p:nvPr>
            <p:extLst>
              <p:ext uri="{D42A27DB-BD31-4B8C-83A1-F6EECF244321}">
                <p14:modId xmlns:p14="http://schemas.microsoft.com/office/powerpoint/2010/main" val="950079206"/>
              </p:ext>
            </p:extLst>
          </p:nvPr>
        </p:nvGraphicFramePr>
        <p:xfrm>
          <a:off x="251525" y="190877"/>
          <a:ext cx="8640950" cy="6218548"/>
        </p:xfrm>
        <a:graphic>
          <a:graphicData uri="http://schemas.openxmlformats.org/drawingml/2006/table">
            <a:tbl>
              <a:tblPr>
                <a:noFill/>
                <a:tableStyleId>{B2E6745A-B9C5-42E0-A17B-FDAA3278ED7C}</a:tableStyleId>
              </a:tblPr>
              <a:tblGrid>
                <a:gridCol w="2680375">
                  <a:extLst>
                    <a:ext uri="{9D8B030D-6E8A-4147-A177-3AD203B41FA5}">
                      <a16:colId xmlns:a16="http://schemas.microsoft.com/office/drawing/2014/main" val="20000"/>
                    </a:ext>
                  </a:extLst>
                </a:gridCol>
                <a:gridCol w="5960575">
                  <a:extLst>
                    <a:ext uri="{9D8B030D-6E8A-4147-A177-3AD203B41FA5}">
                      <a16:colId xmlns:a16="http://schemas.microsoft.com/office/drawing/2014/main" val="20001"/>
                    </a:ext>
                  </a:extLst>
                </a:gridCol>
              </a:tblGrid>
              <a:tr h="1016284">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0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5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IZ TALIJANSKOG JEZIKA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50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za </a:t>
                      </a:r>
                      <a:r>
                        <a:rPr lang="en" sz="1600" b="1" u="none" strike="noStrike" cap="none" dirty="0" smtClean="0">
                          <a:solidFill>
                            <a:schemeClr val="dk1"/>
                          </a:solidFill>
                          <a:latin typeface="Times New Roman"/>
                          <a:ea typeface="Times New Roman"/>
                          <a:cs typeface="Times New Roman"/>
                        </a:rPr>
                        <a:t>učenike osmog razreda</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Clr>
                          <a:srgbClr val="000000"/>
                        </a:buClr>
                        <a:buSzPts val="500"/>
                        <a:buFont typeface="Times New Roman"/>
                        <a:buNone/>
                      </a:pP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43240">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latin typeface="Times New Roman"/>
                          <a:ea typeface="Times New Roman"/>
                          <a:cs typeface="Times New Roman"/>
                          <a:sym typeface="Times New Roman"/>
                        </a:rPr>
                        <a:t>Motiviranje učenika za nastavak učenja stranog jezika,mogućnost snalaženja u stvarnim životnim situacijama</a:t>
                      </a:r>
                      <a:r>
                        <a:rPr lang="en" sz="1400" u="none" strike="noStrike" cap="none" dirty="0">
                          <a:latin typeface="Times New Roman"/>
                          <a:ea typeface="Times New Roman"/>
                          <a:cs typeface="Times New Roman"/>
                        </a:rPr>
                        <a:t>. Razvijanje svijesti o očuvanju okoliša i našeg planeta Zemlje.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9158">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latin typeface="Times New Roman"/>
                          <a:ea typeface="Times New Roman"/>
                          <a:cs typeface="Times New Roman"/>
                          <a:sym typeface="Times New Roman"/>
                        </a:rPr>
                        <a:t>Za učenike osmog razreda.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549">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Natalija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Glavak</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Horvatić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95511">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Obradom tekstova u vidu stvarnih životnih situacija, dijaloga; prevođenjem tekstova i pjesama; odlazak na jednodnevnu terensku nastavu u Italiju</a:t>
                      </a:r>
                      <a:r>
                        <a:rPr lang="en" sz="1400" u="none" strike="noStrike" cap="none" dirty="0">
                          <a:solidFill>
                            <a:schemeClr val="dk1"/>
                          </a:solidFill>
                          <a:latin typeface="Times New Roman"/>
                          <a:ea typeface="Times New Roman"/>
                          <a:cs typeface="Times New Roman"/>
                        </a:rPr>
                        <a:t>, ukoliko epidemiološka situacija to bude dozvolila.</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7729">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smtClean="0">
                          <a:solidFill>
                            <a:schemeClr val="dk1"/>
                          </a:solidFill>
                          <a:latin typeface="Times New Roman"/>
                          <a:ea typeface="Times New Roman"/>
                          <a:cs typeface="Times New Roman"/>
                          <a:sym typeface="Times New Roman"/>
                        </a:rPr>
                        <a:t>Jed</a:t>
                      </a:r>
                      <a:r>
                        <a:rPr lang="hr-HR" sz="1400" u="none" strike="noStrike" cap="none" dirty="0" err="1" smtClean="0">
                          <a:solidFill>
                            <a:schemeClr val="dk1"/>
                          </a:solidFill>
                          <a:latin typeface="Times New Roman"/>
                          <a:ea typeface="Times New Roman"/>
                          <a:cs typeface="Times New Roman"/>
                          <a:sym typeface="Times New Roman"/>
                        </a:rPr>
                        <a:t>nom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tjedno po dva sata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47601">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00"/>
                        <a:buFont typeface="Arial"/>
                        <a:buNone/>
                      </a:pPr>
                      <a:r>
                        <a:rPr lang="en" sz="1400" u="none" strike="noStrike" cap="none" dirty="0">
                          <a:solidFill>
                            <a:schemeClr val="dk1"/>
                          </a:solidFill>
                          <a:latin typeface="Times New Roman"/>
                          <a:ea typeface="Times New Roman"/>
                          <a:cs typeface="Times New Roman"/>
                          <a:sym typeface="Times New Roman"/>
                        </a:rPr>
                        <a:t>Za potrebe fotokopiranja, hamer papir </a:t>
                      </a:r>
                      <a:r>
                        <a:rPr lang="en" sz="1400" u="none" strike="noStrike" cap="none" dirty="0">
                          <a:solidFill>
                            <a:schemeClr val="dk1"/>
                          </a:solidFill>
                          <a:latin typeface="Times New Roman"/>
                          <a:ea typeface="Times New Roman"/>
                          <a:cs typeface="Times New Roman"/>
                        </a:rPr>
                        <a:t>,flomasteri i sličan pribor.</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62213">
                <a:tc>
                  <a:txBody>
                    <a:bodyPr/>
                    <a:lstStyle/>
                    <a:p>
                      <a:pPr marL="0" marR="0" lvl="0" indent="0" algn="l" rtl="0">
                        <a:lnSpc>
                          <a:spcPct val="100000"/>
                        </a:lnSpc>
                        <a:spcBef>
                          <a:spcPts val="0"/>
                        </a:spcBef>
                        <a:spcAft>
                          <a:spcPts val="0"/>
                        </a:spcAft>
                        <a:buClr>
                          <a:srgbClr val="000000"/>
                        </a:buClr>
                        <a:buSzPts val="50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Pisane provjere znanja, usmene provjere, izrada plakata ili prezentacija na zadanu temu</a:t>
                      </a:r>
                      <a:r>
                        <a:rPr lang="en" sz="1400" u="none" strike="noStrike" cap="none" dirty="0">
                          <a:solidFill>
                            <a:schemeClr val="dk1"/>
                          </a:solidFill>
                          <a:latin typeface="Times New Roman"/>
                          <a:ea typeface="Times New Roman"/>
                          <a:cs typeface="Times New Roman"/>
                        </a:rPr>
                        <a:t>. </a:t>
                      </a:r>
                      <a:r>
                        <a:rPr lang="hr-HR" sz="1400" u="none" strike="noStrike" cap="none" dirty="0" smtClean="0">
                          <a:solidFill>
                            <a:schemeClr val="dk1"/>
                          </a:solidFill>
                          <a:latin typeface="Times New Roman"/>
                          <a:ea typeface="Times New Roman"/>
                          <a:cs typeface="Times New Roman"/>
                          <a:sym typeface="Times New Roman"/>
                        </a:rPr>
                        <a:t>Formativnim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i </a:t>
                      </a:r>
                      <a:r>
                        <a:rPr lang="hr-HR" sz="1400" u="none" strike="noStrike" cap="none" dirty="0" err="1" smtClean="0">
                          <a:solidFill>
                            <a:schemeClr val="dk1"/>
                          </a:solidFill>
                          <a:latin typeface="Times New Roman"/>
                          <a:ea typeface="Times New Roman"/>
                          <a:cs typeface="Times New Roman"/>
                          <a:sym typeface="Times New Roman"/>
                        </a:rPr>
                        <a:t>sumativnim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vrednovanjem tijekom školske godine.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09" name="Google Shape;309;p14"/>
          <p:cNvGraphicFramePr/>
          <p:nvPr>
            <p:extLst>
              <p:ext uri="{D42A27DB-BD31-4B8C-83A1-F6EECF244321}">
                <p14:modId xmlns:p14="http://schemas.microsoft.com/office/powerpoint/2010/main" val="3718212342"/>
              </p:ext>
            </p:extLst>
          </p:nvPr>
        </p:nvGraphicFramePr>
        <p:xfrm>
          <a:off x="251515" y="276224"/>
          <a:ext cx="8640975" cy="6145626"/>
        </p:xfrm>
        <a:graphic>
          <a:graphicData uri="http://schemas.openxmlformats.org/drawingml/2006/table">
            <a:tbl>
              <a:tblPr>
                <a:noFill/>
                <a:tableStyleId>{B2E6745A-B9C5-42E0-A17B-FDAA3278ED7C}</a:tableStyleId>
              </a:tblPr>
              <a:tblGrid>
                <a:gridCol w="2684650">
                  <a:extLst>
                    <a:ext uri="{9D8B030D-6E8A-4147-A177-3AD203B41FA5}">
                      <a16:colId xmlns:a16="http://schemas.microsoft.com/office/drawing/2014/main" val="20000"/>
                    </a:ext>
                  </a:extLst>
                </a:gridCol>
                <a:gridCol w="5956325">
                  <a:extLst>
                    <a:ext uri="{9D8B030D-6E8A-4147-A177-3AD203B41FA5}">
                      <a16:colId xmlns:a16="http://schemas.microsoft.com/office/drawing/2014/main" val="20001"/>
                    </a:ext>
                  </a:extLst>
                </a:gridCol>
              </a:tblGrid>
              <a:tr h="748879">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NAZIV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r>
                        <a:rPr lang="en" sz="1800" b="1" u="none" strike="noStrike" cap="none" dirty="0">
                          <a:solidFill>
                            <a:schemeClr val="dk1"/>
                          </a:solidFill>
                        </a:rPr>
                        <a:t> </a:t>
                      </a:r>
                      <a:endParaRPr lang="hr-HR" sz="1800" b="1" u="none" strike="noStrike" cap="none" dirty="0" smtClean="0">
                        <a:solidFill>
                          <a:schemeClr val="dk1"/>
                        </a:solidFill>
                      </a:endParaRPr>
                    </a:p>
                    <a:p>
                      <a:pPr marL="0" marR="0" lvl="0" indent="0" algn="ctr" rtl="0">
                        <a:lnSpc>
                          <a:spcPct val="100000"/>
                        </a:lnSpc>
                        <a:spcBef>
                          <a:spcPts val="0"/>
                        </a:spcBef>
                        <a:spcAft>
                          <a:spcPts val="0"/>
                        </a:spcAft>
                        <a:buFont typeface="Verdana"/>
                        <a:buNone/>
                      </a:pPr>
                      <a:r>
                        <a:rPr lang="en" sz="1600" b="1" dirty="0" smtClean="0">
                          <a:solidFill>
                            <a:schemeClr val="dk1"/>
                          </a:solidFill>
                          <a:latin typeface="+mj-lt"/>
                        </a:rPr>
                        <a:t>KATOLIČKI</a:t>
                      </a:r>
                      <a:r>
                        <a:rPr lang="en" sz="1600" b="1" u="none" strike="noStrike" cap="none" dirty="0">
                          <a:solidFill>
                            <a:schemeClr val="dk1"/>
                          </a:solidFill>
                          <a:latin typeface="+mj-lt"/>
                        </a:rPr>
                        <a:t>  VJERONAUK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Verdana"/>
                        <a:buNone/>
                      </a:pPr>
                      <a:r>
                        <a:rPr lang="pl-PL" sz="1600" b="1" u="none" strike="noStrike" cap="none" dirty="0" smtClean="0">
                          <a:solidFill>
                            <a:schemeClr val="dk1"/>
                          </a:solidFill>
                          <a:latin typeface="+mj-lt"/>
                        </a:rPr>
                        <a:t>za učenike od prvog do osmog razreda</a:t>
                      </a:r>
                    </a:p>
                    <a:p>
                      <a:pPr marL="0" marR="0" lvl="0" indent="0" algn="ctr" rtl="0">
                        <a:lnSpc>
                          <a:spcPct val="100000"/>
                        </a:lnSpc>
                        <a:spcBef>
                          <a:spcPts val="0"/>
                        </a:spcBef>
                        <a:spcAft>
                          <a:spcPts val="0"/>
                        </a:spcAft>
                        <a:buFont typeface="Verdana"/>
                        <a:buNone/>
                      </a:pPr>
                      <a:endParaRPr lang="pl-PL"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9290">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CILJ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Times New Roman"/>
                          <a:ea typeface="Times New Roman"/>
                          <a:cs typeface="Times New Roman"/>
                          <a:sym typeface="Times New Roman"/>
                        </a:rPr>
                        <a:t>Povezivanje Božje objave i tradicije Crkve sa životnim iskustvom učenika kako bi se ostvarilo otvoreno upoznavanje katoličke vjere.</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93292">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NAMJENA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Times New Roman"/>
                          <a:ea typeface="Times New Roman"/>
                          <a:cs typeface="Times New Roman"/>
                          <a:sym typeface="Times New Roman"/>
                        </a:rPr>
                        <a:t>Program je namijenjen učenicima od 1. do 8. razreda koji imaju razvijen interes za vjeronauk.</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6726">
                <a:tc>
                  <a:txBody>
                    <a:bodyPr/>
                    <a:lstStyle/>
                    <a:p>
                      <a:pPr marL="0" marR="0" lvl="0" indent="0" algn="l" rtl="0">
                        <a:lnSpc>
                          <a:spcPct val="100000"/>
                        </a:lnSpc>
                        <a:spcBef>
                          <a:spcPts val="0"/>
                        </a:spcBef>
                        <a:spcAft>
                          <a:spcPts val="0"/>
                        </a:spcAft>
                        <a:buFont typeface="Verdana"/>
                        <a:buNone/>
                      </a:pPr>
                      <a:r>
                        <a:rPr lang="en" sz="1600" b="1" u="none" strike="noStrike" cap="none" dirty="0">
                          <a:solidFill>
                            <a:schemeClr val="dk1"/>
                          </a:solidFill>
                          <a:latin typeface="+mj-lt"/>
                        </a:rPr>
                        <a:t>NOSITELJI </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solidFill>
                            <a:schemeClr val="dk1"/>
                          </a:solidFill>
                          <a:latin typeface="Times New Roman"/>
                          <a:ea typeface="Times New Roman"/>
                          <a:cs typeface="Times New Roman"/>
                        </a:rPr>
                        <a:t>Michaela </a:t>
                      </a:r>
                      <a:r>
                        <a:rPr lang="en-US" sz="1400" u="none" strike="noStrike" cap="none" dirty="0" err="1">
                          <a:solidFill>
                            <a:schemeClr val="dk1"/>
                          </a:solidFill>
                          <a:latin typeface="Times New Roman"/>
                          <a:ea typeface="Times New Roman"/>
                          <a:cs typeface="Times New Roman"/>
                        </a:rPr>
                        <a:t>Lulić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Željko</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Lovrić</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Anđelko</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Fofić</a:t>
                      </a:r>
                      <a:endParaRPr sz="1400"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77768">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NAČIN REALIZACIJE</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Times New Roman"/>
                          <a:ea typeface="Times New Roman"/>
                          <a:cs typeface="Times New Roman"/>
                          <a:sym typeface="Times New Roman"/>
                        </a:rPr>
                        <a:t>Nastava se provodi u učioničkom prostoru škole tijekom redovnog rasporeda sati.</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6587">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VREMENIK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2 sata tjedno,</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tijekom školske godine </a:t>
                      </a:r>
                      <a:r>
                        <a:rPr lang="en" sz="1400" u="none" strike="noStrike" cap="none" dirty="0">
                          <a:solidFill>
                            <a:schemeClr val="dk1"/>
                          </a:solidFill>
                          <a:latin typeface="Times New Roman"/>
                          <a:ea typeface="Times New Roman"/>
                          <a:cs typeface="Times New Roman"/>
                        </a:rPr>
                        <a:t>2022</a:t>
                      </a:r>
                      <a:r>
                        <a:rPr lang="en" sz="1400" u="none" strike="noStrike" cap="none" dirty="0">
                          <a:solidFill>
                            <a:schemeClr val="dk1"/>
                          </a:solidFill>
                          <a:latin typeface="Times New Roman"/>
                          <a:ea typeface="Times New Roman"/>
                          <a:cs typeface="Times New Roman"/>
                          <a:sym typeface="Times New Roman"/>
                        </a:rPr>
                        <a:t>./</a:t>
                      </a:r>
                      <a:r>
                        <a:rPr lang="en" sz="1400" u="none" strike="noStrike" cap="none" dirty="0">
                          <a:solidFill>
                            <a:schemeClr val="dk1"/>
                          </a:solidFill>
                          <a:latin typeface="Times New Roman"/>
                          <a:ea typeface="Times New Roman"/>
                          <a:cs typeface="Times New Roman"/>
                        </a:rPr>
                        <a:t>23</a:t>
                      </a:r>
                      <a:r>
                        <a:rPr lang="en" sz="1400" u="none" strike="noStrike" cap="none" dirty="0">
                          <a:solidFill>
                            <a:schemeClr val="dk1"/>
                          </a:solidFill>
                          <a:latin typeface="Times New Roman"/>
                          <a:ea typeface="Times New Roman"/>
                          <a:cs typeface="Times New Roman"/>
                          <a:sym typeface="Times New Roman"/>
                        </a:rPr>
                        <a:t>.</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51248">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TROŠKOVNIK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Verdana"/>
                        <a:buNone/>
                      </a:pPr>
                      <a:r>
                        <a:rPr lang="en" sz="1400" u="none" strike="noStrike" cap="none" dirty="0">
                          <a:solidFill>
                            <a:schemeClr val="dk1"/>
                          </a:solidFill>
                          <a:latin typeface="Times New Roman"/>
                          <a:ea typeface="Times New Roman"/>
                          <a:cs typeface="Times New Roman"/>
                          <a:sym typeface="Times New Roman"/>
                        </a:rPr>
                        <a:t>Nije potrebno dodatno financiranje od strane roditelja.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92975">
                <a:tc>
                  <a:txBody>
                    <a:bodyPr/>
                    <a:lstStyle/>
                    <a:p>
                      <a:pPr marL="0" marR="0" lvl="0" indent="0" algn="l" rtl="0">
                        <a:lnSpc>
                          <a:spcPct val="100000"/>
                        </a:lnSpc>
                        <a:spcBef>
                          <a:spcPts val="0"/>
                        </a:spcBef>
                        <a:spcAft>
                          <a:spcPts val="0"/>
                        </a:spcAft>
                        <a:buClr>
                          <a:srgbClr val="000000"/>
                        </a:buClr>
                        <a:buSzPts val="450"/>
                        <a:buFont typeface="Verdana"/>
                        <a:buNone/>
                      </a:pPr>
                      <a:r>
                        <a:rPr lang="en" sz="1600" b="1" u="none" strike="noStrike" cap="none" dirty="0">
                          <a:solidFill>
                            <a:schemeClr val="dk1"/>
                          </a:solidFill>
                          <a:latin typeface="+mj-lt"/>
                        </a:rPr>
                        <a:t>VREDNOVANJE I KORIŠTENJE REZULTATA RADA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Tijekom školske godine, </a:t>
                      </a:r>
                      <a:r>
                        <a:rPr lang="hr-HR" sz="1400" u="none" strike="noStrike" cap="none" dirty="0" smtClean="0">
                          <a:solidFill>
                            <a:schemeClr val="dk1"/>
                          </a:solidFill>
                          <a:latin typeface="Times New Roman"/>
                          <a:ea typeface="Times New Roman"/>
                          <a:cs typeface="Times New Roman"/>
                          <a:sym typeface="Times New Roman"/>
                        </a:rPr>
                        <a:t>formativnim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praćenjem i </a:t>
                      </a:r>
                      <a:r>
                        <a:rPr lang="hr-HR" sz="1400" u="none" strike="noStrike" cap="none" dirty="0" err="1" smtClean="0">
                          <a:solidFill>
                            <a:schemeClr val="dk1"/>
                          </a:solidFill>
                          <a:latin typeface="Times New Roman"/>
                          <a:ea typeface="Times New Roman"/>
                          <a:cs typeface="Times New Roman"/>
                          <a:sym typeface="Times New Roman"/>
                        </a:rPr>
                        <a:t>sumativnim</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vrednovanjem, a konačna ocjena ulazi u prosjek općeg uspjeha i upisuje se u svjedodžbu učenika.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0"/>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51" name="Google Shape;351;p20"/>
          <p:cNvGraphicFramePr/>
          <p:nvPr>
            <p:extLst>
              <p:ext uri="{D42A27DB-BD31-4B8C-83A1-F6EECF244321}">
                <p14:modId xmlns:p14="http://schemas.microsoft.com/office/powerpoint/2010/main" val="2870033080"/>
              </p:ext>
            </p:extLst>
          </p:nvPr>
        </p:nvGraphicFramePr>
        <p:xfrm>
          <a:off x="271914" y="276224"/>
          <a:ext cx="8600172" cy="5873852"/>
        </p:xfrm>
        <a:graphic>
          <a:graphicData uri="http://schemas.openxmlformats.org/drawingml/2006/table">
            <a:tbl>
              <a:tblPr>
                <a:noFill/>
                <a:tableStyleId>{B2E6745A-B9C5-42E0-A17B-FDAA3278ED7C}</a:tableStyleId>
              </a:tblPr>
              <a:tblGrid>
                <a:gridCol w="2517939">
                  <a:extLst>
                    <a:ext uri="{9D8B030D-6E8A-4147-A177-3AD203B41FA5}">
                      <a16:colId xmlns:a16="http://schemas.microsoft.com/office/drawing/2014/main" val="20000"/>
                    </a:ext>
                  </a:extLst>
                </a:gridCol>
                <a:gridCol w="6082233">
                  <a:extLst>
                    <a:ext uri="{9D8B030D-6E8A-4147-A177-3AD203B41FA5}">
                      <a16:colId xmlns:a16="http://schemas.microsoft.com/office/drawing/2014/main" val="20001"/>
                    </a:ext>
                  </a:extLst>
                </a:gridCol>
              </a:tblGrid>
              <a:tr h="64219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NJEMAČKOG JEZIKA</a:t>
                      </a:r>
                      <a:endParaRPr sz="1600" u="none" strike="noStrike" cap="none" dirty="0"/>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ea typeface="Times New Roman"/>
                          <a:cs typeface="Times New Roman"/>
                        </a:rPr>
                        <a:t>za učenike</a:t>
                      </a:r>
                      <a:r>
                        <a:rPr lang="hr-HR" sz="1600" b="1" u="none" strike="noStrike" cap="none" dirty="0" smtClean="0">
                          <a:solidFill>
                            <a:schemeClr val="dk1"/>
                          </a:solidFill>
                          <a:latin typeface="Times New Roman"/>
                          <a:ea typeface="Times New Roman"/>
                          <a:cs typeface="Times New Roman"/>
                          <a:sym typeface="Times New Roman"/>
                        </a:rPr>
                        <a:t> četvrtog razreda</a:t>
                      </a:r>
                      <a:endParaRPr lang="hr-H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40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hr-HR" sz="1400" b="0" i="0" u="none" strike="noStrike" cap="none" noProof="0" dirty="0" smtClean="0">
                          <a:solidFill>
                            <a:schemeClr val="dk1"/>
                          </a:solidFill>
                          <a:latin typeface="Times New Roman"/>
                        </a:rPr>
                        <a:t>U</a:t>
                      </a:r>
                      <a:r>
                        <a:rPr lang="en" sz="1400" b="0" i="0" u="none" strike="noStrike" cap="none" noProof="0" dirty="0" smtClean="0">
                          <a:solidFill>
                            <a:schemeClr val="dk1"/>
                          </a:solidFill>
                          <a:latin typeface="Times New Roman"/>
                        </a:rPr>
                        <a:t>svajanje </a:t>
                      </a:r>
                      <a:r>
                        <a:rPr lang="en" sz="1400" b="0" i="0" u="none" strike="noStrike" cap="none" noProof="0" dirty="0">
                          <a:solidFill>
                            <a:schemeClr val="dk1"/>
                          </a:solidFill>
                          <a:latin typeface="Times New Roman"/>
                        </a:rPr>
                        <a:t>osnovnih znanja njemačkog jezika te motiviranje </a:t>
                      </a:r>
                      <a:r>
                        <a:rPr lang="en" sz="1400" b="0" i="0" u="none" strike="noStrike" cap="none" noProof="0" dirty="0">
                          <a:solidFill>
                            <a:schemeClr val="dk1"/>
                          </a:solidFill>
                          <a:latin typeface="Times New Roman"/>
                          <a:sym typeface="Times New Roman"/>
                        </a:rPr>
                        <a:t>učenika</a:t>
                      </a:r>
                      <a:r>
                        <a:rPr lang="en" sz="1400" b="0" i="0" u="none" strike="noStrike" cap="none" noProof="0" dirty="0">
                          <a:solidFill>
                            <a:schemeClr val="dk1"/>
                          </a:solidFill>
                          <a:latin typeface="Times New Roman"/>
                        </a:rPr>
                        <a:t> za učenje njemačkog jezika.</a:t>
                      </a:r>
                      <a:endParaRPr sz="1400"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7453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hr-HR" sz="1400" u="none" strike="noStrike" cap="none" dirty="0" smtClean="0">
                          <a:latin typeface="Times New Roman"/>
                          <a:ea typeface="Times New Roman"/>
                          <a:cs typeface="Times New Roman"/>
                          <a:sym typeface="Times New Roman"/>
                        </a:rPr>
                        <a:t>S</a:t>
                      </a:r>
                      <a:r>
                        <a:rPr lang="en" sz="1400" u="none" strike="noStrike" cap="none" dirty="0" smtClean="0">
                          <a:latin typeface="Times New Roman"/>
                          <a:ea typeface="Times New Roman"/>
                          <a:cs typeface="Times New Roman"/>
                          <a:sym typeface="Times New Roman"/>
                        </a:rPr>
                        <a:t>vladavanje </a:t>
                      </a:r>
                      <a:r>
                        <a:rPr lang="en" sz="1400" u="none" strike="noStrike" cap="none" dirty="0" smtClean="0">
                          <a:latin typeface="Times New Roman"/>
                          <a:ea typeface="Times New Roman"/>
                          <a:cs typeface="Times New Roman"/>
                        </a:rPr>
                        <a:t>osnovni</a:t>
                      </a:r>
                      <a:r>
                        <a:rPr lang="hr-HR" sz="1400" u="none" strike="noStrike" cap="none" dirty="0" smtClean="0">
                          <a:latin typeface="Times New Roman"/>
                          <a:ea typeface="Times New Roman"/>
                          <a:cs typeface="Times New Roman"/>
                        </a:rPr>
                        <a:t>h</a:t>
                      </a:r>
                      <a:r>
                        <a:rPr lang="en" sz="1400" u="none" strike="noStrike" cap="none" dirty="0" smtClean="0">
                          <a:latin typeface="Times New Roman"/>
                          <a:ea typeface="Times New Roman"/>
                          <a:cs typeface="Times New Roman"/>
                        </a:rPr>
                        <a:t> razina</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jezičnih vještina slušanja, čitanja i pisanja u svrhu razvijanja govorne interakcije kroz veliki broj strategija učenja i uporabe jezika. Razvijanje interesa za njemački jezik i kulturu</a:t>
                      </a:r>
                      <a:r>
                        <a:rPr lang="en" sz="1400" u="none" strike="noStrike" cap="none" dirty="0" smtClean="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056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solidFill>
                            <a:schemeClr val="dk1"/>
                          </a:solidFill>
                          <a:latin typeface="Times New Roman"/>
                          <a:ea typeface="Times New Roman"/>
                          <a:cs typeface="Times New Roman"/>
                        </a:rPr>
                        <a:t>Luka </a:t>
                      </a:r>
                      <a:r>
                        <a:rPr lang="en-US" sz="1400" u="none" strike="noStrike" cap="none" dirty="0" err="1" smtClean="0">
                          <a:solidFill>
                            <a:schemeClr val="dk1"/>
                          </a:solidFill>
                          <a:latin typeface="Times New Roman"/>
                          <a:ea typeface="Times New Roman"/>
                          <a:cs typeface="Times New Roman"/>
                        </a:rPr>
                        <a:t>Zorica</a:t>
                      </a:r>
                      <a:endParaRPr sz="1400" u="none" strike="noStrike" cap="none" dirty="0">
                        <a:solidFill>
                          <a:schemeClr val="dk1"/>
                        </a:solidFill>
                        <a:latin typeface="Times New Roman"/>
                        <a:ea typeface="Times New Roman"/>
                        <a:cs typeface="Times New Roman"/>
                        <a:sym typeface="Times New Roman"/>
                      </a:endParaRPr>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813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Individualni rad, rad u paru, rad u skupini. Obrada tekstova, izrada plakata, igre, </a:t>
                      </a:r>
                      <a:r>
                        <a:rPr lang="en" sz="1400" u="none" strike="noStrike" cap="none" dirty="0">
                          <a:solidFill>
                            <a:schemeClr val="dk1"/>
                          </a:solidFill>
                          <a:latin typeface="Times New Roman"/>
                          <a:ea typeface="Times New Roman"/>
                          <a:cs typeface="Times New Roman"/>
                        </a:rPr>
                        <a:t>kvizovi, igrokazi. Korištenje</a:t>
                      </a:r>
                      <a:r>
                        <a:rPr lang="en" sz="1400" u="none" strike="noStrike" cap="none" dirty="0">
                          <a:solidFill>
                            <a:schemeClr val="dk1"/>
                          </a:solidFill>
                          <a:latin typeface="Times New Roman"/>
                          <a:ea typeface="Times New Roman"/>
                          <a:cs typeface="Times New Roman"/>
                          <a:sym typeface="Times New Roman"/>
                        </a:rPr>
                        <a:t> literature i interneta.</a:t>
                      </a:r>
                      <a:endParaRPr sz="1400" u="none" strike="noStrike" cap="none" dirty="0">
                        <a:latin typeface="Times New Roman"/>
                        <a:ea typeface="Times New Roman"/>
                        <a:cs typeface="Times New Roman"/>
                        <a:sym typeface="Times New Roman"/>
                      </a:endParaRPr>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8321">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Verdana"/>
                        <a:buNone/>
                      </a:pPr>
                      <a:r>
                        <a:rPr lang="hr-HR" sz="1400" u="none" strike="noStrike" cap="none" dirty="0">
                          <a:latin typeface="Times New Roman"/>
                          <a:ea typeface="Times New Roman"/>
                          <a:cs typeface="Times New Roman"/>
                          <a:sym typeface="Times New Roman"/>
                        </a:rPr>
                        <a:t>140 </a:t>
                      </a:r>
                      <a:r>
                        <a:rPr lang="en" sz="1400" u="none" strike="noStrike" cap="none" dirty="0">
                          <a:latin typeface="Times New Roman"/>
                          <a:ea typeface="Times New Roman"/>
                          <a:cs typeface="Times New Roman"/>
                          <a:sym typeface="Times New Roman"/>
                        </a:rPr>
                        <a:t>sati izborne nastave njemačkog jezika, odnosno 2 sata tjedno </a:t>
                      </a:r>
                      <a:r>
                        <a:rPr lang="hr-HR" sz="1400" u="none" strike="noStrike" cap="none" dirty="0">
                          <a:latin typeface="Times New Roman"/>
                          <a:ea typeface="Times New Roman"/>
                          <a:cs typeface="Times New Roman"/>
                          <a:sym typeface="Times New Roman"/>
                        </a:rPr>
                        <a:t>u dvije grupe </a:t>
                      </a:r>
                      <a:r>
                        <a:rPr lang="en" sz="1400" u="none" strike="noStrike" cap="none" dirty="0">
                          <a:latin typeface="Times New Roman"/>
                          <a:ea typeface="Times New Roman"/>
                          <a:cs typeface="Times New Roman"/>
                          <a:sym typeface="Times New Roman"/>
                        </a:rPr>
                        <a:t>tijekom školske godine </a:t>
                      </a:r>
                      <a:r>
                        <a:rPr lang="en" sz="1400" u="none" strike="noStrike" cap="none" dirty="0">
                          <a:latin typeface="Times New Roman"/>
                          <a:ea typeface="Times New Roman"/>
                          <a:cs typeface="Times New Roman"/>
                        </a:rPr>
                        <a:t>2022./2023</a:t>
                      </a:r>
                      <a:r>
                        <a:rPr lang="en" sz="1400" u="none" strike="noStrike" cap="none" dirty="0" smtClean="0">
                          <a:latin typeface="Times New Roman"/>
                          <a:ea typeface="Times New Roman"/>
                          <a:cs typeface="Times New Roman"/>
                        </a:rPr>
                        <a:t>.</a:t>
                      </a:r>
                      <a:endParaRPr lang="hr-HR" sz="1400" u="none" strike="noStrike" cap="none" dirty="0" smtClean="0">
                        <a:latin typeface="Times New Roman"/>
                        <a:ea typeface="Times New Roman"/>
                        <a:cs typeface="Times New Roman"/>
                      </a:endParaRPr>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1913">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Troškovi</a:t>
                      </a:r>
                      <a:r>
                        <a:rPr lang="en" sz="1400" u="none" strike="noStrike" cap="none" dirty="0">
                          <a:latin typeface="Times New Roman"/>
                          <a:ea typeface="Times New Roman"/>
                          <a:cs typeface="Times New Roman"/>
                          <a:sym typeface="Times New Roman"/>
                        </a:rPr>
                        <a:t> potrošnog materijala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411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latin typeface="Times New Roman"/>
                          <a:ea typeface="Times New Roman"/>
                          <a:cs typeface="Times New Roman"/>
                        </a:rPr>
                        <a:t>Formativno</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i </a:t>
                      </a:r>
                      <a:r>
                        <a:rPr lang="hr-HR" sz="1400" u="none" strike="noStrike" cap="none" dirty="0" err="1" smtClean="0">
                          <a:latin typeface="Times New Roman"/>
                          <a:ea typeface="Times New Roman"/>
                          <a:cs typeface="Times New Roman"/>
                          <a:sym typeface="Times New Roman"/>
                        </a:rPr>
                        <a:t>sumativno</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vrednovanje tijekom cijele školske godine</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marL="56450" marR="564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aphicFrame>
        <p:nvGraphicFramePr>
          <p:cNvPr id="357" name="Google Shape;357;p21"/>
          <p:cNvGraphicFramePr/>
          <p:nvPr>
            <p:extLst>
              <p:ext uri="{D42A27DB-BD31-4B8C-83A1-F6EECF244321}">
                <p14:modId xmlns:p14="http://schemas.microsoft.com/office/powerpoint/2010/main" val="2960444046"/>
              </p:ext>
            </p:extLst>
          </p:nvPr>
        </p:nvGraphicFramePr>
        <p:xfrm>
          <a:off x="251525" y="146861"/>
          <a:ext cx="8640950" cy="6019390"/>
        </p:xfrm>
        <a:graphic>
          <a:graphicData uri="http://schemas.openxmlformats.org/drawingml/2006/table">
            <a:tbl>
              <a:tblPr>
                <a:noFill/>
                <a:tableStyleId>{B2E6745A-B9C5-42E0-A17B-FDAA3278ED7C}</a:tableStyleId>
              </a:tblPr>
              <a:tblGrid>
                <a:gridCol w="2564250">
                  <a:extLst>
                    <a:ext uri="{9D8B030D-6E8A-4147-A177-3AD203B41FA5}">
                      <a16:colId xmlns:a16="http://schemas.microsoft.com/office/drawing/2014/main" val="20000"/>
                    </a:ext>
                  </a:extLst>
                </a:gridCol>
                <a:gridCol w="6076700">
                  <a:extLst>
                    <a:ext uri="{9D8B030D-6E8A-4147-A177-3AD203B41FA5}">
                      <a16:colId xmlns:a16="http://schemas.microsoft.com/office/drawing/2014/main" val="20001"/>
                    </a:ext>
                  </a:extLst>
                </a:gridCol>
              </a:tblGrid>
              <a:tr h="6408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rPr>
                        <a:t>NASTAVA NJEMAČKOG JEZIKA</a:t>
                      </a:r>
                      <a:endParaRPr sz="1600" u="none" strike="noStrike" cap="none" dirty="0"/>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ea typeface="Times New Roman"/>
                          <a:cs typeface="Times New Roman"/>
                          <a:sym typeface="Times New Roman"/>
                        </a:rPr>
                        <a:t>za</a:t>
                      </a:r>
                      <a:r>
                        <a:rPr lang="hr-HR" sz="1600" b="1" u="none" strike="noStrike" cap="none" dirty="0" smtClean="0">
                          <a:solidFill>
                            <a:schemeClr val="dk1"/>
                          </a:solidFill>
                          <a:latin typeface="Times New Roman"/>
                          <a:ea typeface="Times New Roman"/>
                          <a:cs typeface="Times New Roman"/>
                        </a:rPr>
                        <a:t> učenike</a:t>
                      </a:r>
                      <a:r>
                        <a:rPr lang="hr-HR" sz="1600" b="1" u="none" strike="noStrike" cap="none" dirty="0" smtClean="0">
                          <a:solidFill>
                            <a:schemeClr val="dk1"/>
                          </a:solidFill>
                          <a:latin typeface="Times New Roman"/>
                          <a:ea typeface="Times New Roman"/>
                          <a:cs typeface="Times New Roman"/>
                          <a:sym typeface="Times New Roman"/>
                        </a:rPr>
                        <a:t> petog </a:t>
                      </a:r>
                      <a:r>
                        <a:rPr lang="hr-HR" sz="1600" b="1" u="none" strike="noStrike" cap="none" dirty="0" smtClean="0">
                          <a:solidFill>
                            <a:schemeClr val="dk1"/>
                          </a:solidFill>
                          <a:latin typeface="Times New Roman"/>
                          <a:ea typeface="Times New Roman"/>
                          <a:cs typeface="Times New Roman"/>
                        </a:rPr>
                        <a:t>razreda</a:t>
                      </a:r>
                    </a:p>
                    <a:p>
                      <a:pPr marL="0" marR="0" lvl="0" indent="0" algn="ctr" rtl="0">
                        <a:lnSpc>
                          <a:spcPct val="100000"/>
                        </a:lnSpc>
                        <a:spcBef>
                          <a:spcPts val="0"/>
                        </a:spcBef>
                        <a:spcAft>
                          <a:spcPts val="0"/>
                        </a:spcAft>
                        <a:buFont typeface="Times New Roman"/>
                        <a:buNone/>
                      </a:pPr>
                      <a:endParaRPr lang="hr-H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21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smtClean="0">
                          <a:solidFill>
                            <a:schemeClr val="dk1"/>
                          </a:solidFill>
                          <a:latin typeface="Times New Roman"/>
                          <a:ea typeface="Times New Roman"/>
                          <a:cs typeface="Times New Roman"/>
                          <a:sym typeface="Times New Roman"/>
                        </a:rPr>
                        <a:t>U </a:t>
                      </a:r>
                      <a:r>
                        <a:rPr lang="en" sz="1400" u="none" strike="noStrike" cap="none" dirty="0">
                          <a:solidFill>
                            <a:schemeClr val="dk1"/>
                          </a:solidFill>
                          <a:latin typeface="Times New Roman"/>
                          <a:ea typeface="Times New Roman"/>
                          <a:cs typeface="Times New Roman"/>
                          <a:sym typeface="Times New Roman"/>
                        </a:rPr>
                        <a:t>okviru izbornog predmeta pobuditi interes učenika za njemački jezik i </a:t>
                      </a:r>
                      <a:r>
                        <a:rPr lang="en" sz="1400" u="none" strike="noStrike" cap="none" dirty="0">
                          <a:solidFill>
                            <a:schemeClr val="dk1"/>
                          </a:solidFill>
                          <a:latin typeface="Times New Roman"/>
                          <a:ea typeface="Times New Roman"/>
                          <a:cs typeface="Times New Roman"/>
                        </a:rPr>
                        <a:t>kulturu, </a:t>
                      </a:r>
                      <a:r>
                        <a:rPr lang="en" sz="1400" u="none" strike="noStrike" cap="none" dirty="0">
                          <a:latin typeface="Times New Roman"/>
                          <a:ea typeface="Times New Roman"/>
                          <a:cs typeface="Times New Roman"/>
                        </a:rPr>
                        <a:t>omogućiti im usvajanje</a:t>
                      </a:r>
                      <a:r>
                        <a:rPr lang="en" sz="1400" u="none" strike="noStrike" cap="none" dirty="0">
                          <a:latin typeface="Times New Roman"/>
                          <a:ea typeface="Times New Roman"/>
                          <a:cs typeface="Times New Roman"/>
                          <a:sym typeface="Times New Roman"/>
                        </a:rPr>
                        <a:t> vještina </a:t>
                      </a:r>
                      <a:r>
                        <a:rPr lang="en" sz="1400" u="none" strike="noStrike" cap="none" dirty="0">
                          <a:latin typeface="Times New Roman"/>
                          <a:ea typeface="Times New Roman"/>
                          <a:cs typeface="Times New Roman"/>
                        </a:rPr>
                        <a:t>usmenoga</a:t>
                      </a:r>
                      <a:r>
                        <a:rPr lang="en" sz="1400" u="none" strike="noStrike" cap="none" dirty="0">
                          <a:latin typeface="Times New Roman"/>
                          <a:ea typeface="Times New Roman"/>
                          <a:cs typeface="Times New Roman"/>
                          <a:sym typeface="Times New Roman"/>
                        </a:rPr>
                        <a:t> i pisanog izražavanja na njemačkom </a:t>
                      </a:r>
                      <a:r>
                        <a:rPr lang="en" sz="1400" u="none" strike="noStrike" cap="none" dirty="0">
                          <a:latin typeface="Times New Roman"/>
                          <a:ea typeface="Times New Roman"/>
                          <a:cs typeface="Times New Roman"/>
                        </a:rPr>
                        <a:t>jeziku, upoznati</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ih i senzibilizirati</a:t>
                      </a:r>
                      <a:r>
                        <a:rPr lang="en" sz="1400" u="none" strike="noStrike" cap="none" dirty="0">
                          <a:latin typeface="Times New Roman"/>
                          <a:ea typeface="Times New Roman"/>
                          <a:cs typeface="Times New Roman"/>
                          <a:sym typeface="Times New Roman"/>
                        </a:rPr>
                        <a:t> za kulturu i običaje zemalja njemačkoga govornog područja</a:t>
                      </a:r>
                      <a:r>
                        <a:rPr lang="en" sz="1400" u="none" strike="noStrike" cap="none" dirty="0" smtClean="0">
                          <a:latin typeface="Times New Roman"/>
                          <a:ea typeface="Times New Roman"/>
                          <a:cs typeface="Times New Roman"/>
                          <a:sym typeface="Times New Roman"/>
                        </a:rPr>
                        <a:t>.</a:t>
                      </a:r>
                      <a:endParaRPr lang="hr-HR" sz="1400" u="none" strike="noStrike" cap="none" dirty="0" smtClean="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24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Times New Roman"/>
                          <a:ea typeface="Times New Roman"/>
                          <a:cs typeface="Times New Roman"/>
                          <a:sym typeface="Times New Roman"/>
                        </a:rPr>
                        <a:t>Savladati</a:t>
                      </a:r>
                      <a:r>
                        <a:rPr lang="en" sz="1400" u="none" strike="noStrike" cap="none" dirty="0" smtClean="0">
                          <a:solidFill>
                            <a:schemeClr val="dk1"/>
                          </a:solidFill>
                          <a:latin typeface="Times New Roman"/>
                          <a:ea typeface="Times New Roman"/>
                          <a:cs typeface="Times New Roman"/>
                          <a:sym typeface="Times New Roman"/>
                        </a:rPr>
                        <a:t> određe</a:t>
                      </a:r>
                      <a:r>
                        <a:rPr lang="hr-HR" sz="1400" u="none" strike="noStrike" cap="none" dirty="0" smtClean="0">
                          <a:solidFill>
                            <a:schemeClr val="dk1"/>
                          </a:solidFill>
                          <a:latin typeface="Times New Roman"/>
                          <a:ea typeface="Times New Roman"/>
                          <a:cs typeface="Times New Roman"/>
                          <a:sym typeface="Times New Roman"/>
                        </a:rPr>
                        <a:t>ne</a:t>
                      </a:r>
                      <a:r>
                        <a:rPr lang="en" sz="1400" u="none" strike="noStrike" cap="none" dirty="0" smtClean="0">
                          <a:solidFill>
                            <a:schemeClr val="dk1"/>
                          </a:solidFill>
                          <a:latin typeface="Times New Roman"/>
                          <a:ea typeface="Times New Roman"/>
                          <a:cs typeface="Times New Roman"/>
                          <a:sym typeface="Times New Roman"/>
                        </a:rPr>
                        <a:t> razin</a:t>
                      </a:r>
                      <a:r>
                        <a:rPr lang="hr-HR" sz="1400" u="none" strike="noStrike" cap="none" dirty="0" smtClean="0">
                          <a:solidFill>
                            <a:schemeClr val="dk1"/>
                          </a:solidFill>
                          <a:latin typeface="Times New Roman"/>
                          <a:ea typeface="Times New Roman"/>
                          <a:cs typeface="Times New Roman"/>
                          <a:sym typeface="Times New Roman"/>
                        </a:rPr>
                        <a:t>e</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jezičnih vještina slušanja, čitanja i pisanja s ciljem razvijanja vještine komuniciranja na stranom jeziku. Motivirati učenike za učenje drugoga stranog jezika kroz suradničko učenje i rad u skupini te ih poticati na kreativnost</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17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a:solidFill>
                            <a:schemeClr val="dk1"/>
                          </a:solidFill>
                          <a:latin typeface="Times New Roman"/>
                          <a:ea typeface="Times New Roman"/>
                          <a:cs typeface="Times New Roman"/>
                        </a:rPr>
                        <a:t>Anđa Pehar </a:t>
                      </a:r>
                      <a:r>
                        <a:rPr lang="sr-Latn-RS" sz="1400" u="none" strike="noStrike" cap="none" dirty="0" smtClean="0">
                          <a:solidFill>
                            <a:schemeClr val="dk1"/>
                          </a:solidFill>
                          <a:latin typeface="Times New Roman"/>
                          <a:ea typeface="Times New Roman"/>
                          <a:cs typeface="Times New Roman"/>
                        </a:rPr>
                        <a:t>Matić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67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Individualni rad, rad u paru, rad u skupini. Obrada tekstova, izrada</a:t>
                      </a:r>
                      <a:r>
                        <a:rPr lang="en" sz="1400" u="none" strike="noStrike" cap="none" dirty="0">
                          <a:solidFill>
                            <a:schemeClr val="dk1"/>
                          </a:solidFill>
                          <a:latin typeface="Times New Roman"/>
                          <a:ea typeface="Times New Roman"/>
                          <a:cs typeface="Times New Roman"/>
                        </a:rPr>
                        <a:t> prezentacija i plakata</a:t>
                      </a:r>
                      <a:r>
                        <a:rPr lang="en" sz="1400" u="none" strike="noStrike" cap="none" dirty="0">
                          <a:solidFill>
                            <a:schemeClr val="dk1"/>
                          </a:solidFill>
                          <a:latin typeface="Times New Roman"/>
                          <a:ea typeface="Times New Roman"/>
                          <a:cs typeface="Times New Roman"/>
                          <a:sym typeface="Times New Roman"/>
                        </a:rPr>
                        <a:t>, igre, </a:t>
                      </a:r>
                      <a:r>
                        <a:rPr lang="en" sz="1400" u="none" strike="noStrike" cap="none" dirty="0">
                          <a:solidFill>
                            <a:schemeClr val="dk1"/>
                          </a:solidFill>
                          <a:latin typeface="Times New Roman"/>
                          <a:ea typeface="Times New Roman"/>
                          <a:cs typeface="Times New Roman"/>
                        </a:rPr>
                        <a:t>kvizovi, igrokazi. Korištenje</a:t>
                      </a:r>
                      <a:r>
                        <a:rPr lang="en" sz="1400" u="none" strike="noStrike" cap="none" dirty="0">
                          <a:solidFill>
                            <a:schemeClr val="dk1"/>
                          </a:solidFill>
                          <a:latin typeface="Times New Roman"/>
                          <a:ea typeface="Times New Roman"/>
                          <a:cs typeface="Times New Roman"/>
                          <a:sym typeface="Times New Roman"/>
                        </a:rPr>
                        <a:t> literature i interneta.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70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solidFill>
                            <a:schemeClr val="dk1"/>
                          </a:solidFill>
                          <a:latin typeface="Times New Roman"/>
                          <a:ea typeface="Times New Roman"/>
                          <a:cs typeface="Times New Roman"/>
                          <a:sym typeface="Times New Roman"/>
                        </a:rPr>
                        <a:t>70 sati izborne nastave njemačkog jezika, odnosno 2 sata tjedno tijekom školske godine </a:t>
                      </a:r>
                      <a:r>
                        <a:rPr lang="en" sz="1400" u="none" strike="noStrike" cap="none" dirty="0">
                          <a:solidFill>
                            <a:schemeClr val="dk1"/>
                          </a:solidFill>
                          <a:latin typeface="Times New Roman"/>
                          <a:ea typeface="Times New Roman"/>
                          <a:cs typeface="Times New Roman"/>
                        </a:rPr>
                        <a:t>2022./2023. </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12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Troškovi potrošnog materijala.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620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hr-HR" sz="1400" u="none" strike="noStrike" cap="none" dirty="0" smtClean="0">
                          <a:latin typeface="+mj-lt"/>
                        </a:rPr>
                        <a:t>Formativno i </a:t>
                      </a:r>
                      <a:r>
                        <a:rPr lang="hr-HR" sz="1400" u="none" strike="noStrike" cap="none" dirty="0" err="1" smtClean="0">
                          <a:latin typeface="+mj-lt"/>
                        </a:rPr>
                        <a:t>sumativno</a:t>
                      </a:r>
                      <a:r>
                        <a:rPr lang="hr-HR" sz="1400" u="none" strike="noStrike" cap="none" dirty="0" smtClean="0">
                          <a:latin typeface="+mj-lt"/>
                        </a:rPr>
                        <a:t> vrednovanje tijekom cijele školske godine </a:t>
                      </a:r>
                    </a:p>
                    <a:p>
                      <a:pPr marL="0" marR="0" lvl="0" indent="0" algn="just" rtl="0">
                        <a:lnSpc>
                          <a:spcPct val="100000"/>
                        </a:lnSpc>
                        <a:spcBef>
                          <a:spcPts val="0"/>
                        </a:spcBef>
                        <a:spcAft>
                          <a:spcPts val="0"/>
                        </a:spcAft>
                        <a:buClr>
                          <a:schemeClr val="dk1"/>
                        </a:buClr>
                        <a:buSzPts val="450"/>
                        <a:buFont typeface="Arial"/>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aphicFrame>
        <p:nvGraphicFramePr>
          <p:cNvPr id="363" name="Google Shape;363;p22"/>
          <p:cNvGraphicFramePr/>
          <p:nvPr>
            <p:extLst>
              <p:ext uri="{D42A27DB-BD31-4B8C-83A1-F6EECF244321}">
                <p14:modId xmlns:p14="http://schemas.microsoft.com/office/powerpoint/2010/main" val="358732082"/>
              </p:ext>
            </p:extLst>
          </p:nvPr>
        </p:nvGraphicFramePr>
        <p:xfrm>
          <a:off x="310501" y="238993"/>
          <a:ext cx="8522998" cy="6219878"/>
        </p:xfrm>
        <a:graphic>
          <a:graphicData uri="http://schemas.openxmlformats.org/drawingml/2006/table">
            <a:tbl>
              <a:tblPr>
                <a:noFill/>
                <a:tableStyleId>{B2E6745A-B9C5-42E0-A17B-FDAA3278ED7C}</a:tableStyleId>
              </a:tblPr>
              <a:tblGrid>
                <a:gridCol w="2432699">
                  <a:extLst>
                    <a:ext uri="{9D8B030D-6E8A-4147-A177-3AD203B41FA5}">
                      <a16:colId xmlns:a16="http://schemas.microsoft.com/office/drawing/2014/main" val="20000"/>
                    </a:ext>
                  </a:extLst>
                </a:gridCol>
                <a:gridCol w="6090299">
                  <a:extLst>
                    <a:ext uri="{9D8B030D-6E8A-4147-A177-3AD203B41FA5}">
                      <a16:colId xmlns:a16="http://schemas.microsoft.com/office/drawing/2014/main" val="20001"/>
                    </a:ext>
                  </a:extLst>
                </a:gridCol>
              </a:tblGrid>
              <a:tr h="102064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sym typeface="Times New Roman"/>
                        </a:rPr>
                        <a:t>NASTAVA NJEMAČKOG JEZIKA</a:t>
                      </a:r>
                      <a:endParaRPr sz="1600" u="none" strike="noStrike" cap="none" dirty="0">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ea typeface="Times New Roman"/>
                          <a:cs typeface="Times New Roman"/>
                          <a:sym typeface="Times New Roman"/>
                        </a:rPr>
                        <a:t>za</a:t>
                      </a:r>
                      <a:r>
                        <a:rPr lang="hr-HR" sz="1600" b="1" u="none" strike="noStrike" cap="none" dirty="0" smtClean="0">
                          <a:solidFill>
                            <a:schemeClr val="dk1"/>
                          </a:solidFill>
                          <a:latin typeface="Times New Roman"/>
                          <a:ea typeface="Times New Roman"/>
                          <a:cs typeface="Times New Roman"/>
                        </a:rPr>
                        <a:t>  učenike</a:t>
                      </a:r>
                      <a:r>
                        <a:rPr lang="hr-HR" sz="1600" b="1" u="none" strike="noStrike" cap="none" baseline="0" dirty="0" smtClean="0">
                          <a:solidFill>
                            <a:schemeClr val="dk1"/>
                          </a:solidFill>
                          <a:latin typeface="Times New Roman"/>
                          <a:ea typeface="Times New Roman"/>
                          <a:cs typeface="Times New Roman"/>
                        </a:rPr>
                        <a:t> šestog</a:t>
                      </a:r>
                      <a:r>
                        <a:rPr lang="hr-HR" sz="1600" b="1" u="none" strike="noStrike" cap="none" dirty="0" smtClean="0">
                          <a:solidFill>
                            <a:schemeClr val="dk1"/>
                          </a:solidFill>
                          <a:latin typeface="Times New Roman"/>
                          <a:ea typeface="Times New Roman"/>
                          <a:cs typeface="Times New Roman"/>
                          <a:sym typeface="Times New Roman"/>
                        </a:rPr>
                        <a:t> razreda</a:t>
                      </a:r>
                    </a:p>
                    <a:p>
                      <a:pPr marL="0" marR="0" lvl="0" indent="0" algn="ctr" rtl="0">
                        <a:lnSpc>
                          <a:spcPct val="100000"/>
                        </a:lnSpc>
                        <a:spcBef>
                          <a:spcPts val="0"/>
                        </a:spcBef>
                        <a:spcAft>
                          <a:spcPts val="0"/>
                        </a:spcAft>
                        <a:buFont typeface="Times New Roman"/>
                        <a:buNone/>
                      </a:pPr>
                      <a:endParaRPr lang="hr-H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2231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 sz="1400" b="0" i="0" u="none" strike="noStrike" cap="none" noProof="0" dirty="0">
                          <a:solidFill>
                            <a:schemeClr val="dk1"/>
                          </a:solidFill>
                          <a:latin typeface="Times New Roman"/>
                        </a:rPr>
                        <a:t>U okviru izbornog predmeta pobuditi interes učenika </a:t>
                      </a:r>
                      <a:r>
                        <a:rPr lang="en" sz="1400" b="0" i="0" u="none" strike="noStrike" cap="none" noProof="0" dirty="0" smtClean="0">
                          <a:solidFill>
                            <a:schemeClr val="dk1"/>
                          </a:solidFill>
                          <a:latin typeface="Times New Roman"/>
                        </a:rPr>
                        <a:t>za</a:t>
                      </a:r>
                      <a:r>
                        <a:rPr lang="en" sz="1400" b="0" i="0" u="none" strike="noStrike" cap="none" noProof="0" dirty="0">
                          <a:solidFill>
                            <a:schemeClr val="dk1"/>
                          </a:solidFill>
                          <a:latin typeface="Times New Roman"/>
                        </a:rPr>
                        <a:t> njemački </a:t>
                      </a:r>
                      <a:r>
                        <a:rPr lang="en" sz="1400" b="0" i="0" u="none" strike="noStrike" cap="none" noProof="0" dirty="0" smtClean="0">
                          <a:solidFill>
                            <a:schemeClr val="dk1"/>
                          </a:solidFill>
                          <a:latin typeface="Times New Roman"/>
                        </a:rPr>
                        <a:t>je</a:t>
                      </a:r>
                      <a:r>
                        <a:rPr lang="hr-HR" sz="1400" b="0" i="0" u="none" strike="noStrike" cap="none" noProof="0" dirty="0" err="1" smtClean="0">
                          <a:solidFill>
                            <a:schemeClr val="dk1"/>
                          </a:solidFill>
                          <a:latin typeface="Times New Roman"/>
                        </a:rPr>
                        <a:t>zi</a:t>
                      </a:r>
                      <a:r>
                        <a:rPr lang="en" sz="1400" b="0" i="0" u="none" strike="noStrike" cap="none" noProof="0" dirty="0" smtClean="0">
                          <a:solidFill>
                            <a:schemeClr val="dk1"/>
                          </a:solidFill>
                          <a:latin typeface="Times New Roman"/>
                        </a:rPr>
                        <a:t>k</a:t>
                      </a:r>
                      <a:r>
                        <a:rPr lang="en" sz="1400" b="0" i="0" u="none" strike="noStrike" cap="none" noProof="0" dirty="0">
                          <a:solidFill>
                            <a:schemeClr val="dk1"/>
                          </a:solidFill>
                          <a:latin typeface="Times New Roman"/>
                        </a:rPr>
                        <a:t> i kulturu, </a:t>
                      </a:r>
                      <a:r>
                        <a:rPr lang="en" sz="1400" b="0" i="0" u="none" strike="noStrike" cap="none" noProof="0" dirty="0">
                          <a:latin typeface="Times New Roman"/>
                        </a:rPr>
                        <a:t>omogućiti im usvajanje </a:t>
                      </a:r>
                      <a:r>
                        <a:rPr lang="en" sz="1400" b="0" i="0" u="none" strike="noStrike" cap="none" noProof="0" dirty="0" smtClean="0">
                          <a:latin typeface="Times New Roman"/>
                        </a:rPr>
                        <a:t>vještina</a:t>
                      </a:r>
                      <a:r>
                        <a:rPr lang="en" sz="1400" b="0" i="0" u="none" strike="noStrike" cap="none" noProof="0" dirty="0">
                          <a:latin typeface="Times New Roman"/>
                        </a:rPr>
                        <a:t> usmenoga i pisanog izražavanja na njemačkom </a:t>
                      </a:r>
                      <a:r>
                        <a:rPr lang="en" sz="1400" b="0" i="0" u="none" strike="noStrike" cap="none" noProof="0" dirty="0" smtClean="0">
                          <a:latin typeface="Times New Roman"/>
                        </a:rPr>
                        <a:t>jeziku</a:t>
                      </a:r>
                      <a:r>
                        <a:rPr lang="en" sz="1400" b="0" i="0" u="none" strike="noStrike" cap="none" noProof="0" dirty="0">
                          <a:latin typeface="Times New Roman"/>
                        </a:rPr>
                        <a:t>, upoznati ih i senzibilizirati za kulturu </a:t>
                      </a:r>
                      <a:r>
                        <a:rPr lang="en" sz="1400" b="0" i="0" u="none" strike="noStrike" cap="none" noProof="0" dirty="0">
                          <a:latin typeface="Times New Roman"/>
                          <a:sym typeface="Times New Roman"/>
                        </a:rPr>
                        <a:t>i</a:t>
                      </a:r>
                      <a:r>
                        <a:rPr lang="en" sz="1400" b="0" i="0" u="none" strike="noStrike" cap="none" noProof="0" dirty="0">
                          <a:latin typeface="Times New Roman"/>
                        </a:rPr>
                        <a:t> </a:t>
                      </a:r>
                      <a:r>
                        <a:rPr lang="en" sz="1400" b="0" i="0" u="none" strike="noStrike" cap="none" noProof="0" dirty="0" smtClean="0">
                          <a:latin typeface="Times New Roman"/>
                        </a:rPr>
                        <a:t>običaje</a:t>
                      </a:r>
                      <a:r>
                        <a:rPr lang="en" sz="1400" b="0" i="0" u="none" strike="noStrike" cap="none" noProof="0" dirty="0">
                          <a:latin typeface="Times New Roman"/>
                        </a:rPr>
                        <a:t> zemalja njemačkoga govornog područja.</a:t>
                      </a:r>
                      <a:endParaRPr lang="en" sz="1400" b="0" i="0" u="none" strike="noStrike" cap="none" noProof="0"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42392">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Times New Roman"/>
                          <a:ea typeface="Times New Roman"/>
                          <a:cs typeface="Times New Roman"/>
                          <a:sym typeface="Times New Roman"/>
                        </a:rPr>
                        <a:t>NAMJENA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450"/>
                        <a:buFont typeface="Arial"/>
                        <a:buNone/>
                      </a:pPr>
                      <a:r>
                        <a:rPr lang="hr-HR" sz="1400" u="none" strike="noStrike" cap="none" dirty="0" smtClean="0">
                          <a:solidFill>
                            <a:schemeClr val="dk1"/>
                          </a:solidFill>
                          <a:latin typeface="Times New Roman"/>
                          <a:ea typeface="Times New Roman"/>
                          <a:cs typeface="Times New Roman"/>
                          <a:sym typeface="Times New Roman"/>
                        </a:rPr>
                        <a:t>Svladavanje osnovnih razina jezičnih vještina slušanja, čitanja i pisanja u svrhu razvijanja govorne interakcije kroz veliki broj strategija učenja i uporabe jezika. Razvijanje interesa za njemački jezik i kulturu.</a:t>
                      </a:r>
                    </a:p>
                    <a:p>
                      <a:pPr marL="0" marR="0" lvl="0" indent="0" algn="just" rtl="0">
                        <a:lnSpc>
                          <a:spcPct val="100000"/>
                        </a:lnSpc>
                        <a:spcBef>
                          <a:spcPts val="0"/>
                        </a:spcBef>
                        <a:spcAft>
                          <a:spcPts val="0"/>
                        </a:spcAft>
                        <a:buClr>
                          <a:schemeClr val="dk1"/>
                        </a:buClr>
                        <a:buSzPts val="450"/>
                        <a:buFont typeface="Arial"/>
                        <a:buNone/>
                      </a:pPr>
                      <a:endParaRPr lang="hr-HR" sz="1400" u="none" strike="noStrike" cap="none" dirty="0" smtClean="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120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Times New Roman"/>
                          <a:ea typeface="Times New Roman"/>
                          <a:cs typeface="Times New Roman"/>
                          <a:sym typeface="Times New Roman"/>
                        </a:rPr>
                        <a:t>NOSITELJI</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solidFill>
                            <a:schemeClr val="dk1"/>
                          </a:solidFill>
                          <a:latin typeface="Times New Roman"/>
                          <a:ea typeface="Times New Roman"/>
                          <a:cs typeface="Times New Roman"/>
                        </a:rPr>
                        <a:t>Luka </a:t>
                      </a:r>
                      <a:r>
                        <a:rPr lang="en-US" sz="1400" u="none" strike="noStrike" cap="none" dirty="0" err="1" smtClean="0">
                          <a:solidFill>
                            <a:schemeClr val="dk1"/>
                          </a:solidFill>
                          <a:latin typeface="Times New Roman"/>
                          <a:ea typeface="Times New Roman"/>
                          <a:cs typeface="Times New Roman"/>
                        </a:rPr>
                        <a:t>Zorica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4899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Times New Roman"/>
                          <a:ea typeface="Times New Roman"/>
                          <a:cs typeface="Times New Roman"/>
                          <a:sym typeface="Times New Roman"/>
                        </a:rPr>
                        <a:t>NAČIN REALIZACIJE</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Individualni rad, rad u paru i rad u skupini. Obrada tekstova, izrada plakata, prezentacija, igre i kvizovi. Korištenje literature i interneta.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932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Times New Roman"/>
                          <a:ea typeface="Times New Roman"/>
                          <a:cs typeface="Times New Roman"/>
                          <a:sym typeface="Times New Roman"/>
                        </a:rPr>
                        <a:t>VREMENIK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70 sati izborne nastave njemačkog jezika, odnosno 2 sata tjedno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1207">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Times New Roman"/>
                          <a:ea typeface="Times New Roman"/>
                          <a:cs typeface="Times New Roman"/>
                          <a:sym typeface="Times New Roman"/>
                        </a:rPr>
                        <a:t>TROŠKOVNIK</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latin typeface="Times New Roman"/>
                          <a:ea typeface="Times New Roman"/>
                          <a:cs typeface="Times New Roman"/>
                        </a:rPr>
                        <a:t>Troškovi</a:t>
                      </a:r>
                      <a:r>
                        <a:rPr lang="en" sz="1400" u="none" strike="noStrike" cap="none" dirty="0">
                          <a:latin typeface="Times New Roman"/>
                          <a:ea typeface="Times New Roman"/>
                          <a:cs typeface="Times New Roman"/>
                          <a:sym typeface="Times New Roman"/>
                        </a:rPr>
                        <a:t> potrošnog materijala</a:t>
                      </a:r>
                      <a:r>
                        <a:rPr lang="en" sz="1400" u="none" strike="noStrike" cap="none" dirty="0">
                          <a:latin typeface="Times New Roman"/>
                          <a:ea typeface="Times New Roman"/>
                          <a:cs typeface="Times New Roman"/>
                        </a:rPr>
                        <a:t>.</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1778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endParaRPr sz="1600" u="none" strike="noStrike" cap="none">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hr-HR" sz="1400" u="none" strike="noStrike" cap="none" dirty="0" smtClean="0">
                          <a:latin typeface="Times New Roman"/>
                          <a:ea typeface="Times New Roman"/>
                          <a:cs typeface="Times New Roman"/>
                          <a:sym typeface="Times New Roman"/>
                        </a:rPr>
                        <a:t>Formativno i </a:t>
                      </a:r>
                      <a:r>
                        <a:rPr lang="hr-HR" sz="1400" u="none" strike="noStrike" cap="none" dirty="0" err="1" smtClean="0">
                          <a:latin typeface="Times New Roman"/>
                          <a:ea typeface="Times New Roman"/>
                          <a:cs typeface="Times New Roman"/>
                          <a:sym typeface="Times New Roman"/>
                        </a:rPr>
                        <a:t>sumativno</a:t>
                      </a:r>
                      <a:r>
                        <a:rPr lang="hr-HR" sz="1400" u="none" strike="noStrike" cap="none" dirty="0" smtClean="0">
                          <a:latin typeface="Times New Roman"/>
                          <a:ea typeface="Times New Roman"/>
                          <a:cs typeface="Times New Roman"/>
                          <a:sym typeface="Times New Roman"/>
                        </a:rPr>
                        <a:t> vrednovanje tijekom cijele školske godine </a:t>
                      </a:r>
                    </a:p>
                    <a:p>
                      <a:pPr marL="0" marR="0" lvl="0" indent="0" algn="just" rtl="0">
                        <a:lnSpc>
                          <a:spcPct val="100000"/>
                        </a:lnSpc>
                        <a:spcBef>
                          <a:spcPts val="0"/>
                        </a:spcBef>
                        <a:spcAft>
                          <a:spcPts val="0"/>
                        </a:spcAft>
                        <a:buClr>
                          <a:schemeClr val="dk1"/>
                        </a:buClr>
                        <a:buSzPts val="450"/>
                        <a:buFont typeface="Arial"/>
                        <a:buNone/>
                      </a:pP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aphicFrame>
        <p:nvGraphicFramePr>
          <p:cNvPr id="369" name="Google Shape;369;p23"/>
          <p:cNvGraphicFramePr/>
          <p:nvPr>
            <p:extLst>
              <p:ext uri="{D42A27DB-BD31-4B8C-83A1-F6EECF244321}">
                <p14:modId xmlns:p14="http://schemas.microsoft.com/office/powerpoint/2010/main" val="1882535804"/>
              </p:ext>
            </p:extLst>
          </p:nvPr>
        </p:nvGraphicFramePr>
        <p:xfrm>
          <a:off x="251337" y="214854"/>
          <a:ext cx="8794364" cy="6158195"/>
        </p:xfrm>
        <a:graphic>
          <a:graphicData uri="http://schemas.openxmlformats.org/drawingml/2006/table">
            <a:tbl>
              <a:tblPr>
                <a:noFill/>
                <a:tableStyleId>{B2E6745A-B9C5-42E0-A17B-FDAA3278ED7C}</a:tableStyleId>
              </a:tblPr>
              <a:tblGrid>
                <a:gridCol w="2697136">
                  <a:extLst>
                    <a:ext uri="{9D8B030D-6E8A-4147-A177-3AD203B41FA5}">
                      <a16:colId xmlns:a16="http://schemas.microsoft.com/office/drawing/2014/main" val="20000"/>
                    </a:ext>
                  </a:extLst>
                </a:gridCol>
                <a:gridCol w="6097228">
                  <a:extLst>
                    <a:ext uri="{9D8B030D-6E8A-4147-A177-3AD203B41FA5}">
                      <a16:colId xmlns:a16="http://schemas.microsoft.com/office/drawing/2014/main" val="20001"/>
                    </a:ext>
                  </a:extLst>
                </a:gridCol>
              </a:tblGrid>
              <a:tr h="6667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b="1"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IZBORNA </a:t>
                      </a:r>
                      <a:r>
                        <a:rPr lang="en" sz="1600" b="1" u="none" strike="noStrike" cap="none" dirty="0">
                          <a:solidFill>
                            <a:schemeClr val="dk1"/>
                          </a:solidFill>
                          <a:latin typeface="Times New Roman"/>
                          <a:ea typeface="Times New Roman"/>
                          <a:cs typeface="Times New Roman"/>
                        </a:rPr>
                        <a:t>NASTAVA NJEMAČKOG </a:t>
                      </a:r>
                      <a:r>
                        <a:rPr lang="en" sz="1600" b="1" u="none" strike="noStrike" cap="none" dirty="0">
                          <a:solidFill>
                            <a:schemeClr val="dk1"/>
                          </a:solidFill>
                          <a:latin typeface="Times New Roman"/>
                          <a:ea typeface="Times New Roman"/>
                          <a:cs typeface="Times New Roman"/>
                          <a:sym typeface="Times New Roman"/>
                        </a:rPr>
                        <a:t>JEZIKA</a:t>
                      </a:r>
                      <a:r>
                        <a:rPr lang="en" sz="1600" b="1" u="none" strike="noStrike" cap="none" dirty="0">
                          <a:solidFill>
                            <a:schemeClr val="dk1"/>
                          </a:solidFill>
                          <a:latin typeface="Times New Roman"/>
                          <a:ea typeface="Times New Roman"/>
                          <a:cs typeface="Times New Roman"/>
                        </a:rPr>
                        <a:t> </a:t>
                      </a:r>
                      <a:endParaRPr sz="1600" u="none" strike="noStrike" cap="none" dirty="0"/>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ea typeface="Times New Roman"/>
                          <a:cs typeface="Times New Roman"/>
                          <a:sym typeface="Times New Roman"/>
                        </a:rPr>
                        <a:t>za </a:t>
                      </a:r>
                      <a:r>
                        <a:rPr lang="hr-HR" sz="1600" b="1" u="none" strike="noStrike" cap="none" dirty="0" smtClean="0">
                          <a:solidFill>
                            <a:schemeClr val="dk1"/>
                          </a:solidFill>
                          <a:latin typeface="Times New Roman"/>
                          <a:ea typeface="Times New Roman"/>
                          <a:cs typeface="Times New Roman"/>
                        </a:rPr>
                        <a:t>učenike </a:t>
                      </a:r>
                      <a:r>
                        <a:rPr lang="hr-HR" sz="1600" b="1" u="none" strike="noStrike" cap="none" dirty="0" smtClean="0">
                          <a:solidFill>
                            <a:schemeClr val="dk1"/>
                          </a:solidFill>
                          <a:latin typeface="Times New Roman"/>
                          <a:ea typeface="Times New Roman"/>
                          <a:cs typeface="Times New Roman"/>
                          <a:sym typeface="Times New Roman"/>
                        </a:rPr>
                        <a:t>sedmog </a:t>
                      </a:r>
                      <a:r>
                        <a:rPr lang="hr-HR" sz="1600" b="1" u="none" strike="noStrike" cap="none" dirty="0" smtClean="0">
                          <a:solidFill>
                            <a:schemeClr val="dk1"/>
                          </a:solidFill>
                          <a:latin typeface="Times New Roman"/>
                          <a:ea typeface="Times New Roman"/>
                          <a:cs typeface="Times New Roman"/>
                        </a:rPr>
                        <a:t>razreda</a:t>
                      </a:r>
                      <a:endParaRPr lang="hr-HR" sz="1600" b="1"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053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rPr>
                        <a:t>Poticati i razvijati</a:t>
                      </a:r>
                      <a:r>
                        <a:rPr lang="en" sz="1400" u="none" strike="noStrike" cap="none" dirty="0">
                          <a:solidFill>
                            <a:schemeClr val="dk1"/>
                          </a:solidFill>
                          <a:latin typeface="Times New Roman"/>
                          <a:ea typeface="Times New Roman"/>
                          <a:cs typeface="Times New Roman"/>
                          <a:sym typeface="Times New Roman"/>
                        </a:rPr>
                        <a:t> kod učenika zanimanje i želju za </a:t>
                      </a:r>
                      <a:r>
                        <a:rPr lang="en" sz="1400" u="none" strike="noStrike" cap="none" dirty="0">
                          <a:solidFill>
                            <a:schemeClr val="dk1"/>
                          </a:solidFill>
                          <a:latin typeface="Times New Roman"/>
                          <a:ea typeface="Times New Roman"/>
                          <a:cs typeface="Times New Roman"/>
                        </a:rPr>
                        <a:t>daljnjim učenjem</a:t>
                      </a:r>
                      <a:r>
                        <a:rPr lang="en" sz="1400" u="none" strike="noStrike" cap="none" dirty="0">
                          <a:solidFill>
                            <a:schemeClr val="dk1"/>
                          </a:solidFill>
                          <a:latin typeface="Times New Roman"/>
                          <a:ea typeface="Times New Roman"/>
                          <a:cs typeface="Times New Roman"/>
                          <a:sym typeface="Times New Roman"/>
                        </a:rPr>
                        <a:t> njemačkog jezika</a:t>
                      </a:r>
                      <a:r>
                        <a:rPr lang="en" sz="1400" u="none" strike="noStrike" cap="none" dirty="0">
                          <a:solidFill>
                            <a:schemeClr val="dk1"/>
                          </a:solidFill>
                          <a:latin typeface="Times New Roman"/>
                          <a:ea typeface="Times New Roman"/>
                          <a:cs typeface="Times New Roman"/>
                        </a:rPr>
                        <a:t>. Proširiti interes učenika za njemački jezik</a:t>
                      </a:r>
                      <a:r>
                        <a:rPr lang="en" sz="1400" u="none" strike="noStrike" cap="none" dirty="0">
                          <a:solidFill>
                            <a:schemeClr val="dk1"/>
                          </a:solidFill>
                          <a:latin typeface="Times New Roman"/>
                          <a:ea typeface="Times New Roman"/>
                          <a:cs typeface="Times New Roman"/>
                          <a:sym typeface="Times New Roman"/>
                        </a:rPr>
                        <a:t> i kulturu.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83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endParaRPr lang="hr-HR" sz="1400" b="0" i="0" u="none" strike="noStrike" cap="none" noProof="0" dirty="0" smtClean="0">
                        <a:solidFill>
                          <a:schemeClr val="dk1"/>
                        </a:solidFill>
                        <a:latin typeface="Times New Roman"/>
                      </a:endParaRPr>
                    </a:p>
                    <a:p>
                      <a:pPr lvl="0" algn="just">
                        <a:lnSpc>
                          <a:spcPct val="100000"/>
                        </a:lnSpc>
                        <a:spcBef>
                          <a:spcPts val="0"/>
                        </a:spcBef>
                        <a:spcAft>
                          <a:spcPts val="0"/>
                        </a:spcAft>
                        <a:buNone/>
                      </a:pPr>
                      <a:r>
                        <a:rPr lang="hr-HR" sz="1400" b="0" i="0" u="none" strike="noStrike" cap="none" noProof="0" dirty="0" smtClean="0">
                          <a:solidFill>
                            <a:schemeClr val="dk1"/>
                          </a:solidFill>
                          <a:latin typeface="Times New Roman"/>
                        </a:rPr>
                        <a:t>Svladavanje osnovnih razina jezičnih vještina slušanja, čitanja i pisanja u svrhu razvijanja govorne interakcije kroz veliki broj strategija učenja i uporabe jezika. Razvijanje interesa za njemački jezik i kulturu.</a:t>
                      </a:r>
                    </a:p>
                    <a:p>
                      <a:pPr lvl="0" algn="just">
                        <a:lnSpc>
                          <a:spcPct val="100000"/>
                        </a:lnSpc>
                        <a:spcBef>
                          <a:spcPts val="0"/>
                        </a:spcBef>
                        <a:spcAft>
                          <a:spcPts val="0"/>
                        </a:spcAft>
                        <a:buNone/>
                      </a:pPr>
                      <a:endParaRPr lang="hr-HR" sz="1400" b="0" i="0" u="none" strike="noStrike" cap="none" noProof="0" dirty="0" smtClean="0">
                        <a:solidFill>
                          <a:schemeClr val="dk1"/>
                        </a:solidFill>
                        <a:latin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67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Antonija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Barišić</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Kolenac</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32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Individualni rad, rad u paru</a:t>
                      </a:r>
                      <a:r>
                        <a:rPr lang="en" sz="1400" u="none" strike="noStrike" cap="none" dirty="0">
                          <a:solidFill>
                            <a:schemeClr val="dk1"/>
                          </a:solidFill>
                          <a:latin typeface="Times New Roman"/>
                          <a:ea typeface="Times New Roman"/>
                          <a:cs typeface="Times New Roman"/>
                        </a:rPr>
                        <a:t> i u skupinama</a:t>
                      </a:r>
                      <a:r>
                        <a:rPr lang="en" sz="1400" u="none" strike="noStrike" cap="none" dirty="0">
                          <a:solidFill>
                            <a:schemeClr val="dk1"/>
                          </a:solidFill>
                          <a:latin typeface="Times New Roman"/>
                          <a:ea typeface="Times New Roman"/>
                          <a:cs typeface="Times New Roman"/>
                          <a:sym typeface="Times New Roman"/>
                        </a:rPr>
                        <a:t>.</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Obrada tekstova, prezentacija,</a:t>
                      </a:r>
                      <a:r>
                        <a:rPr lang="en" sz="1400" u="none" strike="noStrike" cap="none" dirty="0">
                          <a:solidFill>
                            <a:schemeClr val="dk1"/>
                          </a:solidFill>
                          <a:latin typeface="Times New Roman"/>
                          <a:ea typeface="Times New Roman"/>
                          <a:cs typeface="Times New Roman"/>
                        </a:rPr>
                        <a:t> izrada</a:t>
                      </a:r>
                      <a:r>
                        <a:rPr lang="en" sz="1400" u="none" strike="noStrike" cap="none" dirty="0">
                          <a:solidFill>
                            <a:schemeClr val="dk1"/>
                          </a:solidFill>
                          <a:latin typeface="Times New Roman"/>
                          <a:ea typeface="Times New Roman"/>
                          <a:cs typeface="Times New Roman"/>
                          <a:sym typeface="Times New Roman"/>
                        </a:rPr>
                        <a:t> plakata,</a:t>
                      </a:r>
                      <a:r>
                        <a:rPr lang="en" sz="1400" u="none" strike="noStrike" cap="none" dirty="0">
                          <a:solidFill>
                            <a:schemeClr val="dk1"/>
                          </a:solidFill>
                          <a:latin typeface="Times New Roman"/>
                          <a:ea typeface="Times New Roman"/>
                          <a:cs typeface="Times New Roman"/>
                        </a:rPr>
                        <a:t> igre</a:t>
                      </a:r>
                      <a:r>
                        <a:rPr lang="en" sz="1400" u="none" strike="noStrike" cap="none" dirty="0">
                          <a:solidFill>
                            <a:schemeClr val="dk1"/>
                          </a:solidFill>
                          <a:latin typeface="Times New Roman"/>
                          <a:ea typeface="Times New Roman"/>
                          <a:cs typeface="Times New Roman"/>
                          <a:sym typeface="Times New Roman"/>
                        </a:rPr>
                        <a:t>, kvizovi</a:t>
                      </a:r>
                      <a:r>
                        <a:rPr lang="en" sz="1400" u="none" strike="noStrike" cap="none" dirty="0">
                          <a:solidFill>
                            <a:schemeClr val="dk1"/>
                          </a:solidFill>
                          <a:latin typeface="Times New Roman"/>
                          <a:ea typeface="Times New Roman"/>
                          <a:cs typeface="Times New Roman"/>
                        </a:rPr>
                        <a:t>, dramatizacije. Korištenje</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različite literature i interneta</a:t>
                      </a:r>
                      <a:r>
                        <a:rPr lang="en" sz="1400" u="none" strike="noStrike" cap="none" dirty="0">
                          <a:solidFill>
                            <a:schemeClr val="dk1"/>
                          </a:solidFill>
                          <a:latin typeface="Times New Roman"/>
                          <a:ea typeface="Times New Roman"/>
                          <a:cs typeface="Times New Roman"/>
                          <a:sym typeface="Times New Roman"/>
                        </a:rPr>
                        <a: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18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70 sati izborne nastave njemačkog jezika, odnosno 2 sata tjedno tijekom školske godine </a:t>
                      </a:r>
                      <a:r>
                        <a:rPr lang="en" sz="1400" u="none" strike="noStrike" cap="none" dirty="0">
                          <a:solidFill>
                            <a:schemeClr val="dk1"/>
                          </a:solidFill>
                          <a:latin typeface="Times New Roman"/>
                          <a:ea typeface="Times New Roman"/>
                          <a:cs typeface="Times New Roman"/>
                        </a:rPr>
                        <a:t>2022./2023.</a:t>
                      </a:r>
                      <a:endParaRPr lang="en"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41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Arial"/>
                        <a:buNone/>
                      </a:pPr>
                      <a:r>
                        <a:rPr lang="en" sz="1400" u="none" strike="noStrike" cap="none" dirty="0">
                          <a:latin typeface="Times New Roman"/>
                          <a:ea typeface="Times New Roman"/>
                          <a:cs typeface="Times New Roman"/>
                          <a:sym typeface="Times New Roman"/>
                        </a:rPr>
                        <a:t>Troškovi potrošnog materijala.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008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Arial"/>
                        <a:buNone/>
                      </a:pPr>
                      <a:r>
                        <a:rPr lang="hr-HR" sz="1400" u="none" strike="noStrike" cap="none" dirty="0" smtClean="0">
                          <a:latin typeface="+mj-lt"/>
                        </a:rPr>
                        <a:t>Formativno i </a:t>
                      </a:r>
                      <a:r>
                        <a:rPr lang="hr-HR" sz="1400" u="none" strike="noStrike" cap="none" dirty="0" err="1" smtClean="0">
                          <a:latin typeface="+mj-lt"/>
                        </a:rPr>
                        <a:t>sumativno</a:t>
                      </a:r>
                      <a:r>
                        <a:rPr lang="hr-HR" sz="1400" u="none" strike="noStrike" cap="none" dirty="0" smtClean="0">
                          <a:latin typeface="+mj-lt"/>
                        </a:rPr>
                        <a:t> vrednovanje tijekom cijele školske godine </a:t>
                      </a:r>
                    </a:p>
                    <a:p>
                      <a:pPr marL="0" marR="0" lvl="0" indent="0" algn="l" rtl="0">
                        <a:lnSpc>
                          <a:spcPct val="100000"/>
                        </a:lnSpc>
                        <a:spcBef>
                          <a:spcPts val="0"/>
                        </a:spcBef>
                        <a:spcAft>
                          <a:spcPts val="0"/>
                        </a:spcAft>
                        <a:buClr>
                          <a:schemeClr val="dk1"/>
                        </a:buClr>
                        <a:buSzPts val="450"/>
                        <a:buFont typeface="Arial"/>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a:off x="1129004" y="563642"/>
            <a:ext cx="7184572" cy="13771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
              <a:buFont typeface="Times New Roman"/>
              <a:buNone/>
            </a:pPr>
            <a:r>
              <a:rPr lang="en" sz="3600" b="1" dirty="0">
                <a:latin typeface="Times New Roman"/>
                <a:ea typeface="Times New Roman"/>
                <a:cs typeface="Times New Roman"/>
                <a:sym typeface="Times New Roman"/>
              </a:rPr>
              <a:t>Načela</a:t>
            </a:r>
            <a:r>
              <a:rPr lang="en" sz="4000" b="1" dirty="0">
                <a:latin typeface="Times New Roman"/>
                <a:ea typeface="Times New Roman"/>
                <a:cs typeface="Times New Roman"/>
                <a:sym typeface="Times New Roman"/>
              </a:rPr>
              <a:t> </a:t>
            </a:r>
            <a:r>
              <a:rPr lang="en" sz="4000" b="1">
                <a:latin typeface="Times New Roman"/>
                <a:ea typeface="Times New Roman"/>
                <a:cs typeface="Times New Roman"/>
                <a:sym typeface="Times New Roman"/>
              </a:rPr>
              <a:t>nacionalnog </a:t>
            </a:r>
            <a:r>
              <a:rPr lang="hr-HR" sz="4000" b="1" smtClean="0">
                <a:latin typeface="Times New Roman"/>
                <a:ea typeface="Times New Roman"/>
                <a:cs typeface="Times New Roman"/>
                <a:sym typeface="Times New Roman"/>
              </a:rPr>
              <a:t>kurikulum</a:t>
            </a:r>
            <a:r>
              <a:rPr lang="en" sz="4000" b="1" smtClean="0">
                <a:latin typeface="Times New Roman"/>
                <a:ea typeface="Times New Roman"/>
                <a:cs typeface="Times New Roman"/>
                <a:sym typeface="Times New Roman"/>
              </a:rPr>
              <a:t>a</a:t>
            </a:r>
            <a:endParaRPr sz="4000" b="1" dirty="0">
              <a:latin typeface="Times New Roman"/>
              <a:ea typeface="Times New Roman"/>
              <a:cs typeface="Times New Roman"/>
              <a:sym typeface="Times New Roman"/>
            </a:endParaRPr>
          </a:p>
        </p:txBody>
      </p:sp>
      <p:sp>
        <p:nvSpPr>
          <p:cNvPr id="198" name="Google Shape;198;p6"/>
          <p:cNvSpPr txBox="1">
            <a:spLocks noGrp="1"/>
          </p:cNvSpPr>
          <p:nvPr>
            <p:ph type="body" idx="1"/>
          </p:nvPr>
        </p:nvSpPr>
        <p:spPr>
          <a:xfrm>
            <a:off x="1129003" y="1726163"/>
            <a:ext cx="7675759" cy="3632221"/>
          </a:xfrm>
          <a:prstGeom prst="rect">
            <a:avLst/>
          </a:prstGeom>
          <a:noFill/>
          <a:ln>
            <a:noFill/>
          </a:ln>
        </p:spPr>
        <p:txBody>
          <a:bodyPr spcFirstLastPara="1" wrap="square" lIns="91425" tIns="45700" rIns="91425" bIns="45700" anchor="ctr" anchorCtr="0">
            <a:noAutofit/>
          </a:bodyPr>
          <a:lstStyle/>
          <a:p>
            <a:pPr indent="-419100">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Osiguranje kvalitetnog odgoja i obrazovanja za sve</a:t>
            </a:r>
            <a:endParaRPr sz="2400" dirty="0">
              <a:latin typeface="Times New Roman"/>
              <a:ea typeface="Times New Roman"/>
              <a:cs typeface="Times New Roman"/>
              <a:sym typeface="Times New Roman"/>
            </a:endParaRPr>
          </a:p>
          <a:p>
            <a:pPr indent="-419100">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Jednakost obrazovnih mogućnosti za sve</a:t>
            </a:r>
            <a:endParaRPr sz="2400" dirty="0">
              <a:latin typeface="Times New Roman"/>
              <a:ea typeface="Times New Roman"/>
              <a:cs typeface="Times New Roman"/>
              <a:sym typeface="Times New Roman"/>
            </a:endParaRPr>
          </a:p>
          <a:p>
            <a:pPr indent="-419100">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Obveznost općeg obrazovanja</a:t>
            </a:r>
            <a:endParaRPr sz="2400" dirty="0">
              <a:latin typeface="Times New Roman"/>
              <a:ea typeface="Times New Roman"/>
              <a:cs typeface="Times New Roman"/>
              <a:sym typeface="Times New Roman"/>
            </a:endParaRPr>
          </a:p>
          <a:p>
            <a:pPr indent="-419100">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Uspravna i vodoravna prohodnost</a:t>
            </a:r>
            <a:endParaRPr sz="2400" dirty="0">
              <a:latin typeface="Times New Roman"/>
              <a:ea typeface="Times New Roman"/>
              <a:cs typeface="Times New Roman"/>
              <a:sym typeface="Times New Roman"/>
            </a:endParaRPr>
          </a:p>
          <a:p>
            <a:pPr indent="-419100">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Uključenost svih učenika u odgojno-obrazovni sustav</a:t>
            </a:r>
            <a:endParaRPr sz="2400" dirty="0">
              <a:latin typeface="Times New Roman"/>
              <a:ea typeface="Times New Roman"/>
              <a:cs typeface="Times New Roman"/>
              <a:sym typeface="Times New Roman"/>
            </a:endParaRPr>
          </a:p>
          <a:p>
            <a:pPr indent="-419100">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Znanstvena utemeljenost.</a:t>
            </a:r>
            <a:endParaRPr sz="2400" dirty="0">
              <a:latin typeface="Times New Roman"/>
              <a:ea typeface="Times New Roman"/>
              <a:cs typeface="Times New Roman"/>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aphicFrame>
        <p:nvGraphicFramePr>
          <p:cNvPr id="375" name="Google Shape;375;p24"/>
          <p:cNvGraphicFramePr/>
          <p:nvPr>
            <p:extLst>
              <p:ext uri="{D42A27DB-BD31-4B8C-83A1-F6EECF244321}">
                <p14:modId xmlns:p14="http://schemas.microsoft.com/office/powerpoint/2010/main" val="2510673182"/>
              </p:ext>
            </p:extLst>
          </p:nvPr>
        </p:nvGraphicFramePr>
        <p:xfrm>
          <a:off x="228112" y="305317"/>
          <a:ext cx="8687775" cy="5901400"/>
        </p:xfrm>
        <a:graphic>
          <a:graphicData uri="http://schemas.openxmlformats.org/drawingml/2006/table">
            <a:tbl>
              <a:tblPr>
                <a:noFill/>
                <a:tableStyleId>{B2E6745A-B9C5-42E0-A17B-FDAA3278ED7C}</a:tableStyleId>
              </a:tblPr>
              <a:tblGrid>
                <a:gridCol w="2457950">
                  <a:extLst>
                    <a:ext uri="{9D8B030D-6E8A-4147-A177-3AD203B41FA5}">
                      <a16:colId xmlns:a16="http://schemas.microsoft.com/office/drawing/2014/main" val="20000"/>
                    </a:ext>
                  </a:extLst>
                </a:gridCol>
                <a:gridCol w="6229825">
                  <a:extLst>
                    <a:ext uri="{9D8B030D-6E8A-4147-A177-3AD203B41FA5}">
                      <a16:colId xmlns:a16="http://schemas.microsoft.com/office/drawing/2014/main" val="20001"/>
                    </a:ext>
                  </a:extLst>
                </a:gridCol>
              </a:tblGrid>
              <a:tr h="7448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IZBORNA NASTAVA NJEMAČKOG JEZIKA</a:t>
                      </a:r>
                      <a:r>
                        <a:rPr lang="en" sz="1600" b="1" u="none" strike="noStrike" cap="none" dirty="0">
                          <a:solidFill>
                            <a:schemeClr val="dk1"/>
                          </a:solidFill>
                          <a:latin typeface="Times New Roman"/>
                          <a:ea typeface="Times New Roman"/>
                          <a:cs typeface="Times New Roman"/>
                        </a:rPr>
                        <a:t> </a:t>
                      </a:r>
                      <a:endParaRPr sz="1600" u="none" strike="noStrike" cap="none" dirty="0"/>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ea typeface="Times New Roman"/>
                          <a:cs typeface="Times New Roman"/>
                          <a:sym typeface="Times New Roman"/>
                        </a:rPr>
                        <a:t>za</a:t>
                      </a:r>
                      <a:r>
                        <a:rPr lang="hr-HR" sz="1600" b="1" u="none" strike="noStrike" cap="none" dirty="0" smtClean="0">
                          <a:solidFill>
                            <a:schemeClr val="dk1"/>
                          </a:solidFill>
                          <a:latin typeface="Times New Roman"/>
                          <a:ea typeface="Times New Roman"/>
                          <a:cs typeface="Times New Roman"/>
                        </a:rPr>
                        <a:t> </a:t>
                      </a:r>
                      <a:r>
                        <a:rPr lang="hr-HR" sz="1600" b="1" u="none" strike="noStrike" cap="none" dirty="0" smtClean="0">
                          <a:solidFill>
                            <a:schemeClr val="dk1"/>
                          </a:solidFill>
                          <a:latin typeface="Times New Roman"/>
                          <a:ea typeface="Times New Roman"/>
                          <a:cs typeface="Times New Roman"/>
                          <a:sym typeface="Times New Roman"/>
                        </a:rPr>
                        <a:t> </a:t>
                      </a:r>
                      <a:r>
                        <a:rPr lang="hr-HR" sz="1600" b="1" u="none" strike="noStrike" cap="none" dirty="0" smtClean="0">
                          <a:solidFill>
                            <a:schemeClr val="dk1"/>
                          </a:solidFill>
                          <a:latin typeface="Times New Roman"/>
                          <a:ea typeface="Times New Roman"/>
                          <a:cs typeface="Times New Roman"/>
                        </a:rPr>
                        <a:t>učenike </a:t>
                      </a:r>
                      <a:r>
                        <a:rPr lang="hr-HR" sz="1600" b="1" u="none" strike="noStrike" cap="none" dirty="0" smtClean="0">
                          <a:solidFill>
                            <a:schemeClr val="dk1"/>
                          </a:solidFill>
                          <a:latin typeface="Times New Roman"/>
                          <a:ea typeface="Times New Roman"/>
                          <a:cs typeface="Times New Roman"/>
                          <a:sym typeface="Times New Roman"/>
                        </a:rPr>
                        <a:t>osmog </a:t>
                      </a:r>
                      <a:r>
                        <a:rPr lang="hr-HR" sz="1600" b="1" u="none" strike="noStrike" cap="none" dirty="0" smtClean="0">
                          <a:solidFill>
                            <a:schemeClr val="dk1"/>
                          </a:solidFill>
                          <a:latin typeface="Times New Roman"/>
                          <a:ea typeface="Times New Roman"/>
                          <a:cs typeface="Times New Roman"/>
                        </a:rPr>
                        <a:t>razreda</a:t>
                      </a:r>
                      <a:endParaRPr lang="hr-H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448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rPr>
                        <a:t>Razvoj</a:t>
                      </a:r>
                      <a:r>
                        <a:rPr lang="en" sz="1400" u="none" strike="noStrike" cap="none" dirty="0">
                          <a:solidFill>
                            <a:schemeClr val="dk1"/>
                          </a:solidFill>
                          <a:latin typeface="Times New Roman"/>
                          <a:ea typeface="Times New Roman"/>
                          <a:cs typeface="Times New Roman"/>
                          <a:sym typeface="Times New Roman"/>
                        </a:rPr>
                        <a:t> višejezične i međukulturne kompetencije učenika</a:t>
                      </a:r>
                      <a:r>
                        <a:rPr lang="en" sz="1400" u="none" strike="noStrike" cap="none" dirty="0">
                          <a:solidFill>
                            <a:schemeClr val="dk1"/>
                          </a:solidFill>
                          <a:latin typeface="Times New Roman"/>
                          <a:ea typeface="Times New Roman"/>
                          <a:cs typeface="Times New Roman"/>
                        </a:rPr>
                        <a:t>.</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67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Arial"/>
                        <a:buNone/>
                      </a:pP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450"/>
                        <a:buFont typeface="Arial"/>
                        <a:buNone/>
                      </a:pPr>
                      <a:r>
                        <a:rPr lang="en" sz="1400" u="none" strike="noStrike" cap="none" dirty="0">
                          <a:solidFill>
                            <a:schemeClr val="dk1"/>
                          </a:solidFill>
                          <a:latin typeface="Times New Roman"/>
                          <a:ea typeface="Times New Roman"/>
                          <a:cs typeface="Times New Roman"/>
                        </a:rPr>
                        <a:t> </a:t>
                      </a:r>
                      <a:r>
                        <a:rPr lang="hr-HR" sz="1400" u="none" strike="noStrike" cap="none" dirty="0" smtClean="0">
                          <a:solidFill>
                            <a:schemeClr val="dk1"/>
                          </a:solidFill>
                          <a:latin typeface="Times New Roman"/>
                          <a:ea typeface="Times New Roman"/>
                          <a:cs typeface="Times New Roman"/>
                        </a:rPr>
                        <a:t>Svladavanje osnovnih razina jezičnih vještina slušanja, čitanja i pisanja u svrhu razvijanja govorne interakcije kroz veliki broj strategija učenja i uporabe jezika. Razvijanje interesa za njemački jezik i kulturu.</a:t>
                      </a:r>
                    </a:p>
                    <a:p>
                      <a:pPr marL="0" marR="0" lvl="0" indent="0" algn="l" rtl="0">
                        <a:lnSpc>
                          <a:spcPct val="100000"/>
                        </a:lnSpc>
                        <a:spcBef>
                          <a:spcPts val="0"/>
                        </a:spcBef>
                        <a:spcAft>
                          <a:spcPts val="0"/>
                        </a:spcAft>
                        <a:buClr>
                          <a:schemeClr val="dk1"/>
                        </a:buClr>
                        <a:buSzPts val="450"/>
                        <a:buFont typeface="Arial"/>
                        <a:buNone/>
                      </a:pPr>
                      <a:endParaRPr lang="en"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623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NOSITELJI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solidFill>
                            <a:schemeClr val="dk1"/>
                          </a:solidFill>
                          <a:latin typeface="Times New Roman"/>
                          <a:ea typeface="Times New Roman"/>
                          <a:cs typeface="Times New Roman"/>
                        </a:rPr>
                        <a:t>Luka </a:t>
                      </a:r>
                      <a:r>
                        <a:rPr lang="en-US" sz="1400" u="none" strike="noStrike" cap="none" dirty="0" err="1" smtClean="0">
                          <a:solidFill>
                            <a:schemeClr val="dk1"/>
                          </a:solidFill>
                          <a:latin typeface="Times New Roman"/>
                          <a:ea typeface="Times New Roman"/>
                          <a:cs typeface="Times New Roman"/>
                        </a:rPr>
                        <a:t>Zorica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633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Individualni rad, rad u paru, rad u</a:t>
                      </a:r>
                      <a:r>
                        <a:rPr lang="en" sz="1400" u="none" strike="noStrike" cap="none" dirty="0">
                          <a:solidFill>
                            <a:schemeClr val="dk1"/>
                          </a:solidFill>
                          <a:latin typeface="Times New Roman"/>
                          <a:ea typeface="Times New Roman"/>
                          <a:cs typeface="Times New Roman"/>
                        </a:rPr>
                        <a:t> skupinama. </a:t>
                      </a:r>
                      <a:r>
                        <a:rPr lang="en" sz="1400" u="none" strike="noStrike" cap="none" dirty="0">
                          <a:solidFill>
                            <a:schemeClr val="dk1"/>
                          </a:solidFill>
                          <a:latin typeface="Times New Roman"/>
                          <a:ea typeface="Times New Roman"/>
                          <a:cs typeface="Times New Roman"/>
                          <a:sym typeface="Times New Roman"/>
                        </a:rPr>
                        <a:t>Obrada tekstova, prezentacija, izrada plakata, </a:t>
                      </a:r>
                      <a:r>
                        <a:rPr lang="en" sz="1400" u="none" strike="noStrike" cap="none" dirty="0">
                          <a:solidFill>
                            <a:schemeClr val="dk1"/>
                          </a:solidFill>
                          <a:latin typeface="Times New Roman"/>
                          <a:ea typeface="Times New Roman"/>
                          <a:cs typeface="Times New Roman"/>
                        </a:rPr>
                        <a:t>kvizovi, igre, dramatizacije. Korištenje</a:t>
                      </a:r>
                      <a:r>
                        <a:rPr lang="en" sz="1400" u="none" strike="noStrike" cap="none" dirty="0">
                          <a:solidFill>
                            <a:schemeClr val="dk1"/>
                          </a:solidFill>
                          <a:latin typeface="Times New Roman"/>
                          <a:ea typeface="Times New Roman"/>
                          <a:cs typeface="Times New Roman"/>
                          <a:sym typeface="Times New Roman"/>
                        </a:rPr>
                        <a:t> razne literature</a:t>
                      </a:r>
                      <a:r>
                        <a:rPr lang="en" sz="1400" u="none" strike="noStrike" cap="none" dirty="0">
                          <a:solidFill>
                            <a:schemeClr val="dk1"/>
                          </a:solidFill>
                          <a:latin typeface="Times New Roman"/>
                          <a:ea typeface="Times New Roman"/>
                          <a:cs typeface="Times New Roman"/>
                        </a:rPr>
                        <a:t> i </a:t>
                      </a:r>
                      <a:r>
                        <a:rPr lang="en" sz="1400" u="none" strike="noStrike" cap="none" dirty="0">
                          <a:solidFill>
                            <a:schemeClr val="dk1"/>
                          </a:solidFill>
                          <a:latin typeface="Times New Roman"/>
                          <a:ea typeface="Times New Roman"/>
                          <a:cs typeface="Times New Roman"/>
                          <a:sym typeface="Times New Roman"/>
                        </a:rPr>
                        <a:t>interneta.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2362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70 sati izborne nastave njemačkog jezika, odnosno 2 sata tjedno </a:t>
                      </a:r>
                      <a:r>
                        <a:rPr lang="en" sz="1400" u="none" strike="noStrike" cap="none" dirty="0">
                          <a:latin typeface="Times New Roman"/>
                          <a:ea typeface="Times New Roman"/>
                          <a:cs typeface="Times New Roman"/>
                          <a:sym typeface="Times New Roman"/>
                        </a:rPr>
                        <a:t>tijekom školske godine </a:t>
                      </a:r>
                      <a:r>
                        <a:rPr lang="en" sz="1400" u="none" strike="noStrike" cap="none" dirty="0">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33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Times New Roman"/>
                          <a:ea typeface="Times New Roman"/>
                          <a:cs typeface="Times New Roman"/>
                        </a:rPr>
                        <a:t>Troškovi</a:t>
                      </a:r>
                      <a:r>
                        <a:rPr lang="en" sz="1400" u="none" strike="noStrike" cap="none" dirty="0">
                          <a:latin typeface="Times New Roman"/>
                          <a:ea typeface="Times New Roman"/>
                          <a:cs typeface="Times New Roman"/>
                          <a:sym typeface="Times New Roman"/>
                        </a:rPr>
                        <a:t> potrošnog materijala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169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smtClean="0">
                          <a:latin typeface="Times New Roman"/>
                          <a:ea typeface="Times New Roman"/>
                          <a:cs typeface="Times New Roman"/>
                          <a:sym typeface="Times New Roman"/>
                        </a:rPr>
                        <a:t>Formativno i </a:t>
                      </a:r>
                      <a:r>
                        <a:rPr lang="hr-HR" sz="1400" u="none" strike="noStrike" cap="none" dirty="0" err="1" smtClean="0">
                          <a:latin typeface="Times New Roman"/>
                          <a:ea typeface="Times New Roman"/>
                          <a:cs typeface="Times New Roman"/>
                          <a:sym typeface="Times New Roman"/>
                        </a:rPr>
                        <a:t>sumativno</a:t>
                      </a:r>
                      <a:r>
                        <a:rPr lang="hr-HR" sz="1400" u="none" strike="noStrike" cap="none" dirty="0" smtClean="0">
                          <a:latin typeface="Times New Roman"/>
                          <a:ea typeface="Times New Roman"/>
                          <a:cs typeface="Times New Roman"/>
                          <a:sym typeface="Times New Roman"/>
                        </a:rPr>
                        <a:t> vrednovanje tijekom cijele školske godine </a:t>
                      </a:r>
                    </a:p>
                    <a:p>
                      <a:pPr marL="0" marR="0" lvl="0" indent="0" algn="l" rtl="0">
                        <a:lnSpc>
                          <a:spcPct val="100000"/>
                        </a:lnSpc>
                        <a:spcBef>
                          <a:spcPts val="0"/>
                        </a:spcBef>
                        <a:spcAft>
                          <a:spcPts val="0"/>
                        </a:spcAft>
                        <a:buClr>
                          <a:srgbClr val="000000"/>
                        </a:buClr>
                        <a:buSzPts val="450"/>
                        <a:buFont typeface="Arial"/>
                        <a:buNone/>
                      </a:pP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pSp>
        <p:nvGrpSpPr>
          <p:cNvPr id="435" name="Google Shape;435;p33"/>
          <p:cNvGrpSpPr/>
          <p:nvPr/>
        </p:nvGrpSpPr>
        <p:grpSpPr>
          <a:xfrm>
            <a:off x="1151725" y="1370733"/>
            <a:ext cx="7027299" cy="3347190"/>
            <a:chOff x="1116575" y="1951033"/>
            <a:chExt cx="7027299" cy="3347190"/>
          </a:xfrm>
        </p:grpSpPr>
        <p:sp>
          <p:nvSpPr>
            <p:cNvPr id="436" name="Google Shape;436;p33"/>
            <p:cNvSpPr/>
            <p:nvPr/>
          </p:nvSpPr>
          <p:spPr>
            <a:xfrm>
              <a:off x="1195387" y="1951033"/>
              <a:ext cx="6948487" cy="17192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3"/>
            <p:cNvSpPr txBox="1"/>
            <p:nvPr/>
          </p:nvSpPr>
          <p:spPr>
            <a:xfrm>
              <a:off x="1116575" y="3206023"/>
              <a:ext cx="6840600" cy="2092200"/>
            </a:xfrm>
            <a:prstGeom prst="rect">
              <a:avLst/>
            </a:prstGeom>
            <a:noFill/>
            <a:ln>
              <a:noFill/>
            </a:ln>
          </p:spPr>
          <p:txBody>
            <a:bodyPr spcFirstLastPara="1" wrap="square" lIns="65450" tIns="65450" rIns="65450" bIns="65450" anchor="ctr" anchorCtr="0">
              <a:noAutofit/>
            </a:bodyPr>
            <a:lstStyle/>
            <a:p>
              <a:pPr marL="0" marR="0" lvl="0" indent="0" algn="ctr" rtl="0">
                <a:lnSpc>
                  <a:spcPct val="90000"/>
                </a:lnSpc>
                <a:spcBef>
                  <a:spcPts val="0"/>
                </a:spcBef>
                <a:spcAft>
                  <a:spcPts val="0"/>
                </a:spcAft>
                <a:buClr>
                  <a:srgbClr val="000000"/>
                </a:buClr>
                <a:buSzPts val="725"/>
                <a:buFont typeface="Arial"/>
                <a:buNone/>
              </a:pPr>
              <a:r>
                <a:rPr lang="en" sz="4800" b="1" i="0" u="none" strike="noStrike" cap="none">
                  <a:solidFill>
                    <a:srgbClr val="000000"/>
                  </a:solidFill>
                  <a:latin typeface="Times New Roman"/>
                  <a:ea typeface="Times New Roman"/>
                  <a:cs typeface="Times New Roman"/>
                  <a:sym typeface="Times New Roman"/>
                </a:rPr>
                <a:t>IZVANNASTAVNE AKTIVNOSTI</a:t>
              </a:r>
              <a:endParaRPr sz="48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4"/>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44" name="Google Shape;444;p34"/>
          <p:cNvSpPr txBox="1"/>
          <p:nvPr/>
        </p:nvSpPr>
        <p:spPr>
          <a:xfrm>
            <a:off x="1045029" y="1989133"/>
            <a:ext cx="7343191" cy="4154487"/>
          </a:xfrm>
          <a:prstGeom prst="rect">
            <a:avLst/>
          </a:prstGeom>
          <a:noFill/>
          <a:ln>
            <a:noFill/>
          </a:ln>
        </p:spPr>
        <p:txBody>
          <a:bodyPr spcFirstLastPara="1" wrap="square" lIns="91425" tIns="45700" rIns="91425" bIns="45700" anchor="t" anchorCtr="0">
            <a:noAutofit/>
          </a:bodyPr>
          <a:lstStyle/>
          <a:p>
            <a:pPr algn="just">
              <a:buClr>
                <a:schemeClr val="dk1"/>
              </a:buClr>
              <a:buSzPts val="450"/>
            </a:pPr>
            <a:r>
              <a:rPr lang="en" sz="1600" b="0" i="0" u="none" strike="noStrike" cap="none" dirty="0">
                <a:solidFill>
                  <a:schemeClr val="dk1"/>
                </a:solidFill>
                <a:latin typeface="+mj-lt"/>
                <a:sym typeface="Arial"/>
              </a:rPr>
              <a:t>U našoj školi organizira se niz izvannastavnih aktivnosti koje imaju za cilj poticati učenike na sudjelovanje, promatranje, samostalno istraživanje, otkrivanje i zaključivanje.</a:t>
            </a:r>
            <a:r>
              <a:rPr lang="en" sz="1600" dirty="0">
                <a:solidFill>
                  <a:schemeClr val="dk1"/>
                </a:solidFill>
                <a:latin typeface="+mj-lt"/>
              </a:rPr>
              <a:t> </a:t>
            </a:r>
            <a:endParaRPr sz="1600" b="0"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mj-lt"/>
              <a:sym typeface="Arial"/>
            </a:endParaRPr>
          </a:p>
          <a:p>
            <a:pPr algn="just">
              <a:buClr>
                <a:schemeClr val="dk1"/>
              </a:buClr>
              <a:buSzPts val="450"/>
            </a:pPr>
            <a:r>
              <a:rPr lang="en" sz="1600" b="0" i="0" u="none" strike="noStrike" cap="none" dirty="0">
                <a:solidFill>
                  <a:schemeClr val="dk1"/>
                </a:solidFill>
                <a:latin typeface="+mj-lt"/>
                <a:sym typeface="Arial"/>
              </a:rPr>
              <a:t>Škola omogućuje da se raznovrsni i kvalitetni sadržaji organiziraju za sve učenike (prosječne, darovite, s posebnim potrebama...), da učenici samostalno biraju prema osobnim interesima i talentima te da se osiguraju materijalni, tehnički, programski i organizacijski</a:t>
            </a:r>
            <a:r>
              <a:rPr lang="en" sz="1600" dirty="0">
                <a:solidFill>
                  <a:schemeClr val="dk1"/>
                </a:solidFill>
                <a:latin typeface="+mj-lt"/>
              </a:rPr>
              <a:t> </a:t>
            </a:r>
            <a:r>
              <a:rPr lang="en" sz="1600" b="0" i="0" u="none" strike="noStrike" cap="none" dirty="0">
                <a:solidFill>
                  <a:schemeClr val="dk1"/>
                </a:solidFill>
                <a:latin typeface="+mj-lt"/>
                <a:sym typeface="Arial"/>
              </a:rPr>
              <a:t> uvjeti kako bi se ti sadržaji proveli što kvalitetnije.</a:t>
            </a:r>
            <a:r>
              <a:rPr lang="en" sz="1600" dirty="0">
                <a:solidFill>
                  <a:schemeClr val="dk1"/>
                </a:solidFill>
                <a:latin typeface="+mj-lt"/>
              </a:rPr>
              <a:t> </a:t>
            </a:r>
            <a:endParaRPr sz="1600" b="0"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mj-lt"/>
              <a:sym typeface="Arial"/>
            </a:endParaRPr>
          </a:p>
          <a:p>
            <a:pPr algn="just">
              <a:buClr>
                <a:schemeClr val="dk1"/>
              </a:buClr>
              <a:buSzPts val="450"/>
            </a:pPr>
            <a:r>
              <a:rPr lang="en" sz="1600" b="0" i="0" u="none" strike="noStrike" cap="none" dirty="0">
                <a:solidFill>
                  <a:schemeClr val="dk1"/>
                </a:solidFill>
                <a:latin typeface="+mj-lt"/>
                <a:sym typeface="Arial"/>
              </a:rPr>
              <a:t>Prilagođavanjem </a:t>
            </a:r>
            <a:r>
              <a:rPr lang="en" sz="1600" b="0" i="0" u="none" strike="noStrike" cap="none">
                <a:solidFill>
                  <a:schemeClr val="dk1"/>
                </a:solidFill>
                <a:latin typeface="+mj-lt"/>
                <a:sym typeface="Arial"/>
              </a:rPr>
              <a:t>i </a:t>
            </a:r>
            <a:r>
              <a:rPr lang="hr-HR" sz="1600" b="0" i="0" u="none" strike="noStrike" cap="none" smtClean="0">
                <a:solidFill>
                  <a:schemeClr val="dk1"/>
                </a:solidFill>
                <a:latin typeface="+mj-lt"/>
                <a:sym typeface="Arial"/>
              </a:rPr>
              <a:t>kurikulum</a:t>
            </a:r>
            <a:r>
              <a:rPr lang="en" sz="1600" b="0" i="0" u="none" strike="noStrike" cap="none" smtClean="0">
                <a:solidFill>
                  <a:schemeClr val="dk1"/>
                </a:solidFill>
                <a:latin typeface="+mj-lt"/>
                <a:sym typeface="Arial"/>
              </a:rPr>
              <a:t>arnim </a:t>
            </a:r>
            <a:r>
              <a:rPr lang="en" sz="1600" b="0" i="0" u="none" strike="noStrike" cap="none" dirty="0">
                <a:solidFill>
                  <a:schemeClr val="dk1"/>
                </a:solidFill>
                <a:latin typeface="+mj-lt"/>
                <a:sym typeface="Arial"/>
              </a:rPr>
              <a:t>pristupom odgojno-obrazovnog rada, oblika i</a:t>
            </a:r>
            <a:r>
              <a:rPr lang="en" sz="1600" dirty="0">
                <a:solidFill>
                  <a:schemeClr val="dk1"/>
                </a:solidFill>
                <a:latin typeface="+mj-lt"/>
              </a:rPr>
              <a:t> </a:t>
            </a:r>
            <a:r>
              <a:rPr lang="en" sz="1600" b="0" i="0" u="none" strike="noStrike" cap="none" dirty="0">
                <a:solidFill>
                  <a:schemeClr val="dk1"/>
                </a:solidFill>
                <a:latin typeface="+mj-lt"/>
                <a:sym typeface="Arial"/>
              </a:rPr>
              <a:t> metoda, kroz mehanizme kreativnog razmišljanja sprečavaju se neprihvatljiva ponašanja učenika te se razvija njihov pozitivan odnos spram kulturnih i estetskih vrijednosti (Ksenija Borović, učitelj mentor).</a:t>
            </a:r>
            <a:endParaRPr sz="1600" b="0"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mj-lt"/>
              <a:sym typeface="Arial"/>
            </a:endParaRPr>
          </a:p>
        </p:txBody>
      </p:sp>
      <p:sp>
        <p:nvSpPr>
          <p:cNvPr id="445" name="Google Shape;445;p34"/>
          <p:cNvSpPr/>
          <p:nvPr/>
        </p:nvSpPr>
        <p:spPr>
          <a:xfrm>
            <a:off x="1294625" y="548675"/>
            <a:ext cx="6823200" cy="1152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en" sz="3600" b="1" i="0" u="none" strike="noStrike" cap="none">
                <a:solidFill>
                  <a:srgbClr val="000000"/>
                </a:solidFill>
                <a:latin typeface="Calibri"/>
                <a:ea typeface="Calibri"/>
                <a:cs typeface="Calibri"/>
                <a:sym typeface="Calibri"/>
              </a:rPr>
              <a:t>IZVANNASTAVNE AKTIVNOSTI</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35"/>
          <p:cNvSpPr/>
          <p:nvPr/>
        </p:nvSpPr>
        <p:spPr>
          <a:xfrm>
            <a:off x="1693896" y="1885278"/>
            <a:ext cx="6051177" cy="2524489"/>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 sz="3600" b="1" i="0" u="none" strike="noStrike" cap="none">
                <a:solidFill>
                  <a:schemeClr val="dk1"/>
                </a:solidFill>
                <a:latin typeface="Times New Roman"/>
                <a:ea typeface="Times New Roman"/>
                <a:cs typeface="Times New Roman"/>
                <a:sym typeface="Times New Roman"/>
              </a:rPr>
              <a:t>IZVANNASTAVNE AKTIVNOSTI RAZREDNE NASTAVE</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6"/>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60" name="Google Shape;460;p36"/>
          <p:cNvGraphicFramePr/>
          <p:nvPr>
            <p:extLst>
              <p:ext uri="{D42A27DB-BD31-4B8C-83A1-F6EECF244321}">
                <p14:modId xmlns:p14="http://schemas.microsoft.com/office/powerpoint/2010/main" val="2254397401"/>
              </p:ext>
            </p:extLst>
          </p:nvPr>
        </p:nvGraphicFramePr>
        <p:xfrm>
          <a:off x="251187" y="275417"/>
          <a:ext cx="8641625" cy="6217637"/>
        </p:xfrm>
        <a:graphic>
          <a:graphicData uri="http://schemas.openxmlformats.org/drawingml/2006/table">
            <a:tbl>
              <a:tblPr>
                <a:noFill/>
                <a:tableStyleId>{B2E6745A-B9C5-42E0-A17B-FDAA3278ED7C}</a:tableStyleId>
              </a:tblPr>
              <a:tblGrid>
                <a:gridCol w="2268078">
                  <a:extLst>
                    <a:ext uri="{9D8B030D-6E8A-4147-A177-3AD203B41FA5}">
                      <a16:colId xmlns:a16="http://schemas.microsoft.com/office/drawing/2014/main" val="20000"/>
                    </a:ext>
                  </a:extLst>
                </a:gridCol>
                <a:gridCol w="6373547">
                  <a:extLst>
                    <a:ext uri="{9D8B030D-6E8A-4147-A177-3AD203B41FA5}">
                      <a16:colId xmlns:a16="http://schemas.microsoft.com/office/drawing/2014/main" val="20001"/>
                    </a:ext>
                  </a:extLst>
                </a:gridCol>
              </a:tblGrid>
              <a:tr h="1008868">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sv-SE" sz="1600" b="1" u="none" strike="noStrike" cap="none" dirty="0" smtClean="0">
                          <a:solidFill>
                            <a:schemeClr val="dk1"/>
                          </a:solidFill>
                          <a:latin typeface="Times New Roman"/>
                          <a:ea typeface="Times New Roman"/>
                          <a:cs typeface="Times New Roman"/>
                          <a:sym typeface="Times New Roman"/>
                        </a:rPr>
                        <a:t>MALI ZBOR </a:t>
                      </a:r>
                      <a:r>
                        <a:rPr lang="sv-SE" sz="1600" b="1" u="none" strike="noStrike" cap="none" dirty="0" smtClean="0">
                          <a:solidFill>
                            <a:schemeClr val="dk1"/>
                          </a:solidFill>
                          <a:latin typeface="Times New Roman"/>
                          <a:ea typeface="Times New Roman"/>
                          <a:cs typeface="Times New Roman"/>
                        </a:rPr>
                        <a:t> </a:t>
                      </a:r>
                      <a:r>
                        <a:rPr lang="sv-SE" sz="1600" b="1" u="none" strike="noStrike" cap="none" dirty="0" smtClean="0">
                          <a:solidFill>
                            <a:schemeClr val="dk1"/>
                          </a:solidFill>
                          <a:latin typeface="Times New Roman"/>
                          <a:ea typeface="Times New Roman"/>
                          <a:cs typeface="Times New Roman"/>
                          <a:sym typeface="Times New Roman"/>
                        </a:rPr>
                        <a:t> </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r>
                        <a:rPr lang="sv-SE" sz="1600" b="1" u="none" strike="noStrike" cap="none" dirty="0" smtClean="0">
                          <a:solidFill>
                            <a:schemeClr val="dk1"/>
                          </a:solidFill>
                          <a:latin typeface="Times New Roman"/>
                          <a:ea typeface="Times New Roman"/>
                          <a:cs typeface="Times New Roman"/>
                          <a:sym typeface="Times New Roman"/>
                        </a:rPr>
                        <a:t>izvannastavna aktivnost za učenike r</a:t>
                      </a:r>
                      <a:r>
                        <a:rPr lang="hr-HR" sz="1600" b="1" u="none" strike="noStrike" cap="none" dirty="0" err="1" smtClean="0">
                          <a:solidFill>
                            <a:schemeClr val="dk1"/>
                          </a:solidFill>
                          <a:latin typeface="Times New Roman"/>
                          <a:ea typeface="Times New Roman"/>
                          <a:cs typeface="Times New Roman"/>
                          <a:sym typeface="Times New Roman"/>
                        </a:rPr>
                        <a:t>azredne</a:t>
                      </a:r>
                      <a:r>
                        <a:rPr lang="hr-HR" sz="1600" b="1" u="none" strike="noStrike" cap="none" dirty="0" smtClean="0">
                          <a:solidFill>
                            <a:schemeClr val="dk1"/>
                          </a:solidFill>
                          <a:latin typeface="Times New Roman"/>
                          <a:ea typeface="Times New Roman"/>
                          <a:cs typeface="Times New Roman"/>
                          <a:sym typeface="Times New Roman"/>
                        </a:rPr>
                        <a:t> </a:t>
                      </a:r>
                      <a:r>
                        <a:rPr lang="sv-SE" sz="1600" b="1" u="none" strike="noStrike" cap="none" dirty="0" smtClean="0">
                          <a:solidFill>
                            <a:schemeClr val="dk1"/>
                          </a:solidFill>
                          <a:latin typeface="Times New Roman"/>
                          <a:ea typeface="Times New Roman"/>
                          <a:cs typeface="Times New Roman"/>
                          <a:sym typeface="Times New Roman"/>
                        </a:rPr>
                        <a:t>n</a:t>
                      </a:r>
                      <a:r>
                        <a:rPr lang="hr-HR" sz="1600" b="1" u="none" strike="noStrike" cap="none" dirty="0" err="1" smtClean="0">
                          <a:solidFill>
                            <a:schemeClr val="dk1"/>
                          </a:solidFill>
                          <a:latin typeface="Times New Roman"/>
                          <a:ea typeface="Times New Roman"/>
                          <a:cs typeface="Times New Roman"/>
                          <a:sym typeface="Times New Roman"/>
                        </a:rPr>
                        <a:t>astave</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Font typeface="Times New Roman"/>
                        <a:buNone/>
                      </a:pPr>
                      <a:endParaRPr lang="sv-SE"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41488">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hr-HR" sz="1400" u="none" strike="noStrike" cap="none" dirty="0" smtClean="0">
                          <a:solidFill>
                            <a:schemeClr val="dk1"/>
                          </a:solidFill>
                          <a:latin typeface="Times New Roman"/>
                          <a:ea typeface="Times New Roman"/>
                          <a:cs typeface="Times New Roman"/>
                          <a:sym typeface="Times New Roman"/>
                        </a:rPr>
                        <a:t>Cilj</a:t>
                      </a:r>
                      <a:r>
                        <a:rPr lang="hr-HR" sz="1400" u="none" strike="noStrike" cap="none" baseline="0" dirty="0" smtClean="0">
                          <a:solidFill>
                            <a:schemeClr val="dk1"/>
                          </a:solidFill>
                          <a:latin typeface="Times New Roman"/>
                          <a:ea typeface="Times New Roman"/>
                          <a:cs typeface="Times New Roman"/>
                          <a:sym typeface="Times New Roman"/>
                        </a:rPr>
                        <a:t> aktivnosti je </a:t>
                      </a:r>
                      <a:r>
                        <a:rPr lang="en" sz="1400" u="none" strike="noStrike" cap="none" dirty="0" smtClean="0">
                          <a:solidFill>
                            <a:schemeClr val="dk1"/>
                          </a:solidFill>
                          <a:latin typeface="Times New Roman"/>
                          <a:ea typeface="Times New Roman"/>
                          <a:cs typeface="Times New Roman"/>
                          <a:sym typeface="Times New Roman"/>
                        </a:rPr>
                        <a:t>razvijati </a:t>
                      </a:r>
                      <a:r>
                        <a:rPr lang="hr-HR" sz="1400" u="none" strike="noStrike" cap="none" dirty="0" smtClean="0">
                          <a:solidFill>
                            <a:schemeClr val="dk1"/>
                          </a:solidFill>
                          <a:latin typeface="Times New Roman"/>
                          <a:ea typeface="Times New Roman"/>
                          <a:cs typeface="Times New Roman"/>
                          <a:sym typeface="Times New Roman"/>
                        </a:rPr>
                        <a:t>učeničko </a:t>
                      </a:r>
                      <a:r>
                        <a:rPr lang="en" sz="1400" u="none" strike="noStrike" cap="none" dirty="0" smtClean="0">
                          <a:solidFill>
                            <a:schemeClr val="dk1"/>
                          </a:solidFill>
                          <a:latin typeface="Times New Roman"/>
                          <a:ea typeface="Times New Roman"/>
                          <a:cs typeface="Times New Roman"/>
                          <a:sym typeface="Times New Roman"/>
                        </a:rPr>
                        <a:t>glazbeno stvaralaštvo</a:t>
                      </a:r>
                      <a:r>
                        <a:rPr lang="hr-HR" sz="1400" u="none" strike="noStrike" cap="none" dirty="0" smtClean="0">
                          <a:solidFill>
                            <a:schemeClr val="dk1"/>
                          </a:solidFill>
                          <a:latin typeface="Times New Roman"/>
                          <a:ea typeface="Times New Roman"/>
                          <a:cs typeface="Times New Roman"/>
                          <a:sym typeface="Arial"/>
                        </a:rPr>
                        <a:t>.</a:t>
                      </a:r>
                      <a:r>
                        <a:rPr lang="hr-HR" sz="1400" u="none" strike="noStrike" cap="none" baseline="0" dirty="0" smtClean="0">
                          <a:solidFill>
                            <a:schemeClr val="dk1"/>
                          </a:solidFill>
                          <a:latin typeface="Times New Roman"/>
                          <a:ea typeface="Times New Roman"/>
                          <a:cs typeface="Times New Roman"/>
                          <a:sym typeface="Arial"/>
                        </a:rPr>
                        <a:t> P</a:t>
                      </a:r>
                      <a:r>
                        <a:rPr lang="en" sz="1400" u="none" strike="noStrike" cap="none" dirty="0" smtClean="0">
                          <a:solidFill>
                            <a:schemeClr val="dk1"/>
                          </a:solidFill>
                          <a:latin typeface="Times New Roman"/>
                          <a:ea typeface="Times New Roman"/>
                          <a:cs typeface="Times New Roman"/>
                          <a:sym typeface="Times New Roman"/>
                        </a:rPr>
                        <a:t>oticati </a:t>
                      </a:r>
                      <a:r>
                        <a:rPr lang="en" sz="1400" u="none" strike="noStrike" cap="none" dirty="0">
                          <a:solidFill>
                            <a:schemeClr val="dk1"/>
                          </a:solidFill>
                          <a:latin typeface="Times New Roman"/>
                          <a:ea typeface="Times New Roman"/>
                          <a:cs typeface="Times New Roman"/>
                          <a:sym typeface="Times New Roman"/>
                        </a:rPr>
                        <a:t>naviku aktivnog slušanja glazbe </a:t>
                      </a:r>
                      <a:r>
                        <a:rPr lang="hr-HR" sz="1400" u="none" strike="noStrike" cap="none" dirty="0" smtClean="0">
                          <a:solidFill>
                            <a:schemeClr val="dk1"/>
                          </a:solidFill>
                          <a:latin typeface="Times New Roman"/>
                          <a:ea typeface="Times New Roman"/>
                          <a:cs typeface="Times New Roman"/>
                          <a:sym typeface="Times New Roman"/>
                        </a:rPr>
                        <a:t>te</a:t>
                      </a:r>
                      <a:r>
                        <a:rPr lang="hr-HR" sz="1400" u="none" strike="noStrike" cap="none" baseline="0" dirty="0" smtClean="0">
                          <a:solidFill>
                            <a:schemeClr val="dk1"/>
                          </a:solidFill>
                          <a:latin typeface="Times New Roman"/>
                          <a:ea typeface="Times New Roman"/>
                          <a:cs typeface="Times New Roman"/>
                          <a:sym typeface="Times New Roman"/>
                        </a:rPr>
                        <a:t> je </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reproducirati </a:t>
                      </a:r>
                      <a:r>
                        <a:rPr lang="en" sz="1400" u="none" strike="noStrike" cap="none" dirty="0" smtClean="0">
                          <a:solidFill>
                            <a:schemeClr val="dk1"/>
                          </a:solidFill>
                          <a:latin typeface="Times New Roman"/>
                          <a:ea typeface="Times New Roman"/>
                          <a:cs typeface="Times New Roman"/>
                        </a:rPr>
                        <a:t>vokalno </a:t>
                      </a:r>
                      <a:r>
                        <a:rPr lang="en" sz="1400" u="none" strike="noStrike" cap="none" dirty="0">
                          <a:solidFill>
                            <a:schemeClr val="dk1"/>
                          </a:solidFill>
                          <a:latin typeface="Times New Roman"/>
                          <a:ea typeface="Times New Roman"/>
                          <a:cs typeface="Times New Roman"/>
                        </a:rPr>
                        <a:t>i  ritmički</a:t>
                      </a:r>
                      <a:r>
                        <a:rPr lang="en" sz="1400" u="none" strike="noStrike" cap="none" dirty="0">
                          <a:solidFill>
                            <a:schemeClr val="dk1"/>
                          </a:solidFill>
                          <a:latin typeface="Times New Roman"/>
                          <a:ea typeface="Times New Roman"/>
                          <a:cs typeface="Times New Roman"/>
                          <a:sym typeface="Times New Roman"/>
                        </a:rPr>
                        <a:t> (na Orfovom </a:t>
                      </a:r>
                      <a:r>
                        <a:rPr lang="en" sz="1400" u="none" strike="noStrike" cap="none" dirty="0" smtClean="0">
                          <a:solidFill>
                            <a:schemeClr val="dk1"/>
                          </a:solidFill>
                          <a:latin typeface="Times New Roman"/>
                          <a:ea typeface="Times New Roman"/>
                          <a:cs typeface="Times New Roman"/>
                          <a:sym typeface="Times New Roman"/>
                        </a:rPr>
                        <a:t>instrumentariju)</a:t>
                      </a:r>
                      <a:r>
                        <a:rPr lang="hr-HR" sz="1400" u="none" strike="noStrike" cap="none" baseline="0" dirty="0" smtClean="0">
                          <a:solidFill>
                            <a:schemeClr val="dk1"/>
                          </a:solidFill>
                          <a:latin typeface="Times New Roman"/>
                          <a:ea typeface="Times New Roman"/>
                          <a:cs typeface="Times New Roman"/>
                          <a:sym typeface="Arial"/>
                        </a:rPr>
                        <a:t>. U skladu sa dobi učenika </a:t>
                      </a:r>
                      <a:r>
                        <a:rPr lang="en" sz="1400" u="none" strike="noStrike" cap="none" dirty="0" smtClean="0">
                          <a:solidFill>
                            <a:schemeClr val="dk1"/>
                          </a:solidFill>
                          <a:latin typeface="Times New Roman"/>
                          <a:ea typeface="Times New Roman"/>
                          <a:cs typeface="Times New Roman"/>
                        </a:rPr>
                        <a:t>proširivati </a:t>
                      </a:r>
                      <a:r>
                        <a:rPr lang="en" sz="1400" u="none" strike="noStrike" cap="none" dirty="0">
                          <a:solidFill>
                            <a:schemeClr val="dk1"/>
                          </a:solidFill>
                          <a:latin typeface="Times New Roman"/>
                          <a:ea typeface="Times New Roman"/>
                          <a:cs typeface="Times New Roman"/>
                        </a:rPr>
                        <a:t>opseg dječjih </a:t>
                      </a:r>
                      <a:r>
                        <a:rPr lang="en" sz="1400" u="none" strike="noStrike" cap="none" dirty="0" smtClean="0">
                          <a:solidFill>
                            <a:schemeClr val="dk1"/>
                          </a:solidFill>
                          <a:latin typeface="Times New Roman"/>
                          <a:ea typeface="Times New Roman"/>
                          <a:cs typeface="Times New Roman"/>
                        </a:rPr>
                        <a:t>glasova</a:t>
                      </a:r>
                      <a:r>
                        <a:rPr lang="hr-HR" sz="1400" u="none" strike="noStrike" cap="none" dirty="0" smtClean="0">
                          <a:solidFill>
                            <a:schemeClr val="dk1"/>
                          </a:solidFill>
                          <a:latin typeface="Times New Roman"/>
                          <a:ea typeface="Times New Roman"/>
                          <a:cs typeface="Times New Roman"/>
                        </a:rPr>
                        <a:t>.</a:t>
                      </a:r>
                      <a:r>
                        <a:rPr lang="en" sz="1400" u="none" strike="noStrike" cap="none" dirty="0">
                          <a:solidFill>
                            <a:schemeClr val="dk1"/>
                          </a:solidFill>
                          <a:latin typeface="Times New Roman"/>
                          <a:ea typeface="Times New Roman"/>
                          <a:cs typeface="Times New Roman"/>
                        </a:rPr>
                        <a:t> </a:t>
                      </a:r>
                      <a:r>
                        <a:rPr lang="hr-HR" sz="1400" u="none" strike="noStrike" cap="none" dirty="0" smtClean="0">
                          <a:solidFill>
                            <a:schemeClr val="dk1"/>
                          </a:solidFill>
                          <a:latin typeface="Times New Roman"/>
                          <a:ea typeface="Times New Roman"/>
                          <a:cs typeface="Times New Roman"/>
                        </a:rPr>
                        <a:t>U</a:t>
                      </a:r>
                      <a:r>
                        <a:rPr lang="en" sz="1400" u="none" strike="noStrike" cap="none" dirty="0" smtClean="0">
                          <a:solidFill>
                            <a:schemeClr val="dk1"/>
                          </a:solidFill>
                          <a:latin typeface="Times New Roman"/>
                          <a:ea typeface="Times New Roman"/>
                          <a:cs typeface="Times New Roman"/>
                          <a:sym typeface="Times New Roman"/>
                        </a:rPr>
                        <a:t>poznati </a:t>
                      </a:r>
                      <a:r>
                        <a:rPr lang="en" sz="1400" u="none" strike="noStrike" cap="none" dirty="0">
                          <a:solidFill>
                            <a:schemeClr val="dk1"/>
                          </a:solidFill>
                          <a:latin typeface="Times New Roman"/>
                          <a:ea typeface="Times New Roman"/>
                          <a:cs typeface="Times New Roman"/>
                          <a:sym typeface="Times New Roman"/>
                        </a:rPr>
                        <a:t>skladbe raznih skladatelja, glazbene priče i </a:t>
                      </a:r>
                      <a:r>
                        <a:rPr lang="en" sz="1400" u="none" strike="noStrike" cap="none" dirty="0" smtClean="0">
                          <a:solidFill>
                            <a:schemeClr val="dk1"/>
                          </a:solidFill>
                          <a:latin typeface="Times New Roman"/>
                          <a:ea typeface="Times New Roman"/>
                          <a:cs typeface="Times New Roman"/>
                          <a:sym typeface="Times New Roman"/>
                        </a:rPr>
                        <a:t>igre</a:t>
                      </a:r>
                      <a:r>
                        <a:rPr lang="hr-HR" sz="1400" u="none" strike="noStrike" cap="none" dirty="0" smtClean="0">
                          <a:solidFill>
                            <a:srgbClr val="000000"/>
                          </a:solidFill>
                          <a:latin typeface="Arial"/>
                          <a:ea typeface="Times New Roman"/>
                          <a:cs typeface="Arial"/>
                          <a:sym typeface="Arial"/>
                        </a:rPr>
                        <a:t>.</a:t>
                      </a:r>
                      <a:r>
                        <a:rPr lang="hr-HR" sz="1400" u="none" strike="noStrike" cap="none" baseline="0" dirty="0" smtClean="0">
                          <a:solidFill>
                            <a:srgbClr val="000000"/>
                          </a:solidFill>
                          <a:latin typeface="Arial"/>
                          <a:ea typeface="Times New Roman"/>
                          <a:cs typeface="Arial"/>
                          <a:sym typeface="Arial"/>
                        </a:rPr>
                        <a:t> R</a:t>
                      </a:r>
                      <a:r>
                        <a:rPr lang="en" sz="1400" u="none" strike="noStrike" cap="none" dirty="0" smtClean="0">
                          <a:solidFill>
                            <a:schemeClr val="dk1"/>
                          </a:solidFill>
                          <a:latin typeface="Times New Roman"/>
                          <a:ea typeface="Times New Roman"/>
                          <a:cs typeface="Times New Roman"/>
                          <a:sym typeface="Times New Roman"/>
                        </a:rPr>
                        <a:t>azvijati </a:t>
                      </a:r>
                      <a:r>
                        <a:rPr lang="en" sz="1400" u="none" strike="noStrike" cap="none" dirty="0">
                          <a:solidFill>
                            <a:schemeClr val="dk1"/>
                          </a:solidFill>
                          <a:latin typeface="Times New Roman"/>
                          <a:ea typeface="Times New Roman"/>
                          <a:cs typeface="Times New Roman"/>
                          <a:sym typeface="Times New Roman"/>
                        </a:rPr>
                        <a:t>potrebu za </a:t>
                      </a:r>
                      <a:r>
                        <a:rPr lang="en" sz="1400" u="none" strike="noStrike" cap="none" dirty="0" smtClean="0">
                          <a:solidFill>
                            <a:schemeClr val="dk1"/>
                          </a:solidFill>
                          <a:latin typeface="Times New Roman"/>
                          <a:ea typeface="Times New Roman"/>
                          <a:cs typeface="Times New Roman"/>
                          <a:sym typeface="Times New Roman"/>
                        </a:rPr>
                        <a:t>glazbeno</a:t>
                      </a: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a:t>
                      </a:r>
                      <a:r>
                        <a:rPr lang="hr-HR"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scenskim izričajem</a:t>
                      </a:r>
                      <a:r>
                        <a:rPr lang="hr-HR" sz="1400" u="none" strike="noStrike" cap="none" dirty="0" smtClean="0">
                          <a:solidFill>
                            <a:schemeClr val="dk1"/>
                          </a:solidFill>
                          <a:latin typeface="Times New Roman"/>
                          <a:ea typeface="Times New Roman"/>
                          <a:cs typeface="Times New Roman"/>
                          <a:sym typeface="Arial"/>
                        </a:rPr>
                        <a:t>.</a:t>
                      </a:r>
                      <a:r>
                        <a:rPr lang="hr-HR" sz="1400" u="none" strike="noStrike" cap="none" baseline="0" dirty="0" smtClean="0">
                          <a:solidFill>
                            <a:schemeClr val="dk1"/>
                          </a:solidFill>
                          <a:latin typeface="Times New Roman"/>
                          <a:ea typeface="Times New Roman"/>
                          <a:cs typeface="Times New Roman"/>
                          <a:sym typeface="Arial"/>
                        </a:rPr>
                        <a:t> N</a:t>
                      </a:r>
                      <a:r>
                        <a:rPr lang="en" sz="1400" u="none" strike="noStrike" cap="none" dirty="0" smtClean="0">
                          <a:solidFill>
                            <a:schemeClr val="dk1"/>
                          </a:solidFill>
                          <a:latin typeface="Times New Roman"/>
                          <a:ea typeface="Times New Roman"/>
                          <a:cs typeface="Times New Roman"/>
                          <a:sym typeface="Times New Roman"/>
                        </a:rPr>
                        <a:t>astupati </a:t>
                      </a:r>
                      <a:r>
                        <a:rPr lang="en" sz="1400" u="none" strike="noStrike" cap="none" dirty="0">
                          <a:solidFill>
                            <a:schemeClr val="dk1"/>
                          </a:solidFill>
                          <a:latin typeface="Times New Roman"/>
                          <a:ea typeface="Times New Roman"/>
                          <a:cs typeface="Times New Roman"/>
                          <a:sym typeface="Times New Roman"/>
                        </a:rPr>
                        <a:t>na školskim priredbama</a:t>
                      </a:r>
                      <a:r>
                        <a:rPr lang="en" sz="1400" u="none" strike="noStrike" cap="none" dirty="0">
                          <a:solidFill>
                            <a:schemeClr val="dk1"/>
                          </a:solidFill>
                          <a:latin typeface="Times New Roman"/>
                          <a:ea typeface="Times New Roman"/>
                          <a:cs typeface="Times New Roman"/>
                        </a:rPr>
                        <a:t> i prigodnim manifestacijama</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90375">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NAMJENA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U</a:t>
                      </a:r>
                      <a:r>
                        <a:rPr lang="en" sz="1400" u="none" strike="noStrike" cap="none" dirty="0" smtClean="0">
                          <a:solidFill>
                            <a:schemeClr val="dk1"/>
                          </a:solidFill>
                          <a:latin typeface="Times New Roman"/>
                          <a:ea typeface="Times New Roman"/>
                          <a:cs typeface="Times New Roman"/>
                          <a:sym typeface="Times New Roman"/>
                        </a:rPr>
                        <a:t>ključiti </a:t>
                      </a:r>
                      <a:r>
                        <a:rPr lang="en" sz="1400" u="none" strike="noStrike" cap="none" dirty="0">
                          <a:solidFill>
                            <a:schemeClr val="dk1"/>
                          </a:solidFill>
                          <a:latin typeface="Times New Roman"/>
                          <a:ea typeface="Times New Roman"/>
                          <a:cs typeface="Times New Roman"/>
                          <a:sym typeface="Times New Roman"/>
                        </a:rPr>
                        <a:t>što više učenika u aktivno skupno muziciranje i na taj način poticati i njegovati ljubav prema glazbi, međusobnu toleranciju i poštovanje među učenicima</a:t>
                      </a:r>
                      <a:endParaRPr sz="1400" u="none" strike="noStrike" cap="none" dirty="0"/>
                    </a:p>
                    <a:p>
                      <a:pPr marL="0" marR="0" lvl="0" indent="0" algn="just" rtl="0">
                        <a:lnSpc>
                          <a:spcPct val="100000"/>
                        </a:lnSpc>
                        <a:spcBef>
                          <a:spcPts val="0"/>
                        </a:spcBef>
                        <a:spcAft>
                          <a:spcPts val="0"/>
                        </a:spcAft>
                        <a:buClr>
                          <a:srgbClr val="000000"/>
                        </a:buClr>
                        <a:buSzPts val="40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P</a:t>
                      </a:r>
                      <a:r>
                        <a:rPr lang="en" sz="1400" u="none" strike="noStrike" cap="none" dirty="0" smtClean="0">
                          <a:solidFill>
                            <a:schemeClr val="dk1"/>
                          </a:solidFill>
                          <a:latin typeface="Times New Roman"/>
                          <a:ea typeface="Times New Roman"/>
                          <a:cs typeface="Times New Roman"/>
                          <a:sym typeface="Times New Roman"/>
                        </a:rPr>
                        <a:t>oticati </a:t>
                      </a:r>
                      <a:r>
                        <a:rPr lang="en" sz="1400" u="none" strike="noStrike" cap="none" dirty="0">
                          <a:solidFill>
                            <a:schemeClr val="dk1"/>
                          </a:solidFill>
                          <a:latin typeface="Times New Roman"/>
                          <a:ea typeface="Times New Roman"/>
                          <a:cs typeface="Times New Roman"/>
                          <a:sym typeface="Times New Roman"/>
                        </a:rPr>
                        <a:t>glazbenu radoznalost za novim sadržajima i izrazima u glazbi.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2884">
                <a:tc>
                  <a:txBody>
                    <a:bodyPr/>
                    <a:lstStyle/>
                    <a:p>
                      <a:pPr marL="0" marR="0" lvl="0" indent="0" algn="just" rtl="0">
                        <a:lnSpc>
                          <a:spcPct val="100000"/>
                        </a:lnSpc>
                        <a:spcBef>
                          <a:spcPts val="0"/>
                        </a:spcBef>
                        <a:spcAft>
                          <a:spcPts val="0"/>
                        </a:spcAft>
                        <a:buFont typeface="Times New Roman"/>
                        <a:buNone/>
                      </a:pPr>
                      <a:r>
                        <a:rPr lang="en" sz="1600" b="1" u="none" strike="noStrike" cap="none">
                          <a:solidFill>
                            <a:schemeClr val="dk1"/>
                          </a:solidFill>
                          <a:latin typeface="Times New Roman"/>
                          <a:ea typeface="Times New Roman"/>
                          <a:cs typeface="Times New Roman"/>
                          <a:sym typeface="Times New Roman"/>
                        </a:rPr>
                        <a:t>NOSITELJI</a:t>
                      </a:r>
                      <a:r>
                        <a:rPr lang="en" sz="1600" b="1" u="none" strike="noStrike" cap="none">
                          <a:solidFill>
                            <a:schemeClr val="dk1"/>
                          </a:solidFill>
                          <a:latin typeface="Times New Roman"/>
                          <a:ea typeface="Times New Roman"/>
                          <a:cs typeface="Times New Roman"/>
                        </a:rPr>
                        <a:t> </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sr-Latn-RS" sz="1400" dirty="0" smtClean="0">
                          <a:latin typeface="Times New Roman"/>
                        </a:rPr>
                        <a:t>Jasminka </a:t>
                      </a:r>
                      <a:r>
                        <a:rPr lang="sr-Latn-RS" sz="1400" dirty="0" err="1">
                          <a:latin typeface="Times New Roman"/>
                        </a:rPr>
                        <a:t>Španić</a:t>
                      </a:r>
                      <a:endParaRPr lang="sr-Latn-RS" sz="1400" dirty="0">
                        <a:latin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7955">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3970" marR="0" lvl="0" indent="-1397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Sudjelovanje na školskim priredbama i ostalim glazbenim projektima u školi i izvan nje.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8816">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Tijekom školske godine </a:t>
                      </a:r>
                      <a:r>
                        <a:rPr lang="en" sz="1400" u="none" strike="noStrike" cap="none" dirty="0">
                          <a:solidFill>
                            <a:schemeClr val="dk1"/>
                          </a:solidFill>
                          <a:latin typeface="Times New Roman"/>
                          <a:ea typeface="Times New Roman"/>
                          <a:cs typeface="Times New Roman"/>
                        </a:rPr>
                        <a:t>2022./23</a:t>
                      </a:r>
                      <a:r>
                        <a:rPr lang="en" sz="1400" u="none" strike="noStrike" cap="none" dirty="0">
                          <a:solidFill>
                            <a:schemeClr val="dk1"/>
                          </a:solidFill>
                          <a:latin typeface="Times New Roman"/>
                          <a:ea typeface="Times New Roman"/>
                          <a:cs typeface="Times New Roman"/>
                          <a:sym typeface="Times New Roman"/>
                        </a:rPr>
                        <a:t>., 1 sat tjedno i po potrebi prije nastupa.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4910">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Fotokopirni papir, papir u boji, Orfov instrumentarij, sintetizator zvuka, CD-player, prirodni materijali i materijali iz domaćinstva.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26664">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endParaRPr sz="1350" u="none" strike="noStrike" cap="none"/>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en" sz="1400" b="0" i="0" u="none" strike="noStrike" cap="none" noProof="0" dirty="0">
                          <a:solidFill>
                            <a:schemeClr val="dk1"/>
                          </a:solidFill>
                          <a:latin typeface="Times New Roman"/>
                        </a:rPr>
                        <a:t>Klasično vrednovanje nije </a:t>
                      </a:r>
                      <a:r>
                        <a:rPr lang="en" sz="1400" b="0" i="0" u="none" strike="noStrike" cap="none" noProof="0" dirty="0" smtClean="0">
                          <a:solidFill>
                            <a:schemeClr val="dk1"/>
                          </a:solidFill>
                          <a:latin typeface="Times New Roman"/>
                        </a:rPr>
                        <a:t>predviđeno.</a:t>
                      </a:r>
                      <a:r>
                        <a:rPr lang="hr-HR" sz="1400" b="0" i="0" u="none" strike="noStrike" cap="none" baseline="0" noProof="0" dirty="0" smtClean="0">
                          <a:solidFill>
                            <a:schemeClr val="dk1"/>
                          </a:solidFill>
                          <a:latin typeface="Times New Roman"/>
                        </a:rPr>
                        <a:t> </a:t>
                      </a:r>
                      <a:r>
                        <a:rPr lang="en" sz="1400" b="0" i="0" u="none" strike="noStrike" cap="none" noProof="0" dirty="0" smtClean="0">
                          <a:solidFill>
                            <a:schemeClr val="dk1"/>
                          </a:solidFill>
                          <a:latin typeface="Times New Roman"/>
                        </a:rPr>
                        <a:t>Rezultat rada</a:t>
                      </a:r>
                      <a:r>
                        <a:rPr lang="hr-HR" sz="1400" b="0" i="0" u="none" strike="noStrike" cap="none" baseline="0" noProof="0" dirty="0" smtClean="0">
                          <a:solidFill>
                            <a:schemeClr val="dk1"/>
                          </a:solidFill>
                          <a:latin typeface="Times New Roman"/>
                        </a:rPr>
                        <a:t> </a:t>
                      </a:r>
                      <a:r>
                        <a:rPr lang="en" sz="1400" b="0" i="0" u="none" strike="noStrike" cap="none" noProof="0" dirty="0" smtClean="0">
                          <a:solidFill>
                            <a:schemeClr val="dk1"/>
                          </a:solidFill>
                          <a:latin typeface="Times New Roman"/>
                        </a:rPr>
                        <a:t>ove</a:t>
                      </a:r>
                      <a:r>
                        <a:rPr lang="en" sz="1400" b="0" i="0" u="none" strike="noStrike" cap="none" noProof="0" dirty="0">
                          <a:solidFill>
                            <a:schemeClr val="dk1"/>
                          </a:solidFill>
                          <a:latin typeface="Times New Roman"/>
                        </a:rPr>
                        <a:t> izvannastavne </a:t>
                      </a:r>
                      <a:r>
                        <a:rPr lang="en" sz="1400" b="0" i="0" u="none" strike="noStrike" cap="none" noProof="0" dirty="0" smtClean="0">
                          <a:solidFill>
                            <a:schemeClr val="dk1"/>
                          </a:solidFill>
                          <a:latin typeface="Times New Roman"/>
                        </a:rPr>
                        <a:t>aktivnosti</a:t>
                      </a:r>
                      <a:r>
                        <a:rPr lang="hr-HR" sz="1400" b="0" i="0" u="none" strike="noStrike" cap="none" baseline="0" noProof="0" dirty="0" smtClean="0">
                          <a:solidFill>
                            <a:schemeClr val="dk1"/>
                          </a:solidFill>
                          <a:latin typeface="Times New Roman"/>
                        </a:rPr>
                        <a:t> </a:t>
                      </a:r>
                      <a:r>
                        <a:rPr lang="en" sz="1400" b="0" i="0" u="none" strike="noStrike" cap="none" noProof="0" dirty="0" smtClean="0">
                          <a:solidFill>
                            <a:schemeClr val="dk1"/>
                          </a:solidFill>
                          <a:latin typeface="Times New Roman"/>
                        </a:rPr>
                        <a:t>jest</a:t>
                      </a:r>
                      <a:r>
                        <a:rPr lang="en" sz="1400" b="0" i="0" u="none" strike="noStrike" cap="none" noProof="0" dirty="0">
                          <a:solidFill>
                            <a:schemeClr val="dk1"/>
                          </a:solidFill>
                          <a:latin typeface="Times New Roman"/>
                        </a:rPr>
                        <a:t>  kvaliteta izvedenog programa na školskim priredbama i </a:t>
                      </a:r>
                      <a:r>
                        <a:rPr lang="en" sz="1400" b="0" i="0" u="none" strike="noStrike" cap="none" noProof="0" dirty="0" smtClean="0">
                          <a:solidFill>
                            <a:schemeClr val="dk1"/>
                          </a:solidFill>
                          <a:latin typeface="Times New Roman"/>
                        </a:rPr>
                        <a:t>ostalim</a:t>
                      </a:r>
                      <a:r>
                        <a:rPr lang="hr-HR" sz="1400" b="0" i="0" u="none" strike="noStrike" cap="none" baseline="0" noProof="0" dirty="0" smtClean="0">
                          <a:solidFill>
                            <a:schemeClr val="dk1"/>
                          </a:solidFill>
                          <a:latin typeface="Times New Roman"/>
                        </a:rPr>
                        <a:t> </a:t>
                      </a:r>
                      <a:r>
                        <a:rPr lang="en" sz="1400" b="0" i="0" u="none" strike="noStrike" cap="none" noProof="0" dirty="0" smtClean="0">
                          <a:solidFill>
                            <a:schemeClr val="dk1"/>
                          </a:solidFill>
                          <a:latin typeface="Times New Roman"/>
                        </a:rPr>
                        <a:t>glazbenim </a:t>
                      </a:r>
                      <a:r>
                        <a:rPr lang="en" sz="1400" b="0" i="0" u="none" strike="noStrike" cap="none" noProof="0" dirty="0">
                          <a:solidFill>
                            <a:schemeClr val="dk1"/>
                          </a:solidFill>
                          <a:latin typeface="Times New Roman"/>
                        </a:rPr>
                        <a:t>projektima u školi i izvan nje.</a:t>
                      </a:r>
                    </a:p>
                    <a:p>
                      <a:pPr marL="0" marR="0" lvl="0" indent="0" algn="l">
                        <a:lnSpc>
                          <a:spcPct val="100000"/>
                        </a:lnSpc>
                        <a:spcBef>
                          <a:spcPts val="0"/>
                        </a:spcBef>
                        <a:spcAft>
                          <a:spcPts val="0"/>
                        </a:spcAft>
                        <a:buFont typeface="Times New Roman"/>
                        <a:buNone/>
                      </a:pP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aphicFrame>
        <p:nvGraphicFramePr>
          <p:cNvPr id="1255" name="Google Shape;1255;g603841a03c_2_8"/>
          <p:cNvGraphicFramePr/>
          <p:nvPr>
            <p:extLst>
              <p:ext uri="{D42A27DB-BD31-4B8C-83A1-F6EECF244321}">
                <p14:modId xmlns:p14="http://schemas.microsoft.com/office/powerpoint/2010/main" val="2281786652"/>
              </p:ext>
            </p:extLst>
          </p:nvPr>
        </p:nvGraphicFramePr>
        <p:xfrm>
          <a:off x="251516" y="120118"/>
          <a:ext cx="8640975" cy="6485708"/>
        </p:xfrm>
        <a:graphic>
          <a:graphicData uri="http://schemas.openxmlformats.org/drawingml/2006/table">
            <a:tbl>
              <a:tblPr>
                <a:noFill/>
                <a:tableStyleId>{B2E6745A-B9C5-42E0-A17B-FDAA3278ED7C}</a:tableStyleId>
              </a:tblPr>
              <a:tblGrid>
                <a:gridCol w="2659635">
                  <a:extLst>
                    <a:ext uri="{9D8B030D-6E8A-4147-A177-3AD203B41FA5}">
                      <a16:colId xmlns:a16="http://schemas.microsoft.com/office/drawing/2014/main" val="20000"/>
                    </a:ext>
                  </a:extLst>
                </a:gridCol>
                <a:gridCol w="5981340">
                  <a:extLst>
                    <a:ext uri="{9D8B030D-6E8A-4147-A177-3AD203B41FA5}">
                      <a16:colId xmlns:a16="http://schemas.microsoft.com/office/drawing/2014/main" val="20001"/>
                    </a:ext>
                  </a:extLst>
                </a:gridCol>
              </a:tblGrid>
              <a:tr h="6395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NAZIV AKTIVNOSTI</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Pts val="400"/>
                        <a:buFont typeface="Verdana"/>
                        <a:buNone/>
                        <a:tabLst/>
                        <a:defRPr/>
                      </a:pPr>
                      <a:endParaRPr lang="hr-HR" sz="16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a:p>
                      <a:pPr marL="0" marR="0" lvl="0" indent="0" algn="ctr" defTabSz="914400" rtl="0" eaLnBrk="1" fontAlgn="auto" latinLnBrk="0" hangingPunct="1">
                        <a:lnSpc>
                          <a:spcPct val="115000"/>
                        </a:lnSpc>
                        <a:spcBef>
                          <a:spcPts val="0"/>
                        </a:spcBef>
                        <a:spcAft>
                          <a:spcPts val="0"/>
                        </a:spcAft>
                        <a:buClr>
                          <a:srgbClr val="000000"/>
                        </a:buClr>
                        <a:buSzPts val="400"/>
                        <a:buFont typeface="Verdana"/>
                        <a:buNone/>
                        <a:tabLst/>
                        <a:defRPr/>
                      </a:pPr>
                      <a:r>
                        <a:rPr lang="hr-HR" sz="16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MEDIJSKE PISMENOSTI</a:t>
                      </a:r>
                    </a:p>
                    <a:p>
                      <a:pPr marL="0" marR="0" lvl="0" indent="0" algn="ctr" defTabSz="914400" rtl="0" eaLnBrk="1" fontAlgn="auto" latinLnBrk="0" hangingPunct="1">
                        <a:lnSpc>
                          <a:spcPct val="115000"/>
                        </a:lnSpc>
                        <a:spcBef>
                          <a:spcPts val="0"/>
                        </a:spcBef>
                        <a:spcAft>
                          <a:spcPts val="0"/>
                        </a:spcAft>
                        <a:buClr>
                          <a:srgbClr val="000000"/>
                        </a:buClr>
                        <a:buSzPts val="400"/>
                        <a:buFont typeface="Verdana"/>
                        <a:buNone/>
                        <a:tabLst/>
                        <a:defRPr/>
                      </a:pPr>
                      <a:r>
                        <a:rPr lang="hr-HR" sz="16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izvannastavna aktivnost za učenike razredne nastave</a:t>
                      </a:r>
                    </a:p>
                    <a:p>
                      <a:pPr marL="0" marR="0" lvl="0" indent="0" algn="ctr" defTabSz="914400" rtl="0" eaLnBrk="1" fontAlgn="auto" latinLnBrk="0" hangingPunct="1">
                        <a:lnSpc>
                          <a:spcPct val="115000"/>
                        </a:lnSpc>
                        <a:spcBef>
                          <a:spcPts val="0"/>
                        </a:spcBef>
                        <a:spcAft>
                          <a:spcPts val="0"/>
                        </a:spcAft>
                        <a:buClr>
                          <a:srgbClr val="000000"/>
                        </a:buClr>
                        <a:buSzPts val="400"/>
                        <a:buFont typeface="Verdana"/>
                        <a:buNone/>
                        <a:tabLst/>
                        <a:defRPr/>
                      </a:pPr>
                      <a:endParaRPr lang="hr-HR" sz="16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185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CILJ AKTIVNOSTI</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rtl="0">
                        <a:lnSpc>
                          <a:spcPct val="100000"/>
                        </a:lnSpc>
                        <a:spcBef>
                          <a:spcPts val="0"/>
                        </a:spcBef>
                        <a:spcAft>
                          <a:spcPts val="0"/>
                        </a:spcAft>
                        <a:buClr>
                          <a:srgbClr val="000000"/>
                        </a:buClr>
                        <a:buSzPts val="400"/>
                        <a:buFont typeface="Verdana"/>
                        <a:buNone/>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Cilj je pružiti informaciju o tome što su mediji i kako oni djeluju. </a:t>
                      </a:r>
                      <a:r>
                        <a:rPr lang="hr-HR" sz="1400" b="0" i="0" u="none" strike="noStrike" cap="none" baseline="0"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Medijska pismenost smatra se jednom od ključnih kompetencija 21. stoljeća.</a:t>
                      </a:r>
                      <a:endParaRPr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57308">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NAMJENA</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defTabSz="914400" rtl="0" eaLnBrk="1" fontAlgn="auto" latinLnBrk="0" hangingPunct="1">
                        <a:lnSpc>
                          <a:spcPct val="100000"/>
                        </a:lnSpc>
                        <a:spcBef>
                          <a:spcPts val="0"/>
                        </a:spcBef>
                        <a:spcAft>
                          <a:spcPts val="0"/>
                        </a:spcAft>
                        <a:buClr>
                          <a:srgbClr val="000000"/>
                        </a:buClr>
                        <a:buSzPts val="400"/>
                        <a:buFont typeface="Verdana"/>
                        <a:buNone/>
                        <a:tabLst/>
                        <a:defRP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Potrebno je osvijestiti sposobnosti pristupa, analize, vrednovanja i stvaranja medijskih poruka u različitim oblicima te kod učenika razvijati kritičko mišljenje.</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6500">
                <a:tc>
                  <a:txBody>
                    <a:bodyPr/>
                    <a:lstStyle/>
                    <a:p>
                      <a:pPr marL="0" marR="0" lvl="0" indent="0" algn="l" rtl="0">
                        <a:lnSpc>
                          <a:spcPct val="115000"/>
                        </a:lnSpc>
                        <a:spcBef>
                          <a:spcPts val="0"/>
                        </a:spcBef>
                        <a:spcAft>
                          <a:spcPts val="0"/>
                        </a:spcAft>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NOSITELJI</a:t>
                      </a:r>
                      <a:r>
                        <a:rPr lang="en" sz="1600" b="1" u="none" strike="noStrike" cap="none" dirty="0">
                          <a:latin typeface="Times New Roman" panose="02020603050405020304" pitchFamily="18" charset="0"/>
                          <a:ea typeface="Times New Roman"/>
                          <a:cs typeface="Times New Roman" panose="02020603050405020304" pitchFamily="18" charset="0"/>
                        </a:rPr>
                        <a:t> </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indent="0"/>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Ksenija Borović</a:t>
                      </a:r>
                      <a:endParaRPr lang="hr-HR" sz="1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40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NAČIN REALIZACIJE</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razvijati timski rad</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njegovati samostalnost i kritičko mišljenje</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razvijati argumentiranu raspravu</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osposobiti učenike za usmeno i pismeno izražavanje</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analizirati istinite od lažnih vijesti</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uočiti važnost i povezanost medijske pismenosti  s razvojem tehnologije</a:t>
                      </a:r>
                    </a:p>
                    <a:p>
                      <a:pPr marL="88900" indent="0">
                        <a:buFont typeface="Arial" panose="020B0604020202020204" pitchFamily="34" charset="0"/>
                        <a:buNone/>
                      </a:pPr>
                      <a:endPar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160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VREMENIK</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07950" marR="0" lvl="0" indent="-190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U školskoj godini 2022./ 23. za učenike četvrtog razreda</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85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TROŠKOVNIK</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8900" marR="0" lvl="0" indent="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None/>
                        <a:tabLst/>
                        <a:defRP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N</a:t>
                      </a:r>
                      <a:r>
                        <a:rPr lang="en-US" sz="14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ema</a:t>
                      </a:r>
                      <a:r>
                        <a:rPr lang="en-US"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materijalnih </a:t>
                      </a:r>
                      <a:r>
                        <a:rPr lang="en-US" sz="14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troškova</a:t>
                      </a: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a:t>
                      </a:r>
                      <a:endParaRPr lang="en-US"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9317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panose="02020603050405020304" pitchFamily="18" charset="0"/>
                          <a:ea typeface="Times New Roman"/>
                          <a:cs typeface="Times New Roman" panose="02020603050405020304" pitchFamily="18" charset="0"/>
                          <a:sym typeface="Times New Roman"/>
                        </a:rPr>
                        <a:t>VREDNOVANJE I KORIŠTENJE REZULTATA RADA</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izlazne kartice</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plakati</a:t>
                      </a:r>
                    </a:p>
                    <a:p>
                      <a:pPr marL="285750" indent="-196850">
                        <a:buFont typeface="Arial" panose="020B0604020202020204" pitchFamily="34" charset="0"/>
                        <a:buChar char="•"/>
                      </a:pPr>
                      <a:r>
                        <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izrada vlastitih kratkih vijesti i njihova analiza</a:t>
                      </a:r>
                    </a:p>
                    <a:p>
                      <a:pPr marL="88900" indent="0">
                        <a:buFont typeface="Arial" panose="020B0604020202020204" pitchFamily="34" charset="0"/>
                        <a:buNone/>
                      </a:pPr>
                      <a:endParaRPr lang="hr-HR" sz="1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aphicFrame>
        <p:nvGraphicFramePr>
          <p:cNvPr id="466" name="Google Shape;466;g61e800e64c_0_0"/>
          <p:cNvGraphicFramePr/>
          <p:nvPr>
            <p:extLst>
              <p:ext uri="{D42A27DB-BD31-4B8C-83A1-F6EECF244321}">
                <p14:modId xmlns:p14="http://schemas.microsoft.com/office/powerpoint/2010/main" val="807375502"/>
              </p:ext>
            </p:extLst>
          </p:nvPr>
        </p:nvGraphicFramePr>
        <p:xfrm>
          <a:off x="242371" y="233812"/>
          <a:ext cx="8641625" cy="6318307"/>
        </p:xfrm>
        <a:graphic>
          <a:graphicData uri="http://schemas.openxmlformats.org/drawingml/2006/table">
            <a:tbl>
              <a:tblPr>
                <a:noFill/>
                <a:tableStyleId>{B2E6745A-B9C5-42E0-A17B-FDAA3278ED7C}</a:tableStyleId>
              </a:tblPr>
              <a:tblGrid>
                <a:gridCol w="2258420">
                  <a:extLst>
                    <a:ext uri="{9D8B030D-6E8A-4147-A177-3AD203B41FA5}">
                      <a16:colId xmlns:a16="http://schemas.microsoft.com/office/drawing/2014/main" val="20000"/>
                    </a:ext>
                  </a:extLst>
                </a:gridCol>
                <a:gridCol w="6383205">
                  <a:extLst>
                    <a:ext uri="{9D8B030D-6E8A-4147-A177-3AD203B41FA5}">
                      <a16:colId xmlns:a16="http://schemas.microsoft.com/office/drawing/2014/main" val="20001"/>
                    </a:ext>
                  </a:extLst>
                </a:gridCol>
              </a:tblGrid>
              <a:tr h="45437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endParaRPr lang="hr-HR" sz="1600" b="1" u="none" strike="noStrike" cap="none" dirty="0" smtClean="0">
                        <a:solidFill>
                          <a:schemeClr val="dk1"/>
                        </a:solidFill>
                        <a:latin typeface="Times New Roman"/>
                        <a:cs typeface="Times New Roman"/>
                      </a:endParaRPr>
                    </a:p>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Times New Roman"/>
                          <a:cs typeface="Times New Roman"/>
                        </a:rPr>
                        <a:t>ČUVARI </a:t>
                      </a:r>
                      <a:r>
                        <a:rPr lang="en" sz="1600" b="1" u="none" strike="noStrike" cap="none" dirty="0">
                          <a:solidFill>
                            <a:schemeClr val="dk1"/>
                          </a:solidFill>
                          <a:latin typeface="Times New Roman"/>
                          <a:cs typeface="Times New Roman"/>
                        </a:rPr>
                        <a:t> BAŠTINE </a:t>
                      </a:r>
                      <a:endParaRPr lang="hr-HR" sz="1600" b="1" u="none" strike="noStrike" cap="none" dirty="0" smtClean="0">
                        <a:solidFill>
                          <a:schemeClr val="dk1"/>
                        </a:solidFill>
                        <a:latin typeface="Times New Roman"/>
                        <a:cs typeface="Times New Roman"/>
                      </a:endParaRPr>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Times New Roman"/>
                          <a:cs typeface="Times New Roman"/>
                        </a:rPr>
                        <a:t>izvannastavna aktivnost </a:t>
                      </a:r>
                      <a:r>
                        <a:rPr lang="en" sz="1600" b="1" u="none" strike="noStrike" cap="none" dirty="0" smtClean="0">
                          <a:solidFill>
                            <a:schemeClr val="dk1"/>
                          </a:solidFill>
                          <a:latin typeface="Times New Roman"/>
                          <a:cs typeface="Times New Roman"/>
                        </a:rPr>
                        <a:t>za učenike </a:t>
                      </a:r>
                      <a:r>
                        <a:rPr lang="hr-HR" sz="1600" b="1" u="none" strike="noStrike" cap="none" dirty="0" smtClean="0">
                          <a:solidFill>
                            <a:schemeClr val="dk1"/>
                          </a:solidFill>
                          <a:latin typeface="Times New Roman"/>
                          <a:cs typeface="Times New Roman"/>
                        </a:rPr>
                        <a:t>prvog</a:t>
                      </a:r>
                      <a:r>
                        <a:rPr lang="en" sz="1600" b="1" u="none" strike="noStrike" cap="none" dirty="0" smtClean="0">
                          <a:solidFill>
                            <a:schemeClr val="dk1"/>
                          </a:solidFill>
                          <a:latin typeface="Times New Roman"/>
                          <a:cs typeface="Times New Roman"/>
                        </a:rPr>
                        <a:t> razreda</a:t>
                      </a:r>
                      <a:endParaRPr lang="hr-HR" sz="1600" b="1" u="none" strike="noStrike" cap="none" dirty="0" smtClean="0">
                        <a:solidFill>
                          <a:schemeClr val="dk1"/>
                        </a:solidFill>
                        <a:latin typeface="Times New Roman"/>
                        <a:cs typeface="Times New Roman"/>
                      </a:endParaRPr>
                    </a:p>
                    <a:p>
                      <a:pPr marL="0" marR="0" lvl="0" indent="0" algn="ctr" rtl="0">
                        <a:lnSpc>
                          <a:spcPct val="100000"/>
                        </a:lnSpc>
                        <a:spcBef>
                          <a:spcPts val="0"/>
                        </a:spcBef>
                        <a:spcAft>
                          <a:spcPts val="0"/>
                        </a:spcAft>
                        <a:buFont typeface="Times New Roman"/>
                        <a:buNone/>
                      </a:pPr>
                      <a:endParaRPr lang="en" sz="1600" b="1"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40657">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Stvaranje uvjeta za kulturni napredak, djelovanje na stvaranje djetetovog kulturnog</a:t>
                      </a:r>
                      <a:r>
                        <a:rPr lang="en" sz="1400" u="none" strike="noStrike" cap="none" dirty="0">
                          <a:solidFill>
                            <a:schemeClr val="dk1"/>
                          </a:solidFill>
                          <a:latin typeface="Times New Roman"/>
                          <a:ea typeface="Times New Roman"/>
                          <a:cs typeface="Times New Roman"/>
                        </a:rPr>
                        <a:t> i tradicijskog identiteta</a:t>
                      </a:r>
                      <a:r>
                        <a:rPr lang="en" sz="1400" u="none" strike="noStrike" cap="none" dirty="0">
                          <a:solidFill>
                            <a:schemeClr val="dk1"/>
                          </a:solidFill>
                          <a:latin typeface="Times New Roman"/>
                          <a:ea typeface="Times New Roman"/>
                          <a:cs typeface="Times New Roman"/>
                          <a:sym typeface="Times New Roman"/>
                        </a:rPr>
                        <a:t>.</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68050">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Times New Roman"/>
                        </a:rPr>
                        <a:t>Promicanje tradicijske vrijednosti</a:t>
                      </a:r>
                      <a:r>
                        <a:rPr lang="en" sz="1400" u="none" strike="noStrike" cap="none" dirty="0">
                          <a:latin typeface="Times New Roman"/>
                          <a:cs typeface="Times New Roman"/>
                        </a:rPr>
                        <a:t> zavičajnim govorom, starim pismom, dječjim folklorom, zaboravljenim dječjim igrama, gajenjem domoljublja i običajima vezanim za blagdane.</a:t>
                      </a:r>
                    </a:p>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latin typeface="Times New Roman"/>
                          <a:cs typeface="Times New Roman"/>
                        </a:rPr>
                        <a:t>Razvijati ljubav prema vlastitoj kulturnoj baštini i poštovanje prema drugim kuturama,  osposobiti učenike za kritičko razmišljanje, izgrađivati stav prema svijetu koji ih okružuje. Poticanje kreativnosti, povjerenja u sebe i druge</a:t>
                      </a:r>
                      <a:r>
                        <a:rPr lang="en" sz="1400" u="none" strike="noStrike" cap="none" dirty="0" smtClean="0">
                          <a:latin typeface="Times New Roman"/>
                          <a:cs typeface="Times New Roman"/>
                        </a:rPr>
                        <a:t>.</a:t>
                      </a:r>
                      <a:endParaRPr lang="hr-HR" sz="1400" u="none" strike="noStrike" cap="none" dirty="0" smtClean="0">
                        <a:latin typeface="Times New Roman"/>
                        <a:cs typeface="Times New Roman"/>
                      </a:endParaRPr>
                    </a:p>
                    <a:p>
                      <a:pPr marL="0" marR="0" lvl="0" indent="0" algn="just" rtl="0">
                        <a:lnSpc>
                          <a:spcPct val="100000"/>
                        </a:lnSpc>
                        <a:spcBef>
                          <a:spcPts val="0"/>
                        </a:spcBef>
                        <a:spcAft>
                          <a:spcPts val="0"/>
                        </a:spcAft>
                        <a:buClr>
                          <a:srgbClr val="000000"/>
                        </a:buClr>
                        <a:buSzPts val="400"/>
                        <a:buFont typeface="Times New Roman"/>
                        <a:buNone/>
                      </a:pP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6050">
                <a:tc>
                  <a:txBody>
                    <a:bodyPr/>
                    <a:lstStyle/>
                    <a:p>
                      <a:pPr marL="0" marR="0" lvl="0" indent="0" algn="just"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err="1">
                          <a:latin typeface="Times New Roman"/>
                          <a:cs typeface="Times New Roman"/>
                        </a:rPr>
                        <a:t>Anamarija</a:t>
                      </a:r>
                      <a:r>
                        <a:rPr lang="sr-Latn-RS" sz="1400" u="none" strike="noStrike" cap="none" dirty="0">
                          <a:latin typeface="Times New Roman"/>
                          <a:cs typeface="Times New Roman"/>
                        </a:rPr>
                        <a:t> </a:t>
                      </a:r>
                      <a:r>
                        <a:rPr lang="sr-Latn-RS" sz="1400" u="none" strike="noStrike" cap="none" dirty="0" err="1">
                          <a:latin typeface="Times New Roman"/>
                          <a:cs typeface="Times New Roman"/>
                        </a:rPr>
                        <a:t>Dumenčić</a:t>
                      </a:r>
                      <a:endParaRPr sz="1400" u="none" strike="noStrike" cap="none" dirty="0">
                        <a:latin typeface="Times New Roman" panose="02020603050405020304" pitchFamily="18" charset="0"/>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91600">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latin typeface="Times New Roman"/>
                        </a:rPr>
                        <a:t>Kroz igru, učenje riječi, pjesama, praktičan rad, jezične posebnosti.</a:t>
                      </a:r>
                      <a:endParaRPr lang="sr-Latn-RS" sz="1400" dirty="0">
                        <a:latin typeface="Times New Roman"/>
                      </a:endParaRPr>
                    </a:p>
                    <a:p>
                      <a:pPr marL="0" marR="0" lvl="0" indent="0" algn="l">
                        <a:lnSpc>
                          <a:spcPct val="100000"/>
                        </a:lnSpc>
                        <a:spcBef>
                          <a:spcPts val="0"/>
                        </a:spcBef>
                        <a:spcAft>
                          <a:spcPts val="0"/>
                        </a:spcAft>
                        <a:buNone/>
                      </a:pPr>
                      <a:r>
                        <a:rPr lang="en" sz="1400" b="0" i="0" u="none" strike="noStrike" cap="none" noProof="0" dirty="0">
                          <a:solidFill>
                            <a:schemeClr val="dk1"/>
                          </a:solidFill>
                          <a:latin typeface="Times New Roman"/>
                        </a:rPr>
                        <a:t>Izradom tradicijskih ukrasa. </a:t>
                      </a:r>
                      <a:endParaRPr lang="en" sz="1400" b="0" i="0" u="none" strike="noStrike" cap="none" noProof="0" dirty="0">
                        <a:latin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7625">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Times New Roman"/>
                          <a:ea typeface="Times New Roman"/>
                          <a:cs typeface="Times New Roman"/>
                          <a:sym typeface="Times New Roman"/>
                        </a:rPr>
                        <a:t>Tijekom školske godine </a:t>
                      </a:r>
                      <a:r>
                        <a:rPr lang="en" sz="1400" u="none" strike="noStrike" cap="none" dirty="0">
                          <a:solidFill>
                            <a:schemeClr val="dk1"/>
                          </a:solidFill>
                          <a:latin typeface="Times New Roman"/>
                          <a:ea typeface="Times New Roman"/>
                          <a:cs typeface="Times New Roman"/>
                        </a:rPr>
                        <a:t>2022./23.,</a:t>
                      </a:r>
                      <a:r>
                        <a:rPr lang="en" sz="1400" u="none" strike="noStrike" cap="none" dirty="0">
                          <a:solidFill>
                            <a:schemeClr val="dk1"/>
                          </a:solidFill>
                          <a:latin typeface="Times New Roman"/>
                          <a:ea typeface="Times New Roman"/>
                          <a:cs typeface="Times New Roman"/>
                          <a:sym typeface="Times New Roman"/>
                        </a:rPr>
                        <a:t> 1 sat tjedno</a:t>
                      </a:r>
                      <a:r>
                        <a:rPr lang="en" sz="1400" u="none" strike="noStrike" cap="none" dirty="0">
                          <a:solidFill>
                            <a:schemeClr val="dk1"/>
                          </a:solidFill>
                          <a:latin typeface="Times New Roman"/>
                          <a:ea typeface="Times New Roman"/>
                          <a:cs typeface="Times New Roman"/>
                        </a:rPr>
                        <a:t>.</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20000">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rPr>
                        <a:t>Fotokopirni</a:t>
                      </a:r>
                      <a:r>
                        <a:rPr lang="en" sz="1400" u="none" strike="noStrike" cap="none" dirty="0">
                          <a:solidFill>
                            <a:schemeClr val="dk1"/>
                          </a:solidFill>
                          <a:latin typeface="Times New Roman"/>
                          <a:ea typeface="Times New Roman"/>
                          <a:cs typeface="Times New Roman"/>
                          <a:sym typeface="Times New Roman"/>
                        </a:rPr>
                        <a:t> papir, papir u </a:t>
                      </a:r>
                      <a:r>
                        <a:rPr lang="en" sz="1400" u="none" strike="noStrike" cap="none" dirty="0">
                          <a:solidFill>
                            <a:schemeClr val="dk1"/>
                          </a:solidFill>
                          <a:latin typeface="Times New Roman"/>
                          <a:ea typeface="Times New Roman"/>
                          <a:cs typeface="Times New Roman"/>
                        </a:rPr>
                        <a:t>boji, </a:t>
                      </a:r>
                      <a:r>
                        <a:rPr lang="en" sz="1400" b="0" i="0" u="none" strike="noStrike" cap="none" noProof="0" dirty="0">
                          <a:solidFill>
                            <a:schemeClr val="dk1"/>
                          </a:solidFill>
                          <a:latin typeface="Times New Roman"/>
                        </a:rPr>
                        <a:t>prirodni materijali i materijali iz domaćinstva.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361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 sz="1400" b="0" i="0" u="none" strike="noStrike" cap="none" noProof="0" dirty="0">
                          <a:solidFill>
                            <a:schemeClr val="dk1"/>
                          </a:solidFill>
                          <a:latin typeface="Times New Roman"/>
                        </a:rPr>
                        <a:t>Vrednovanje se odvija kroz dječju motiviranost, rad </a:t>
                      </a:r>
                      <a:r>
                        <a:rPr lang="en" sz="1400" b="0" i="0" u="none" strike="noStrike" cap="none" noProof="0" dirty="0">
                          <a:latin typeface="Times New Roman"/>
                        </a:rPr>
                        <a:t>i interes za učenjem o hrvatskoj kulturnoo baštini, osviještenost učenika o važnosti kulturne baštine. </a:t>
                      </a:r>
                      <a:r>
                        <a:rPr lang="en" sz="1400" b="0" i="0" u="none" strike="noStrike" cap="none" noProof="0" dirty="0">
                          <a:solidFill>
                            <a:schemeClr val="dk1"/>
                          </a:solidFill>
                          <a:latin typeface="Times New Roman"/>
                        </a:rPr>
                        <a:t> Tijekom školske godine, prezentacijama u razredu.</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7"/>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73" name="Google Shape;473;p37"/>
          <p:cNvGraphicFramePr/>
          <p:nvPr>
            <p:extLst>
              <p:ext uri="{D42A27DB-BD31-4B8C-83A1-F6EECF244321}">
                <p14:modId xmlns:p14="http://schemas.microsoft.com/office/powerpoint/2010/main" val="2517135793"/>
              </p:ext>
            </p:extLst>
          </p:nvPr>
        </p:nvGraphicFramePr>
        <p:xfrm>
          <a:off x="224080" y="276224"/>
          <a:ext cx="8640975" cy="6183676"/>
        </p:xfrm>
        <a:graphic>
          <a:graphicData uri="http://schemas.openxmlformats.org/drawingml/2006/table">
            <a:tbl>
              <a:tblPr>
                <a:noFill/>
                <a:tableStyleId>{B2E6745A-B9C5-42E0-A17B-FDAA3278ED7C}</a:tableStyleId>
              </a:tblPr>
              <a:tblGrid>
                <a:gridCol w="2305076">
                  <a:extLst>
                    <a:ext uri="{9D8B030D-6E8A-4147-A177-3AD203B41FA5}">
                      <a16:colId xmlns:a16="http://schemas.microsoft.com/office/drawing/2014/main" val="20000"/>
                    </a:ext>
                  </a:extLst>
                </a:gridCol>
                <a:gridCol w="6335899">
                  <a:extLst>
                    <a:ext uri="{9D8B030D-6E8A-4147-A177-3AD203B41FA5}">
                      <a16:colId xmlns:a16="http://schemas.microsoft.com/office/drawing/2014/main" val="20001"/>
                    </a:ext>
                  </a:extLst>
                </a:gridCol>
              </a:tblGrid>
              <a:tr h="6477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NAZIV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Verdana"/>
                        <a:buNone/>
                      </a:pPr>
                      <a:r>
                        <a:rPr lang="en" sz="1600" b="1" u="none" strike="noStrike" cap="none" dirty="0">
                          <a:solidFill>
                            <a:schemeClr val="dk1"/>
                          </a:solidFill>
                          <a:latin typeface="+mj-lt"/>
                        </a:rPr>
                        <a:t>DRAMSKA GRUPA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Verdana"/>
                        <a:buNone/>
                      </a:pPr>
                      <a:r>
                        <a:rPr lang="hr-HR" sz="1600" b="1" i="0" u="none" strike="noStrike" cap="none" noProof="0" dirty="0" smtClean="0">
                          <a:solidFill>
                            <a:schemeClr val="dk1"/>
                          </a:solidFill>
                          <a:latin typeface="+mj-lt"/>
                        </a:rPr>
                        <a:t>izvannastavna aktivnost za učenike razredne nastave</a:t>
                      </a:r>
                      <a:endParaRPr lang="en" sz="16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2348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smtClean="0">
                          <a:solidFill>
                            <a:schemeClr val="dk1"/>
                          </a:solidFill>
                          <a:latin typeface="+mj-lt"/>
                          <a:cs typeface="Times New Roman"/>
                        </a:rPr>
                        <a:t>Povezivanje,</a:t>
                      </a:r>
                      <a:r>
                        <a:rPr lang="hr-HR" sz="1400" u="none" strike="noStrike" cap="none" dirty="0" smtClean="0">
                          <a:solidFill>
                            <a:schemeClr val="dk1"/>
                          </a:solidFill>
                          <a:latin typeface="+mj-lt"/>
                          <a:cs typeface="Times New Roman"/>
                        </a:rPr>
                        <a:t> </a:t>
                      </a:r>
                      <a:r>
                        <a:rPr lang="en" sz="1400" u="none" strike="noStrike" cap="none" dirty="0" smtClean="0">
                          <a:solidFill>
                            <a:schemeClr val="dk1"/>
                          </a:solidFill>
                          <a:latin typeface="+mj-lt"/>
                          <a:cs typeface="Times New Roman"/>
                        </a:rPr>
                        <a:t>proširivanje</a:t>
                      </a:r>
                      <a:r>
                        <a:rPr lang="en" sz="1400" u="none" strike="noStrike" cap="none" dirty="0">
                          <a:solidFill>
                            <a:schemeClr val="dk1"/>
                          </a:solidFill>
                          <a:latin typeface="+mj-lt"/>
                          <a:cs typeface="Times New Roman"/>
                        </a:rPr>
                        <a:t> i produbljivanje praktičnih znanja,vještina i navika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669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njegovanje i razvoj timskog rada</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zadovoljiti potrebu za igrom, zabavom i afirmacijom</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poticati pozitivnu identifikaciju i izgradnju moralnih vrijednosti</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rPr>
                        <a:t>poticanje  </a:t>
                      </a:r>
                      <a:r>
                        <a:rPr lang="en" sz="1400" u="none" strike="noStrike" cap="none" dirty="0">
                          <a:solidFill>
                            <a:schemeClr val="dk1"/>
                          </a:solidFill>
                          <a:latin typeface="+mj-lt"/>
                          <a:ea typeface="Times New Roman"/>
                          <a:cs typeface="Times New Roman"/>
                          <a:sym typeface="Times New Roman"/>
                        </a:rPr>
                        <a:t>tolerancije, </a:t>
                      </a:r>
                      <a:r>
                        <a:rPr lang="en" sz="1400" u="none" strike="noStrike" cap="none" dirty="0">
                          <a:solidFill>
                            <a:schemeClr val="dk1"/>
                          </a:solidFill>
                          <a:latin typeface="+mj-lt"/>
                          <a:ea typeface="Times New Roman"/>
                          <a:cs typeface="Times New Roman"/>
                        </a:rPr>
                        <a:t>uvažavanja  drugih</a:t>
                      </a:r>
                      <a:r>
                        <a:rPr lang="en" sz="1400" u="none" strike="noStrike" cap="none" dirty="0">
                          <a:solidFill>
                            <a:schemeClr val="dk1"/>
                          </a:solidFill>
                          <a:latin typeface="+mj-lt"/>
                          <a:ea typeface="Times New Roman"/>
                          <a:cs typeface="Times New Roman"/>
                          <a:sym typeface="Times New Roman"/>
                        </a:rPr>
                        <a:t> i </a:t>
                      </a:r>
                      <a:r>
                        <a:rPr lang="en" sz="1400" u="none" strike="noStrike" cap="none" dirty="0">
                          <a:solidFill>
                            <a:schemeClr val="dk1"/>
                          </a:solidFill>
                          <a:latin typeface="+mj-lt"/>
                          <a:ea typeface="Times New Roman"/>
                          <a:cs typeface="Times New Roman"/>
                        </a:rPr>
                        <a:t>dogovaranja</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poticati</a:t>
                      </a:r>
                      <a:r>
                        <a:rPr lang="en" sz="1400" u="none" strike="noStrike" cap="none" dirty="0">
                          <a:solidFill>
                            <a:schemeClr val="dk1"/>
                          </a:solidFill>
                          <a:latin typeface="+mj-lt"/>
                          <a:ea typeface="Times New Roman"/>
                          <a:cs typeface="Times New Roman"/>
                        </a:rPr>
                        <a:t> učenike </a:t>
                      </a:r>
                      <a:r>
                        <a:rPr lang="en" sz="1400" u="none" strike="noStrike" cap="none" dirty="0">
                          <a:solidFill>
                            <a:schemeClr val="dk1"/>
                          </a:solidFill>
                          <a:latin typeface="+mj-lt"/>
                          <a:ea typeface="Times New Roman"/>
                          <a:cs typeface="Times New Roman"/>
                          <a:sym typeface="Times New Roman"/>
                        </a:rPr>
                        <a:t>da </a:t>
                      </a:r>
                      <a:r>
                        <a:rPr lang="en" sz="1400" u="none" strike="noStrike" cap="none" dirty="0">
                          <a:solidFill>
                            <a:schemeClr val="dk1"/>
                          </a:solidFill>
                          <a:latin typeface="+mj-lt"/>
                          <a:ea typeface="Times New Roman"/>
                          <a:cs typeface="Times New Roman"/>
                        </a:rPr>
                        <a:t>izražavaju</a:t>
                      </a:r>
                      <a:r>
                        <a:rPr lang="en" sz="1400" u="none" strike="noStrike" cap="none" dirty="0">
                          <a:solidFill>
                            <a:schemeClr val="dk1"/>
                          </a:solidFill>
                          <a:latin typeface="+mj-lt"/>
                          <a:ea typeface="Times New Roman"/>
                          <a:cs typeface="Times New Roman"/>
                          <a:sym typeface="Times New Roman"/>
                        </a:rPr>
                        <a:t> svoje zamisli i ideje</a:t>
                      </a:r>
                    </a:p>
                    <a:p>
                      <a:pPr marL="0" marR="0" lvl="0" indent="0" algn="l">
                        <a:lnSpc>
                          <a:spcPct val="100000"/>
                        </a:lnSpc>
                        <a:spcBef>
                          <a:spcPts val="0"/>
                        </a:spcBef>
                        <a:spcAft>
                          <a:spcPts val="0"/>
                        </a:spcAft>
                        <a:buFont typeface="Verdana"/>
                        <a:buNone/>
                      </a:pPr>
                      <a:r>
                        <a:rPr lang="en" sz="1400" u="none" strike="noStrike" cap="none" dirty="0" smtClean="0">
                          <a:solidFill>
                            <a:schemeClr val="dk1"/>
                          </a:solidFill>
                          <a:latin typeface="+mj-lt"/>
                          <a:cs typeface="Times New Roman"/>
                        </a:rPr>
                        <a:t>-</a:t>
                      </a:r>
                      <a:r>
                        <a:rPr lang="hr-HR" sz="1400" u="none" strike="noStrike" cap="none" dirty="0" smtClean="0">
                          <a:solidFill>
                            <a:schemeClr val="dk1"/>
                          </a:solidFill>
                          <a:latin typeface="+mj-lt"/>
                          <a:cs typeface="Times New Roman"/>
                        </a:rPr>
                        <a:t> </a:t>
                      </a:r>
                      <a:r>
                        <a:rPr lang="en" sz="1400" u="none" strike="noStrike" cap="none" dirty="0" smtClean="0">
                          <a:solidFill>
                            <a:schemeClr val="dk1"/>
                          </a:solidFill>
                          <a:latin typeface="+mj-lt"/>
                          <a:cs typeface="Times New Roman"/>
                        </a:rPr>
                        <a:t>razvijanje </a:t>
                      </a:r>
                      <a:r>
                        <a:rPr lang="en" sz="1400" u="none" strike="noStrike" cap="none" dirty="0">
                          <a:solidFill>
                            <a:schemeClr val="dk1"/>
                          </a:solidFill>
                          <a:latin typeface="+mj-lt"/>
                          <a:cs typeface="Times New Roman"/>
                        </a:rPr>
                        <a:t>interesa za društveno koristan i humanitarni i volonterski </a:t>
                      </a:r>
                      <a:r>
                        <a:rPr lang="en" sz="1400" u="none" strike="noStrike" cap="none" dirty="0" smtClean="0">
                          <a:solidFill>
                            <a:schemeClr val="dk1"/>
                          </a:solidFill>
                          <a:latin typeface="+mj-lt"/>
                          <a:cs typeface="Times New Roman"/>
                        </a:rPr>
                        <a:t>rad</a:t>
                      </a:r>
                      <a:endParaRPr lang="hr-HR" sz="1400" u="none" strike="noStrike" cap="none" dirty="0" smtClean="0">
                        <a:solidFill>
                          <a:schemeClr val="dk1"/>
                        </a:solidFill>
                        <a:latin typeface="+mj-lt"/>
                        <a:cs typeface="Times New Roman"/>
                      </a:endParaRPr>
                    </a:p>
                    <a:p>
                      <a:pPr marL="0" marR="0" lvl="0" indent="0" algn="l">
                        <a:lnSpc>
                          <a:spcPct val="100000"/>
                        </a:lnSpc>
                        <a:spcBef>
                          <a:spcPts val="0"/>
                        </a:spcBef>
                        <a:spcAft>
                          <a:spcPts val="0"/>
                        </a:spcAft>
                        <a:buFont typeface="Verdana"/>
                        <a:buNone/>
                      </a:pP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6375">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Arial"/>
                          <a:cs typeface="Arial"/>
                          <a:sym typeface="Arial"/>
                        </a:rPr>
                        <a:t>NOSITELJI</a:t>
                      </a:r>
                      <a:r>
                        <a:rPr lang="en" sz="1600" b="1" u="none" strike="noStrike" cap="none" dirty="0">
                          <a:solidFill>
                            <a:schemeClr val="dk1"/>
                          </a:solidFill>
                          <a:latin typeface="+mj-lt"/>
                          <a:ea typeface="Arial"/>
                          <a:cs typeface="Arial"/>
                        </a:rPr>
                        <a:t> </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latin typeface="+mj-lt"/>
                        </a:rPr>
                        <a:t>Dora </a:t>
                      </a:r>
                      <a:r>
                        <a:rPr lang="en-US" sz="1400" u="none" strike="noStrike" cap="none" dirty="0" err="1">
                          <a:latin typeface="+mj-lt"/>
                        </a:rPr>
                        <a:t>Borecki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803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rPr>
                        <a:t>dramske igre</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vježbe čitanja</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vježbe uživljavanja u likove (ulogu)</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pantomima</a:t>
                      </a:r>
                      <a:endParaRPr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rPr>
                        <a:t>improvizacije</a:t>
                      </a:r>
                      <a:endParaRPr lang="en" sz="1400" u="none" strike="noStrike" cap="none" dirty="0">
                        <a:solidFill>
                          <a:schemeClr val="dk1"/>
                        </a:solidFill>
                        <a:latin typeface="+mj-lt"/>
                        <a:cs typeface="Times New Roman"/>
                      </a:endParaRPr>
                    </a:p>
                    <a:p>
                      <a:pPr marL="0" marR="0" lvl="0" indent="0" algn="l" rtl="0">
                        <a:lnSpc>
                          <a:spcPct val="100000"/>
                        </a:lnSpc>
                        <a:spcBef>
                          <a:spcPts val="0"/>
                        </a:spcBef>
                        <a:spcAft>
                          <a:spcPts val="0"/>
                        </a:spcAft>
                        <a:buClr>
                          <a:srgbClr val="000000"/>
                        </a:buClr>
                        <a:buSzPts val="400"/>
                        <a:buFontTx/>
                        <a:buNone/>
                      </a:pPr>
                      <a:r>
                        <a:rPr lang="hr-HR" sz="1400" u="none" strike="noStrike" cap="none" dirty="0" smtClean="0">
                          <a:solidFill>
                            <a:schemeClr val="dk1"/>
                          </a:solidFill>
                          <a:latin typeface="+mj-lt"/>
                          <a:ea typeface="Times New Roman"/>
                          <a:cs typeface="Times New Roman"/>
                          <a:sym typeface="Times New Roman"/>
                        </a:rPr>
                        <a:t>- </a:t>
                      </a:r>
                      <a:r>
                        <a:rPr lang="en" sz="1400" u="none" strike="noStrike" cap="none" dirty="0" smtClean="0">
                          <a:solidFill>
                            <a:schemeClr val="dk1"/>
                          </a:solidFill>
                          <a:latin typeface="+mj-lt"/>
                          <a:ea typeface="Times New Roman"/>
                          <a:cs typeface="Times New Roman"/>
                          <a:sym typeface="Times New Roman"/>
                        </a:rPr>
                        <a:t>skupni </a:t>
                      </a:r>
                      <a:r>
                        <a:rPr lang="en" sz="1400" u="none" strike="noStrike" cap="none" dirty="0">
                          <a:solidFill>
                            <a:schemeClr val="dk1"/>
                          </a:solidFill>
                          <a:latin typeface="+mj-lt"/>
                          <a:ea typeface="Times New Roman"/>
                          <a:cs typeface="Times New Roman"/>
                          <a:sym typeface="Times New Roman"/>
                        </a:rPr>
                        <a:t>i pojedinačni nastupi </a:t>
                      </a:r>
                      <a:r>
                        <a:rPr lang="en" sz="1400" u="none" strike="noStrike" cap="none" dirty="0" smtClean="0">
                          <a:solidFill>
                            <a:schemeClr val="dk1"/>
                          </a:solidFill>
                          <a:latin typeface="+mj-lt"/>
                          <a:ea typeface="Times New Roman"/>
                          <a:cs typeface="Times New Roman"/>
                          <a:sym typeface="Times New Roman"/>
                        </a:rPr>
                        <a:t>učenika</a:t>
                      </a:r>
                      <a:endParaRPr lang="hr-HR" sz="1400" u="none" strike="noStrike" cap="none" dirty="0" smtClean="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76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Tijekom školske godine.</a:t>
                      </a:r>
                      <a:r>
                        <a:rPr lang="en" sz="1400" u="none" strike="noStrike" cap="none" dirty="0">
                          <a:solidFill>
                            <a:schemeClr val="dk1"/>
                          </a:solidFill>
                          <a:latin typeface="+mj-lt"/>
                          <a:ea typeface="Times New Roman"/>
                          <a:cs typeface="Times New Roman"/>
                        </a:rPr>
                        <a:t>2022/23,jednom tjedno ili po potrebi prije nastupa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588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Izrada kostimografije i scenografije.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811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solidFill>
                            <a:schemeClr val="dk1"/>
                          </a:solidFill>
                          <a:latin typeface="+mj-lt"/>
                          <a:ea typeface="Times New Roman"/>
                          <a:cs typeface="Times New Roman"/>
                          <a:sym typeface="Times New Roman"/>
                        </a:rPr>
                        <a:t>Sudjelovanje na školskim proslavama i sličnim prigodama.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aphicFrame>
        <p:nvGraphicFramePr>
          <p:cNvPr id="486" name="Google Shape;486;p39"/>
          <p:cNvGraphicFramePr/>
          <p:nvPr>
            <p:extLst>
              <p:ext uri="{D42A27DB-BD31-4B8C-83A1-F6EECF244321}">
                <p14:modId xmlns:p14="http://schemas.microsoft.com/office/powerpoint/2010/main" val="2009688882"/>
              </p:ext>
            </p:extLst>
          </p:nvPr>
        </p:nvGraphicFramePr>
        <p:xfrm>
          <a:off x="280665" y="280895"/>
          <a:ext cx="8502919" cy="6354634"/>
        </p:xfrm>
        <a:graphic>
          <a:graphicData uri="http://schemas.openxmlformats.org/drawingml/2006/table">
            <a:tbl>
              <a:tblPr>
                <a:noFill/>
                <a:tableStyleId>{B2E6745A-B9C5-42E0-A17B-FDAA3278ED7C}</a:tableStyleId>
              </a:tblPr>
              <a:tblGrid>
                <a:gridCol w="2386711">
                  <a:extLst>
                    <a:ext uri="{9D8B030D-6E8A-4147-A177-3AD203B41FA5}">
                      <a16:colId xmlns:a16="http://schemas.microsoft.com/office/drawing/2014/main" val="20000"/>
                    </a:ext>
                  </a:extLst>
                </a:gridCol>
                <a:gridCol w="6116208">
                  <a:extLst>
                    <a:ext uri="{9D8B030D-6E8A-4147-A177-3AD203B41FA5}">
                      <a16:colId xmlns:a16="http://schemas.microsoft.com/office/drawing/2014/main" val="20001"/>
                    </a:ext>
                  </a:extLst>
                </a:gridCol>
              </a:tblGrid>
              <a:tr h="1046414">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50"/>
                        <a:buFont typeface="Arial"/>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50"/>
                        <a:buFont typeface="Arial"/>
                        <a:buNone/>
                      </a:pPr>
                      <a:r>
                        <a:rPr lang="en" sz="1600" b="1" u="none" strike="noStrike" cap="none" dirty="0" smtClean="0">
                          <a:solidFill>
                            <a:schemeClr val="dk1"/>
                          </a:solidFill>
                          <a:latin typeface="Times New Roman"/>
                          <a:ea typeface="Times New Roman"/>
                          <a:cs typeface="Times New Roman"/>
                          <a:sym typeface="Times New Roman"/>
                        </a:rPr>
                        <a:t>LUTKARSKA </a:t>
                      </a:r>
                      <a:r>
                        <a:rPr lang="en" sz="1600" b="1" u="none" strike="noStrike" cap="none" dirty="0">
                          <a:solidFill>
                            <a:schemeClr val="dk1"/>
                          </a:solidFill>
                          <a:latin typeface="Times New Roman"/>
                          <a:ea typeface="Times New Roman"/>
                          <a:cs typeface="Times New Roman"/>
                          <a:sym typeface="Times New Roman"/>
                        </a:rPr>
                        <a:t>GRUPA - MALI LUTKARI</a:t>
                      </a:r>
                      <a:r>
                        <a:rPr lang="en" sz="1600" b="1" u="none" strike="noStrike" cap="none" dirty="0">
                          <a:solidFill>
                            <a:schemeClr val="dk1"/>
                          </a:solidFill>
                          <a:latin typeface="Times New Roman"/>
                          <a:ea typeface="Times New Roman"/>
                          <a:cs typeface="Times New Roman"/>
                        </a:rPr>
                        <a:t> </a:t>
                      </a:r>
                      <a:endParaRPr lang="hr-HR" sz="1600" b="1" u="none" strike="noStrike" cap="none" dirty="0" smtClean="0">
                        <a:solidFill>
                          <a:schemeClr val="dk1"/>
                        </a:solidFill>
                        <a:latin typeface="Times New Roman"/>
                        <a:ea typeface="Times New Roman"/>
                        <a:cs typeface="Times New Roman"/>
                      </a:endParaRPr>
                    </a:p>
                    <a:p>
                      <a:pPr marL="0" marR="0" lvl="0" indent="0" algn="ctr" rtl="0">
                        <a:lnSpc>
                          <a:spcPct val="100000"/>
                        </a:lnSpc>
                        <a:spcBef>
                          <a:spcPts val="0"/>
                        </a:spcBef>
                        <a:spcAft>
                          <a:spcPts val="0"/>
                        </a:spcAft>
                        <a:buClr>
                          <a:srgbClr val="000000"/>
                        </a:buClr>
                        <a:buSzPts val="350"/>
                        <a:buFont typeface="Arial"/>
                        <a:buNone/>
                      </a:pPr>
                      <a:r>
                        <a:rPr lang="hr-HR" sz="1600" b="1" i="0" u="none" strike="noStrike" cap="none" noProof="0" dirty="0" smtClean="0">
                          <a:solidFill>
                            <a:schemeClr val="dk1"/>
                          </a:solidFill>
                          <a:latin typeface="Times New Roman"/>
                        </a:rPr>
                        <a:t>izvannastavna aktivnost za učenike razredne nastave</a:t>
                      </a:r>
                    </a:p>
                    <a:p>
                      <a:pPr marL="0" marR="0" lvl="0" indent="0" algn="ctr" rtl="0">
                        <a:lnSpc>
                          <a:spcPct val="100000"/>
                        </a:lnSpc>
                        <a:spcBef>
                          <a:spcPts val="0"/>
                        </a:spcBef>
                        <a:spcAft>
                          <a:spcPts val="0"/>
                        </a:spcAft>
                        <a:buClr>
                          <a:srgbClr val="000000"/>
                        </a:buClr>
                        <a:buSzPts val="350"/>
                        <a:buFont typeface="Arial"/>
                        <a:buNone/>
                      </a:pPr>
                      <a:endParaRPr lang="hr-HR" sz="1600" b="1" i="0" u="none" strike="noStrike" cap="none" noProof="0" dirty="0" smtClean="0">
                        <a:solidFill>
                          <a:schemeClr val="dk1"/>
                        </a:solidFill>
                        <a:latin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82435">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smtClean="0">
                          <a:solidFill>
                            <a:schemeClr val="dk1"/>
                          </a:solidFill>
                          <a:latin typeface="Times New Roman"/>
                          <a:ea typeface="Times New Roman"/>
                          <a:cs typeface="Times New Roman"/>
                          <a:sym typeface="Times New Roman"/>
                        </a:rPr>
                        <a:t>Cilj </a:t>
                      </a:r>
                      <a:r>
                        <a:rPr lang="en" sz="1400" u="none" strike="noStrike" cap="none" dirty="0">
                          <a:solidFill>
                            <a:schemeClr val="dk1"/>
                          </a:solidFill>
                          <a:latin typeface="Times New Roman"/>
                          <a:ea typeface="Times New Roman"/>
                          <a:cs typeface="Times New Roman"/>
                          <a:sym typeface="Times New Roman"/>
                        </a:rPr>
                        <a:t>radionice je razvoj ljubavi prema scenskom djelu i prema napisanoj riječi.</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Razvoj govornog izražavanja, oslobađanje unutarnjih kočnica, straha i frustracija, razvoj socijalnih vještina (suosjećanja, tolerancije, razumijevanja, prihvaćanja različitosti) dosljednost u obavljanju zadataka, razvoj upornosti, logičkog razmišljanja, vježbanje pamćenja i snalaženje u iznenadnim </a:t>
                      </a:r>
                      <a:r>
                        <a:rPr lang="en" sz="1400" u="none" strike="noStrike" cap="none" dirty="0" smtClean="0">
                          <a:solidFill>
                            <a:schemeClr val="dk1"/>
                          </a:solidFill>
                          <a:latin typeface="Times New Roman"/>
                          <a:ea typeface="Times New Roman"/>
                          <a:cs typeface="Times New Roman"/>
                          <a:sym typeface="Times New Roman"/>
                        </a:rPr>
                        <a:t>situacijama</a:t>
                      </a:r>
                      <a:endParaRPr lang="hr-HR" sz="1400" u="none" strike="noStrike" cap="none" dirty="0" smtClean="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09799">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hr-HR" sz="1400" u="none" strike="noStrike" cap="none" dirty="0" smtClean="0">
                          <a:solidFill>
                            <a:schemeClr val="dk1"/>
                          </a:solidFill>
                          <a:latin typeface="Times New Roman"/>
                          <a:ea typeface="Times New Roman"/>
                          <a:cs typeface="Times New Roman"/>
                          <a:sym typeface="Times New Roman"/>
                        </a:rPr>
                        <a:t>R</a:t>
                      </a:r>
                      <a:r>
                        <a:rPr lang="en" sz="1400" u="none" strike="noStrike" cap="none" dirty="0" smtClean="0">
                          <a:solidFill>
                            <a:schemeClr val="dk1"/>
                          </a:solidFill>
                          <a:latin typeface="Times New Roman"/>
                          <a:ea typeface="Times New Roman"/>
                          <a:cs typeface="Times New Roman"/>
                          <a:sym typeface="Times New Roman"/>
                        </a:rPr>
                        <a:t>azvijanje </a:t>
                      </a:r>
                      <a:r>
                        <a:rPr lang="en" sz="1400" u="none" strike="noStrike" cap="none" dirty="0">
                          <a:solidFill>
                            <a:schemeClr val="dk1"/>
                          </a:solidFill>
                          <a:latin typeface="Times New Roman"/>
                          <a:ea typeface="Times New Roman"/>
                          <a:cs typeface="Times New Roman"/>
                          <a:sym typeface="Times New Roman"/>
                        </a:rPr>
                        <a:t>sposobnosti pravilnog</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izgovora i vještine javnog govorenja.</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Njegovanje pravilnog, književnog izgovora i intonacije, fluentnost govora, bogaćenje jezičnog izraza standardnog hrvatskog jezika s narječjima, kvalitetna organizacija slobodnog vremena i prevencija nepoželjnih oblika ponašanja</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8873">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a:latin typeface="Times New Roman"/>
                          <a:ea typeface="Times New Roman"/>
                          <a:cs typeface="Times New Roman"/>
                        </a:rPr>
                        <a:t>Irena </a:t>
                      </a:r>
                      <a:r>
                        <a:rPr lang="en-US" sz="1400" u="none" strike="noStrike" cap="none" dirty="0" err="1">
                          <a:latin typeface="Times New Roman"/>
                          <a:ea typeface="Times New Roman"/>
                          <a:cs typeface="Times New Roman"/>
                        </a:rPr>
                        <a:t>Koružnjak</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7541">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Skupnim i pojedinačnim izvedbama učenika; kroz igre (opuštanja, koncentracije, oponašanja, pantomime i mimike, mašte, ritma, glazbe i animacije, igre riječima)</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Izradom lutaka, rekvizita i scenografije, rada na tekstu, čitalačkim pokusima.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887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887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Materijali za izradu lutaka, rekvizita i scene.</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36106">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Arial"/>
                        <a:buNone/>
                      </a:pP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smtClean="0">
                          <a:solidFill>
                            <a:schemeClr val="dk1"/>
                          </a:solidFill>
                          <a:latin typeface="Times New Roman"/>
                          <a:ea typeface="Times New Roman"/>
                          <a:cs typeface="Times New Roman"/>
                          <a:sym typeface="Times New Roman"/>
                        </a:rPr>
                        <a:t>Vrednovanje </a:t>
                      </a:r>
                      <a:r>
                        <a:rPr lang="en" sz="1400" u="none" strike="noStrike" cap="none" dirty="0">
                          <a:solidFill>
                            <a:schemeClr val="dk1"/>
                          </a:solidFill>
                          <a:latin typeface="Times New Roman"/>
                          <a:ea typeface="Times New Roman"/>
                          <a:cs typeface="Times New Roman"/>
                          <a:sym typeface="Times New Roman"/>
                        </a:rPr>
                        <a:t>se odvija kroz dječju motiviranost, rad i ustrajnost, kroz individualni razvoj djeteta u samopouzdanju, razvoju govornih i socijalnih vještina.</a:t>
                      </a:r>
                      <a:endParaRPr sz="1400" u="none" strike="noStrike" cap="none"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Rezultate rada prikazujemo prigodnim lutkarsko-scenskim predstavama</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50"/>
                        <a:buFont typeface="Arial"/>
                        <a:buNone/>
                      </a:pP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graphicFrame>
        <p:nvGraphicFramePr>
          <p:cNvPr id="492" name="Google Shape;492;p40"/>
          <p:cNvGraphicFramePr/>
          <p:nvPr>
            <p:extLst>
              <p:ext uri="{D42A27DB-BD31-4B8C-83A1-F6EECF244321}">
                <p14:modId xmlns:p14="http://schemas.microsoft.com/office/powerpoint/2010/main" val="1986168110"/>
              </p:ext>
            </p:extLst>
          </p:nvPr>
        </p:nvGraphicFramePr>
        <p:xfrm>
          <a:off x="406963" y="329183"/>
          <a:ext cx="8407853" cy="6192131"/>
        </p:xfrm>
        <a:graphic>
          <a:graphicData uri="http://schemas.openxmlformats.org/drawingml/2006/table">
            <a:tbl>
              <a:tblPr>
                <a:noFill/>
                <a:tableStyleId>{B2E6745A-B9C5-42E0-A17B-FDAA3278ED7C}</a:tableStyleId>
              </a:tblPr>
              <a:tblGrid>
                <a:gridCol w="2197497">
                  <a:extLst>
                    <a:ext uri="{9D8B030D-6E8A-4147-A177-3AD203B41FA5}">
                      <a16:colId xmlns:a16="http://schemas.microsoft.com/office/drawing/2014/main" val="20000"/>
                    </a:ext>
                  </a:extLst>
                </a:gridCol>
                <a:gridCol w="6210356">
                  <a:extLst>
                    <a:ext uri="{9D8B030D-6E8A-4147-A177-3AD203B41FA5}">
                      <a16:colId xmlns:a16="http://schemas.microsoft.com/office/drawing/2014/main" val="20001"/>
                    </a:ext>
                  </a:extLst>
                </a:gridCol>
              </a:tblGrid>
              <a:tr h="114009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Font typeface="Verdana"/>
                        <a:buNone/>
                      </a:pPr>
                      <a:endParaRPr lang="hr-HR" sz="1600" b="1" u="none" strike="noStrike" cap="none" dirty="0" smtClean="0">
                        <a:latin typeface="+mj-lt"/>
                        <a:ea typeface="Times New Roman"/>
                        <a:cs typeface="Times New Roman"/>
                        <a:sym typeface="Times New Roman"/>
                      </a:endParaRPr>
                    </a:p>
                    <a:p>
                      <a:pPr marL="0" marR="0" lvl="0" indent="0" algn="ctr" rtl="0">
                        <a:lnSpc>
                          <a:spcPct val="115000"/>
                        </a:lnSpc>
                        <a:spcBef>
                          <a:spcPts val="0"/>
                        </a:spcBef>
                        <a:spcAft>
                          <a:spcPts val="0"/>
                        </a:spcAft>
                        <a:buFont typeface="Verdana"/>
                        <a:buNone/>
                      </a:pPr>
                      <a:r>
                        <a:rPr lang="en" sz="1600" b="1" u="none" strike="noStrike" cap="none" dirty="0" smtClean="0">
                          <a:latin typeface="+mj-lt"/>
                          <a:ea typeface="Times New Roman"/>
                          <a:cs typeface="Times New Roman"/>
                          <a:sym typeface="Times New Roman"/>
                        </a:rPr>
                        <a:t>LIKOVNA </a:t>
                      </a:r>
                      <a:r>
                        <a:rPr lang="en" sz="1600" b="1" u="none" strike="noStrike" cap="none" dirty="0">
                          <a:latin typeface="+mj-lt"/>
                          <a:ea typeface="Times New Roman"/>
                          <a:cs typeface="Times New Roman"/>
                        </a:rPr>
                        <a:t>GRUPA  </a:t>
                      </a:r>
                      <a:endParaRPr lang="hr-HR" sz="1600" b="1" u="none" strike="noStrike" cap="none" dirty="0" smtClean="0">
                        <a:latin typeface="+mj-lt"/>
                        <a:ea typeface="Times New Roman"/>
                        <a:cs typeface="Times New Roman"/>
                      </a:endParaRPr>
                    </a:p>
                    <a:p>
                      <a:pPr marL="0" marR="0" lvl="0" indent="0" algn="ctr" rtl="0">
                        <a:lnSpc>
                          <a:spcPct val="115000"/>
                        </a:lnSpc>
                        <a:spcBef>
                          <a:spcPts val="0"/>
                        </a:spcBef>
                        <a:spcAft>
                          <a:spcPts val="0"/>
                        </a:spcAft>
                        <a:buFont typeface="Verdana"/>
                        <a:buNone/>
                      </a:pPr>
                      <a:r>
                        <a:rPr lang="hr-HR" sz="1600" b="1" i="0" u="none" strike="noStrike" cap="none" noProof="0" dirty="0" smtClean="0">
                          <a:latin typeface="+mj-lt"/>
                        </a:rPr>
                        <a:t>izvannastavna aktivnost za učenike razredne nastave</a:t>
                      </a:r>
                    </a:p>
                    <a:p>
                      <a:pPr marL="0" marR="0" lvl="0" indent="0" algn="ctr" rtl="0">
                        <a:lnSpc>
                          <a:spcPct val="115000"/>
                        </a:lnSpc>
                        <a:spcBef>
                          <a:spcPts val="0"/>
                        </a:spcBef>
                        <a:spcAft>
                          <a:spcPts val="0"/>
                        </a:spcAft>
                        <a:buFont typeface="Verdana"/>
                        <a:buNone/>
                      </a:pPr>
                      <a:endParaRPr lang="en" sz="1600" b="1" i="0" u="none" strike="noStrike" cap="none" noProof="0"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736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Njegovati kreativnost učenika,poticati razumijevanje vizualno-likovnog jezika,razvijati vještine potrebne za likovno izražavanje,</a:t>
                      </a:r>
                      <a:r>
                        <a:rPr lang="en" sz="1400" u="none" strike="noStrike" cap="none" dirty="0">
                          <a:latin typeface="Times New Roman"/>
                          <a:ea typeface="Times New Roman"/>
                          <a:cs typeface="Times New Roman"/>
                        </a:rPr>
                        <a:t> razvijati likovni</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talent</a:t>
                      </a:r>
                      <a:r>
                        <a:rPr lang="en" sz="1400" u="none" strike="noStrike" cap="none" dirty="0">
                          <a:latin typeface="Times New Roman"/>
                          <a:ea typeface="Times New Roman"/>
                          <a:cs typeface="Times New Roman"/>
                          <a:sym typeface="Times New Roman"/>
                        </a:rPr>
                        <a:t> kod djece</a:t>
                      </a:r>
                      <a:r>
                        <a:rPr lang="en" sz="1400" u="none" strike="noStrike" cap="none" dirty="0">
                          <a:latin typeface="Times New Roman"/>
                          <a:ea typeface="Times New Roman"/>
                          <a:cs typeface="Times New Roman"/>
                        </a:rPr>
                        <a:t>.</a:t>
                      </a:r>
                      <a:endParaRPr lang="en"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736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Poticanjem zajedničkog rada,likovnim stvaralaštvom pratiti važne datume, zanimljive događaje,natječaje. Sudjelovati na izložbama, </a:t>
                      </a:r>
                      <a:r>
                        <a:rPr lang="en" sz="1400" u="none" strike="noStrike" cap="none" dirty="0">
                          <a:latin typeface="Times New Roman"/>
                          <a:ea typeface="Times New Roman"/>
                          <a:cs typeface="Times New Roman"/>
                        </a:rPr>
                        <a:t>uređivati</a:t>
                      </a:r>
                      <a:r>
                        <a:rPr lang="en" sz="1400" u="none" strike="noStrike" cap="none" dirty="0">
                          <a:latin typeface="Times New Roman"/>
                          <a:ea typeface="Times New Roman"/>
                          <a:cs typeface="Times New Roman"/>
                          <a:sym typeface="Times New Roman"/>
                        </a:rPr>
                        <a:t> panoe</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škole.</a:t>
                      </a:r>
                      <a:r>
                        <a:rPr lang="en" sz="1400" u="none" strike="noStrike" cap="none" dirty="0">
                          <a:latin typeface="Times New Roman"/>
                          <a:ea typeface="Times New Roman"/>
                          <a:cs typeface="Times New Roman"/>
                        </a:rPr>
                        <a:t> Omogućiti učenicima da se likovno izražavaju.</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9888">
                <a:tc>
                  <a:txBody>
                    <a:bodyPr/>
                    <a:lstStyle/>
                    <a:p>
                      <a:pPr marL="0" marR="0" lvl="0" indent="0" algn="l" rtl="0">
                        <a:lnSpc>
                          <a:spcPct val="115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NOSITELJI</a:t>
                      </a:r>
                      <a:r>
                        <a:rPr lang="en" sz="1600" b="1" u="none" strike="noStrike" cap="none" dirty="0">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sr-Latn-RS" sz="1400" u="none" strike="noStrike" cap="none" dirty="0">
                          <a:latin typeface="Times New Roman"/>
                          <a:ea typeface="Times New Roman"/>
                          <a:cs typeface="Times New Roman"/>
                        </a:rPr>
                        <a:t>Ivana </a:t>
                      </a:r>
                      <a:r>
                        <a:rPr lang="sr-Latn-RS" sz="1400" u="none" strike="noStrike" cap="none" dirty="0" err="1">
                          <a:latin typeface="Times New Roman"/>
                          <a:ea typeface="Times New Roman"/>
                          <a:cs typeface="Times New Roman"/>
                        </a:rPr>
                        <a:t>Vlajčić</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3625">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Učenici će na likovnoj</a:t>
                      </a:r>
                      <a:r>
                        <a:rPr lang="en" sz="1400" u="none" strike="noStrike" cap="none" dirty="0">
                          <a:latin typeface="Times New Roman"/>
                          <a:ea typeface="Times New Roman"/>
                          <a:cs typeface="Times New Roman"/>
                        </a:rPr>
                        <a:t> grupi </a:t>
                      </a:r>
                      <a:r>
                        <a:rPr lang="en" sz="1400" u="none" strike="noStrike" cap="none" dirty="0">
                          <a:latin typeface="Times New Roman"/>
                          <a:ea typeface="Times New Roman"/>
                          <a:cs typeface="Times New Roman"/>
                          <a:sym typeface="Times New Roman"/>
                        </a:rPr>
                        <a:t>primjenom različitih likovnih tehnika risati, slikati, oblikovati metodama analitičkog promatranja, pokazivanja, razgovora, usmenog izlaganja, rada na tekstu, kombiniranja, variranja, građenja, razlaganja.</a:t>
                      </a:r>
                      <a:r>
                        <a:rPr lang="en" sz="1400" u="none" strike="noStrike" cap="none" dirty="0">
                          <a:latin typeface="Times New Roman"/>
                          <a:ea typeface="Times New Roman"/>
                          <a:cs typeface="Times New Roman"/>
                        </a:rPr>
                        <a:t> </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2168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Tijekom školske godine </a:t>
                      </a:r>
                      <a:r>
                        <a:rPr lang="en" sz="1400" u="none" strike="noStrike" cap="none" dirty="0">
                          <a:latin typeface="Times New Roman"/>
                          <a:ea typeface="Times New Roman"/>
                          <a:cs typeface="Times New Roman"/>
                        </a:rPr>
                        <a:t>2022</a:t>
                      </a:r>
                      <a:r>
                        <a:rPr lang="en" sz="1400" u="none" strike="noStrike" cap="none" dirty="0">
                          <a:latin typeface="Times New Roman"/>
                          <a:ea typeface="Times New Roman"/>
                          <a:cs typeface="Times New Roman"/>
                          <a:sym typeface="Times New Roman"/>
                        </a:rPr>
                        <a:t>./</a:t>
                      </a:r>
                      <a:r>
                        <a:rPr lang="en" sz="1400" u="none" strike="noStrike" cap="none" dirty="0">
                          <a:latin typeface="Times New Roman"/>
                          <a:ea typeface="Times New Roman"/>
                          <a:cs typeface="Times New Roman"/>
                        </a:rPr>
                        <a:t>23</a:t>
                      </a:r>
                      <a:r>
                        <a:rPr lang="en" sz="1400" u="none" strike="noStrike" cap="none" dirty="0">
                          <a:latin typeface="Times New Roman"/>
                          <a:ea typeface="Times New Roman"/>
                          <a:cs typeface="Times New Roman"/>
                          <a:sym typeface="Times New Roman"/>
                        </a:rPr>
                        <a:t>.(</a:t>
                      </a:r>
                      <a:r>
                        <a:rPr lang="en" sz="1400" u="none" strike="noStrike" cap="none" dirty="0">
                          <a:latin typeface="Times New Roman"/>
                          <a:ea typeface="Times New Roman"/>
                          <a:cs typeface="Times New Roman"/>
                        </a:rPr>
                        <a:t>u B turnosu blok sat</a:t>
                      </a:r>
                      <a:r>
                        <a:rPr lang="en" sz="1400" u="none" strike="noStrike" cap="none" dirty="0">
                          <a:latin typeface="Times New Roman"/>
                          <a:ea typeface="Times New Roman"/>
                          <a:cs typeface="Times New Roman"/>
                          <a:sym typeface="Times New Roman"/>
                        </a:rPr>
                        <a:t>).</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8674">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rPr>
                        <a:t>TROŠKOVNIK</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Times New Roman"/>
                          <a:ea typeface="Times New Roman"/>
                          <a:cs typeface="Times New Roman"/>
                          <a:sym typeface="Times New Roman"/>
                        </a:rPr>
                        <a:t>Uz pomoć roditelja i škole (nabava potrebnog materijala i pribora) -</a:t>
                      </a:r>
                      <a:r>
                        <a:rPr lang="en" sz="1400" u="none" strike="noStrike" cap="none" dirty="0">
                          <a:latin typeface="Times New Roman"/>
                          <a:ea typeface="Times New Roman"/>
                          <a:cs typeface="Times New Roman"/>
                        </a:rPr>
                        <a:t> </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do 100,00</a:t>
                      </a:r>
                      <a:r>
                        <a:rPr lang="en" sz="1400" u="none" strike="noStrike" cap="none" dirty="0">
                          <a:latin typeface="Times New Roman"/>
                          <a:ea typeface="Times New Roman"/>
                          <a:cs typeface="Times New Roman"/>
                          <a:sym typeface="Times New Roman"/>
                        </a:rPr>
                        <a:t> kuna godišnje.</a:t>
                      </a:r>
                      <a:endParaRPr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71582">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Verdana"/>
                        <a:buNone/>
                      </a:pPr>
                      <a:r>
                        <a:rPr lang="en" sz="1400" u="none" strike="noStrike" cap="none" dirty="0">
                          <a:latin typeface="Times New Roman"/>
                          <a:ea typeface="Times New Roman"/>
                          <a:cs typeface="Times New Roman"/>
                          <a:sym typeface="Times New Roman"/>
                        </a:rPr>
                        <a:t>Izložba dječjih radova</a:t>
                      </a:r>
                      <a:r>
                        <a:rPr lang="en" sz="1400" u="none" strike="noStrike" cap="none" dirty="0">
                          <a:latin typeface="Times New Roman"/>
                          <a:ea typeface="Times New Roman"/>
                          <a:cs typeface="Times New Roman"/>
                        </a:rPr>
                        <a:t>  na </a:t>
                      </a:r>
                      <a:r>
                        <a:rPr lang="en" sz="1400" u="none" strike="noStrike" cap="none" dirty="0" smtClean="0">
                          <a:latin typeface="Times New Roman"/>
                          <a:ea typeface="Times New Roman"/>
                          <a:cs typeface="Times New Roman"/>
                        </a:rPr>
                        <a:t>školskim</a:t>
                      </a:r>
                      <a:r>
                        <a:rPr lang="hr-HR" sz="1400" u="none" strike="noStrike" cap="none" baseline="0" dirty="0" smtClean="0">
                          <a:latin typeface="Times New Roman"/>
                          <a:ea typeface="Times New Roman"/>
                          <a:cs typeface="Times New Roman"/>
                        </a:rPr>
                        <a:t> </a:t>
                      </a:r>
                      <a:r>
                        <a:rPr lang="en" sz="1400" u="none" strike="noStrike" cap="none" dirty="0" smtClean="0">
                          <a:latin typeface="Times New Roman"/>
                          <a:ea typeface="Times New Roman"/>
                          <a:cs typeface="Times New Roman"/>
                        </a:rPr>
                        <a:t>panoima</a:t>
                      </a:r>
                      <a:r>
                        <a:rPr lang="en" sz="1400" u="none" strike="noStrike" cap="none" dirty="0">
                          <a:latin typeface="Times New Roman"/>
                          <a:ea typeface="Times New Roman"/>
                          <a:cs typeface="Times New Roman"/>
                        </a:rPr>
                        <a:t>, </a:t>
                      </a:r>
                      <a:r>
                        <a:rPr lang="en" sz="1400" b="0" i="0" u="none" strike="noStrike" cap="none" noProof="0" dirty="0">
                          <a:solidFill>
                            <a:schemeClr val="dk1"/>
                          </a:solidFill>
                          <a:latin typeface="Times New Roman"/>
                        </a:rPr>
                        <a:t>prezentacijama u razredu i sudjelovanjem u obilježavanju važnih   </a:t>
                      </a:r>
                      <a:r>
                        <a:rPr lang="en" sz="1400" b="0" i="0" u="none" strike="noStrike" cap="none" noProof="0" dirty="0" smtClean="0">
                          <a:solidFill>
                            <a:schemeClr val="dk1"/>
                          </a:solidFill>
                          <a:latin typeface="Times New Roman"/>
                        </a:rPr>
                        <a:t>datuma.</a:t>
                      </a:r>
                      <a:r>
                        <a:rPr lang="hr-HR" sz="1400" b="0" i="0" u="none" strike="noStrike" cap="none" baseline="0" noProof="0" dirty="0" smtClean="0">
                          <a:solidFill>
                            <a:srgbClr val="000000"/>
                          </a:solidFill>
                          <a:latin typeface="Times New Roman"/>
                          <a:cs typeface="Times New Roman"/>
                        </a:rPr>
                        <a:t> </a:t>
                      </a:r>
                      <a:r>
                        <a:rPr lang="en" sz="1400" u="none" strike="noStrike" cap="none" dirty="0" smtClean="0">
                          <a:latin typeface="Times New Roman"/>
                          <a:ea typeface="Times New Roman"/>
                          <a:cs typeface="Times New Roman"/>
                          <a:sym typeface="Times New Roman"/>
                        </a:rPr>
                        <a:t>Osobno </a:t>
                      </a:r>
                      <a:r>
                        <a:rPr lang="en" sz="1400" u="none" strike="noStrike" cap="none" dirty="0">
                          <a:latin typeface="Times New Roman"/>
                          <a:ea typeface="Times New Roman"/>
                          <a:cs typeface="Times New Roman"/>
                          <a:sym typeface="Times New Roman"/>
                        </a:rPr>
                        <a:t>zadovoljstvo učenika</a:t>
                      </a:r>
                      <a:r>
                        <a:rPr lang="en" sz="1400" u="none" strike="noStrike" cap="none" dirty="0">
                          <a:latin typeface="Times New Roman"/>
                          <a:ea typeface="Times New Roman"/>
                          <a:cs typeface="Times New Roman"/>
                        </a:rPr>
                        <a:t> i </a:t>
                      </a:r>
                      <a:r>
                        <a:rPr lang="en" sz="1400" u="none" strike="noStrike" cap="none" dirty="0">
                          <a:latin typeface="Times New Roman"/>
                          <a:ea typeface="Times New Roman"/>
                          <a:cs typeface="Times New Roman"/>
                          <a:sym typeface="Times New Roman"/>
                        </a:rPr>
                        <a:t> </a:t>
                      </a:r>
                      <a:r>
                        <a:rPr lang="en" sz="1400" u="none" strike="noStrike" cap="none" dirty="0" smtClean="0">
                          <a:latin typeface="Times New Roman"/>
                          <a:ea typeface="Times New Roman"/>
                          <a:cs typeface="Times New Roman"/>
                          <a:sym typeface="Times New Roman"/>
                        </a:rPr>
                        <a:t>roditelja</a:t>
                      </a:r>
                      <a:r>
                        <a:rPr lang="hr-HR" sz="1400" u="none" strike="noStrike" cap="none" dirty="0" smtClean="0">
                          <a:latin typeface="Times New Roman"/>
                          <a:ea typeface="Times New Roman"/>
                          <a:cs typeface="Times New Roman"/>
                          <a:sym typeface="Arial"/>
                        </a:rPr>
                        <a:t>.</a:t>
                      </a:r>
                      <a:endParaRPr lang="en" sz="1400" u="none" strike="noStrike" cap="none" dirty="0">
                        <a:latin typeface="Times New Roman"/>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1045028" y="578391"/>
            <a:ext cx="6736703" cy="10637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
              <a:buFont typeface="Times New Roman"/>
              <a:buNone/>
            </a:pPr>
            <a:r>
              <a:rPr lang="en" sz="3600" b="1" dirty="0">
                <a:latin typeface="Times New Roman"/>
                <a:ea typeface="Times New Roman"/>
                <a:cs typeface="Times New Roman"/>
                <a:sym typeface="Times New Roman"/>
              </a:rPr>
              <a:t>Načela </a:t>
            </a:r>
            <a:r>
              <a:rPr lang="en" sz="3600" b="1">
                <a:latin typeface="Times New Roman"/>
                <a:ea typeface="Times New Roman"/>
                <a:cs typeface="Times New Roman"/>
                <a:sym typeface="Times New Roman"/>
              </a:rPr>
              <a:t>nacionalnog </a:t>
            </a:r>
            <a:r>
              <a:rPr lang="hr-HR" sz="3600" b="1" smtClean="0">
                <a:latin typeface="Times New Roman"/>
                <a:ea typeface="Times New Roman"/>
                <a:cs typeface="Times New Roman"/>
                <a:sym typeface="Times New Roman"/>
              </a:rPr>
              <a:t>kurikulum</a:t>
            </a:r>
            <a:r>
              <a:rPr lang="en" sz="3600" b="1" smtClean="0">
                <a:latin typeface="Times New Roman"/>
                <a:ea typeface="Times New Roman"/>
                <a:cs typeface="Times New Roman"/>
                <a:sym typeface="Times New Roman"/>
              </a:rPr>
              <a:t>a</a:t>
            </a:r>
            <a:endParaRPr sz="3600" b="1" dirty="0">
              <a:latin typeface="Times New Roman"/>
              <a:ea typeface="Times New Roman"/>
              <a:cs typeface="Times New Roman"/>
              <a:sym typeface="Times New Roman"/>
            </a:endParaRPr>
          </a:p>
        </p:txBody>
      </p:sp>
      <p:sp>
        <p:nvSpPr>
          <p:cNvPr id="206" name="Google Shape;206;p7"/>
          <p:cNvSpPr txBox="1">
            <a:spLocks noGrp="1"/>
          </p:cNvSpPr>
          <p:nvPr>
            <p:ph type="body" idx="1"/>
          </p:nvPr>
        </p:nvSpPr>
        <p:spPr>
          <a:xfrm>
            <a:off x="699247" y="1561691"/>
            <a:ext cx="8323729" cy="3817133"/>
          </a:xfrm>
          <a:prstGeom prst="rect">
            <a:avLst/>
          </a:prstGeom>
          <a:noFill/>
          <a:ln>
            <a:noFill/>
          </a:ln>
        </p:spPr>
        <p:txBody>
          <a:bodyPr spcFirstLastPara="1" wrap="square" lIns="91425" tIns="45700" rIns="91425" bIns="45700" anchor="ctr" anchorCtr="0">
            <a:noAutofit/>
          </a:bodyPr>
          <a:lstStyle/>
          <a:p>
            <a:pPr marL="457200" marR="0" lvl="0" indent="-419100" algn="l" rtl="0">
              <a:lnSpc>
                <a:spcPct val="115000"/>
              </a:lnSpc>
              <a:spcBef>
                <a:spcPts val="0"/>
              </a:spcBef>
              <a:spcAft>
                <a:spcPts val="0"/>
              </a:spcAft>
              <a:buClr>
                <a:schemeClr val="dk1"/>
              </a:buClr>
              <a:buSzPts val="3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Poštivanje ljudskih prava i prava djece</a:t>
            </a:r>
            <a:endParaRPr sz="2400" b="0" i="0" u="none" strike="noStrike" cap="none" dirty="0">
              <a:solidFill>
                <a:schemeClr val="dk1"/>
              </a:solidFill>
            </a:endParaRPr>
          </a:p>
          <a:p>
            <a:pPr marL="457200" marR="0" lvl="0" indent="-419100" algn="l" rtl="0">
              <a:lnSpc>
                <a:spcPct val="115000"/>
              </a:lnSpc>
              <a:spcBef>
                <a:spcPts val="0"/>
              </a:spcBef>
              <a:spcAft>
                <a:spcPts val="0"/>
              </a:spcAft>
              <a:buClr>
                <a:schemeClr val="dk1"/>
              </a:buClr>
              <a:buSzPts val="3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Kompetentnost i profesionalna etika</a:t>
            </a:r>
            <a:endParaRPr sz="2400" b="0" i="0" u="none" strike="noStrike" cap="none" dirty="0">
              <a:solidFill>
                <a:schemeClr val="dk1"/>
              </a:solidFill>
            </a:endParaRPr>
          </a:p>
          <a:p>
            <a:pPr marL="457200" marR="0" lvl="0" indent="-419100" algn="l" rtl="0">
              <a:lnSpc>
                <a:spcPct val="115000"/>
              </a:lnSpc>
              <a:spcBef>
                <a:spcPts val="0"/>
              </a:spcBef>
              <a:spcAft>
                <a:spcPts val="0"/>
              </a:spcAft>
              <a:buClr>
                <a:schemeClr val="dk1"/>
              </a:buClr>
              <a:buSzPts val="3000"/>
              <a:buFont typeface="Arial"/>
              <a:buChar char="•"/>
            </a:pPr>
            <a:r>
              <a:rPr lang="en" sz="2400" b="0" i="0" u="none" strike="noStrike" cap="none" dirty="0">
                <a:solidFill>
                  <a:schemeClr val="dk1"/>
                </a:solidFill>
                <a:latin typeface="Times New Roman"/>
                <a:ea typeface="Times New Roman"/>
                <a:cs typeface="Times New Roman"/>
                <a:sym typeface="Times New Roman"/>
              </a:rPr>
              <a:t>Demokratičnost svih sudionika</a:t>
            </a:r>
            <a:endParaRPr sz="2400" b="0" i="0" u="none" strike="noStrike" cap="none" dirty="0">
              <a:solidFill>
                <a:schemeClr val="dk1"/>
              </a:solidFill>
            </a:endParaRPr>
          </a:p>
          <a:p>
            <a:pPr marL="457200" marR="0" lvl="0" indent="-419100" algn="l" rtl="0">
              <a:lnSpc>
                <a:spcPct val="115000"/>
              </a:lnSpc>
              <a:spcBef>
                <a:spcPts val="0"/>
              </a:spcBef>
              <a:spcAft>
                <a:spcPts val="0"/>
              </a:spcAft>
              <a:buClr>
                <a:schemeClr val="dk1"/>
              </a:buClr>
              <a:buSzPts val="3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Autonomija škole</a:t>
            </a:r>
            <a:endParaRPr sz="2400" b="0" i="0" u="none" strike="noStrike" cap="none" dirty="0">
              <a:solidFill>
                <a:schemeClr val="dk1"/>
              </a:solidFill>
            </a:endParaRPr>
          </a:p>
          <a:p>
            <a:pPr marL="457200" marR="0" lvl="0" indent="-419100" algn="l" rtl="0">
              <a:lnSpc>
                <a:spcPct val="115000"/>
              </a:lnSpc>
              <a:spcBef>
                <a:spcPts val="0"/>
              </a:spcBef>
              <a:spcAft>
                <a:spcPts val="0"/>
              </a:spcAft>
              <a:buClr>
                <a:schemeClr val="dk1"/>
              </a:buClr>
              <a:buSzPts val="3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Pedagoški i školski pluralizam</a:t>
            </a:r>
            <a:endParaRPr sz="2400" b="0" i="0" u="none" strike="noStrike" cap="none" dirty="0">
              <a:solidFill>
                <a:schemeClr val="dk1"/>
              </a:solidFill>
            </a:endParaRPr>
          </a:p>
          <a:p>
            <a:pPr marL="457200" marR="0" lvl="0" indent="-419100" algn="l" rtl="0">
              <a:lnSpc>
                <a:spcPct val="115000"/>
              </a:lnSpc>
              <a:spcBef>
                <a:spcPts val="0"/>
              </a:spcBef>
              <a:spcAft>
                <a:spcPts val="0"/>
              </a:spcAft>
              <a:buClr>
                <a:schemeClr val="dk1"/>
              </a:buClr>
              <a:buSzPts val="3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Europska dimenzija obrazovanja.</a:t>
            </a: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aphicFrame>
        <p:nvGraphicFramePr>
          <p:cNvPr id="498" name="Google Shape;498;p41"/>
          <p:cNvGraphicFramePr/>
          <p:nvPr>
            <p:extLst>
              <p:ext uri="{D42A27DB-BD31-4B8C-83A1-F6EECF244321}">
                <p14:modId xmlns:p14="http://schemas.microsoft.com/office/powerpoint/2010/main" val="763220440"/>
              </p:ext>
            </p:extLst>
          </p:nvPr>
        </p:nvGraphicFramePr>
        <p:xfrm>
          <a:off x="251525" y="291021"/>
          <a:ext cx="8640950" cy="6371110"/>
        </p:xfrm>
        <a:graphic>
          <a:graphicData uri="http://schemas.openxmlformats.org/drawingml/2006/table">
            <a:tbl>
              <a:tblPr>
                <a:noFill/>
                <a:tableStyleId>{B2E6745A-B9C5-42E0-A17B-FDAA3278ED7C}</a:tableStyleId>
              </a:tblPr>
              <a:tblGrid>
                <a:gridCol w="2687618">
                  <a:extLst>
                    <a:ext uri="{9D8B030D-6E8A-4147-A177-3AD203B41FA5}">
                      <a16:colId xmlns:a16="http://schemas.microsoft.com/office/drawing/2014/main" val="20000"/>
                    </a:ext>
                  </a:extLst>
                </a:gridCol>
                <a:gridCol w="5953332">
                  <a:extLst>
                    <a:ext uri="{9D8B030D-6E8A-4147-A177-3AD203B41FA5}">
                      <a16:colId xmlns:a16="http://schemas.microsoft.com/office/drawing/2014/main" val="20001"/>
                    </a:ext>
                  </a:extLst>
                </a:gridCol>
              </a:tblGrid>
              <a:tr h="105834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NAZIV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00"/>
                        <a:buFont typeface="Verdana"/>
                        <a:buNone/>
                      </a:pPr>
                      <a:endParaRPr lang="hr-HR" sz="1600" b="1" u="none" strike="noStrike" cap="none" dirty="0" smtClean="0">
                        <a:latin typeface="+mj-lt"/>
                      </a:endParaRPr>
                    </a:p>
                    <a:p>
                      <a:pPr marL="0" marR="0" lvl="0" indent="0" algn="ctr" rtl="0">
                        <a:lnSpc>
                          <a:spcPct val="115000"/>
                        </a:lnSpc>
                        <a:spcBef>
                          <a:spcPts val="0"/>
                        </a:spcBef>
                        <a:spcAft>
                          <a:spcPts val="0"/>
                        </a:spcAft>
                        <a:buClr>
                          <a:srgbClr val="000000"/>
                        </a:buClr>
                        <a:buSzPts val="400"/>
                        <a:buFont typeface="Verdana"/>
                        <a:buNone/>
                      </a:pPr>
                      <a:r>
                        <a:rPr lang="en" sz="1600" b="1" u="none" strike="noStrike" cap="none" dirty="0" smtClean="0">
                          <a:latin typeface="+mj-lt"/>
                        </a:rPr>
                        <a:t>TAJNE </a:t>
                      </a:r>
                      <a:r>
                        <a:rPr lang="en" sz="1600" b="1" u="none" strike="noStrike" cap="none" dirty="0">
                          <a:latin typeface="+mj-lt"/>
                        </a:rPr>
                        <a:t>MUDRIH </a:t>
                      </a:r>
                      <a:r>
                        <a:rPr lang="en" sz="1600" b="1" u="none" strike="noStrike" cap="none" dirty="0" smtClean="0">
                          <a:latin typeface="+mj-lt"/>
                        </a:rPr>
                        <a:t>SOVA</a:t>
                      </a:r>
                      <a:endParaRPr lang="hr-HR" sz="1600" b="1" u="none" strike="noStrike" cap="none" dirty="0" smtClean="0">
                        <a:latin typeface="+mj-lt"/>
                      </a:endParaRPr>
                    </a:p>
                    <a:p>
                      <a:pPr marL="0" marR="0" lvl="0" indent="0" algn="ctr" rtl="0">
                        <a:lnSpc>
                          <a:spcPct val="115000"/>
                        </a:lnSpc>
                        <a:spcBef>
                          <a:spcPts val="0"/>
                        </a:spcBef>
                        <a:spcAft>
                          <a:spcPts val="0"/>
                        </a:spcAft>
                        <a:buClr>
                          <a:srgbClr val="000000"/>
                        </a:buClr>
                        <a:buSzPts val="400"/>
                        <a:buFont typeface="Verdana"/>
                        <a:buNone/>
                      </a:pPr>
                      <a:r>
                        <a:rPr lang="en" sz="1600" b="1" i="0" u="none" strike="noStrike" cap="none" noProof="0" dirty="0" smtClean="0">
                          <a:solidFill>
                            <a:schemeClr val="dk1"/>
                          </a:solidFill>
                          <a:latin typeface="+mj-lt"/>
                        </a:rPr>
                        <a:t>za </a:t>
                      </a:r>
                      <a:r>
                        <a:rPr lang="hr-HR" sz="1600" b="1" i="0" u="none" strike="noStrike" cap="none" noProof="0" dirty="0" smtClean="0">
                          <a:solidFill>
                            <a:schemeClr val="dk1"/>
                          </a:solidFill>
                          <a:latin typeface="+mj-lt"/>
                        </a:rPr>
                        <a:t>izvannastavna aktivnost za učenike razredne nastave</a:t>
                      </a:r>
                    </a:p>
                    <a:p>
                      <a:pPr marL="0" marR="0" lvl="0" indent="0" algn="ctr" rtl="0">
                        <a:lnSpc>
                          <a:spcPct val="115000"/>
                        </a:lnSpc>
                        <a:spcBef>
                          <a:spcPts val="0"/>
                        </a:spcBef>
                        <a:spcAft>
                          <a:spcPts val="0"/>
                        </a:spcAft>
                        <a:buClr>
                          <a:srgbClr val="000000"/>
                        </a:buClr>
                        <a:buSzPts val="400"/>
                        <a:buFont typeface="Verdana"/>
                        <a:buNone/>
                      </a:pPr>
                      <a:endParaRPr lang="hr-HR" sz="1600" b="1" i="0" u="none" strike="noStrike" cap="none" noProof="0" dirty="0" smtClean="0">
                        <a:solidFill>
                          <a:schemeClr val="dk1"/>
                        </a:solidFill>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6234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CILJ AKTIVNOSTI</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endParaRPr lang="hr-HR" sz="1400" u="none" strike="noStrike" cap="none" dirty="0" smtClean="0">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smtClean="0">
                          <a:latin typeface="+mj-lt"/>
                          <a:ea typeface="Times New Roman"/>
                          <a:cs typeface="Times New Roman"/>
                          <a:sym typeface="Times New Roman"/>
                        </a:rPr>
                        <a:t>Potaknuti </a:t>
                      </a:r>
                      <a:r>
                        <a:rPr lang="en" sz="1400" u="none" strike="noStrike" cap="none" dirty="0">
                          <a:latin typeface="+mj-lt"/>
                          <a:ea typeface="Times New Roman"/>
                          <a:cs typeface="Times New Roman"/>
                          <a:sym typeface="Times New Roman"/>
                        </a:rPr>
                        <a:t>proces učenja povezivanjem sadržaja svih nastavnih predmeta (cjelovito učenje) te time omogućiti ostvarivanje svih potencijala svakog pojedinog učenika</a:t>
                      </a:r>
                      <a:r>
                        <a:rPr lang="en" sz="1400" u="none" strike="noStrike" cap="none" dirty="0" smtClean="0">
                          <a:latin typeface="+mj-lt"/>
                          <a:ea typeface="Times New Roman"/>
                          <a:cs typeface="Times New Roman"/>
                          <a:sym typeface="Times New Roman"/>
                        </a:rPr>
                        <a:t>.</a:t>
                      </a:r>
                      <a:endParaRPr lang="hr-HR" sz="1400" u="none" strike="noStrike" cap="none" dirty="0" smtClean="0">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2791">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NAMJENA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Uočavanje primjene zadataka u svakodnevnom životu.</a:t>
                      </a:r>
                      <a:endParaRPr sz="1400" u="none" strike="noStrike" cap="none" dirty="0">
                        <a:solidFill>
                          <a:schemeClr val="dk1"/>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5968">
                <a:tc>
                  <a:txBody>
                    <a:bodyPr/>
                    <a:lstStyle/>
                    <a:p>
                      <a:pPr marL="0" marR="0" lvl="0" indent="0" algn="l" rtl="0">
                        <a:lnSpc>
                          <a:spcPct val="115000"/>
                        </a:lnSpc>
                        <a:spcBef>
                          <a:spcPts val="0"/>
                        </a:spcBef>
                        <a:spcAft>
                          <a:spcPts val="0"/>
                        </a:spcAft>
                        <a:buFont typeface="Verdana"/>
                        <a:buNone/>
                      </a:pPr>
                      <a:r>
                        <a:rPr lang="en" sz="1600" b="1" u="none" strike="noStrike" cap="none" dirty="0">
                          <a:latin typeface="+mj-lt"/>
                        </a:rPr>
                        <a:t>NOSITELJI </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US" sz="1400" u="none" strike="noStrike" cap="none" dirty="0" err="1">
                          <a:latin typeface="+mj-lt"/>
                        </a:rPr>
                        <a:t>Zorka</a:t>
                      </a:r>
                      <a:r>
                        <a:rPr lang="en-US" sz="1400" u="none" strike="noStrike" cap="none" dirty="0">
                          <a:latin typeface="+mj-lt"/>
                        </a:rPr>
                        <a:t> </a:t>
                      </a:r>
                      <a:r>
                        <a:rPr lang="en-US" sz="1400" u="none" strike="noStrike" cap="none" dirty="0" err="1">
                          <a:latin typeface="+mj-lt"/>
                        </a:rPr>
                        <a:t>Brekalo</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538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NAČIN REALIZACIJE</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suradničko učenje</a:t>
                      </a:r>
                      <a:endParaRPr sz="14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5327">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VREMENIK</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 sz="1400" u="none" strike="noStrike" cap="none" dirty="0">
                          <a:latin typeface="+mj-lt"/>
                          <a:ea typeface="Times New Roman"/>
                          <a:cs typeface="Times New Roman"/>
                          <a:sym typeface="Times New Roman"/>
                        </a:rPr>
                        <a:t>Jedan školski sat tjedno tijekom nastavne godine </a:t>
                      </a:r>
                      <a:r>
                        <a:rPr lang="en" sz="1400" u="none" strike="noStrike" cap="none" dirty="0">
                          <a:latin typeface="+mj-lt"/>
                          <a:ea typeface="Times New Roman"/>
                          <a:cs typeface="Times New Roman"/>
                        </a:rPr>
                        <a:t>2022</a:t>
                      </a:r>
                      <a:r>
                        <a:rPr lang="en" sz="1400" u="none" strike="noStrike" cap="none" dirty="0">
                          <a:latin typeface="+mj-lt"/>
                          <a:ea typeface="Times New Roman"/>
                          <a:cs typeface="Times New Roman"/>
                          <a:sym typeface="Times New Roman"/>
                        </a:rPr>
                        <a:t>./</a:t>
                      </a:r>
                      <a:r>
                        <a:rPr lang="en" sz="1400" u="none" strike="noStrike" cap="none" dirty="0">
                          <a:latin typeface="+mj-lt"/>
                          <a:ea typeface="Times New Roman"/>
                          <a:cs typeface="Times New Roman"/>
                        </a:rPr>
                        <a:t>23.</a:t>
                      </a:r>
                      <a:endParaRPr lang="en" sz="1400" u="none" strike="noStrike" cap="none" dirty="0">
                        <a:latin typeface="+mj-lt"/>
                        <a:cs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3355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TROŠKOVNIK</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hr-HR" sz="1400" u="none" strike="noStrike" cap="none" dirty="0" smtClean="0">
                          <a:solidFill>
                            <a:schemeClr val="dk1"/>
                          </a:solidFill>
                          <a:latin typeface="+mj-lt"/>
                          <a:ea typeface="Times New Roman"/>
                          <a:cs typeface="Times New Roman"/>
                        </a:rPr>
                        <a:t>N</a:t>
                      </a:r>
                      <a:r>
                        <a:rPr lang="en-US" sz="1400" u="none" strike="noStrike" cap="none" dirty="0" err="1" smtClean="0">
                          <a:solidFill>
                            <a:schemeClr val="dk1"/>
                          </a:solidFill>
                          <a:latin typeface="+mj-lt"/>
                          <a:ea typeface="Times New Roman"/>
                          <a:cs typeface="Times New Roman"/>
                        </a:rPr>
                        <a:t>ema</a:t>
                      </a:r>
                      <a:r>
                        <a:rPr lang="en-US" sz="1400" u="none" strike="noStrike" cap="none" dirty="0" smtClean="0">
                          <a:solidFill>
                            <a:schemeClr val="dk1"/>
                          </a:solidFill>
                          <a:latin typeface="+mj-lt"/>
                          <a:ea typeface="Times New Roman"/>
                          <a:cs typeface="Times New Roman"/>
                        </a:rPr>
                        <a:t> </a:t>
                      </a:r>
                      <a:r>
                        <a:rPr lang="hr-HR" sz="1400" u="none" strike="noStrike" cap="none" dirty="0" smtClean="0">
                          <a:solidFill>
                            <a:schemeClr val="dk1"/>
                          </a:solidFill>
                          <a:latin typeface="+mj-lt"/>
                          <a:ea typeface="Times New Roman"/>
                          <a:cs typeface="Times New Roman"/>
                        </a:rPr>
                        <a:t>materijalnih </a:t>
                      </a:r>
                      <a:r>
                        <a:rPr lang="en-US" sz="1400" u="none" strike="noStrike" cap="none" dirty="0" err="1" smtClean="0">
                          <a:solidFill>
                            <a:schemeClr val="dk1"/>
                          </a:solidFill>
                          <a:latin typeface="+mj-lt"/>
                          <a:ea typeface="Times New Roman"/>
                          <a:cs typeface="Times New Roman"/>
                        </a:rPr>
                        <a:t>troškova</a:t>
                      </a:r>
                      <a:r>
                        <a:rPr lang="hr-HR" sz="1400" u="none" strike="noStrike" cap="none" dirty="0" smtClean="0">
                          <a:solidFill>
                            <a:schemeClr val="dk1"/>
                          </a:solidFill>
                          <a:latin typeface="+mj-lt"/>
                          <a:ea typeface="Times New Roman"/>
                          <a:cs typeface="Times New Roman"/>
                        </a:rPr>
                        <a:t>.</a:t>
                      </a:r>
                      <a:endParaRPr sz="1400" u="none" strike="noStrike" cap="none" dirty="0">
                        <a:solidFill>
                          <a:schemeClr val="dk1"/>
                        </a:solidFill>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162340">
                <a:tc>
                  <a:txBody>
                    <a:bodyPr/>
                    <a:lstStyle/>
                    <a:p>
                      <a:pPr marL="0" marR="0" lvl="0" indent="0" algn="l" rtl="0">
                        <a:lnSpc>
                          <a:spcPct val="115000"/>
                        </a:lnSpc>
                        <a:spcBef>
                          <a:spcPts val="0"/>
                        </a:spcBef>
                        <a:spcAft>
                          <a:spcPts val="0"/>
                        </a:spcAft>
                        <a:buClr>
                          <a:srgbClr val="000000"/>
                        </a:buClr>
                        <a:buSzPts val="400"/>
                        <a:buFont typeface="Verdana"/>
                        <a:buNone/>
                      </a:pPr>
                      <a:r>
                        <a:rPr lang="en" sz="1600" b="1" u="none" strike="noStrike" cap="none" dirty="0">
                          <a:latin typeface="+mj-lt"/>
                        </a:rPr>
                        <a:t>VREDNOVANJE I KORIŠTENJE REZULTATA RADA</a:t>
                      </a:r>
                      <a:endParaRPr sz="1600" u="none" strike="noStrike" cap="none" dirty="0">
                        <a:latin typeface="+mj-lt"/>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400"/>
                        <a:buFont typeface="Verdana"/>
                        <a:buNone/>
                      </a:pPr>
                      <a:endParaRPr lang="hr-HR" sz="1400" u="none" strike="noStrike" cap="none" dirty="0" smtClean="0">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smtClean="0">
                          <a:latin typeface="+mj-lt"/>
                          <a:ea typeface="Times New Roman"/>
                          <a:cs typeface="Times New Roman"/>
                          <a:sym typeface="Times New Roman"/>
                        </a:rPr>
                        <a:t>Primjena </a:t>
                      </a:r>
                      <a:r>
                        <a:rPr lang="en" sz="1400" u="none" strike="noStrike" cap="none" dirty="0">
                          <a:latin typeface="+mj-lt"/>
                          <a:ea typeface="Times New Roman"/>
                          <a:cs typeface="Times New Roman"/>
                          <a:sym typeface="Times New Roman"/>
                        </a:rPr>
                        <a:t>stečenih znanja, vještina i stavova u svakodnevnom životu.</a:t>
                      </a:r>
                      <a:endParaRPr sz="1400" u="none" strike="noStrike" cap="none" dirty="0">
                        <a:latin typeface="+mj-lt"/>
                        <a:ea typeface="Times New Roman"/>
                        <a:cs typeface="Times New Roman"/>
                        <a:sym typeface="Times New Roman"/>
                      </a:endParaRPr>
                    </a:p>
                    <a:p>
                      <a:pPr marL="0" marR="0" lvl="0" indent="0" algn="just" rtl="0">
                        <a:lnSpc>
                          <a:spcPct val="115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Razredno sudjelovanje u kvizu Nina i Tino Grada Zagreba krajem svibnja </a:t>
                      </a:r>
                      <a:r>
                        <a:rPr lang="en" sz="1400" u="none" strike="noStrike" cap="none" dirty="0" smtClean="0">
                          <a:latin typeface="+mj-lt"/>
                          <a:ea typeface="Times New Roman"/>
                          <a:cs typeface="Times New Roman"/>
                        </a:rPr>
                        <a:t>202</a:t>
                      </a:r>
                      <a:r>
                        <a:rPr lang="hr-HR" sz="1400" u="none" strike="noStrike" cap="none" dirty="0" smtClean="0">
                          <a:latin typeface="+mj-lt"/>
                          <a:ea typeface="Times New Roman"/>
                          <a:cs typeface="Times New Roman"/>
                        </a:rPr>
                        <a:t>3</a:t>
                      </a:r>
                      <a:r>
                        <a:rPr lang="en" sz="1400" u="none" strike="noStrike" cap="none" dirty="0" smtClean="0">
                          <a:latin typeface="+mj-lt"/>
                          <a:ea typeface="Times New Roman"/>
                          <a:cs typeface="Times New Roman"/>
                        </a:rPr>
                        <a:t>.</a:t>
                      </a:r>
                      <a:r>
                        <a:rPr lang="hr-HR" sz="1400" u="none" strike="noStrike" cap="none" dirty="0" smtClean="0">
                          <a:latin typeface="+mj-lt"/>
                          <a:ea typeface="Times New Roman"/>
                          <a:cs typeface="Times New Roman"/>
                        </a:rPr>
                        <a:t> godine</a:t>
                      </a:r>
                    </a:p>
                    <a:p>
                      <a:pPr marL="0" marR="0" lvl="0" indent="0" algn="just" rtl="0">
                        <a:lnSpc>
                          <a:spcPct val="115000"/>
                        </a:lnSpc>
                        <a:spcBef>
                          <a:spcPts val="0"/>
                        </a:spcBef>
                        <a:spcAft>
                          <a:spcPts val="0"/>
                        </a:spcAft>
                        <a:buClr>
                          <a:srgbClr val="000000"/>
                        </a:buClr>
                        <a:buSzPts val="400"/>
                        <a:buFont typeface="Verdana"/>
                        <a:buNone/>
                      </a:pPr>
                      <a:endParaRPr lang="en" sz="1400" u="none" strike="noStrike" cap="none" dirty="0">
                        <a:latin typeface="+mj-lt"/>
                        <a:ea typeface="Times New Roman"/>
                        <a:cs typeface="Times New Roman"/>
                        <a:sym typeface="Times New Roman"/>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3"/>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05" name="Google Shape;505;p43"/>
          <p:cNvGraphicFramePr/>
          <p:nvPr>
            <p:extLst>
              <p:ext uri="{D42A27DB-BD31-4B8C-83A1-F6EECF244321}">
                <p14:modId xmlns:p14="http://schemas.microsoft.com/office/powerpoint/2010/main" val="2750036843"/>
              </p:ext>
            </p:extLst>
          </p:nvPr>
        </p:nvGraphicFramePr>
        <p:xfrm>
          <a:off x="169752" y="305554"/>
          <a:ext cx="8758950" cy="6141444"/>
        </p:xfrm>
        <a:graphic>
          <a:graphicData uri="http://schemas.openxmlformats.org/drawingml/2006/table">
            <a:tbl>
              <a:tblPr>
                <a:noFill/>
                <a:tableStyleId>{B2E6745A-B9C5-42E0-A17B-FDAA3278ED7C}</a:tableStyleId>
              </a:tblPr>
              <a:tblGrid>
                <a:gridCol w="2321521">
                  <a:extLst>
                    <a:ext uri="{9D8B030D-6E8A-4147-A177-3AD203B41FA5}">
                      <a16:colId xmlns:a16="http://schemas.microsoft.com/office/drawing/2014/main" val="20000"/>
                    </a:ext>
                  </a:extLst>
                </a:gridCol>
                <a:gridCol w="6437429">
                  <a:extLst>
                    <a:ext uri="{9D8B030D-6E8A-4147-A177-3AD203B41FA5}">
                      <a16:colId xmlns:a16="http://schemas.microsoft.com/office/drawing/2014/main" val="20001"/>
                    </a:ext>
                  </a:extLst>
                </a:gridCol>
              </a:tblGrid>
              <a:tr h="91983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mj-lt"/>
                        </a:rPr>
                        <a:t>KREATIVNA </a:t>
                      </a:r>
                      <a:r>
                        <a:rPr lang="en" sz="1600" b="1" u="none" strike="noStrike" cap="none" dirty="0">
                          <a:solidFill>
                            <a:schemeClr val="dk1"/>
                          </a:solidFill>
                          <a:latin typeface="+mj-lt"/>
                        </a:rPr>
                        <a:t>RADIONICA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Arial"/>
                        <a:buNone/>
                      </a:pPr>
                      <a:r>
                        <a:rPr lang="hr-HR" sz="1600" b="1" i="0" u="none" strike="noStrike" cap="none" noProof="0" dirty="0" smtClean="0">
                          <a:latin typeface="+mj-lt"/>
                        </a:rPr>
                        <a:t>izvannastavna aktivnost za učenike razredne nastave</a:t>
                      </a:r>
                    </a:p>
                    <a:p>
                      <a:pPr marL="0" marR="0" lvl="0" indent="0" algn="ctr" rtl="0">
                        <a:lnSpc>
                          <a:spcPct val="100000"/>
                        </a:lnSpc>
                        <a:spcBef>
                          <a:spcPts val="0"/>
                        </a:spcBef>
                        <a:spcAft>
                          <a:spcPts val="0"/>
                        </a:spcAft>
                        <a:buFont typeface="Arial"/>
                        <a:buNone/>
                      </a:pPr>
                      <a:endParaRPr lang="en" sz="1600" b="0" i="0" u="none" strike="noStrike" cap="none" noProof="0"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3917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CILJ AKTIVNOSTI</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b="0" i="0" u="none" strike="noStrike" cap="none" noProof="0" dirty="0">
                          <a:solidFill>
                            <a:schemeClr val="dk1"/>
                          </a:solidFill>
                          <a:latin typeface="Times New Roman"/>
                        </a:rPr>
                        <a:t>Razvijanje fine motorike te spretnosti ruku, poticanje maštovitosti i  ljubavi prema ručnom radu. Razvijati sposobnost kreativnog izražavanja. </a:t>
                      </a:r>
                      <a:endParaRPr lang="en" sz="1400" b="0" i="0" u="none" strike="noStrike" cap="none" noProof="0"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2379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NAMJENA</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rPr>
                        <a:t>Upoznati učenike s potrebnim materijalom i priborom i tehnikama rada. Osposobiti učenike za samostalnu primjenu naučenog. Poticanje učenika na drugačije načine provođenja slobodnog vremena. Razvijanje radnih navika te svjesnosti o važnosti svakog rada. Potivanje učenika na zapažanje detalja, osjećaja za estetiku te održivi razvoj. </a:t>
                      </a:r>
                      <a:r>
                        <a:rPr lang="en" sz="1400" u="none" strike="noStrike" cap="none" dirty="0">
                          <a:solidFill>
                            <a:schemeClr val="dk1"/>
                          </a:solidFill>
                          <a:latin typeface="Times New Roman"/>
                          <a:ea typeface="Times New Roman"/>
                          <a:cs typeface="Times New Roman"/>
                          <a:sym typeface="Times New Roman"/>
                        </a:rPr>
                        <a:t>Poticati suradničko učenje te timski rad.</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4342">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Arial"/>
                          <a:cs typeface="Arial"/>
                          <a:sym typeface="Arial"/>
                        </a:rPr>
                        <a:t>NOSITELJI</a:t>
                      </a:r>
                      <a:r>
                        <a:rPr lang="en" sz="1600" b="1" u="none" strike="noStrike" cap="none" dirty="0">
                          <a:solidFill>
                            <a:schemeClr val="dk1"/>
                          </a:solidFill>
                          <a:latin typeface="+mj-lt"/>
                          <a:ea typeface="Arial"/>
                          <a:cs typeface="Arial"/>
                        </a:rPr>
                        <a:t> </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Times New Roman"/>
                          <a:ea typeface="Times New Roman"/>
                          <a:cs typeface="Times New Roman"/>
                        </a:rPr>
                        <a:t>Natalija</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Kovač</a:t>
                      </a:r>
                      <a:endParaRPr sz="1400" u="none" strike="noStrike" cap="none" dirty="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0439">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NAČIN REALIZACIJE</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solidFill>
                            <a:schemeClr val="dk1"/>
                          </a:solidFill>
                          <a:latin typeface="Times New Roman"/>
                        </a:rPr>
                        <a:t>Skupina radi u učioničkom prostoru, a svoje radove prezentira na školskim panoima ili obilježavanjima blagdana.</a:t>
                      </a:r>
                      <a:endParaRPr lang="en-US" sz="1400" b="0" i="0" u="none" strike="noStrike" cap="none" noProof="0" dirty="0"/>
                    </a:p>
                    <a:p>
                      <a:pPr marL="0" marR="0" lvl="0" indent="0" algn="just">
                        <a:lnSpc>
                          <a:spcPct val="100000"/>
                        </a:lnSpc>
                        <a:spcBef>
                          <a:spcPts val="0"/>
                        </a:spcBef>
                        <a:spcAft>
                          <a:spcPts val="0"/>
                        </a:spcAft>
                        <a:buNone/>
                      </a:pPr>
                      <a:r>
                        <a:rPr lang="en" sz="1400" b="0" i="0" u="none" strike="noStrike" cap="none" noProof="0" dirty="0">
                          <a:solidFill>
                            <a:schemeClr val="dk1"/>
                          </a:solidFill>
                          <a:latin typeface="Times New Roman"/>
                        </a:rPr>
                        <a:t>Sudjelovanje u obilježavanju obljetnica i važnih datuma vezanih za život Škole.</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462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VREMENIK</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45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TROŠKOVNIK</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cs typeface="Times New Roman"/>
                        </a:rPr>
                        <a:t>Potrebni materijal će nabaviti uz pomoć s roditelja i škole </a:t>
                      </a:r>
                      <a:r>
                        <a:rPr lang="en" sz="1400" u="none" strike="noStrike" cap="none" dirty="0" smtClean="0">
                          <a:solidFill>
                            <a:schemeClr val="dk1"/>
                          </a:solidFill>
                          <a:latin typeface="Times New Roman"/>
                          <a:cs typeface="Times New Roman"/>
                        </a:rPr>
                        <a:t>(100kn</a:t>
                      </a:r>
                      <a:r>
                        <a:rPr lang="en" sz="1400" u="none" strike="noStrike" cap="none" dirty="0">
                          <a:solidFill>
                            <a:schemeClr val="dk1"/>
                          </a:solidFill>
                          <a:latin typeface="Times New Roman"/>
                          <a:cs typeface="Times New Roman"/>
                        </a:rPr>
                        <a:t>)</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9171">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35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Tijekom školske godine, predstavljanjem uradaka na panou Škole, prezentacijama u razredu</a:t>
                      </a:r>
                      <a:r>
                        <a:rPr lang="en" sz="1400" u="none" strike="noStrike" cap="none" dirty="0">
                          <a:solidFill>
                            <a:schemeClr val="dk1"/>
                          </a:solidFill>
                          <a:latin typeface="Times New Roman"/>
                          <a:ea typeface="Times New Roman"/>
                          <a:cs typeface="Times New Roman"/>
                        </a:rPr>
                        <a:t> i sudjelovanjem u obilježavanju važnih datuma.</a:t>
                      </a:r>
                      <a:endParaRPr lang="en" sz="1400" u="none" strike="noStrike" cap="none" dirty="0">
                        <a:solidFill>
                          <a:schemeClr val="dk1"/>
                        </a:solidFill>
                        <a:latin typeface="Times New Roman"/>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3"/>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05" name="Google Shape;505;p43"/>
          <p:cNvGraphicFramePr/>
          <p:nvPr>
            <p:extLst>
              <p:ext uri="{D42A27DB-BD31-4B8C-83A1-F6EECF244321}">
                <p14:modId xmlns:p14="http://schemas.microsoft.com/office/powerpoint/2010/main" val="1526922107"/>
              </p:ext>
            </p:extLst>
          </p:nvPr>
        </p:nvGraphicFramePr>
        <p:xfrm>
          <a:off x="192525" y="388040"/>
          <a:ext cx="8758950" cy="5910397"/>
        </p:xfrm>
        <a:graphic>
          <a:graphicData uri="http://schemas.openxmlformats.org/drawingml/2006/table">
            <a:tbl>
              <a:tblPr>
                <a:noFill/>
                <a:tableStyleId>{B2E6745A-B9C5-42E0-A17B-FDAA3278ED7C}</a:tableStyleId>
              </a:tblPr>
              <a:tblGrid>
                <a:gridCol w="2541344">
                  <a:extLst>
                    <a:ext uri="{9D8B030D-6E8A-4147-A177-3AD203B41FA5}">
                      <a16:colId xmlns:a16="http://schemas.microsoft.com/office/drawing/2014/main" val="20000"/>
                    </a:ext>
                  </a:extLst>
                </a:gridCol>
                <a:gridCol w="6217606">
                  <a:extLst>
                    <a:ext uri="{9D8B030D-6E8A-4147-A177-3AD203B41FA5}">
                      <a16:colId xmlns:a16="http://schemas.microsoft.com/office/drawing/2014/main" val="20001"/>
                    </a:ext>
                  </a:extLst>
                </a:gridCol>
              </a:tblGrid>
              <a:tr h="4326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mj-lt"/>
                        </a:rPr>
                        <a:t>VJERONAUČNA </a:t>
                      </a:r>
                      <a:r>
                        <a:rPr lang="en" sz="1600" b="1" u="none" strike="noStrike" cap="none" dirty="0">
                          <a:solidFill>
                            <a:schemeClr val="dk1"/>
                          </a:solidFill>
                          <a:latin typeface="+mj-lt"/>
                        </a:rPr>
                        <a:t>GRUPA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Font typeface="Arial"/>
                        <a:buNone/>
                      </a:pPr>
                      <a:r>
                        <a:rPr lang="hr-HR" sz="1600" b="1" i="0" u="none" strike="noStrike" cap="none" noProof="0" dirty="0" smtClean="0">
                          <a:latin typeface="+mj-lt"/>
                        </a:rPr>
                        <a:t>izvannastavna aktivnost za učenike razredne nastave</a:t>
                      </a:r>
                    </a:p>
                    <a:p>
                      <a:pPr marL="0" marR="0" lvl="0" indent="0" algn="ctr" rtl="0">
                        <a:lnSpc>
                          <a:spcPct val="100000"/>
                        </a:lnSpc>
                        <a:spcBef>
                          <a:spcPts val="0"/>
                        </a:spcBef>
                        <a:spcAft>
                          <a:spcPts val="0"/>
                        </a:spcAft>
                        <a:buFont typeface="Arial"/>
                        <a:buNone/>
                      </a:pPr>
                      <a:endParaRPr lang="en" sz="1600" b="0" i="0" u="none" strike="noStrike" cap="none" noProof="0"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19187">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CILJ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mj-lt"/>
                        </a:rPr>
                        <a:t>Širi pogledi na sadržaje Biblije i Crkve u odnosu na školski vjeronauk; upoznavanje vlastite vjere u širem povijesnom kontekstu; upoznavanje s tradicijom koja vuče korijene iz kršćanstva; stjecanje komunikacijskih i socijalnih vještina. </a:t>
                      </a:r>
                      <a:endParaRPr lang="en-US" sz="1400"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6280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NAMJENA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mj-lt"/>
                        </a:rPr>
                        <a:t>Društveno-humanističko područje - proširiti znanje o vlastitoj vjeri; proširiti znanje o drugim religijama; poticati interes učenika za upoznavanje i prakticiranje općeljudskih vrijednosti.</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3375">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Arial"/>
                          <a:cs typeface="Arial"/>
                          <a:sym typeface="Arial"/>
                        </a:rPr>
                        <a:t>NOSITELJI</a:t>
                      </a:r>
                      <a:r>
                        <a:rPr lang="en" sz="1600" b="1" u="none" strike="noStrike" cap="none" dirty="0">
                          <a:solidFill>
                            <a:schemeClr val="dk1"/>
                          </a:solidFill>
                          <a:latin typeface="+mj-lt"/>
                          <a:ea typeface="Arial"/>
                          <a:cs typeface="Arial"/>
                        </a:rPr>
                        <a:t> </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mj-lt"/>
                          <a:ea typeface="Times New Roman"/>
                          <a:cs typeface="Times New Roman"/>
                        </a:rPr>
                        <a:t>Željko</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Lovrić</a:t>
                      </a:r>
                      <a:endParaRPr sz="1400" u="none" strike="noStrike" cap="none" dirty="0">
                        <a:latin typeface="+mj-lt"/>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906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NAČIN REALIZACIJE</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mj-lt"/>
                        </a:rPr>
                        <a:t>Grupni i individualni rad; izlaganje, rješavanje problemskih pitanja, prezentacija; intervjui, parlaonica, križaljke; izrada plakata; pisanje članaka, pisanje eseja; grupni posjet crkvama i samostanu.</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71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VREMENIK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Tijekom školske godine </a:t>
                      </a:r>
                      <a:r>
                        <a:rPr lang="en" sz="1400" u="none" strike="noStrike" cap="none" dirty="0">
                          <a:solidFill>
                            <a:schemeClr val="dk1"/>
                          </a:solidFill>
                          <a:latin typeface="+mj-lt"/>
                          <a:ea typeface="Times New Roman"/>
                          <a:cs typeface="Times New Roman"/>
                        </a:rPr>
                        <a:t>2022./2023.</a:t>
                      </a:r>
                      <a:endParaRPr sz="14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64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TROŠKOVNIK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mj-lt"/>
                        </a:rPr>
                        <a:t>Planira se trošak za potrošni materijal, print papir, prijevoz, sredstva za pisanje i crtanje, plakate itd.</a:t>
                      </a:r>
                      <a:endParaRPr lang="en" sz="1400" u="none" strike="noStrike" cap="none" dirty="0">
                        <a:solidFill>
                          <a:schemeClr val="dk1"/>
                        </a:solidFill>
                        <a:latin typeface="+mj-lt"/>
                        <a:cs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1542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mj-lt"/>
                        </a:rPr>
                        <a:t>Isticanje učenika u radu procjenjuje se kroz stupnjeve: nadprosječno, prosječno i zadovoljavajuće; ostvarenom postignuću nositelj programa upućuje prijedloge razrednom ili nastavničkom vijeću za moguće pohvale/nagrade.</a:t>
                      </a:r>
                      <a:endParaRPr lang="en-US" sz="1400"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764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4"/>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12" name="Google Shape;512;p44"/>
          <p:cNvGraphicFramePr/>
          <p:nvPr>
            <p:extLst>
              <p:ext uri="{D42A27DB-BD31-4B8C-83A1-F6EECF244321}">
                <p14:modId xmlns:p14="http://schemas.microsoft.com/office/powerpoint/2010/main" val="2735263754"/>
              </p:ext>
            </p:extLst>
          </p:nvPr>
        </p:nvGraphicFramePr>
        <p:xfrm>
          <a:off x="279507" y="274636"/>
          <a:ext cx="8640975" cy="5967605"/>
        </p:xfrm>
        <a:graphic>
          <a:graphicData uri="http://schemas.openxmlformats.org/drawingml/2006/table">
            <a:tbl>
              <a:tblPr>
                <a:noFill/>
                <a:tableStyleId>{B2E6745A-B9C5-42E0-A17B-FDAA3278ED7C}</a:tableStyleId>
              </a:tblPr>
              <a:tblGrid>
                <a:gridCol w="2314403">
                  <a:extLst>
                    <a:ext uri="{9D8B030D-6E8A-4147-A177-3AD203B41FA5}">
                      <a16:colId xmlns:a16="http://schemas.microsoft.com/office/drawing/2014/main" val="20000"/>
                    </a:ext>
                  </a:extLst>
                </a:gridCol>
                <a:gridCol w="6326572">
                  <a:extLst>
                    <a:ext uri="{9D8B030D-6E8A-4147-A177-3AD203B41FA5}">
                      <a16:colId xmlns:a16="http://schemas.microsoft.com/office/drawing/2014/main" val="20001"/>
                    </a:ext>
                  </a:extLst>
                </a:gridCol>
              </a:tblGrid>
              <a:tr h="924298">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Times New Roman"/>
                        <a:buNone/>
                      </a:pP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Clr>
                          <a:srgbClr val="000000"/>
                        </a:buClr>
                        <a:buSzPts val="400"/>
                        <a:buFont typeface="Times New Roman"/>
                        <a:buNone/>
                      </a:pPr>
                      <a:r>
                        <a:rPr lang="en" sz="1600" b="1" u="none" strike="noStrike" cap="none" dirty="0" smtClean="0">
                          <a:solidFill>
                            <a:schemeClr val="dk1"/>
                          </a:solidFill>
                          <a:latin typeface="+mj-lt"/>
                        </a:rPr>
                        <a:t>SPRETNE </a:t>
                      </a:r>
                      <a:r>
                        <a:rPr lang="en" sz="1600" b="1" u="none" strike="noStrike" cap="none" dirty="0">
                          <a:solidFill>
                            <a:schemeClr val="dk1"/>
                          </a:solidFill>
                          <a:latin typeface="+mj-lt"/>
                        </a:rPr>
                        <a:t>RUKE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Clr>
                          <a:srgbClr val="000000"/>
                        </a:buClr>
                        <a:buSzPts val="400"/>
                        <a:buFont typeface="Times New Roman"/>
                        <a:buNone/>
                      </a:pPr>
                      <a:r>
                        <a:rPr lang="hr-HR" sz="1600" b="1" i="0" u="none" strike="noStrike" cap="none" noProof="0" dirty="0" smtClean="0">
                          <a:latin typeface="+mj-lt"/>
                        </a:rPr>
                        <a:t>izvannastavna aktivnost za učenike razredne nastave</a:t>
                      </a:r>
                    </a:p>
                    <a:p>
                      <a:pPr marL="0" marR="0" lvl="0" indent="0" algn="ctr" rtl="0">
                        <a:lnSpc>
                          <a:spcPct val="100000"/>
                        </a:lnSpc>
                        <a:spcBef>
                          <a:spcPts val="0"/>
                        </a:spcBef>
                        <a:spcAft>
                          <a:spcPts val="0"/>
                        </a:spcAft>
                        <a:buClr>
                          <a:srgbClr val="000000"/>
                        </a:buClr>
                        <a:buSzPts val="400"/>
                        <a:buFont typeface="Times New Roman"/>
                        <a:buNone/>
                      </a:pPr>
                      <a:endParaRPr lang="en" sz="1600" b="1" i="0" u="none" strike="noStrike" cap="none" noProof="0" dirty="0">
                        <a:latin typeface="+mj-lt"/>
                      </a:endParaRPr>
                    </a:p>
                  </a:txBody>
                  <a:tcPr marL="56925" marR="56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3793">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Upoznavanje ručnog rada. Ovladavanje tehnikama šivanja, pletenja, vezenja, tkanja. Razvijanje i poticanje ljubavi prema ručnom radu. Razvijati sposobnost kreativnog izražavanja.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66283">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Razvijanje motoričkih sposobnosti i koordinacije. Njegovanje i razvoj timskog rada, suradnje i međusobnog poštivanja te strpljenja. Razvoj pozitivnih crta ličanosti.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7126">
                <a:tc>
                  <a:txBody>
                    <a:bodyPr/>
                    <a:lstStyle/>
                    <a:p>
                      <a:pPr marL="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mj-lt"/>
                        </a:rPr>
                        <a:t>NOSITELJI </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1400" dirty="0" err="1">
                          <a:latin typeface="+mj-lt"/>
                        </a:rPr>
                        <a:t>Marija</a:t>
                      </a:r>
                      <a:r>
                        <a:rPr lang="en-US" sz="1400" dirty="0">
                          <a:latin typeface="+mj-lt"/>
                        </a:rPr>
                        <a:t> </a:t>
                      </a:r>
                      <a:r>
                        <a:rPr lang="en-US" sz="1400" dirty="0" err="1">
                          <a:latin typeface="+mj-lt"/>
                        </a:rPr>
                        <a:t>Krijan</a:t>
                      </a:r>
                      <a:r>
                        <a:rPr lang="en-US" sz="1400" dirty="0">
                          <a:latin typeface="+mj-lt"/>
                        </a:rPr>
                        <a:t> </a:t>
                      </a:r>
                      <a:r>
                        <a:rPr lang="en-US" sz="1400" dirty="0" err="1">
                          <a:latin typeface="+mj-lt"/>
                        </a:rPr>
                        <a:t>i</a:t>
                      </a:r>
                      <a:r>
                        <a:rPr lang="en-US" sz="1400" dirty="0">
                          <a:latin typeface="+mj-lt"/>
                        </a:rPr>
                        <a:t> Martina </a:t>
                      </a:r>
                      <a:r>
                        <a:rPr lang="en-US" sz="1400" dirty="0" err="1">
                          <a:latin typeface="+mj-lt"/>
                        </a:rPr>
                        <a:t>Delišimunović</a:t>
                      </a:r>
                      <a:r>
                        <a:rPr lang="en-US" sz="1400" dirty="0">
                          <a:latin typeface="+mj-lt"/>
                        </a:rPr>
                        <a:t> </a:t>
                      </a:r>
                      <a:r>
                        <a:rPr lang="en-US" sz="1400" dirty="0" err="1">
                          <a:latin typeface="+mj-lt"/>
                        </a:rPr>
                        <a:t>Čmigović</a:t>
                      </a:r>
                      <a:endParaRPr sz="1400" dirty="0">
                        <a:latin typeface="+mj-lt"/>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67548">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Skupina radi u učioničkom prostoru, a svoje radove prezentira na školskim priredbama ili obilježavanjima blagdana.</a:t>
                      </a:r>
                      <a:endParaRPr sz="1400" u="none" strike="noStrike" cap="none" dirty="0">
                        <a:latin typeface="+mj-lt"/>
                      </a:endParaRPr>
                    </a:p>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mj-lt"/>
                          <a:ea typeface="Times New Roman"/>
                          <a:cs typeface="Times New Roman"/>
                          <a:sym typeface="Times New Roman"/>
                        </a:rPr>
                        <a:t>Sudjelovanje u obilježavanju obljetnica i važnih datuma vezanih za život Škole.</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9574">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Tijekom školske godine </a:t>
                      </a:r>
                      <a:r>
                        <a:rPr lang="en" sz="1400" u="none" strike="noStrike" cap="none" dirty="0">
                          <a:solidFill>
                            <a:schemeClr val="dk1"/>
                          </a:solidFill>
                          <a:latin typeface="+mj-lt"/>
                          <a:ea typeface="Times New Roman"/>
                          <a:cs typeface="Times New Roman"/>
                        </a:rPr>
                        <a:t>2022</a:t>
                      </a:r>
                      <a:r>
                        <a:rPr lang="en" sz="1400" u="none" strike="noStrike" cap="none" dirty="0">
                          <a:solidFill>
                            <a:schemeClr val="dk1"/>
                          </a:solidFill>
                          <a:latin typeface="+mj-lt"/>
                          <a:ea typeface="Times New Roman"/>
                          <a:cs typeface="Times New Roman"/>
                          <a:sym typeface="Times New Roman"/>
                        </a:rPr>
                        <a:t>./</a:t>
                      </a:r>
                      <a:r>
                        <a:rPr lang="en" sz="1400" u="none" strike="noStrike" cap="none" dirty="0">
                          <a:solidFill>
                            <a:schemeClr val="dk1"/>
                          </a:solidFill>
                          <a:latin typeface="+mj-lt"/>
                          <a:ea typeface="Times New Roman"/>
                          <a:cs typeface="Times New Roman"/>
                        </a:rPr>
                        <a:t>2023</a:t>
                      </a:r>
                      <a:r>
                        <a:rPr lang="en" sz="1400" u="none" strike="noStrike" cap="none" dirty="0">
                          <a:solidFill>
                            <a:schemeClr val="dk1"/>
                          </a:solidFill>
                          <a:latin typeface="+mj-lt"/>
                          <a:ea typeface="Times New Roman"/>
                          <a:cs typeface="Times New Roman"/>
                          <a:sym typeface="Times New Roman"/>
                        </a:rPr>
                        <a:t>.</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4961">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Materijal za izradu ručnih radova (igle, konci, vuna…).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93223">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chemeClr val="dk1"/>
                          </a:solidFill>
                          <a:latin typeface="+mj-lt"/>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chemeClr val="dk1"/>
                          </a:solidFill>
                          <a:latin typeface="+mj-lt"/>
                          <a:ea typeface="Times New Roman"/>
                          <a:cs typeface="Times New Roman"/>
                          <a:sym typeface="Times New Roman"/>
                        </a:rPr>
                        <a:t>Sudjelovanje na smotrama, izložba ručnih radova.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aphicFrame>
        <p:nvGraphicFramePr>
          <p:cNvPr id="518" name="Google Shape;518;p45"/>
          <p:cNvGraphicFramePr/>
          <p:nvPr>
            <p:extLst>
              <p:ext uri="{D42A27DB-BD31-4B8C-83A1-F6EECF244321}">
                <p14:modId xmlns:p14="http://schemas.microsoft.com/office/powerpoint/2010/main" val="2549232008"/>
              </p:ext>
            </p:extLst>
          </p:nvPr>
        </p:nvGraphicFramePr>
        <p:xfrm>
          <a:off x="270176" y="212777"/>
          <a:ext cx="8640975" cy="6365682"/>
        </p:xfrm>
        <a:graphic>
          <a:graphicData uri="http://schemas.openxmlformats.org/drawingml/2006/table">
            <a:tbl>
              <a:tblPr>
                <a:noFill/>
                <a:tableStyleId>{B2E6745A-B9C5-42E0-A17B-FDAA3278ED7C}</a:tableStyleId>
              </a:tblPr>
              <a:tblGrid>
                <a:gridCol w="2351726">
                  <a:extLst>
                    <a:ext uri="{9D8B030D-6E8A-4147-A177-3AD203B41FA5}">
                      <a16:colId xmlns:a16="http://schemas.microsoft.com/office/drawing/2014/main" val="20000"/>
                    </a:ext>
                  </a:extLst>
                </a:gridCol>
                <a:gridCol w="6289249">
                  <a:extLst>
                    <a:ext uri="{9D8B030D-6E8A-4147-A177-3AD203B41FA5}">
                      <a16:colId xmlns:a16="http://schemas.microsoft.com/office/drawing/2014/main" val="20001"/>
                    </a:ext>
                  </a:extLst>
                </a:gridCol>
              </a:tblGrid>
              <a:tr h="3751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Times New Roman"/>
                        <a:buNone/>
                      </a:pPr>
                      <a:endParaRPr lang="hr-HR" sz="1600" b="1" u="none" strike="noStrike" cap="none" dirty="0" smtClean="0">
                        <a:solidFill>
                          <a:srgbClr val="000000"/>
                        </a:solidFill>
                        <a:latin typeface="+mj-lt"/>
                      </a:endParaRPr>
                    </a:p>
                    <a:p>
                      <a:pPr marL="0" marR="0" lvl="0" indent="0" algn="ctr" rtl="0">
                        <a:lnSpc>
                          <a:spcPct val="100000"/>
                        </a:lnSpc>
                        <a:spcBef>
                          <a:spcPts val="0"/>
                        </a:spcBef>
                        <a:spcAft>
                          <a:spcPts val="0"/>
                        </a:spcAft>
                        <a:buClr>
                          <a:srgbClr val="000000"/>
                        </a:buClr>
                        <a:buSzPts val="400"/>
                        <a:buFont typeface="Times New Roman"/>
                        <a:buNone/>
                      </a:pPr>
                      <a:r>
                        <a:rPr lang="en" sz="1600" b="1" u="none" strike="noStrike" cap="none" dirty="0" smtClean="0">
                          <a:solidFill>
                            <a:srgbClr val="000000"/>
                          </a:solidFill>
                          <a:latin typeface="+mj-lt"/>
                        </a:rPr>
                        <a:t>EKO </a:t>
                      </a:r>
                      <a:r>
                        <a:rPr lang="en" sz="1600" b="1" u="none" strike="noStrike" cap="none" dirty="0">
                          <a:solidFill>
                            <a:srgbClr val="000000"/>
                          </a:solidFill>
                          <a:latin typeface="+mj-lt"/>
                        </a:rPr>
                        <a:t>GRUPA </a:t>
                      </a:r>
                      <a:endParaRPr lang="hr-HR" sz="1600" b="1" u="none" strike="noStrike" cap="none" dirty="0" smtClean="0">
                        <a:solidFill>
                          <a:srgbClr val="000000"/>
                        </a:solidFill>
                        <a:latin typeface="+mj-lt"/>
                      </a:endParaRPr>
                    </a:p>
                    <a:p>
                      <a:pPr marL="0" marR="0" lvl="0" indent="0" algn="ctr" rtl="0">
                        <a:lnSpc>
                          <a:spcPct val="100000"/>
                        </a:lnSpc>
                        <a:spcBef>
                          <a:spcPts val="0"/>
                        </a:spcBef>
                        <a:spcAft>
                          <a:spcPts val="0"/>
                        </a:spcAft>
                        <a:buClr>
                          <a:srgbClr val="000000"/>
                        </a:buClr>
                        <a:buSzPts val="400"/>
                        <a:buFont typeface="Times New Roman"/>
                        <a:buNone/>
                      </a:pPr>
                      <a:r>
                        <a:rPr lang="hr-HR" sz="1600" b="1" i="0" u="none" strike="noStrike" cap="none" noProof="0" dirty="0" smtClean="0">
                          <a:latin typeface="+mj-lt"/>
                        </a:rPr>
                        <a:t>izvannastavna aktivnost za učenike razredne nastave</a:t>
                      </a:r>
                    </a:p>
                    <a:p>
                      <a:pPr marL="0" marR="0" lvl="0" indent="0" algn="ctr" rtl="0">
                        <a:lnSpc>
                          <a:spcPct val="100000"/>
                        </a:lnSpc>
                        <a:spcBef>
                          <a:spcPts val="0"/>
                        </a:spcBef>
                        <a:spcAft>
                          <a:spcPts val="0"/>
                        </a:spcAft>
                        <a:buClr>
                          <a:srgbClr val="000000"/>
                        </a:buClr>
                        <a:buSzPts val="400"/>
                        <a:buFont typeface="Times New Roman"/>
                        <a:buNone/>
                      </a:pPr>
                      <a:endParaRPr lang="en" sz="1600" b="0" i="0" u="none" strike="noStrike" cap="none" noProof="0" dirty="0">
                        <a:latin typeface="+mj-lt"/>
                      </a:endParaRPr>
                    </a:p>
                  </a:txBody>
                  <a:tcPr marL="56925" marR="569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87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rgbClr val="000000"/>
                          </a:solidFill>
                          <a:latin typeface="+mj-lt"/>
                          <a:ea typeface="Times New Roman"/>
                          <a:cs typeface="Times New Roman"/>
                          <a:sym typeface="Times New Roman"/>
                        </a:rPr>
                        <a:t>Upoznavanje s načinom iskorištavanja otpadnih materijala te njihovim korištenjem u nove svrhe dodavajući novu namjenu, redizajn.</a:t>
                      </a:r>
                      <a:endParaRPr sz="1400" u="none" strike="noStrike" cap="none" dirty="0">
                        <a:solidFill>
                          <a:srgbClr val="000000"/>
                        </a:solidFill>
                        <a:latin typeface="+mj-lt"/>
                        <a:ea typeface="Times New Roman"/>
                        <a:cs typeface="Times New Roman"/>
                        <a:sym typeface="Times New Roman"/>
                      </a:endParaRPr>
                    </a:p>
                    <a:p>
                      <a:pPr marL="0" marR="0" lvl="0" indent="0" algn="l" rtl="0">
                        <a:lnSpc>
                          <a:spcPct val="100000"/>
                        </a:lnSpc>
                        <a:spcBef>
                          <a:spcPts val="0"/>
                        </a:spcBef>
                        <a:spcAft>
                          <a:spcPts val="0"/>
                        </a:spcAft>
                        <a:buFont typeface="Times New Roman"/>
                        <a:buNone/>
                      </a:pPr>
                      <a:r>
                        <a:rPr lang="en" sz="1400" u="none" strike="noStrike" cap="none" dirty="0">
                          <a:solidFill>
                            <a:srgbClr val="000000"/>
                          </a:solidFill>
                          <a:latin typeface="+mj-lt"/>
                          <a:ea typeface="Times New Roman"/>
                          <a:cs typeface="Times New Roman"/>
                        </a:rPr>
                        <a:t> </a:t>
                      </a:r>
                      <a:r>
                        <a:rPr lang="en" sz="1400" u="none" strike="noStrike" cap="none" dirty="0">
                          <a:solidFill>
                            <a:srgbClr val="000000"/>
                          </a:solidFill>
                          <a:latin typeface="+mj-lt"/>
                          <a:ea typeface="Times New Roman"/>
                          <a:cs typeface="Times New Roman"/>
                          <a:sym typeface="Times New Roman"/>
                        </a:rPr>
                        <a:t>Izrada i osmišljavanje novih idejnih rješenja.. Razvijanje i poticanje kreativnosti. Razvijanje osjećaja za</a:t>
                      </a:r>
                      <a:r>
                        <a:rPr lang="en" sz="1400" u="none" strike="noStrike" cap="none" dirty="0">
                          <a:solidFill>
                            <a:srgbClr val="000000"/>
                          </a:solidFill>
                          <a:latin typeface="+mj-lt"/>
                          <a:ea typeface="Times New Roman"/>
                          <a:cs typeface="Times New Roman"/>
                        </a:rPr>
                        <a:t> </a:t>
                      </a:r>
                      <a:r>
                        <a:rPr lang="en" sz="1400" u="none" strike="noStrike" cap="none" dirty="0">
                          <a:solidFill>
                            <a:srgbClr val="000000"/>
                          </a:solidFill>
                          <a:latin typeface="+mj-lt"/>
                          <a:ea typeface="Times New Roman"/>
                          <a:cs typeface="Times New Roman"/>
                          <a:sym typeface="Times New Roman"/>
                        </a:rPr>
                        <a:t> korištenjem novih- starih materijala i dodavanje nove vrijednosti.</a:t>
                      </a:r>
                      <a:r>
                        <a:rPr lang="en" sz="1400" u="none" strike="noStrike" cap="none" dirty="0">
                          <a:solidFill>
                            <a:srgbClr val="000000"/>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7762">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rgbClr val="000000"/>
                          </a:solidFill>
                          <a:latin typeface="+mj-lt"/>
                          <a:ea typeface="Times New Roman"/>
                          <a:cs typeface="Times New Roman"/>
                          <a:sym typeface="Times New Roman"/>
                        </a:rPr>
                        <a:t>Njegovanje izvornih, ručnih radova. Razvijanje,izrada i osmišljavanje noviih idejnih rješenja.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rgbClr val="000000"/>
                          </a:solidFill>
                          <a:latin typeface="+mj-lt"/>
                          <a:ea typeface="Times New Roman"/>
                          <a:cs typeface="Times New Roman"/>
                          <a:sym typeface="Times New Roman"/>
                        </a:rPr>
                        <a:t>Razvijanje koordinacije oka, ruku i fine motorike. Njegovanje i razvoj timskog rada, suradnje i međusobnog poštivanja. Razvijanje osjećaja ljubavi prema kulturi i domovini.</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1275">
                <a:tc>
                  <a:txBody>
                    <a:bodyPr/>
                    <a:lstStyle/>
                    <a:p>
                      <a:pPr marL="0" marR="0" lvl="0" indent="0" algn="l" rtl="0">
                        <a:lnSpc>
                          <a:spcPct val="100000"/>
                        </a:lnSpc>
                        <a:spcBef>
                          <a:spcPts val="0"/>
                        </a:spcBef>
                        <a:spcAft>
                          <a:spcPts val="0"/>
                        </a:spcAft>
                        <a:buFont typeface="Times New Roman"/>
                        <a:buNone/>
                      </a:pPr>
                      <a:r>
                        <a:rPr lang="en" sz="1600" b="1" u="none" strike="noStrike" cap="none" dirty="0">
                          <a:solidFill>
                            <a:srgbClr val="000000"/>
                          </a:solidFill>
                          <a:latin typeface="+mj-lt"/>
                        </a:rPr>
                        <a:t>NOSITELJI </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mj-lt"/>
                          <a:ea typeface="Times New Roman"/>
                          <a:cs typeface="Times New Roman"/>
                        </a:rPr>
                        <a:t>Danijela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Divna</a:t>
                      </a:r>
                      <a:r>
                        <a:rPr lang="en-US" sz="1400" u="none" strike="noStrike" cap="none" dirty="0">
                          <a:latin typeface="+mj-lt"/>
                          <a:ea typeface="Times New Roman"/>
                          <a:cs typeface="Times New Roman"/>
                        </a:rPr>
                        <a:t> </a:t>
                      </a:r>
                      <a:r>
                        <a:rPr lang="en-US" sz="1400" u="none" strike="noStrike" cap="none" dirty="0" err="1">
                          <a:latin typeface="+mj-lt"/>
                          <a:ea typeface="Times New Roman"/>
                          <a:cs typeface="Times New Roman"/>
                        </a:rPr>
                        <a:t>Dujić</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8675">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mj-lt"/>
                          <a:ea typeface="Times New Roman"/>
                          <a:cs typeface="Times New Roman"/>
                          <a:sym typeface="Times New Roman"/>
                        </a:rPr>
                        <a:t>Sudjelovanje u obilježavanju obljetnica i važnih datuma vezanih za život Škole.</a:t>
                      </a:r>
                      <a:r>
                        <a:rPr lang="en" sz="1400" u="none" strike="noStrike" cap="none" dirty="0">
                          <a:solidFill>
                            <a:srgbClr val="000000"/>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325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Times New Roman"/>
                        <a:buNone/>
                      </a:pPr>
                      <a:r>
                        <a:rPr lang="en" sz="1400" u="none" strike="noStrike" cap="none" dirty="0">
                          <a:solidFill>
                            <a:srgbClr val="000000"/>
                          </a:solidFill>
                          <a:latin typeface="+mj-lt"/>
                          <a:ea typeface="Times New Roman"/>
                          <a:cs typeface="Times New Roman"/>
                          <a:sym typeface="Times New Roman"/>
                        </a:rPr>
                        <a:t>Tijekom školske godine </a:t>
                      </a:r>
                      <a:r>
                        <a:rPr lang="en" sz="1400" u="none" strike="noStrike" cap="none" dirty="0">
                          <a:solidFill>
                            <a:srgbClr val="000000"/>
                          </a:solidFill>
                          <a:latin typeface="+mj-lt"/>
                          <a:ea typeface="Times New Roman"/>
                          <a:cs typeface="Times New Roman"/>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12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mj-lt"/>
                          <a:ea typeface="Times New Roman"/>
                          <a:cs typeface="Times New Roman"/>
                          <a:sym typeface="Times New Roman"/>
                        </a:rPr>
                        <a:t>Materijal za izradu ručnih radova (papir i ostali reciklirani materijali pogodni za izradu novo-osmišljenih</a:t>
                      </a:r>
                      <a:r>
                        <a:rPr lang="en" sz="1400" u="none" strike="noStrike" cap="none" dirty="0">
                          <a:solidFill>
                            <a:srgbClr val="000000"/>
                          </a:solidFill>
                          <a:latin typeface="+mj-lt"/>
                          <a:ea typeface="Times New Roman"/>
                          <a:cs typeface="Times New Roman"/>
                        </a:rPr>
                        <a:t> </a:t>
                      </a:r>
                      <a:r>
                        <a:rPr lang="en" sz="1400" u="none" strike="noStrike" cap="none" dirty="0">
                          <a:solidFill>
                            <a:srgbClr val="000000"/>
                          </a:solidFill>
                          <a:latin typeface="+mj-lt"/>
                          <a:ea typeface="Times New Roman"/>
                          <a:cs typeface="Times New Roman"/>
                          <a:sym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67200">
                <a:tc>
                  <a:txBody>
                    <a:bodyPr/>
                    <a:lstStyle/>
                    <a:p>
                      <a:pPr marL="0" marR="0" lvl="0" indent="0" algn="l" rtl="0">
                        <a:lnSpc>
                          <a:spcPct val="100000"/>
                        </a:lnSpc>
                        <a:spcBef>
                          <a:spcPts val="0"/>
                        </a:spcBef>
                        <a:spcAft>
                          <a:spcPts val="0"/>
                        </a:spcAft>
                        <a:buClr>
                          <a:srgbClr val="000000"/>
                        </a:buClr>
                        <a:buSzPts val="400"/>
                        <a:buFont typeface="Times New Roman"/>
                        <a:buNone/>
                      </a:pPr>
                      <a:r>
                        <a:rPr lang="en" sz="1600" b="1" u="none" strike="noStrike" cap="none" dirty="0">
                          <a:solidFill>
                            <a:srgbClr val="000000"/>
                          </a:solidFill>
                          <a:latin typeface="+mj-lt"/>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Times New Roman"/>
                        <a:buNone/>
                      </a:pPr>
                      <a:r>
                        <a:rPr lang="en" sz="1400" u="none" strike="noStrike" cap="none" dirty="0">
                          <a:solidFill>
                            <a:srgbClr val="000000"/>
                          </a:solidFill>
                          <a:latin typeface="+mj-lt"/>
                          <a:ea typeface="Times New Roman"/>
                          <a:cs typeface="Times New Roman"/>
                          <a:sym typeface="Times New Roman"/>
                        </a:rPr>
                        <a:t>Sudjelovanje na izložbama učeničkih radova.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8"/>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25" name="Google Shape;525;p48"/>
          <p:cNvGraphicFramePr/>
          <p:nvPr>
            <p:extLst>
              <p:ext uri="{D42A27DB-BD31-4B8C-83A1-F6EECF244321}">
                <p14:modId xmlns:p14="http://schemas.microsoft.com/office/powerpoint/2010/main" val="3465030441"/>
              </p:ext>
            </p:extLst>
          </p:nvPr>
        </p:nvGraphicFramePr>
        <p:xfrm>
          <a:off x="233265" y="274636"/>
          <a:ext cx="8659200" cy="6441109"/>
        </p:xfrm>
        <a:graphic>
          <a:graphicData uri="http://schemas.openxmlformats.org/drawingml/2006/table">
            <a:tbl>
              <a:tblPr>
                <a:noFill/>
                <a:tableStyleId>{B2E6745A-B9C5-42E0-A17B-FDAA3278ED7C}</a:tableStyleId>
              </a:tblPr>
              <a:tblGrid>
                <a:gridCol w="2274219">
                  <a:extLst>
                    <a:ext uri="{9D8B030D-6E8A-4147-A177-3AD203B41FA5}">
                      <a16:colId xmlns:a16="http://schemas.microsoft.com/office/drawing/2014/main" val="20000"/>
                    </a:ext>
                  </a:extLst>
                </a:gridCol>
                <a:gridCol w="6384981">
                  <a:extLst>
                    <a:ext uri="{9D8B030D-6E8A-4147-A177-3AD203B41FA5}">
                      <a16:colId xmlns:a16="http://schemas.microsoft.com/office/drawing/2014/main" val="20001"/>
                    </a:ext>
                  </a:extLst>
                </a:gridCol>
              </a:tblGrid>
              <a:tr h="1004458">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endParaRPr lang="hr-HR" sz="1600" b="1" u="none" strike="noStrike" cap="none" dirty="0" smtClean="0">
                        <a:solidFill>
                          <a:schemeClr val="dk1"/>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smtClean="0">
                          <a:solidFill>
                            <a:schemeClr val="dk1"/>
                          </a:solidFill>
                          <a:latin typeface="+mj-lt"/>
                          <a:ea typeface="Arial"/>
                          <a:cs typeface="Arial"/>
                          <a:sym typeface="Arial"/>
                        </a:rPr>
                        <a:t>ATLETIKA</a:t>
                      </a:r>
                      <a:r>
                        <a:rPr lang="en" sz="1600" b="1" u="none" strike="noStrike" cap="none" dirty="0">
                          <a:solidFill>
                            <a:schemeClr val="dk1"/>
                          </a:solidFill>
                          <a:latin typeface="+mj-lt"/>
                          <a:ea typeface="Arial"/>
                          <a:cs typeface="Arial"/>
                        </a:rPr>
                        <a:t> </a:t>
                      </a:r>
                      <a:endParaRPr lang="hr-HR" sz="1600" b="1" u="none" strike="noStrike" cap="none" dirty="0" smtClean="0">
                        <a:solidFill>
                          <a:schemeClr val="dk1"/>
                        </a:solidFill>
                        <a:latin typeface="+mj-lt"/>
                        <a:ea typeface="Arial"/>
                        <a:cs typeface="Arial"/>
                      </a:endParaRPr>
                    </a:p>
                    <a:p>
                      <a:pPr marL="0" marR="0" lvl="0" indent="0" algn="ctr" rtl="0">
                        <a:lnSpc>
                          <a:spcPct val="100000"/>
                        </a:lnSpc>
                        <a:spcBef>
                          <a:spcPts val="0"/>
                        </a:spcBef>
                        <a:spcAft>
                          <a:spcPts val="0"/>
                        </a:spcAft>
                        <a:buClr>
                          <a:srgbClr val="000000"/>
                        </a:buClr>
                        <a:buSzPts val="450"/>
                        <a:buFont typeface="Arial"/>
                        <a:buNone/>
                      </a:pPr>
                      <a:r>
                        <a:rPr lang="hr-HR" sz="1600" b="1" i="0" u="none" strike="noStrike" cap="none" noProof="0" dirty="0" smtClean="0">
                          <a:latin typeface="+mj-lt"/>
                        </a:rPr>
                        <a:t>izvannastavna aktivnost za učenike razredne nastave</a:t>
                      </a:r>
                    </a:p>
                    <a:p>
                      <a:pPr marL="0" marR="0" lvl="0" indent="0" algn="ctr" rtl="0">
                        <a:lnSpc>
                          <a:spcPct val="100000"/>
                        </a:lnSpc>
                        <a:spcBef>
                          <a:spcPts val="0"/>
                        </a:spcBef>
                        <a:spcAft>
                          <a:spcPts val="0"/>
                        </a:spcAft>
                        <a:buClr>
                          <a:srgbClr val="000000"/>
                        </a:buClr>
                        <a:buSzPts val="450"/>
                        <a:buFont typeface="Arial"/>
                        <a:buNone/>
                      </a:pPr>
                      <a:endParaRPr lang="en" sz="16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3344">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Usvajanjem i usavršavanjem atletskih aktivnosti utjecati na kondicijsku i mentalnu pripremu </a:t>
                      </a:r>
                      <a:r>
                        <a:rPr lang="en" sz="1400" u="none" strike="noStrike" cap="none" dirty="0" smtClean="0">
                          <a:solidFill>
                            <a:schemeClr val="dk1"/>
                          </a:solidFill>
                          <a:latin typeface="+mj-lt"/>
                          <a:ea typeface="Times New Roman"/>
                          <a:cs typeface="Times New Roman"/>
                          <a:sym typeface="Times New Roman"/>
                        </a:rPr>
                        <a:t>učenika.</a:t>
                      </a:r>
                      <a:r>
                        <a:rPr lang="hr-HR" sz="1400" u="none" strike="noStrike" cap="none" baseline="0" dirty="0" smtClean="0">
                          <a:solidFill>
                            <a:srgbClr val="000000"/>
                          </a:solidFill>
                          <a:latin typeface="+mj-lt"/>
                          <a:ea typeface="Times New Roman"/>
                          <a:cs typeface="Arial"/>
                          <a:sym typeface="Arial"/>
                        </a:rPr>
                        <a:t> </a:t>
                      </a:r>
                      <a:r>
                        <a:rPr lang="hr-HR" sz="1400" u="none" strike="noStrike" cap="none" dirty="0" smtClean="0">
                          <a:solidFill>
                            <a:schemeClr val="dk1"/>
                          </a:solidFill>
                          <a:latin typeface="+mj-lt"/>
                          <a:ea typeface="Times New Roman"/>
                          <a:cs typeface="Times New Roman"/>
                          <a:sym typeface="Times New Roman"/>
                        </a:rPr>
                        <a:t>Poticati</a:t>
                      </a:r>
                      <a:r>
                        <a:rPr lang="en" sz="1400" u="none" strike="noStrike" cap="none" dirty="0" smtClean="0">
                          <a:solidFill>
                            <a:schemeClr val="dk1"/>
                          </a:solidFill>
                          <a:latin typeface="+mj-lt"/>
                          <a:ea typeface="Times New Roman"/>
                          <a:cs typeface="Times New Roman"/>
                          <a:sym typeface="Times New Roman"/>
                        </a:rPr>
                        <a:t> </a:t>
                      </a:r>
                      <a:r>
                        <a:rPr lang="en" sz="1400" u="none" strike="noStrike" cap="none" dirty="0">
                          <a:solidFill>
                            <a:schemeClr val="dk1"/>
                          </a:solidFill>
                          <a:latin typeface="+mj-lt"/>
                          <a:ea typeface="Times New Roman"/>
                          <a:cs typeface="Times New Roman"/>
                          <a:sym typeface="Times New Roman"/>
                        </a:rPr>
                        <a:t>na motivaciju za kretanjem te aktivnim i kvalitetnim provođenjem slobodnog vremena.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17512">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Razvijanje sportskog i natjecateljskog duha, upornosti i borbenosti.</a:t>
                      </a:r>
                      <a:endParaRPr sz="1400" u="none" strike="noStrike" cap="none" dirty="0">
                        <a:latin typeface="+mj-lt"/>
                      </a:endParaRPr>
                    </a:p>
                    <a:p>
                      <a:pPr marL="11430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Prevencija nepoželjnih oblika ponašanja.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5758">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NOSITELJI</a:t>
                      </a:r>
                      <a:r>
                        <a:rPr lang="en" sz="1800" b="1" u="none" strike="noStrike" cap="none" dirty="0">
                          <a:solidFill>
                            <a:schemeClr val="dk1"/>
                          </a:solidFill>
                          <a:latin typeface="+mj-lt"/>
                          <a:ea typeface="Arial"/>
                          <a:cs typeface="Arial"/>
                        </a:rPr>
                        <a:t> </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Font typeface="Verdana"/>
                        <a:buNone/>
                      </a:pPr>
                      <a:r>
                        <a:rPr lang="sr-Latn-RS" sz="1400" u="none" strike="noStrike" cap="none" dirty="0">
                          <a:latin typeface="+mj-lt"/>
                        </a:rPr>
                        <a:t>Jasmina </a:t>
                      </a:r>
                      <a:r>
                        <a:rPr lang="sr-Latn-RS" sz="1400" u="none" strike="noStrike" cap="none" dirty="0" err="1">
                          <a:latin typeface="+mj-lt"/>
                        </a:rPr>
                        <a:t>Kostelac</a:t>
                      </a:r>
                      <a:r>
                        <a:rPr lang="sr-Latn-RS" sz="1400" u="none" strike="noStrike" cap="none" dirty="0">
                          <a:latin typeface="+mj-lt"/>
                        </a:rPr>
                        <a:t> </a:t>
                      </a:r>
                      <a:r>
                        <a:rPr lang="sr-Latn-RS" sz="1400" u="none" strike="noStrike" cap="none" dirty="0" err="1">
                          <a:latin typeface="+mj-lt"/>
                        </a:rPr>
                        <a:t>Pervan</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23380">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Atletske aktivnosti u školskoj dvorani ili na</a:t>
                      </a:r>
                      <a:r>
                        <a:rPr lang="en" sz="1400" u="none" strike="noStrike" cap="none" dirty="0">
                          <a:solidFill>
                            <a:schemeClr val="dk1"/>
                          </a:solidFill>
                          <a:latin typeface="+mj-lt"/>
                          <a:ea typeface="Times New Roman"/>
                          <a:cs typeface="Times New Roman"/>
                        </a:rPr>
                        <a:t> školskom igralištu</a:t>
                      </a:r>
                      <a:r>
                        <a:rPr lang="en" sz="1400" u="none" strike="noStrike" cap="none" dirty="0">
                          <a:solidFill>
                            <a:schemeClr val="dk1"/>
                          </a:solidFill>
                          <a:latin typeface="+mj-lt"/>
                          <a:ea typeface="Times New Roman"/>
                          <a:cs typeface="Times New Roman"/>
                          <a:sym typeface="Times New Roman"/>
                        </a:rPr>
                        <a:t> (ovisno o vremenskim uvjetima).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6788">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Font typeface="Arial"/>
                        <a:buNone/>
                      </a:pPr>
                      <a:r>
                        <a:rPr lang="en" sz="1400" u="none" strike="noStrike" cap="none" dirty="0">
                          <a:solidFill>
                            <a:schemeClr val="dk1"/>
                          </a:solidFill>
                          <a:latin typeface="+mj-lt"/>
                          <a:ea typeface="Times New Roman"/>
                          <a:cs typeface="Times New Roman"/>
                          <a:sym typeface="Times New Roman"/>
                        </a:rPr>
                        <a:t>Tijekom školske godine </a:t>
                      </a:r>
                      <a:r>
                        <a:rPr lang="en" sz="1400" u="none" strike="noStrike" cap="none" dirty="0">
                          <a:solidFill>
                            <a:schemeClr val="dk1"/>
                          </a:solidFill>
                          <a:latin typeface="+mj-lt"/>
                          <a:ea typeface="Times New Roman"/>
                          <a:cs typeface="Times New Roman"/>
                        </a:rPr>
                        <a:t>2022./2023. (blok sat u B turnusu)</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53344">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114300" algn="just" rtl="0">
                        <a:lnSpc>
                          <a:spcPct val="100000"/>
                        </a:lnSpc>
                        <a:spcBef>
                          <a:spcPts val="0"/>
                        </a:spcBef>
                        <a:spcAft>
                          <a:spcPts val="0"/>
                        </a:spcAft>
                        <a:buClr>
                          <a:srgbClr val="000000"/>
                        </a:buClr>
                        <a:buSzPts val="450"/>
                        <a:buFont typeface="Arial"/>
                        <a:buNone/>
                      </a:pPr>
                      <a:endParaRPr lang="hr-HR" sz="1400" u="none" strike="noStrike" cap="none" dirty="0" smtClean="0">
                        <a:latin typeface="+mj-lt"/>
                      </a:endParaRPr>
                    </a:p>
                    <a:p>
                      <a:pPr marL="0" marR="0" lvl="0" indent="114300" algn="just" rtl="0">
                        <a:lnSpc>
                          <a:spcPct val="100000"/>
                        </a:lnSpc>
                        <a:spcBef>
                          <a:spcPts val="0"/>
                        </a:spcBef>
                        <a:spcAft>
                          <a:spcPts val="0"/>
                        </a:spcAft>
                        <a:buClr>
                          <a:srgbClr val="000000"/>
                        </a:buClr>
                        <a:buSzPts val="450"/>
                        <a:buFont typeface="Arial"/>
                        <a:buNone/>
                      </a:pPr>
                      <a:r>
                        <a:rPr lang="hr-HR" sz="1400" u="none" strike="noStrike" cap="none" dirty="0" smtClean="0">
                          <a:latin typeface="+mj-lt"/>
                        </a:rPr>
                        <a:t>Nema materijalnih troškova.</a:t>
                      </a:r>
                    </a:p>
                    <a:p>
                      <a:pPr marL="0" marR="0" lvl="0" indent="114300" algn="just" rtl="0">
                        <a:lnSpc>
                          <a:spcPct val="100000"/>
                        </a:lnSpc>
                        <a:spcBef>
                          <a:spcPts val="0"/>
                        </a:spcBef>
                        <a:spcAft>
                          <a:spcPts val="0"/>
                        </a:spcAft>
                        <a:buClr>
                          <a:srgbClr val="000000"/>
                        </a:buClr>
                        <a:buSzPts val="450"/>
                        <a:buFont typeface="Arial"/>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224183">
                <a:tc>
                  <a:txBody>
                    <a:bodyPr/>
                    <a:lstStyle/>
                    <a:p>
                      <a:pPr marL="0" marR="0" lvl="0" indent="0" algn="l" rtl="0">
                        <a:lnSpc>
                          <a:spcPct val="100000"/>
                        </a:lnSpc>
                        <a:spcBef>
                          <a:spcPts val="0"/>
                        </a:spcBef>
                        <a:spcAft>
                          <a:spcPts val="0"/>
                        </a:spcAft>
                        <a:buClr>
                          <a:srgbClr val="000000"/>
                        </a:buClr>
                        <a:buSzPts val="450"/>
                        <a:buFont typeface="Arial"/>
                        <a:buNone/>
                      </a:pPr>
                      <a:r>
                        <a:rPr lang="en" sz="1800" b="1" u="none" strike="noStrike" cap="none" dirty="0">
                          <a:solidFill>
                            <a:schemeClr val="dk1"/>
                          </a:solidFill>
                          <a:latin typeface="+mj-lt"/>
                          <a:ea typeface="Arial"/>
                          <a:cs typeface="Arial"/>
                          <a:sym typeface="Arial"/>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Praćenje rezultata rada i sportske forme, aktivnosti i zalaganja učenika.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aphicFrame>
        <p:nvGraphicFramePr>
          <p:cNvPr id="545" name="Google Shape;545;p51"/>
          <p:cNvGraphicFramePr/>
          <p:nvPr>
            <p:extLst>
              <p:ext uri="{D42A27DB-BD31-4B8C-83A1-F6EECF244321}">
                <p14:modId xmlns:p14="http://schemas.microsoft.com/office/powerpoint/2010/main" val="1231716976"/>
              </p:ext>
            </p:extLst>
          </p:nvPr>
        </p:nvGraphicFramePr>
        <p:xfrm>
          <a:off x="251516" y="254379"/>
          <a:ext cx="8640950" cy="6368240"/>
        </p:xfrm>
        <a:graphic>
          <a:graphicData uri="http://schemas.openxmlformats.org/drawingml/2006/table">
            <a:tbl>
              <a:tblPr>
                <a:noFill/>
                <a:tableStyleId>{B2E6745A-B9C5-42E0-A17B-FDAA3278ED7C}</a:tableStyleId>
              </a:tblPr>
              <a:tblGrid>
                <a:gridCol w="2389047">
                  <a:extLst>
                    <a:ext uri="{9D8B030D-6E8A-4147-A177-3AD203B41FA5}">
                      <a16:colId xmlns:a16="http://schemas.microsoft.com/office/drawing/2014/main" val="20000"/>
                    </a:ext>
                  </a:extLst>
                </a:gridCol>
                <a:gridCol w="6251903">
                  <a:extLst>
                    <a:ext uri="{9D8B030D-6E8A-4147-A177-3AD203B41FA5}">
                      <a16:colId xmlns:a16="http://schemas.microsoft.com/office/drawing/2014/main" val="20001"/>
                    </a:ext>
                  </a:extLst>
                </a:gridCol>
              </a:tblGrid>
              <a:tr h="54817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mj-lt"/>
                          <a:ea typeface="Times New Roman"/>
                          <a:cs typeface="Times New Roman"/>
                          <a:sym typeface="Times New Roman"/>
                        </a:rPr>
                        <a:t>MALI </a:t>
                      </a:r>
                      <a:r>
                        <a:rPr lang="en" sz="1600" b="1" u="none" strike="noStrike" cap="none" dirty="0">
                          <a:solidFill>
                            <a:schemeClr val="dk1"/>
                          </a:solidFill>
                          <a:latin typeface="+mj-lt"/>
                          <a:ea typeface="Times New Roman"/>
                          <a:cs typeface="Times New Roman"/>
                          <a:sym typeface="Times New Roman"/>
                        </a:rPr>
                        <a:t>ČITATELJSKI KLUB</a:t>
                      </a:r>
                      <a:r>
                        <a:rPr lang="en" sz="1600" b="1" u="none" strike="noStrike" cap="none" dirty="0">
                          <a:solidFill>
                            <a:schemeClr val="dk1"/>
                          </a:solidFill>
                          <a:latin typeface="+mj-lt"/>
                          <a:ea typeface="Times New Roman"/>
                          <a:cs typeface="Times New Roman"/>
                        </a:rPr>
                        <a:t> </a:t>
                      </a:r>
                      <a:endParaRPr lang="hr-HR" sz="1600" b="1" u="none" strike="noStrike" cap="none" dirty="0" smtClean="0">
                        <a:solidFill>
                          <a:schemeClr val="dk1"/>
                        </a:solidFill>
                        <a:latin typeface="+mj-lt"/>
                        <a:ea typeface="Times New Roman"/>
                        <a:cs typeface="Times New Roman"/>
                      </a:endParaRPr>
                    </a:p>
                    <a:p>
                      <a:pPr marL="0" marR="0" lvl="0" indent="0" algn="ctr" rtl="0">
                        <a:lnSpc>
                          <a:spcPct val="100000"/>
                        </a:lnSpc>
                        <a:spcBef>
                          <a:spcPts val="0"/>
                        </a:spcBef>
                        <a:spcAft>
                          <a:spcPts val="0"/>
                        </a:spcAft>
                        <a:buClr>
                          <a:srgbClr val="000000"/>
                        </a:buClr>
                        <a:buSzPts val="450"/>
                        <a:buFont typeface="Times New Roman"/>
                        <a:buNone/>
                      </a:pPr>
                      <a:r>
                        <a:rPr lang="hr-HR" sz="1600" b="1" i="0" u="none" strike="noStrike" cap="none" noProof="0" dirty="0" smtClean="0">
                          <a:latin typeface="+mj-lt"/>
                        </a:rPr>
                        <a:t>izvannastavna aktivnost za učenike razredne nastave</a:t>
                      </a:r>
                    </a:p>
                    <a:p>
                      <a:pPr marL="0" marR="0" lvl="0" indent="0" algn="ctr" rtl="0">
                        <a:lnSpc>
                          <a:spcPct val="100000"/>
                        </a:lnSpc>
                        <a:spcBef>
                          <a:spcPts val="0"/>
                        </a:spcBef>
                        <a:spcAft>
                          <a:spcPts val="0"/>
                        </a:spcAft>
                        <a:buClr>
                          <a:srgbClr val="000000"/>
                        </a:buClr>
                        <a:buSzPts val="450"/>
                        <a:buFont typeface="Times New Roman"/>
                        <a:buNone/>
                      </a:pPr>
                      <a:endParaRPr lang="en" sz="16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420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Slušanjem i čitanjem proznoga teksta i poezije razvijati i proširivati rječnik. Poticati interpretativno čitanje uz uvažavanje vrednota govorenog jezika. Razvijati vještine analitičkog i kritičkog razmišljanja, komunikacijske vještine, sposobnost argumentiranog raspravljanja, ali i sposobnost slušanja drugih i uvažavanja tuđih promišljanja i stavova.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8160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Njegovati pozitivan odnos prema književnim djelima. Razvijati osjećaj za poetski izraz te naviku čitanja</a:t>
                      </a:r>
                      <a:r>
                        <a:rPr lang="en" sz="1400" u="none" strike="noStrike" cap="none" dirty="0">
                          <a:solidFill>
                            <a:schemeClr val="dk1"/>
                          </a:solidFill>
                          <a:latin typeface="Times New Roman"/>
                          <a:ea typeface="Times New Roman"/>
                          <a:cs typeface="Times New Roman"/>
                        </a:rPr>
                        <a:t> (za učenike RN).</a:t>
                      </a:r>
                      <a:endParaRPr lang="en"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4057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alibri"/>
                        <a:buNone/>
                      </a:pPr>
                      <a:r>
                        <a:rPr lang="en-US" sz="1400" u="none" strike="noStrike" cap="none" dirty="0">
                          <a:latin typeface="Times New Roman"/>
                          <a:ea typeface="Times New Roman"/>
                          <a:cs typeface="Times New Roman"/>
                        </a:rPr>
                        <a:t> Maja </a:t>
                      </a:r>
                      <a:r>
                        <a:rPr lang="en-US" sz="1400" u="none" strike="noStrike" cap="none" dirty="0" err="1">
                          <a:latin typeface="Times New Roman"/>
                          <a:ea typeface="Times New Roman"/>
                          <a:cs typeface="Times New Roman"/>
                        </a:rPr>
                        <a:t>Đurinović</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Tišljarec</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525">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Kroz godinu čitamo</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kraća prozna djela te </a:t>
                      </a:r>
                      <a:r>
                        <a:rPr lang="en" sz="1400" u="none" strike="noStrike" cap="none" dirty="0">
                          <a:solidFill>
                            <a:schemeClr val="dk1"/>
                          </a:solidFill>
                          <a:latin typeface="Times New Roman"/>
                          <a:ea typeface="Times New Roman"/>
                          <a:cs typeface="Times New Roman"/>
                        </a:rPr>
                        <a:t>poeziju</a:t>
                      </a:r>
                      <a:r>
                        <a:rPr lang="en" sz="1400" u="none" strike="noStrike" cap="none" dirty="0">
                          <a:solidFill>
                            <a:schemeClr val="dk1"/>
                          </a:solidFill>
                          <a:latin typeface="Times New Roman"/>
                          <a:ea typeface="Times New Roman"/>
                          <a:cs typeface="Times New Roman"/>
                          <a:sym typeface="Times New Roman"/>
                        </a:rPr>
                        <a:t> koje će biti analizirane kroz različite aktivnosti i radionice.</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435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Tijekom nastavne godine </a:t>
                      </a:r>
                      <a:r>
                        <a:rPr lang="en" sz="1400" u="none" strike="noStrike" cap="none" dirty="0">
                          <a:solidFill>
                            <a:schemeClr val="dk1"/>
                          </a:solidFill>
                          <a:latin typeface="Times New Roman"/>
                          <a:ea typeface="Times New Roman"/>
                          <a:cs typeface="Times New Roman"/>
                        </a:rPr>
                        <a:t>2022./2023.</a:t>
                      </a:r>
                      <a:r>
                        <a:rPr lang="en" sz="1400" u="none" strike="noStrike" cap="none" dirty="0">
                          <a:solidFill>
                            <a:schemeClr val="dk1"/>
                          </a:solidFill>
                          <a:latin typeface="Times New Roman"/>
                          <a:ea typeface="Times New Roman"/>
                          <a:cs typeface="Times New Roman"/>
                          <a:sym typeface="Times New Roman"/>
                        </a:rPr>
                        <a:t>, 1 sat tjedno</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130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hr-HR" sz="1400" u="none" strike="noStrike" cap="none" dirty="0" smtClean="0">
                          <a:latin typeface="Times New Roman"/>
                          <a:ea typeface="Times New Roman"/>
                          <a:cs typeface="Times New Roman"/>
                          <a:sym typeface="Times New Roman"/>
                        </a:rPr>
                        <a:t>Nema materijalnih troškova.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2250">
                <a:tc>
                  <a:txBody>
                    <a:bodyPr/>
                    <a:lstStyle/>
                    <a:p>
                      <a:pPr marL="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Formativno</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praćenje i vrednovanje tijekom nastavne godine.</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450"/>
                        <a:buFont typeface="Times New Roman"/>
                        <a:buNone/>
                      </a:pP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aphicFrame>
        <p:nvGraphicFramePr>
          <p:cNvPr id="557" name="Google Shape;557;g60bc6c1dfc_0_0"/>
          <p:cNvGraphicFramePr/>
          <p:nvPr>
            <p:extLst>
              <p:ext uri="{D42A27DB-BD31-4B8C-83A1-F6EECF244321}">
                <p14:modId xmlns:p14="http://schemas.microsoft.com/office/powerpoint/2010/main" val="3769938294"/>
              </p:ext>
            </p:extLst>
          </p:nvPr>
        </p:nvGraphicFramePr>
        <p:xfrm>
          <a:off x="256032" y="435716"/>
          <a:ext cx="8640950" cy="5834810"/>
        </p:xfrm>
        <a:graphic>
          <a:graphicData uri="http://schemas.openxmlformats.org/drawingml/2006/table">
            <a:tbl>
              <a:tblPr>
                <a:noFill/>
                <a:tableStyleId>{B2E6745A-B9C5-42E0-A17B-FDAA3278ED7C}</a:tableStyleId>
              </a:tblPr>
              <a:tblGrid>
                <a:gridCol w="2649400">
                  <a:extLst>
                    <a:ext uri="{9D8B030D-6E8A-4147-A177-3AD203B41FA5}">
                      <a16:colId xmlns:a16="http://schemas.microsoft.com/office/drawing/2014/main" val="20000"/>
                    </a:ext>
                  </a:extLst>
                </a:gridCol>
                <a:gridCol w="5991550">
                  <a:extLst>
                    <a:ext uri="{9D8B030D-6E8A-4147-A177-3AD203B41FA5}">
                      <a16:colId xmlns:a16="http://schemas.microsoft.com/office/drawing/2014/main" val="20001"/>
                    </a:ext>
                  </a:extLst>
                </a:gridCol>
              </a:tblGrid>
              <a:tr h="4730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Times New Roman"/>
                        <a:cs typeface="Times New Roman"/>
                      </a:endParaRPr>
                    </a:p>
                    <a:p>
                      <a:pPr marL="9144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cs typeface="Times New Roman"/>
                        </a:rPr>
                        <a:t>BONTON</a:t>
                      </a:r>
                      <a:endParaRPr lang="hr-HR" sz="1600" b="1" u="none" strike="noStrike" cap="none" dirty="0" smtClean="0">
                        <a:solidFill>
                          <a:schemeClr val="dk1"/>
                        </a:solidFill>
                        <a:latin typeface="Times New Roman"/>
                        <a:cs typeface="Times New Roman"/>
                      </a:endParaRPr>
                    </a:p>
                    <a:p>
                      <a:pPr marL="91440" marR="0" lvl="0" indent="0" algn="ctr" rtl="0">
                        <a:lnSpc>
                          <a:spcPct val="100000"/>
                        </a:lnSpc>
                        <a:spcBef>
                          <a:spcPts val="0"/>
                        </a:spcBef>
                        <a:spcAft>
                          <a:spcPts val="0"/>
                        </a:spcAft>
                        <a:buClr>
                          <a:srgbClr val="000000"/>
                        </a:buClr>
                        <a:buSzPts val="450"/>
                        <a:buFont typeface="Times New Roman"/>
                        <a:buNone/>
                      </a:pPr>
                      <a:r>
                        <a:rPr lang="hr-HR" sz="1600" b="1" u="none" strike="noStrike" cap="none" dirty="0" smtClean="0">
                          <a:latin typeface="Times New Roman"/>
                          <a:cs typeface="Times New Roman"/>
                        </a:rPr>
                        <a:t>izvannastavna aktivnost za učenike razredne nastave</a:t>
                      </a:r>
                    </a:p>
                    <a:p>
                      <a:pPr marL="91440" marR="0" lvl="0" indent="0" algn="ctr" rtl="0">
                        <a:lnSpc>
                          <a:spcPct val="100000"/>
                        </a:lnSpc>
                        <a:spcBef>
                          <a:spcPts val="0"/>
                        </a:spcBef>
                        <a:spcAft>
                          <a:spcPts val="0"/>
                        </a:spcAft>
                        <a:buClr>
                          <a:srgbClr val="000000"/>
                        </a:buClr>
                        <a:buSzPts val="450"/>
                        <a:buFont typeface="Times New Roman"/>
                        <a:buNone/>
                      </a:pPr>
                      <a:endParaRPr sz="1600" b="1"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389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cs typeface="Times New Roman"/>
                        </a:rPr>
                        <a:t>Naučiti dogovorene norme uljudnog ponašanja u različitim situacijama</a:t>
                      </a:r>
                      <a:endParaRPr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297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00000"/>
                        </a:lnSpc>
                        <a:spcBef>
                          <a:spcPts val="0"/>
                        </a:spcBef>
                        <a:spcAft>
                          <a:spcPts val="0"/>
                        </a:spcAft>
                        <a:buClr>
                          <a:schemeClr val="dk1"/>
                        </a:buClr>
                        <a:buSzPts val="1800"/>
                        <a:buFont typeface="Arial"/>
                        <a:buNone/>
                      </a:pPr>
                      <a:r>
                        <a:rPr lang="hr-HR" sz="1400" u="none" strike="noStrike" cap="none" dirty="0" smtClean="0">
                          <a:solidFill>
                            <a:schemeClr val="dk1"/>
                          </a:solidFill>
                          <a:latin typeface="Times New Roman"/>
                          <a:cs typeface="Times New Roman"/>
                        </a:rPr>
                        <a:t>U</a:t>
                      </a:r>
                      <a:r>
                        <a:rPr lang="en" sz="1400" u="none" strike="noStrike" cap="none" dirty="0" smtClean="0">
                          <a:solidFill>
                            <a:schemeClr val="dk1"/>
                          </a:solidFill>
                          <a:latin typeface="Times New Roman"/>
                          <a:cs typeface="Times New Roman"/>
                        </a:rPr>
                        <a:t>ključiti </a:t>
                      </a:r>
                      <a:r>
                        <a:rPr lang="en" sz="1400" u="none" strike="noStrike" cap="none" dirty="0">
                          <a:solidFill>
                            <a:schemeClr val="dk1"/>
                          </a:solidFill>
                          <a:latin typeface="Times New Roman"/>
                          <a:cs typeface="Times New Roman"/>
                        </a:rPr>
                        <a:t>što više učenika te im razvijati želju za učenje uljudnog ponašanja u različitim životnim </a:t>
                      </a:r>
                      <a:r>
                        <a:rPr lang="en" sz="1400" u="none" strike="noStrike" cap="none" dirty="0" smtClean="0">
                          <a:solidFill>
                            <a:schemeClr val="dk1"/>
                          </a:solidFill>
                          <a:latin typeface="Times New Roman"/>
                          <a:cs typeface="Times New Roman"/>
                        </a:rPr>
                        <a:t>situacijama</a:t>
                      </a:r>
                      <a:r>
                        <a:rPr lang="hr-HR" sz="1400" u="none" strike="noStrike" cap="none" dirty="0" smtClean="0">
                          <a:solidFill>
                            <a:schemeClr val="dk1"/>
                          </a:solidFill>
                          <a:latin typeface="Times New Roman"/>
                          <a:cs typeface="Times New Roman"/>
                        </a:rPr>
                        <a:t>.</a:t>
                      </a:r>
                      <a:endParaRPr sz="1400" u="none" strike="noStrike" cap="none" dirty="0">
                        <a:solidFill>
                          <a:schemeClr val="dk1"/>
                        </a:solidFill>
                        <a:latin typeface="Times New Roman"/>
                        <a:cs typeface="Times New Roman"/>
                      </a:endParaRPr>
                    </a:p>
                    <a:p>
                      <a:pPr marL="114300" marR="0" lvl="0" indent="0" algn="l" rtl="0">
                        <a:lnSpc>
                          <a:spcPct val="100000"/>
                        </a:lnSpc>
                        <a:spcBef>
                          <a:spcPts val="0"/>
                        </a:spcBef>
                        <a:spcAft>
                          <a:spcPts val="0"/>
                        </a:spcAft>
                        <a:buClr>
                          <a:schemeClr val="dk1"/>
                        </a:buClr>
                        <a:buSzPts val="1800"/>
                        <a:buFont typeface="Arial"/>
                        <a:buNone/>
                      </a:pPr>
                      <a:r>
                        <a:rPr lang="hr-HR" sz="1400" u="none" strike="noStrike" cap="none" dirty="0" smtClean="0">
                          <a:solidFill>
                            <a:schemeClr val="dk1"/>
                          </a:solidFill>
                          <a:latin typeface="Times New Roman"/>
                          <a:cs typeface="Times New Roman"/>
                        </a:rPr>
                        <a:t>P</a:t>
                      </a:r>
                      <a:r>
                        <a:rPr lang="en" sz="1400" u="none" strike="noStrike" cap="none" dirty="0" smtClean="0">
                          <a:solidFill>
                            <a:schemeClr val="dk1"/>
                          </a:solidFill>
                          <a:latin typeface="Times New Roman"/>
                          <a:cs typeface="Times New Roman"/>
                        </a:rPr>
                        <a:t>oticati </a:t>
                      </a:r>
                      <a:r>
                        <a:rPr lang="en" sz="1400" u="none" strike="noStrike" cap="none" dirty="0">
                          <a:solidFill>
                            <a:schemeClr val="dk1"/>
                          </a:solidFill>
                          <a:latin typeface="Times New Roman"/>
                          <a:cs typeface="Times New Roman"/>
                        </a:rPr>
                        <a:t>radoznalost kod učenika i želju za produbljivanjem znanja o uljudnom ponašanju</a:t>
                      </a:r>
                      <a:endParaRPr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105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NOSITELJI </a:t>
                      </a:r>
                      <a:endParaRPr sz="1600" u="none" strike="noStrike" cap="none" dirty="0">
                        <a:latin typeface="Times New Roman" panose="02020603050405020304" pitchFamily="18" charset="0"/>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Font typeface="Calibri"/>
                        <a:buNone/>
                      </a:pPr>
                      <a:r>
                        <a:rPr lang="en-US" sz="1400" u="none" strike="noStrike" cap="none" dirty="0" err="1">
                          <a:solidFill>
                            <a:schemeClr val="dk1"/>
                          </a:solidFill>
                          <a:latin typeface="Times New Roman"/>
                          <a:cs typeface="Times New Roman"/>
                        </a:rPr>
                        <a:t>Danijela</a:t>
                      </a:r>
                      <a:r>
                        <a:rPr lang="en-US" sz="1400" u="none" strike="noStrike" cap="none" dirty="0">
                          <a:solidFill>
                            <a:schemeClr val="dk1"/>
                          </a:solidFill>
                          <a:latin typeface="Times New Roman"/>
                          <a:cs typeface="Times New Roman"/>
                        </a:rPr>
                        <a:t> </a:t>
                      </a:r>
                      <a:r>
                        <a:rPr lang="en-US" sz="1400" u="none" strike="noStrike" cap="none" dirty="0" err="1">
                          <a:solidFill>
                            <a:schemeClr val="dk1"/>
                          </a:solidFill>
                          <a:latin typeface="Times New Roman"/>
                          <a:cs typeface="Times New Roman"/>
                        </a:rPr>
                        <a:t>Crnjac</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7697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chemeClr val="dk1"/>
                        </a:buClr>
                        <a:buSzPts val="1800"/>
                        <a:buFont typeface="Arial"/>
                        <a:buChar char="●"/>
                      </a:pPr>
                      <a:r>
                        <a:rPr lang="en" sz="1400" u="none" strike="noStrike" cap="none" dirty="0">
                          <a:solidFill>
                            <a:schemeClr val="dk1"/>
                          </a:solidFill>
                          <a:latin typeface="Times New Roman"/>
                          <a:cs typeface="Times New Roman"/>
                        </a:rPr>
                        <a:t>igre</a:t>
                      </a:r>
                      <a:endParaRPr sz="1400" u="none" strike="noStrike" cap="none" dirty="0">
                        <a:solidFill>
                          <a:schemeClr val="dk1"/>
                        </a:solidFill>
                        <a:latin typeface="Times New Roman"/>
                        <a:cs typeface="Times New Roman"/>
                      </a:endParaRPr>
                    </a:p>
                    <a:p>
                      <a:pPr marL="457200" marR="0" lvl="0" indent="-342900" algn="l" rtl="0">
                        <a:lnSpc>
                          <a:spcPct val="100000"/>
                        </a:lnSpc>
                        <a:spcBef>
                          <a:spcPts val="0"/>
                        </a:spcBef>
                        <a:spcAft>
                          <a:spcPts val="0"/>
                        </a:spcAft>
                        <a:buClr>
                          <a:schemeClr val="dk1"/>
                        </a:buClr>
                        <a:buSzPts val="1800"/>
                        <a:buFont typeface="Arial"/>
                        <a:buChar char="●"/>
                      </a:pPr>
                      <a:r>
                        <a:rPr lang="en" sz="1400" u="none" strike="noStrike" cap="none" dirty="0">
                          <a:solidFill>
                            <a:schemeClr val="dk1"/>
                          </a:solidFill>
                          <a:latin typeface="Times New Roman"/>
                          <a:cs typeface="Times New Roman"/>
                        </a:rPr>
                        <a:t>improvizirane situacije</a:t>
                      </a:r>
                      <a:endParaRPr sz="1400" u="none" strike="noStrike" cap="none" dirty="0">
                        <a:solidFill>
                          <a:schemeClr val="dk1"/>
                        </a:solidFill>
                        <a:latin typeface="Times New Roman"/>
                        <a:cs typeface="Times New Roman"/>
                      </a:endParaRPr>
                    </a:p>
                    <a:p>
                      <a:pPr marL="457200" marR="0" lvl="0" indent="-342900" algn="l" rtl="0">
                        <a:lnSpc>
                          <a:spcPct val="100000"/>
                        </a:lnSpc>
                        <a:spcBef>
                          <a:spcPts val="0"/>
                        </a:spcBef>
                        <a:spcAft>
                          <a:spcPts val="0"/>
                        </a:spcAft>
                        <a:buClr>
                          <a:schemeClr val="dk1"/>
                        </a:buClr>
                        <a:buSzPts val="1800"/>
                        <a:buFont typeface="Arial"/>
                        <a:buChar char="●"/>
                      </a:pPr>
                      <a:r>
                        <a:rPr lang="en" sz="1400" u="none" strike="noStrike" cap="none" dirty="0">
                          <a:solidFill>
                            <a:schemeClr val="dk1"/>
                          </a:solidFill>
                          <a:latin typeface="Times New Roman"/>
                          <a:cs typeface="Times New Roman"/>
                        </a:rPr>
                        <a:t>stvarne situacije</a:t>
                      </a:r>
                      <a:endParaRPr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350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Times New Roman"/>
                          <a:cs typeface="Times New Roman"/>
                        </a:rPr>
                        <a:t>Tijekom nastavne godine 2022/2023.</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175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chemeClr val="dk1"/>
                        </a:buClr>
                        <a:buSzPts val="1100"/>
                        <a:buFont typeface="Arial"/>
                        <a:buNone/>
                      </a:pPr>
                      <a:r>
                        <a:rPr lang="hr-HR" sz="1400" u="none" strike="noStrike" cap="none" dirty="0" smtClean="0">
                          <a:solidFill>
                            <a:schemeClr val="dk1"/>
                          </a:solidFill>
                          <a:latin typeface="Times New Roman"/>
                          <a:cs typeface="Times New Roman"/>
                        </a:rPr>
                        <a:t>Nema materijalnih troškova.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9740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l" rtl="0">
                        <a:lnSpc>
                          <a:spcPct val="100000"/>
                        </a:lnSpc>
                        <a:spcBef>
                          <a:spcPts val="0"/>
                        </a:spcBef>
                        <a:spcAft>
                          <a:spcPts val="0"/>
                        </a:spcAft>
                        <a:buClr>
                          <a:schemeClr val="dk1"/>
                        </a:buClr>
                        <a:buSzPts val="1800"/>
                        <a:buFont typeface="Arial"/>
                        <a:buNone/>
                      </a:pPr>
                      <a:r>
                        <a:rPr lang="hr-HR" sz="1400" u="none" strike="noStrike" cap="none" dirty="0" smtClean="0">
                          <a:solidFill>
                            <a:schemeClr val="dk1"/>
                          </a:solidFill>
                          <a:latin typeface="Times New Roman"/>
                          <a:cs typeface="Times New Roman"/>
                        </a:rPr>
                        <a:t>Formativno vrednovanje učenika. R</a:t>
                      </a:r>
                      <a:r>
                        <a:rPr lang="en" sz="1400" u="none" strike="noStrike" cap="none" dirty="0" smtClean="0">
                          <a:solidFill>
                            <a:schemeClr val="dk1"/>
                          </a:solidFill>
                          <a:latin typeface="Times New Roman"/>
                          <a:cs typeface="Times New Roman"/>
                        </a:rPr>
                        <a:t>ezultati </a:t>
                      </a:r>
                      <a:r>
                        <a:rPr lang="en" sz="1400" u="none" strike="noStrike" cap="none" dirty="0">
                          <a:solidFill>
                            <a:schemeClr val="dk1"/>
                          </a:solidFill>
                          <a:latin typeface="Times New Roman"/>
                          <a:cs typeface="Times New Roman"/>
                        </a:rPr>
                        <a:t>rada će se vidjeti u ponašanju učenika u prostoru škole te izvan nje</a:t>
                      </a:r>
                      <a:endParaRPr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aphicFrame>
        <p:nvGraphicFramePr>
          <p:cNvPr id="563" name="Google Shape;563;g63ac2e3554_3_0"/>
          <p:cNvGraphicFramePr/>
          <p:nvPr>
            <p:extLst>
              <p:ext uri="{D42A27DB-BD31-4B8C-83A1-F6EECF244321}">
                <p14:modId xmlns:p14="http://schemas.microsoft.com/office/powerpoint/2010/main" val="4061091025"/>
              </p:ext>
            </p:extLst>
          </p:nvPr>
        </p:nvGraphicFramePr>
        <p:xfrm>
          <a:off x="251525" y="289729"/>
          <a:ext cx="8640950" cy="6417020"/>
        </p:xfrm>
        <a:graphic>
          <a:graphicData uri="http://schemas.openxmlformats.org/drawingml/2006/table">
            <a:tbl>
              <a:tblPr>
                <a:noFill/>
                <a:tableStyleId>{B2E6745A-B9C5-42E0-A17B-FDAA3278ED7C}</a:tableStyleId>
              </a:tblPr>
              <a:tblGrid>
                <a:gridCol w="2411050">
                  <a:extLst>
                    <a:ext uri="{9D8B030D-6E8A-4147-A177-3AD203B41FA5}">
                      <a16:colId xmlns:a16="http://schemas.microsoft.com/office/drawing/2014/main" val="20000"/>
                    </a:ext>
                  </a:extLst>
                </a:gridCol>
                <a:gridCol w="6229900">
                  <a:extLst>
                    <a:ext uri="{9D8B030D-6E8A-4147-A177-3AD203B41FA5}">
                      <a16:colId xmlns:a16="http://schemas.microsoft.com/office/drawing/2014/main" val="20001"/>
                    </a:ext>
                  </a:extLst>
                </a:gridCol>
              </a:tblGrid>
              <a:tr h="4730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Times New Roman"/>
                        <a:ea typeface="Times New Roman"/>
                        <a:cs typeface="Times New Roman"/>
                        <a:sym typeface="Times New Roman"/>
                      </a:endParaRPr>
                    </a:p>
                    <a:p>
                      <a:pPr marL="9144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ea typeface="Times New Roman"/>
                          <a:cs typeface="Times New Roman"/>
                          <a:sym typeface="Times New Roman"/>
                        </a:rPr>
                        <a:t>KULTURNI </a:t>
                      </a:r>
                      <a:r>
                        <a:rPr lang="en" sz="1600" b="1" u="none" strike="noStrike" cap="none" dirty="0">
                          <a:solidFill>
                            <a:schemeClr val="dk1"/>
                          </a:solidFill>
                          <a:latin typeface="Times New Roman"/>
                          <a:ea typeface="Times New Roman"/>
                          <a:cs typeface="Times New Roman"/>
                          <a:sym typeface="Times New Roman"/>
                        </a:rPr>
                        <a:t>KUTAK</a:t>
                      </a:r>
                      <a:r>
                        <a:rPr lang="en" sz="1600" b="1" u="none" strike="noStrike" cap="none" dirty="0">
                          <a:solidFill>
                            <a:schemeClr val="dk1"/>
                          </a:solidFill>
                          <a:latin typeface="Times New Roman"/>
                          <a:ea typeface="Times New Roman"/>
                          <a:cs typeface="Times New Roman"/>
                        </a:rPr>
                        <a:t> </a:t>
                      </a:r>
                      <a:endParaRPr lang="hr-HR" sz="1600" b="1" u="none" strike="noStrike" cap="none" dirty="0" smtClean="0">
                        <a:solidFill>
                          <a:schemeClr val="dk1"/>
                        </a:solidFill>
                        <a:latin typeface="Times New Roman"/>
                        <a:ea typeface="Times New Roman"/>
                        <a:cs typeface="Times New Roman"/>
                      </a:endParaRPr>
                    </a:p>
                    <a:p>
                      <a:pPr marL="91440" marR="0" lvl="0" indent="0" algn="ctr" rtl="0">
                        <a:lnSpc>
                          <a:spcPct val="100000"/>
                        </a:lnSpc>
                        <a:spcBef>
                          <a:spcPts val="0"/>
                        </a:spcBef>
                        <a:spcAft>
                          <a:spcPts val="0"/>
                        </a:spcAft>
                        <a:buClr>
                          <a:srgbClr val="000000"/>
                        </a:buClr>
                        <a:buSzPts val="450"/>
                        <a:buFont typeface="Times New Roman"/>
                        <a:buNone/>
                      </a:pPr>
                      <a:r>
                        <a:rPr lang="hr-HR" sz="1600" b="1" u="none" strike="noStrike" cap="none" dirty="0" smtClean="0">
                          <a:solidFill>
                            <a:schemeClr val="dk1"/>
                          </a:solidFill>
                          <a:latin typeface="Times New Roman"/>
                          <a:ea typeface="Times New Roman"/>
                          <a:cs typeface="Times New Roman"/>
                          <a:sym typeface="Times New Roman"/>
                        </a:rPr>
                        <a:t>izvannastavna aktivnost za učenike razredne nastave</a:t>
                      </a:r>
                    </a:p>
                    <a:p>
                      <a:pPr marL="91440" marR="0" lvl="0" indent="0" algn="ctr" rtl="0">
                        <a:lnSpc>
                          <a:spcPct val="100000"/>
                        </a:lnSpc>
                        <a:spcBef>
                          <a:spcPts val="0"/>
                        </a:spcBef>
                        <a:spcAft>
                          <a:spcPts val="0"/>
                        </a:spcAft>
                        <a:buClr>
                          <a:srgbClr val="000000"/>
                        </a:buClr>
                        <a:buSzPts val="450"/>
                        <a:buFont typeface="Times New Roman"/>
                        <a:buNone/>
                      </a:pPr>
                      <a:endParaRPr lang="en" sz="1600" b="1" u="none" strike="noStrike" cap="none" dirty="0">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389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Proširivanje poznatih i usvajanje novih pojmova u engleskom jeziku kroz razvijanje međukulturne kompetencije. Stvaranje pozitivnog pogleda na vlastitu kulturu i kulturu stranog jezika. Razvijanje kritičkog mišljenja prema vlastitom i tuđem</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297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a:solidFill>
                            <a:schemeClr val="dk1"/>
                          </a:solidFill>
                          <a:latin typeface="Times New Roman"/>
                          <a:ea typeface="Times New Roman"/>
                          <a:cs typeface="Times New Roman"/>
                          <a:sym typeface="Times New Roman"/>
                        </a:rPr>
                        <a:t>Učenici u kreativnoj igri i radu uče engleski jezik s naglaskom na međukulturnu kompetenciju.</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1050">
                <a:tc>
                  <a:txBody>
                    <a:bodyPr/>
                    <a:lstStyle/>
                    <a:p>
                      <a:pPr marL="9144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alibri"/>
                        <a:buNone/>
                      </a:pPr>
                      <a:r>
                        <a:rPr lang="en-US" sz="1400" u="none" strike="noStrike" cap="none" dirty="0" err="1">
                          <a:solidFill>
                            <a:schemeClr val="dk1"/>
                          </a:solidFill>
                          <a:latin typeface="Times New Roman"/>
                          <a:ea typeface="Times New Roman"/>
                          <a:cs typeface="Times New Roman"/>
                        </a:rPr>
                        <a:t>Dubravka</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Špančić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7697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Kroz igru, učenje i praktičan rad učenici dobiju dodatna znanja vezana uz engleski jezik i kulturu – čitanje, crtanje, lijepljenje, pisanje, pjevanje, bojanje, radni listići.</a:t>
                      </a:r>
                      <a:r>
                        <a:rPr lang="en" sz="1400" u="none" strike="noStrike" cap="none" dirty="0">
                          <a:solidFill>
                            <a:schemeClr val="dk1"/>
                          </a:solidFill>
                          <a:latin typeface="Times New Roman"/>
                          <a:ea typeface="Times New Roman"/>
                          <a:cs typeface="Times New Roman"/>
                        </a:rPr>
                        <a:t> Kulturni kutak namijenjen je učenicima trećih razreda.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350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Tijekom nastavne godine</a:t>
                      </a:r>
                      <a:r>
                        <a:rPr lang="en" sz="1400" u="none" strike="noStrike" cap="none" dirty="0">
                          <a:solidFill>
                            <a:schemeClr val="dk1"/>
                          </a:solidFill>
                          <a:latin typeface="Times New Roman"/>
                          <a:ea typeface="Times New Roman"/>
                          <a:cs typeface="Times New Roman"/>
                        </a:rPr>
                        <a:t> jednom tjedno jedan školski sat.</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175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 sz="1400" u="none" strike="noStrike" cap="none" dirty="0" smtClean="0">
                          <a:solidFill>
                            <a:schemeClr val="dk1"/>
                          </a:solidFill>
                          <a:latin typeface="Times New Roman"/>
                          <a:ea typeface="Times New Roman"/>
                          <a:cs typeface="Times New Roman"/>
                          <a:sym typeface="Times New Roman"/>
                        </a:rPr>
                        <a:t>Kolaž </a:t>
                      </a:r>
                      <a:r>
                        <a:rPr lang="en" sz="1400" u="none" strike="noStrike" cap="none" dirty="0">
                          <a:solidFill>
                            <a:schemeClr val="dk1"/>
                          </a:solidFill>
                          <a:latin typeface="Times New Roman"/>
                          <a:ea typeface="Times New Roman"/>
                          <a:cs typeface="Times New Roman"/>
                          <a:sym typeface="Times New Roman"/>
                        </a:rPr>
                        <a:t>papiri, šareni papiri, hameri, flomasteri, vodene bojice, drvene bojice, papiri za kopiranje i printanje</a:t>
                      </a:r>
                      <a:r>
                        <a:rPr lang="en" sz="1400" u="none" strike="noStrike" cap="none" dirty="0" smtClean="0">
                          <a:solidFill>
                            <a:schemeClr val="dk1"/>
                          </a:solidFill>
                          <a:latin typeface="Times New Roman"/>
                          <a:ea typeface="Times New Roman"/>
                          <a:cs typeface="Times New Roman"/>
                          <a:sym typeface="Times New Roman"/>
                        </a:rPr>
                        <a:t>.</a:t>
                      </a:r>
                      <a:endParaRPr lang="hr-HR" sz="1400" u="none" strike="noStrike" cap="none" dirty="0" smtClean="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9740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 sz="1400" u="none" strike="noStrike" cap="none" dirty="0">
                          <a:solidFill>
                            <a:schemeClr val="dk1"/>
                          </a:solidFill>
                          <a:latin typeface="Times New Roman"/>
                          <a:ea typeface="Times New Roman"/>
                          <a:cs typeface="Times New Roman"/>
                          <a:sym typeface="Times New Roman"/>
                        </a:rPr>
                        <a:t>Izrada ručnih radova i plakata na zadane teme. Učenici sakupljajući svoje radove izrađuju </a:t>
                      </a:r>
                      <a:r>
                        <a:rPr lang="en" sz="1400" u="none" strike="noStrike" cap="none" dirty="0">
                          <a:solidFill>
                            <a:schemeClr val="dk1"/>
                          </a:solidFill>
                          <a:latin typeface="Times New Roman"/>
                          <a:ea typeface="Times New Roman"/>
                          <a:cs typeface="Times New Roman"/>
                        </a:rPr>
                        <a:t>portfolio</a:t>
                      </a:r>
                      <a:r>
                        <a:rPr lang="en" sz="1400" u="none" strike="noStrike" cap="none" dirty="0">
                          <a:solidFill>
                            <a:schemeClr val="dk1"/>
                          </a:solidFill>
                          <a:latin typeface="Times New Roman"/>
                          <a:ea typeface="Times New Roman"/>
                          <a:cs typeface="Times New Roman"/>
                          <a:sym typeface="Times New Roman"/>
                        </a:rPr>
                        <a:t> svoga rada.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563;g63ac2e3554_3_0">
            <a:extLst>
              <a:ext uri="{FF2B5EF4-FFF2-40B4-BE49-F238E27FC236}">
                <a16:creationId xmlns:a16="http://schemas.microsoft.com/office/drawing/2014/main" id="{E48DCC42-FB7C-087A-A320-F68F2FF793DA}"/>
              </a:ext>
            </a:extLst>
          </p:cNvPr>
          <p:cNvGraphicFramePr/>
          <p:nvPr>
            <p:extLst>
              <p:ext uri="{D42A27DB-BD31-4B8C-83A1-F6EECF244321}">
                <p14:modId xmlns:p14="http://schemas.microsoft.com/office/powerpoint/2010/main" val="574928989"/>
              </p:ext>
            </p:extLst>
          </p:nvPr>
        </p:nvGraphicFramePr>
        <p:xfrm>
          <a:off x="251525" y="289729"/>
          <a:ext cx="8640950" cy="5805485"/>
        </p:xfrm>
        <a:graphic>
          <a:graphicData uri="http://schemas.openxmlformats.org/drawingml/2006/table">
            <a:tbl>
              <a:tblPr>
                <a:noFill/>
                <a:tableStyleId>{B2E6745A-B9C5-42E0-A17B-FDAA3278ED7C}</a:tableStyleId>
              </a:tblPr>
              <a:tblGrid>
                <a:gridCol w="2411050">
                  <a:extLst>
                    <a:ext uri="{9D8B030D-6E8A-4147-A177-3AD203B41FA5}">
                      <a16:colId xmlns:a16="http://schemas.microsoft.com/office/drawing/2014/main" val="20000"/>
                    </a:ext>
                  </a:extLst>
                </a:gridCol>
                <a:gridCol w="6229900">
                  <a:extLst>
                    <a:ext uri="{9D8B030D-6E8A-4147-A177-3AD203B41FA5}">
                      <a16:colId xmlns:a16="http://schemas.microsoft.com/office/drawing/2014/main" val="20001"/>
                    </a:ext>
                  </a:extLst>
                </a:gridCol>
              </a:tblGrid>
              <a:tr h="4730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ctr">
                        <a:lnSpc>
                          <a:spcPct val="100000"/>
                        </a:lnSpc>
                        <a:spcBef>
                          <a:spcPts val="0"/>
                        </a:spcBef>
                        <a:spcAft>
                          <a:spcPts val="0"/>
                        </a:spcAft>
                        <a:buNone/>
                      </a:pPr>
                      <a:endParaRPr lang="hr-HR" sz="1600" b="1" i="0" u="none" strike="noStrike" cap="none" noProof="0" dirty="0" smtClean="0">
                        <a:latin typeface="+mj-lt"/>
                      </a:endParaRPr>
                    </a:p>
                    <a:p>
                      <a:pPr marL="91440" marR="0" lvl="0" indent="0" algn="ctr">
                        <a:lnSpc>
                          <a:spcPct val="100000"/>
                        </a:lnSpc>
                        <a:spcBef>
                          <a:spcPts val="0"/>
                        </a:spcBef>
                        <a:spcAft>
                          <a:spcPts val="0"/>
                        </a:spcAft>
                        <a:buNone/>
                      </a:pPr>
                      <a:r>
                        <a:rPr lang="en-US" sz="1600" b="1" i="0" u="none" strike="noStrike" cap="none" noProof="0" dirty="0" smtClean="0">
                          <a:latin typeface="+mj-lt"/>
                        </a:rPr>
                        <a:t>MALA </a:t>
                      </a:r>
                      <a:r>
                        <a:rPr lang="en-US" sz="1600" b="1" i="0" u="none" strike="noStrike" cap="none" noProof="0" dirty="0">
                          <a:latin typeface="+mj-lt"/>
                        </a:rPr>
                        <a:t>ŠKOLA ZNAKOVNOG </a:t>
                      </a:r>
                      <a:r>
                        <a:rPr lang="en-US" sz="1600" b="1" i="0" u="none" strike="noStrike" cap="none" noProof="0" dirty="0" smtClean="0">
                          <a:latin typeface="+mj-lt"/>
                        </a:rPr>
                        <a:t>JEZIKA</a:t>
                      </a:r>
                      <a:endParaRPr lang="hr-HR" sz="1600" b="1" i="0" u="none" strike="noStrike" cap="none" noProof="0" dirty="0" smtClean="0">
                        <a:latin typeface="+mj-lt"/>
                      </a:endParaRPr>
                    </a:p>
                    <a:p>
                      <a:pPr marL="91440" marR="0" lvl="0" indent="0" algn="ctr">
                        <a:lnSpc>
                          <a:spcPct val="100000"/>
                        </a:lnSpc>
                        <a:spcBef>
                          <a:spcPts val="0"/>
                        </a:spcBef>
                        <a:spcAft>
                          <a:spcPts val="0"/>
                        </a:spcAft>
                        <a:buNone/>
                      </a:pPr>
                      <a:r>
                        <a:rPr lang="sr-Latn-RS" sz="1600" b="1" dirty="0" smtClean="0">
                          <a:latin typeface="+mj-lt"/>
                          <a:sym typeface="Times New Roman"/>
                        </a:rPr>
                        <a:t>izvannastavna aktivnost za učenike razredne nastave</a:t>
                      </a:r>
                    </a:p>
                    <a:p>
                      <a:pPr marL="91440" marR="0" lvl="0" indent="0" algn="ctr">
                        <a:lnSpc>
                          <a:spcPct val="100000"/>
                        </a:lnSpc>
                        <a:spcBef>
                          <a:spcPts val="0"/>
                        </a:spcBef>
                        <a:spcAft>
                          <a:spcPts val="0"/>
                        </a:spcAft>
                        <a:buNone/>
                      </a:pPr>
                      <a:endParaRPr lang="sr-Latn-RS" sz="1600" b="1" dirty="0">
                        <a:latin typeface="+mj-lt"/>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389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Times New Roman"/>
                        </a:rPr>
                        <a:t>Upoznati učenike sa svijetom gluhoslijepih, gluhih i nagluhih osoba, njihovom kulturom i znakovnim jezikom. Senzibilizirati učenike na različitost i uvažavanje različitosti, poučiti učenike osnovama znakovnog jezika te uporabi znakovnog jezika u komunikaciji.</a:t>
                      </a:r>
                      <a:endParaRPr lang="sr-Latn-RS" sz="1400" dirty="0">
                        <a:latin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297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Times New Roman"/>
                        </a:rPr>
                        <a:t>Razviti nove komunikacijske kompetencije. Doživjeti sebe kao otvorenu osobu, sposobnu za otvorenu komunikaciju s različitim osobama. Razvijati empatiju kod učenika.</a:t>
                      </a:r>
                      <a:r>
                        <a:rPr lang="en" sz="1400" b="0" i="0" u="none" strike="noStrike" cap="none" noProof="0" dirty="0"/>
                        <a:t> </a:t>
                      </a:r>
                      <a:endParaRPr lang="sr-Latn-RS" sz="1400" dirty="0">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1050">
                <a:tc>
                  <a:txBody>
                    <a:bodyPr/>
                    <a:lstStyle/>
                    <a:p>
                      <a:pPr marL="9144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Calibri"/>
                        <a:buNone/>
                      </a:pPr>
                      <a:r>
                        <a:rPr lang="en-US" sz="1400" u="none" strike="noStrike" cap="none" dirty="0">
                          <a:solidFill>
                            <a:schemeClr val="dk1"/>
                          </a:solidFill>
                          <a:latin typeface="Times New Roman"/>
                          <a:ea typeface="Times New Roman"/>
                          <a:cs typeface="Times New Roman"/>
                        </a:rPr>
                        <a:t>Iva </a:t>
                      </a:r>
                      <a:r>
                        <a:rPr lang="en-US" sz="1400" u="none" strike="noStrike" cap="none" dirty="0" err="1">
                          <a:solidFill>
                            <a:schemeClr val="dk1"/>
                          </a:solidFill>
                          <a:latin typeface="Times New Roman"/>
                          <a:ea typeface="Times New Roman"/>
                          <a:cs typeface="Times New Roman"/>
                        </a:rPr>
                        <a:t>Penava</a:t>
                      </a:r>
                      <a:endParaRPr lang="en-US"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7697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Times New Roman"/>
                        </a:rPr>
                        <a:t>Kroz igru, učenje riječi, pjesama, praktičan rad, jezične posebnosti, znakovnicu.</a:t>
                      </a:r>
                      <a:endParaRPr lang="sr-Latn-RS" sz="1400" dirty="0">
                        <a:latin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350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Times New Roman"/>
                          <a:ea typeface="Times New Roman"/>
                          <a:cs typeface="Times New Roman"/>
                          <a:sym typeface="Times New Roman"/>
                        </a:rPr>
                        <a:t>Tijekom nastavne godine</a:t>
                      </a:r>
                      <a:r>
                        <a:rPr lang="en" sz="1400" u="none" strike="noStrike" cap="none" dirty="0">
                          <a:solidFill>
                            <a:schemeClr val="dk1"/>
                          </a:solidFill>
                          <a:latin typeface="Times New Roman"/>
                          <a:ea typeface="Times New Roman"/>
                          <a:cs typeface="Times New Roman"/>
                        </a:rPr>
                        <a:t> jednom tjedno jedan školski sat.</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17525">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Times New Roman"/>
                        </a:rPr>
                        <a:t>Fotokopirni papir, papir u boji.</a:t>
                      </a:r>
                      <a:r>
                        <a:rPr lang="en-US" sz="1400" b="0" i="0" u="none" strike="noStrike" cap="none" noProof="0" dirty="0">
                          <a:latin typeface="Times New Roman"/>
                        </a:rPr>
                        <a:t> </a:t>
                      </a:r>
                      <a:endParaRPr lang="sr-Latn-RS" sz="1400" dirty="0">
                        <a:latin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9740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Times New Roman"/>
                        </a:rPr>
                        <a:t>Vrednovanje se odvija kroz motiviranost i interes za učenje hrvatskog znakovnog jezika, osviještenost učenika o važnosti učenja znakovnog </a:t>
                      </a:r>
                      <a:r>
                        <a:rPr lang="en" sz="1400" b="0" i="0" u="none" strike="noStrike" cap="none" noProof="0" dirty="0" smtClean="0">
                          <a:latin typeface="Times New Roman"/>
                        </a:rPr>
                        <a:t>jezika.</a:t>
                      </a:r>
                      <a:r>
                        <a:rPr lang="hr-HR" sz="1400" b="0" i="0" u="none" strike="noStrike" cap="none" baseline="0" noProof="0" dirty="0" smtClean="0">
                          <a:latin typeface="Times New Roman"/>
                        </a:rPr>
                        <a:t> </a:t>
                      </a:r>
                      <a:r>
                        <a:rPr lang="en" sz="1400" b="0" i="0" u="none" strike="noStrike" cap="none" noProof="0" dirty="0" smtClean="0">
                          <a:latin typeface="Times New Roman"/>
                        </a:rPr>
                        <a:t>Tijekom</a:t>
                      </a:r>
                      <a:r>
                        <a:rPr lang="en" sz="1400" b="0" i="0" u="none" strike="noStrike" cap="none" noProof="0" dirty="0">
                          <a:latin typeface="Times New Roman"/>
                        </a:rPr>
                        <a:t> školske godine, prezentacijama u razredu.</a:t>
                      </a:r>
                      <a:r>
                        <a:rPr lang="en-US" sz="1400" b="0" i="0" u="none" strike="noStrike" cap="none" noProof="0" dirty="0"/>
                        <a:t> </a:t>
                      </a:r>
                      <a:endParaRPr lang="sr-Latn-RS" sz="1400" dirty="0">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522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8"/>
          <p:cNvSpPr txBox="1">
            <a:spLocks noGrp="1"/>
          </p:cNvSpPr>
          <p:nvPr>
            <p:ph type="body" idx="1"/>
          </p:nvPr>
        </p:nvSpPr>
        <p:spPr>
          <a:xfrm>
            <a:off x="215153" y="1558212"/>
            <a:ext cx="8070431" cy="4907902"/>
          </a:xfrm>
          <a:prstGeom prst="rect">
            <a:avLst/>
          </a:prstGeom>
          <a:noFill/>
          <a:ln>
            <a:noFill/>
          </a:ln>
        </p:spPr>
        <p:txBody>
          <a:bodyPr spcFirstLastPara="1" wrap="square" lIns="91425" tIns="45700" rIns="91425" bIns="45700" anchor="ctr" anchorCtr="0">
            <a:noAutofit/>
          </a:bodyPr>
          <a:lstStyle/>
          <a:p>
            <a:pPr marL="457200" marR="0" lvl="0" indent="-317500" algn="just" rtl="0">
              <a:lnSpc>
                <a:spcPct val="90000"/>
              </a:lnSpc>
              <a:spcBef>
                <a:spcPts val="0"/>
              </a:spcBef>
              <a:spcAft>
                <a:spcPts val="0"/>
              </a:spcAft>
              <a:buClr>
                <a:schemeClr val="dk1"/>
              </a:buClr>
              <a:buSzPts val="2333"/>
              <a:buFont typeface="Times New Roman"/>
              <a:buChar char="•"/>
            </a:pPr>
            <a:r>
              <a:rPr lang="en" sz="2400" b="0" i="0" u="none" strike="noStrike" cap="none" dirty="0">
                <a:latin typeface="Times New Roman"/>
                <a:ea typeface="Times New Roman"/>
                <a:cs typeface="Times New Roman"/>
                <a:sym typeface="Times New Roman"/>
              </a:rPr>
              <a:t>Osigurati sustavan način poučavanja učenika, poticati i unapređivati njihov intelektualni, tjelesni, estetski, društveni, moralni i duhovni razvoj u skladu s djetetovim sposobnostima i sklonostima.</a:t>
            </a:r>
            <a:endParaRPr sz="2400" b="0" i="0" u="none" strike="noStrike" cap="none" dirty="0">
              <a:latin typeface="Times New Roman"/>
              <a:ea typeface="Times New Roman"/>
              <a:cs typeface="Times New Roman"/>
              <a:sym typeface="Times New Roman"/>
            </a:endParaRPr>
          </a:p>
          <a:p>
            <a:pPr indent="-317500" algn="just">
              <a:spcBef>
                <a:spcPts val="0"/>
              </a:spcBef>
              <a:buSzPts val="2333"/>
              <a:buFont typeface="Times New Roman"/>
              <a:buChar char="•"/>
            </a:pPr>
            <a:r>
              <a:rPr lang="en" sz="2400" b="0" i="0" u="none" strike="noStrike" cap="none" dirty="0">
                <a:latin typeface="Times New Roman"/>
                <a:ea typeface="Times New Roman"/>
                <a:cs typeface="Times New Roman"/>
                <a:sym typeface="Times New Roman"/>
              </a:rPr>
              <a:t>Razvijati kod učenika svijest o očuvanju materijalne i duhovne povijesno-kulturne baštine</a:t>
            </a:r>
            <a:r>
              <a:rPr lang="en" sz="2400" dirty="0">
                <a:latin typeface="Times New Roman"/>
                <a:ea typeface="Times New Roman"/>
                <a:cs typeface="Times New Roman"/>
                <a:sym typeface="Times New Roman"/>
              </a:rPr>
              <a:t> Republike Hrvatske</a:t>
            </a:r>
            <a:r>
              <a:rPr lang="en" sz="2400" b="0" i="0" u="none" strike="noStrike" cap="none" dirty="0">
                <a:latin typeface="Times New Roman"/>
                <a:ea typeface="Times New Roman"/>
                <a:cs typeface="Times New Roman"/>
                <a:sym typeface="Times New Roman"/>
              </a:rPr>
              <a:t> i nacionalnog identiteta.</a:t>
            </a:r>
            <a:endParaRPr sz="2400" b="0" i="0" u="none" strike="noStrike" cap="none" dirty="0">
              <a:latin typeface="Times New Roman"/>
              <a:ea typeface="Times New Roman"/>
              <a:cs typeface="Times New Roman"/>
              <a:sym typeface="Times New Roman"/>
            </a:endParaRPr>
          </a:p>
          <a:p>
            <a:pPr marL="457200" marR="0" lvl="0" indent="-317500" algn="just" rtl="0">
              <a:lnSpc>
                <a:spcPct val="90000"/>
              </a:lnSpc>
              <a:spcBef>
                <a:spcPts val="0"/>
              </a:spcBef>
              <a:spcAft>
                <a:spcPts val="0"/>
              </a:spcAft>
              <a:buClr>
                <a:schemeClr val="dk1"/>
              </a:buClr>
              <a:buSzPts val="2333"/>
              <a:buFont typeface="Times New Roman"/>
              <a:buChar char="•"/>
            </a:pPr>
            <a:r>
              <a:rPr lang="en" sz="2400" b="0" i="0" u="none" strike="noStrike" cap="none" dirty="0">
                <a:latin typeface="Times New Roman"/>
                <a:ea typeface="Times New Roman"/>
                <a:cs typeface="Times New Roman"/>
                <a:sym typeface="Times New Roman"/>
              </a:rPr>
              <a:t>Odgajati i obrazovati učenike u skladu s općim kulturnim i civilizacijskim vrijednostima, ljudskim pravima i pravima djece, osposobiti ih za življenje u multikulturalnom svijetu, za poštivanje različitosti i snošljivosti, te za djelatno i odgovorno sudjelovanje u demokratskom razvoju društva.</a:t>
            </a:r>
            <a:endParaRPr sz="2400" b="0" i="0" u="none" strike="noStrike" cap="none" dirty="0">
              <a:latin typeface="Times New Roman"/>
              <a:ea typeface="Times New Roman"/>
              <a:cs typeface="Times New Roman"/>
              <a:sym typeface="Times New Roman"/>
            </a:endParaRPr>
          </a:p>
        </p:txBody>
      </p:sp>
      <p:sp>
        <p:nvSpPr>
          <p:cNvPr id="5" name="Google Shape;220;p9"/>
          <p:cNvSpPr txBox="1">
            <a:spLocks noGrp="1"/>
          </p:cNvSpPr>
          <p:nvPr>
            <p:ph type="title" idx="4294967295"/>
          </p:nvPr>
        </p:nvSpPr>
        <p:spPr>
          <a:xfrm>
            <a:off x="755780" y="477838"/>
            <a:ext cx="739917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1000"/>
              <a:buFont typeface="Arial"/>
              <a:buNone/>
            </a:pPr>
            <a:r>
              <a:rPr lang="en" sz="3600" b="1" i="0" u="none" strike="noStrike" cap="none" dirty="0">
                <a:solidFill>
                  <a:schemeClr val="dk1"/>
                </a:solidFill>
                <a:latin typeface="Times New Roman"/>
                <a:ea typeface="Times New Roman"/>
                <a:cs typeface="Times New Roman"/>
                <a:sym typeface="Times New Roman"/>
              </a:rPr>
              <a:t>Opći odgojno-obrazovni ciljevi</a:t>
            </a:r>
            <a:br>
              <a:rPr lang="en" sz="3600" b="1" i="0" u="none" strike="noStrike" cap="none" dirty="0">
                <a:solidFill>
                  <a:schemeClr val="dk1"/>
                </a:solidFill>
                <a:latin typeface="Times New Roman"/>
                <a:ea typeface="Times New Roman"/>
                <a:cs typeface="Times New Roman"/>
                <a:sym typeface="Times New Roman"/>
              </a:rPr>
            </a:br>
            <a:r>
              <a:rPr lang="en" sz="3600" b="1" i="0" u="none" strike="noStrike" cap="none" dirty="0">
                <a:solidFill>
                  <a:schemeClr val="dk1"/>
                </a:solidFill>
                <a:latin typeface="Times New Roman"/>
                <a:ea typeface="Times New Roman"/>
                <a:cs typeface="Times New Roman"/>
                <a:sym typeface="Times New Roman"/>
              </a:rPr>
              <a:t>Nacionalnog </a:t>
            </a:r>
            <a:r>
              <a:rPr lang="en" sz="3600" b="1" i="0" u="none" strike="noStrike" cap="none">
                <a:solidFill>
                  <a:schemeClr val="dk1"/>
                </a:solidFill>
                <a:latin typeface="Times New Roman"/>
                <a:ea typeface="Times New Roman"/>
                <a:cs typeface="Times New Roman"/>
                <a:sym typeface="Times New Roman"/>
              </a:rPr>
              <a:t>okvirnog </a:t>
            </a:r>
            <a:r>
              <a:rPr lang="hr-HR" sz="3600" b="1" i="0" u="none" strike="noStrike" cap="none" smtClean="0">
                <a:solidFill>
                  <a:schemeClr val="dk1"/>
                </a:solidFill>
                <a:latin typeface="Times New Roman"/>
                <a:ea typeface="Times New Roman"/>
                <a:cs typeface="Times New Roman"/>
                <a:sym typeface="Times New Roman"/>
              </a:rPr>
              <a:t>kurikulum</a:t>
            </a:r>
            <a:r>
              <a:rPr lang="en" sz="3600" b="1" i="0" u="none" strike="noStrike" cap="none" smtClean="0">
                <a:solidFill>
                  <a:schemeClr val="dk1"/>
                </a:solidFill>
                <a:latin typeface="Times New Roman"/>
                <a:ea typeface="Times New Roman"/>
                <a:cs typeface="Times New Roman"/>
                <a:sym typeface="Times New Roman"/>
              </a:rPr>
              <a:t>a</a:t>
            </a:r>
            <a:endParaRPr sz="3600" b="0" i="0" u="none" strike="noStrike" cap="none" dirty="0">
              <a:solidFill>
                <a:schemeClr val="dk1"/>
              </a:solidFill>
              <a:sym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ica 4">
            <a:extLst>
              <a:ext uri="{FF2B5EF4-FFF2-40B4-BE49-F238E27FC236}">
                <a16:creationId xmlns:a16="http://schemas.microsoft.com/office/drawing/2014/main" id="{5A4819C8-4DB9-F15D-FB6E-4C9AB2018BC4}"/>
              </a:ext>
            </a:extLst>
          </p:cNvPr>
          <p:cNvGraphicFramePr>
            <a:graphicFrameLocks noGrp="1"/>
          </p:cNvGraphicFramePr>
          <p:nvPr>
            <p:extLst>
              <p:ext uri="{D42A27DB-BD31-4B8C-83A1-F6EECF244321}">
                <p14:modId xmlns:p14="http://schemas.microsoft.com/office/powerpoint/2010/main" val="3681864347"/>
              </p:ext>
            </p:extLst>
          </p:nvPr>
        </p:nvGraphicFramePr>
        <p:xfrm>
          <a:off x="230712" y="218032"/>
          <a:ext cx="8682575" cy="6032157"/>
        </p:xfrm>
        <a:graphic>
          <a:graphicData uri="http://schemas.openxmlformats.org/drawingml/2006/table">
            <a:tbl>
              <a:tblPr>
                <a:noFill/>
              </a:tblPr>
              <a:tblGrid>
                <a:gridCol w="2276728">
                  <a:extLst>
                    <a:ext uri="{9D8B030D-6E8A-4147-A177-3AD203B41FA5}">
                      <a16:colId xmlns:a16="http://schemas.microsoft.com/office/drawing/2014/main" val="1089409275"/>
                    </a:ext>
                  </a:extLst>
                </a:gridCol>
                <a:gridCol w="6405847">
                  <a:extLst>
                    <a:ext uri="{9D8B030D-6E8A-4147-A177-3AD203B41FA5}">
                      <a16:colId xmlns:a16="http://schemas.microsoft.com/office/drawing/2014/main" val="1380928035"/>
                    </a:ext>
                  </a:extLst>
                </a:gridCol>
              </a:tblGrid>
              <a:tr h="334126">
                <a:tc>
                  <a:txBody>
                    <a:bodyPr/>
                    <a:lstStyle/>
                    <a:p>
                      <a:pPr marL="0" marR="0" lvl="0" indent="0" algn="l" rtl="0">
                        <a:lnSpc>
                          <a:spcPct val="100000"/>
                        </a:lnSpc>
                        <a:spcBef>
                          <a:spcPts val="0"/>
                        </a:spcBef>
                        <a:spcAft>
                          <a:spcPts val="0"/>
                        </a:spcAft>
                        <a:buClr>
                          <a:schemeClr val="dk1"/>
                        </a:buClr>
                        <a:buSzPts val="450"/>
                        <a:buFont typeface="Verdana"/>
                        <a:buNone/>
                      </a:pPr>
                      <a:endParaRPr lang="hr-HR" sz="1600" b="1" u="none" strike="noStrike" cap="none" dirty="0" smtClean="0">
                        <a:latin typeface="+mj-lt"/>
                      </a:endParaRPr>
                    </a:p>
                    <a:p>
                      <a:pPr marL="0" marR="0" lvl="0" indent="0" algn="l" rtl="0">
                        <a:lnSpc>
                          <a:spcPct val="100000"/>
                        </a:lnSpc>
                        <a:spcBef>
                          <a:spcPts val="0"/>
                        </a:spcBef>
                        <a:spcAft>
                          <a:spcPts val="0"/>
                        </a:spcAft>
                        <a:buClr>
                          <a:schemeClr val="dk1"/>
                        </a:buClr>
                        <a:buSzPts val="450"/>
                        <a:buFont typeface="Verdana"/>
                        <a:buNone/>
                      </a:pPr>
                      <a:endParaRPr lang="hr-HR" sz="1600" b="1" u="none" strike="noStrike" cap="none" dirty="0" smtClean="0">
                        <a:latin typeface="+mj-lt"/>
                      </a:endParaRPr>
                    </a:p>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smtClean="0">
                          <a:latin typeface="+mj-lt"/>
                        </a:rPr>
                        <a:t>NAZIV </a:t>
                      </a:r>
                      <a:r>
                        <a:rPr lang="en" sz="1600" b="1" u="none" strike="noStrike" cap="none" dirty="0">
                          <a:latin typeface="+mj-lt"/>
                        </a:rPr>
                        <a:t>AKTIVNOSTI</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a:spcAft>
                          <a:spcPts val="0"/>
                        </a:spcAft>
                      </a:pPr>
                      <a:endParaRPr lang="hr-HR" sz="1600" b="1" dirty="0" smtClean="0">
                        <a:effectLst/>
                        <a:latin typeface="Times New Roman" panose="02020603050405020304" pitchFamily="18" charset="0"/>
                        <a:ea typeface="Times New Roman" panose="02020603050405020304" pitchFamily="18" charset="0"/>
                      </a:endParaRPr>
                    </a:p>
                    <a:p>
                      <a:pPr algn="ctr">
                        <a:spcAft>
                          <a:spcPts val="0"/>
                        </a:spcAft>
                      </a:pPr>
                      <a:r>
                        <a:rPr lang="hr-HR" sz="1600" b="1" dirty="0" smtClean="0">
                          <a:effectLst/>
                          <a:latin typeface="Times New Roman" panose="02020603050405020304" pitchFamily="18" charset="0"/>
                          <a:ea typeface="Times New Roman" panose="02020603050405020304" pitchFamily="18" charset="0"/>
                        </a:rPr>
                        <a:t>MALI KNJIŽNIČARI</a:t>
                      </a:r>
                    </a:p>
                    <a:p>
                      <a:pPr algn="ctr">
                        <a:spcAft>
                          <a:spcPts val="0"/>
                        </a:spcAft>
                      </a:pPr>
                      <a:r>
                        <a:rPr lang="de-DE" sz="1600" b="1" dirty="0" smtClean="0">
                          <a:effectLst/>
                          <a:latin typeface="Times New Roman" panose="02020603050405020304" pitchFamily="18" charset="0"/>
                          <a:ea typeface="Times New Roman" panose="02020603050405020304" pitchFamily="18" charset="0"/>
                        </a:rPr>
                        <a:t>izvannastavna </a:t>
                      </a:r>
                      <a:r>
                        <a:rPr lang="de-DE" sz="1600" b="1" dirty="0" err="1" smtClean="0">
                          <a:effectLst/>
                          <a:latin typeface="Times New Roman" panose="02020603050405020304" pitchFamily="18" charset="0"/>
                          <a:ea typeface="Times New Roman" panose="02020603050405020304" pitchFamily="18" charset="0"/>
                        </a:rPr>
                        <a:t>aktivnost</a:t>
                      </a:r>
                      <a:r>
                        <a:rPr lang="de-DE" sz="1600" b="1" dirty="0" smtClean="0">
                          <a:effectLst/>
                          <a:latin typeface="Times New Roman" panose="02020603050405020304" pitchFamily="18" charset="0"/>
                          <a:ea typeface="Times New Roman" panose="02020603050405020304" pitchFamily="18" charset="0"/>
                        </a:rPr>
                        <a:t> </a:t>
                      </a:r>
                      <a:r>
                        <a:rPr lang="de-DE" sz="1600" b="1" dirty="0" err="1" smtClean="0">
                          <a:effectLst/>
                          <a:latin typeface="Times New Roman" panose="02020603050405020304" pitchFamily="18" charset="0"/>
                          <a:ea typeface="Times New Roman" panose="02020603050405020304" pitchFamily="18" charset="0"/>
                        </a:rPr>
                        <a:t>za</a:t>
                      </a:r>
                      <a:r>
                        <a:rPr lang="de-DE" sz="1600" b="1" dirty="0" smtClean="0">
                          <a:effectLst/>
                          <a:latin typeface="Times New Roman" panose="02020603050405020304" pitchFamily="18" charset="0"/>
                          <a:ea typeface="Times New Roman" panose="02020603050405020304" pitchFamily="18" charset="0"/>
                        </a:rPr>
                        <a:t> </a:t>
                      </a:r>
                      <a:r>
                        <a:rPr lang="de-DE" sz="1600" b="1" dirty="0" err="1" smtClean="0">
                          <a:effectLst/>
                          <a:latin typeface="Times New Roman" panose="02020603050405020304" pitchFamily="18" charset="0"/>
                          <a:ea typeface="Times New Roman" panose="02020603050405020304" pitchFamily="18" charset="0"/>
                        </a:rPr>
                        <a:t>učenike</a:t>
                      </a:r>
                      <a:r>
                        <a:rPr lang="de-DE" sz="1600" b="1" dirty="0" smtClean="0">
                          <a:effectLst/>
                          <a:latin typeface="Times New Roman" panose="02020603050405020304" pitchFamily="18" charset="0"/>
                          <a:ea typeface="Times New Roman" panose="02020603050405020304" pitchFamily="18" charset="0"/>
                        </a:rPr>
                        <a:t> </a:t>
                      </a:r>
                      <a:r>
                        <a:rPr lang="de-DE" sz="1600" b="1" dirty="0" err="1" smtClean="0">
                          <a:effectLst/>
                          <a:latin typeface="Times New Roman" panose="02020603050405020304" pitchFamily="18" charset="0"/>
                          <a:ea typeface="Times New Roman" panose="02020603050405020304" pitchFamily="18" charset="0"/>
                        </a:rPr>
                        <a:t>razredne</a:t>
                      </a:r>
                      <a:r>
                        <a:rPr lang="de-DE" sz="1600" b="1" dirty="0" smtClean="0">
                          <a:effectLst/>
                          <a:latin typeface="Times New Roman" panose="02020603050405020304" pitchFamily="18" charset="0"/>
                          <a:ea typeface="Times New Roman" panose="02020603050405020304" pitchFamily="18" charset="0"/>
                        </a:rPr>
                        <a:t> </a:t>
                      </a:r>
                      <a:r>
                        <a:rPr lang="de-DE" sz="1600" b="1" dirty="0" err="1" smtClean="0">
                          <a:effectLst/>
                          <a:latin typeface="Times New Roman" panose="02020603050405020304" pitchFamily="18" charset="0"/>
                          <a:ea typeface="Times New Roman" panose="02020603050405020304" pitchFamily="18" charset="0"/>
                        </a:rPr>
                        <a:t>nastave</a:t>
                      </a:r>
                      <a:endParaRPr lang="de-DE" sz="1600" b="1" dirty="0" smtClean="0">
                        <a:effectLst/>
                        <a:latin typeface="Times New Roman" panose="02020603050405020304" pitchFamily="18" charset="0"/>
                        <a:ea typeface="Times New Roman" panose="02020603050405020304" pitchFamily="18" charset="0"/>
                      </a:endParaRPr>
                    </a:p>
                    <a:p>
                      <a:pPr algn="ctr">
                        <a:spcAft>
                          <a:spcPts val="0"/>
                        </a:spcAft>
                      </a:pPr>
                      <a:endParaRPr lang="de-DE" sz="1600" b="1" dirty="0">
                        <a:effectLst/>
                        <a:latin typeface="Times New Roman" panose="02020603050405020304" pitchFamily="18" charset="0"/>
                        <a:ea typeface="Times New Roman" panose="02020603050405020304" pitchFamily="18" charset="0"/>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236898881"/>
                  </a:ext>
                </a:extLst>
              </a:tr>
              <a:tr h="1012395">
                <a:tc>
                  <a:txBody>
                    <a:bodyPr/>
                    <a:lstStyle/>
                    <a:p>
                      <a:pPr marL="0" marR="0" lvl="0" indent="0" algn="l" rtl="0">
                        <a:lnSpc>
                          <a:spcPct val="100000"/>
                        </a:lnSpc>
                        <a:spcBef>
                          <a:spcPts val="0"/>
                        </a:spcBef>
                        <a:spcAft>
                          <a:spcPts val="0"/>
                        </a:spcAft>
                        <a:buClr>
                          <a:schemeClr val="dk1"/>
                        </a:buClr>
                        <a:buSzPts val="450"/>
                        <a:buFont typeface="Verdana"/>
                        <a:buNone/>
                      </a:pPr>
                      <a:endParaRPr lang="hr-HR" sz="1600" b="1" u="none" strike="noStrike" cap="none" dirty="0" smtClean="0">
                        <a:latin typeface="+mj-lt"/>
                      </a:endParaRPr>
                    </a:p>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smtClean="0">
                          <a:latin typeface="+mj-lt"/>
                        </a:rPr>
                        <a:t>CILJ </a:t>
                      </a:r>
                      <a:r>
                        <a:rPr lang="en" sz="1600" b="1" u="none" strike="noStrike" cap="none" dirty="0">
                          <a:latin typeface="+mj-lt"/>
                        </a:rPr>
                        <a:t>AKTIVNOSTI</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rtl="0" fontAlgn="base"/>
                      <a:r>
                        <a:rPr lang="hr-HR" sz="1400" b="0" i="0" kern="1200" dirty="0">
                          <a:solidFill>
                            <a:schemeClr val="tx1"/>
                          </a:solidFill>
                          <a:effectLst/>
                          <a:latin typeface="Times New Roman" panose="02020603050405020304" pitchFamily="18" charset="0"/>
                          <a:ea typeface="+mn-ea"/>
                          <a:cs typeface="Times New Roman" panose="02020603050405020304" pitchFamily="18" charset="0"/>
                        </a:rPr>
                        <a:t>U</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poznavanje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učenika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s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knjižničnim</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fondom</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školskom</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knjižnicom</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endParaRPr lang="hr-HR" sz="14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rtl="0" fontAlgn="base"/>
                      <a:r>
                        <a:rPr lang="en-US" sz="1400" b="0" i="0" kern="1200" dirty="0" err="1" smtClean="0">
                          <a:solidFill>
                            <a:schemeClr val="tx1"/>
                          </a:solidFill>
                          <a:effectLst/>
                          <a:latin typeface="Times New Roman" panose="02020603050405020304" pitchFamily="18" charset="0"/>
                          <a:ea typeface="+mn-ea"/>
                          <a:cs typeface="Times New Roman" panose="02020603050405020304" pitchFamily="18" charset="0"/>
                        </a:rPr>
                        <a:t>Stjecanje</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osnovnih</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znanja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o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poslovanju</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školske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knjižnice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Poticanje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čitalačke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aktivnosti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Razvijanje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komunikacijskih</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vještina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kritičkog</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načina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razmišljanja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335149815"/>
                  </a:ext>
                </a:extLst>
              </a:tr>
              <a:tr h="935592">
                <a:tc>
                  <a:txBody>
                    <a:bodyPr/>
                    <a:lstStyle/>
                    <a:p>
                      <a:pPr marL="0" marR="0" lvl="0" indent="0" algn="l" rtl="0">
                        <a:lnSpc>
                          <a:spcPct val="100000"/>
                        </a:lnSpc>
                        <a:spcBef>
                          <a:spcPts val="0"/>
                        </a:spcBef>
                        <a:spcAft>
                          <a:spcPts val="0"/>
                        </a:spcAft>
                        <a:buClr>
                          <a:schemeClr val="dk1"/>
                        </a:buClr>
                        <a:buSzPts val="450"/>
                        <a:buFont typeface="Verdana"/>
                        <a:buNone/>
                      </a:pPr>
                      <a:endParaRPr lang="hr-HR" sz="1600" b="1" u="none" strike="noStrike" cap="none" dirty="0" smtClean="0">
                        <a:latin typeface="+mj-lt"/>
                      </a:endParaRPr>
                    </a:p>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smtClean="0">
                          <a:latin typeface="+mj-lt"/>
                        </a:rPr>
                        <a:t>NAMJENA</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Symbol" panose="05050102010706020507" pitchFamily="18" charset="2"/>
                        <a:buNone/>
                      </a:pPr>
                      <a:r>
                        <a:rPr lang="hr-HR" sz="1400" b="0" i="0" kern="1200" dirty="0">
                          <a:solidFill>
                            <a:schemeClr val="tx1"/>
                          </a:solidFill>
                          <a:effectLst/>
                          <a:latin typeface="Times New Roman" panose="02020603050405020304" pitchFamily="18" charset="0"/>
                          <a:ea typeface="+mn-ea"/>
                          <a:cs typeface="Times New Roman" panose="02020603050405020304" pitchFamily="18" charset="0"/>
                        </a:rPr>
                        <a:t>Učenici kroz ljubav prema knjizi/čitanju razvijaju i druge vještine koje su im potrebne u svakodnevnom ophođenju. Njeguju stvaralačke sposobnosti te kreativno provode slobodno vrijeme u školskoj knjižnici.</a:t>
                      </a: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Arial"/>
                      </a:endParaRP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814289833"/>
                  </a:ext>
                </a:extLst>
              </a:tr>
              <a:tr h="31184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NOSITELJ</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hr-HR" sz="1400" u="none" strike="noStrike" cap="none" dirty="0">
                          <a:latin typeface="Times New Roman" panose="02020603050405020304" pitchFamily="18" charset="0"/>
                          <a:ea typeface="Times New Roman"/>
                          <a:cs typeface="Times New Roman" panose="02020603050405020304" pitchFamily="18" charset="0"/>
                          <a:sym typeface="Times New Roman"/>
                        </a:rPr>
                        <a:t>Ivana Mršić </a:t>
                      </a:r>
                      <a:r>
                        <a:rPr lang="hr-HR" sz="1400" u="none" strike="noStrike" cap="none" dirty="0" err="1">
                          <a:latin typeface="Times New Roman" panose="02020603050405020304" pitchFamily="18" charset="0"/>
                          <a:ea typeface="Times New Roman"/>
                          <a:cs typeface="Times New Roman" panose="02020603050405020304" pitchFamily="18" charset="0"/>
                          <a:sym typeface="Times New Roman"/>
                        </a:rPr>
                        <a:t>Tikvić</a:t>
                      </a:r>
                      <a:endParaRPr sz="14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951924204"/>
                  </a:ext>
                </a:extLst>
              </a:tr>
              <a:tr h="534615">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NAČIN REALIZACIJE</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Symbol" panose="05050102010706020507" pitchFamily="18" charset="2"/>
                        <a:buNone/>
                      </a:pPr>
                      <a:r>
                        <a:rPr lang="hr-HR" sz="1400" b="0" i="0" kern="1200" dirty="0">
                          <a:solidFill>
                            <a:schemeClr val="tx1"/>
                          </a:solidFill>
                          <a:effectLst/>
                          <a:latin typeface="Times New Roman" panose="02020603050405020304" pitchFamily="18" charset="0"/>
                          <a:ea typeface="+mn-ea"/>
                          <a:cs typeface="Times New Roman" panose="02020603050405020304" pitchFamily="18" charset="0"/>
                        </a:rPr>
                        <a:t>Č</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itanje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edukativnih</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priča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slikovnica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bajki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prigodne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radionice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praćenje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kulturne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javne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djelatnosti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škole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endParaRPr lang="hr-HR" sz="14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rtl="0">
                        <a:lnSpc>
                          <a:spcPct val="100000"/>
                        </a:lnSpc>
                        <a:spcBef>
                          <a:spcPts val="0"/>
                        </a:spcBef>
                        <a:spcAft>
                          <a:spcPts val="0"/>
                        </a:spcAft>
                        <a:buClr>
                          <a:schemeClr val="dk1"/>
                        </a:buClr>
                        <a:buSzPts val="450"/>
                        <a:buFont typeface="Symbol" panose="05050102010706020507" pitchFamily="18" charset="2"/>
                        <a:buNone/>
                      </a:pP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Arial"/>
                      </a:endParaRP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854099720"/>
                  </a:ext>
                </a:extLst>
              </a:tr>
              <a:tr h="31184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VREMENIK</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Verdana"/>
                        <a:buNone/>
                      </a:pPr>
                      <a:r>
                        <a:rPr lang="hr-HR" sz="1400" u="none" strike="noStrike" cap="none" dirty="0">
                          <a:latin typeface="Times New Roman" panose="02020603050405020304" pitchFamily="18" charset="0"/>
                          <a:cs typeface="Times New Roman" panose="02020603050405020304" pitchFamily="18" charset="0"/>
                          <a:sym typeface="Times New Roman"/>
                        </a:rPr>
                        <a:t>Tijekom nastavne godine.</a:t>
                      </a:r>
                      <a:endParaRPr sz="1400" u="none" strike="noStrike" cap="none" dirty="0">
                        <a:latin typeface="Times New Roman" panose="02020603050405020304" pitchFamily="18" charset="0"/>
                        <a:cs typeface="Times New Roman" panose="02020603050405020304" pitchFamily="18" charset="0"/>
                      </a:endParaRP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759517943"/>
                  </a:ext>
                </a:extLst>
              </a:tr>
              <a:tr h="31184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TROŠKOVNIK</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Verdana"/>
                        <a:buNone/>
                      </a:pPr>
                      <a:r>
                        <a:rPr lang="hr-HR" sz="1400" b="0" i="0" kern="1200" dirty="0">
                          <a:solidFill>
                            <a:schemeClr val="tx1"/>
                          </a:solidFill>
                          <a:effectLst/>
                          <a:latin typeface="Times New Roman" panose="02020603050405020304" pitchFamily="18" charset="0"/>
                          <a:ea typeface="+mn-ea"/>
                          <a:cs typeface="Times New Roman" panose="02020603050405020304" pitchFamily="18" charset="0"/>
                        </a:rPr>
                        <a:t>P</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otrošni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materijal</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različite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vrste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papira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ljepilo</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bojice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flomasteri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vuna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tkanina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endParaRPr sz="1400" u="none" strike="noStrike" cap="none" dirty="0">
                        <a:latin typeface="Times New Roman" panose="02020603050405020304" pitchFamily="18" charset="0"/>
                        <a:cs typeface="Times New Roman" panose="02020603050405020304" pitchFamily="18" charset="0"/>
                      </a:endParaRP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491760790"/>
                  </a:ext>
                </a:extLst>
              </a:tr>
              <a:tr h="784155">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VREDNOVANJE I KORIŠTENJE REZULTATA RADA</a:t>
                      </a:r>
                      <a:endParaRPr sz="1600" u="none" strike="noStrike" cap="none" dirty="0">
                        <a:latin typeface="+mj-lt"/>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Symbol" panose="05050102010706020507" pitchFamily="18" charset="2"/>
                        <a:buNone/>
                      </a:pPr>
                      <a:r>
                        <a:rPr lang="hr-HR" sz="1400" b="0" i="0" kern="1200" dirty="0">
                          <a:solidFill>
                            <a:schemeClr val="tx1"/>
                          </a:solidFill>
                          <a:effectLst/>
                          <a:latin typeface="Times New Roman" panose="02020603050405020304" pitchFamily="18" charset="0"/>
                          <a:ea typeface="+mn-ea"/>
                          <a:cs typeface="Times New Roman" panose="02020603050405020304" pitchFamily="18" charset="0"/>
                        </a:rPr>
                        <a:t>O</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sobno</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zadovoljstvo</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učenika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dječja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motiviranost</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rad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ustrajnost</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razvoj</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govornih</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socijalnih</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vještina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Izlaganje</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radova</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u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prostoru</a:t>
                      </a:r>
                      <a:r>
                        <a:rPr lang="en-US" sz="1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err="1">
                          <a:solidFill>
                            <a:schemeClr val="tx1"/>
                          </a:solidFill>
                          <a:effectLst/>
                          <a:latin typeface="Times New Roman" panose="02020603050405020304" pitchFamily="18" charset="0"/>
                          <a:ea typeface="+mn-ea"/>
                          <a:cs typeface="Times New Roman" panose="02020603050405020304" pitchFamily="18" charset="0"/>
                        </a:rPr>
                        <a:t>škole</a:t>
                      </a:r>
                      <a:r>
                        <a:rPr lang="hr-HR" sz="1400" b="0" i="0" kern="1200" dirty="0">
                          <a:solidFill>
                            <a:schemeClr val="tx1"/>
                          </a:solidFill>
                          <a:effectLst/>
                          <a:latin typeface="Times New Roman" panose="02020603050405020304" pitchFamily="18" charset="0"/>
                          <a:ea typeface="+mn-ea"/>
                          <a:cs typeface="Times New Roman" panose="02020603050405020304" pitchFamily="18" charset="0"/>
                        </a:rPr>
                        <a:t>.</a:t>
                      </a: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Arial"/>
                      </a:endParaRPr>
                    </a:p>
                  </a:txBody>
                  <a:tcP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7942274"/>
                  </a:ext>
                </a:extLst>
              </a:tr>
            </a:tbl>
          </a:graphicData>
        </a:graphic>
      </p:graphicFrame>
    </p:spTree>
    <p:extLst>
      <p:ext uri="{BB962C8B-B14F-4D97-AF65-F5344CB8AC3E}">
        <p14:creationId xmlns:p14="http://schemas.microsoft.com/office/powerpoint/2010/main" val="10372051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ica 2">
            <a:extLst>
              <a:ext uri="{FF2B5EF4-FFF2-40B4-BE49-F238E27FC236}">
                <a16:creationId xmlns:a16="http://schemas.microsoft.com/office/drawing/2014/main" id="{ABDA916F-6EBD-2199-23B7-0766F22B4C3E}"/>
              </a:ext>
            </a:extLst>
          </p:cNvPr>
          <p:cNvGraphicFramePr>
            <a:graphicFrameLocks noGrp="1"/>
          </p:cNvGraphicFramePr>
          <p:nvPr>
            <p:extLst>
              <p:ext uri="{D42A27DB-BD31-4B8C-83A1-F6EECF244321}">
                <p14:modId xmlns:p14="http://schemas.microsoft.com/office/powerpoint/2010/main" val="2500008918"/>
              </p:ext>
            </p:extLst>
          </p:nvPr>
        </p:nvGraphicFramePr>
        <p:xfrm>
          <a:off x="195146" y="531162"/>
          <a:ext cx="8762999" cy="5892927"/>
        </p:xfrm>
        <a:graphic>
          <a:graphicData uri="http://schemas.openxmlformats.org/drawingml/2006/table">
            <a:tbl>
              <a:tblPr firstRow="1" bandRow="1">
                <a:tableStyleId>{B2E6745A-B9C5-42E0-A17B-FDAA3278ED7C}</a:tableStyleId>
              </a:tblPr>
              <a:tblGrid>
                <a:gridCol w="2260600">
                  <a:extLst>
                    <a:ext uri="{9D8B030D-6E8A-4147-A177-3AD203B41FA5}">
                      <a16:colId xmlns:a16="http://schemas.microsoft.com/office/drawing/2014/main" val="2190587623"/>
                    </a:ext>
                  </a:extLst>
                </a:gridCol>
                <a:gridCol w="3467100">
                  <a:extLst>
                    <a:ext uri="{9D8B030D-6E8A-4147-A177-3AD203B41FA5}">
                      <a16:colId xmlns:a16="http://schemas.microsoft.com/office/drawing/2014/main" val="33736686"/>
                    </a:ext>
                  </a:extLst>
                </a:gridCol>
                <a:gridCol w="3035299">
                  <a:extLst>
                    <a:ext uri="{9D8B030D-6E8A-4147-A177-3AD203B41FA5}">
                      <a16:colId xmlns:a16="http://schemas.microsoft.com/office/drawing/2014/main" val="1146202721"/>
                    </a:ext>
                  </a:extLst>
                </a:gridCol>
              </a:tblGrid>
              <a:tr h="545973">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NAZIV AKTIVNOSTI</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0" marR="0" indent="0" algn="ctr" rtl="0" eaLnBrk="1" latinLnBrk="0" hangingPunct="1">
                        <a:spcBef>
                          <a:spcPts val="0"/>
                        </a:spcBef>
                        <a:spcAft>
                          <a:spcPts val="0"/>
                        </a:spcAft>
                      </a:pPr>
                      <a:endParaRPr lang="hr-HR" sz="1600" b="1" kern="1200" dirty="0" smtClean="0">
                        <a:effectLst/>
                        <a:latin typeface="Times New Roman"/>
                      </a:endParaRPr>
                    </a:p>
                    <a:p>
                      <a:pPr marL="0" marR="0" indent="0" algn="ctr" rtl="0" eaLnBrk="1" latinLnBrk="0" hangingPunct="1">
                        <a:spcBef>
                          <a:spcPts val="0"/>
                        </a:spcBef>
                        <a:spcAft>
                          <a:spcPts val="0"/>
                        </a:spcAft>
                      </a:pPr>
                      <a:r>
                        <a:rPr lang="hr-HR" sz="1600" b="1" kern="1200" dirty="0" smtClean="0">
                          <a:effectLst/>
                          <a:latin typeface="Times New Roman"/>
                        </a:rPr>
                        <a:t>DOMAĆINSTVO</a:t>
                      </a:r>
                    </a:p>
                    <a:p>
                      <a:pPr marL="0" marR="0" indent="0" algn="ctr" rtl="0" eaLnBrk="1" latinLnBrk="0" hangingPunct="1">
                        <a:spcBef>
                          <a:spcPts val="0"/>
                        </a:spcBef>
                        <a:spcAft>
                          <a:spcPts val="0"/>
                        </a:spcAft>
                      </a:pPr>
                      <a:r>
                        <a:rPr lang="hr-HR" sz="1600" b="1" dirty="0" smtClean="0">
                          <a:effectLst/>
                          <a:latin typeface="Times New Roman"/>
                        </a:rPr>
                        <a:t>izvannastavna aktivnost za učenike razredne nastave</a:t>
                      </a:r>
                    </a:p>
                    <a:p>
                      <a:pPr marL="0" marR="0" indent="0" algn="ctr" rtl="0" eaLnBrk="1" latinLnBrk="0" hangingPunct="1">
                        <a:spcBef>
                          <a:spcPts val="0"/>
                        </a:spcBef>
                        <a:spcAft>
                          <a:spcPts val="0"/>
                        </a:spcAft>
                      </a:pPr>
                      <a:endParaRPr lang="hr-HR"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hr-HR"/>
                    </a:p>
                  </a:txBody>
                  <a:tcPr/>
                </a:tc>
                <a:extLst>
                  <a:ext uri="{0D108BD9-81ED-4DB2-BD59-A6C34878D82A}">
                    <a16:rowId xmlns:a16="http://schemas.microsoft.com/office/drawing/2014/main" val="1093120604"/>
                  </a:ext>
                </a:extLst>
              </a:tr>
              <a:tr h="738759">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CILJ AKTIVNOSTI</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91440" marR="0" indent="0" algn="l" rtl="0" eaLnBrk="1" latinLnBrk="0" hangingPunct="1">
                        <a:spcBef>
                          <a:spcPts val="0"/>
                        </a:spcBef>
                        <a:spcAft>
                          <a:spcPts val="0"/>
                        </a:spcAft>
                      </a:pPr>
                      <a:r>
                        <a:rPr lang="hr-HR" sz="1400" kern="1200" dirty="0">
                          <a:effectLst/>
                          <a:latin typeface="Times New Roman"/>
                        </a:rPr>
                        <a:t>- upoznavanje osnova kuhanja</a:t>
                      </a:r>
                      <a:endParaRPr lang="hr-HR" sz="1400" dirty="0">
                        <a:effectLst/>
                        <a:latin typeface="Times New Roman"/>
                      </a:endParaRPr>
                    </a:p>
                    <a:p>
                      <a:pPr marL="91440" marR="0" indent="0" algn="l" rtl="0" eaLnBrk="1" fontAlgn="auto" latinLnBrk="0" hangingPunct="1">
                        <a:spcBef>
                          <a:spcPts val="0"/>
                        </a:spcBef>
                        <a:spcAft>
                          <a:spcPts val="0"/>
                        </a:spcAft>
                      </a:pPr>
                      <a:r>
                        <a:rPr lang="hr-HR" sz="1400" kern="1200" dirty="0">
                          <a:effectLst/>
                          <a:latin typeface="Times New Roman"/>
                        </a:rPr>
                        <a:t>- skrb o sebi</a:t>
                      </a:r>
                      <a:endParaRPr lang="hr-HR" sz="1400" dirty="0">
                        <a:effectLst/>
                        <a:latin typeface="Times New Roman"/>
                      </a:endParaRPr>
                    </a:p>
                    <a:p>
                      <a:pPr marL="91440" marR="0" indent="0" algn="l" rtl="0" eaLnBrk="1" fontAlgn="auto" latinLnBrk="0" hangingPunct="1">
                        <a:spcBef>
                          <a:spcPts val="0"/>
                        </a:spcBef>
                        <a:spcAft>
                          <a:spcPts val="0"/>
                        </a:spcAft>
                      </a:pPr>
                      <a:r>
                        <a:rPr lang="hr-HR" sz="1400" kern="1200" dirty="0">
                          <a:effectLst/>
                          <a:latin typeface="Times New Roman"/>
                        </a:rPr>
                        <a:t>- upoznavanje aktivnosti </a:t>
                      </a:r>
                      <a:r>
                        <a:rPr lang="hr-HR" sz="1400" kern="1200" dirty="0" err="1">
                          <a:effectLst/>
                          <a:latin typeface="Times New Roman"/>
                        </a:rPr>
                        <a:t>svakodnevog</a:t>
                      </a:r>
                      <a:r>
                        <a:rPr lang="hr-HR" sz="1400" kern="1200" dirty="0">
                          <a:effectLst/>
                          <a:latin typeface="Times New Roman"/>
                        </a:rPr>
                        <a:t> života</a:t>
                      </a:r>
                      <a:endParaRPr lang="hr-HR"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91440" marR="0" indent="0" algn="l" rtl="0" eaLnBrk="1" latinLnBrk="0" hangingPunct="1">
                        <a:spcBef>
                          <a:spcPts val="0"/>
                        </a:spcBef>
                        <a:spcAft>
                          <a:spcPts val="0"/>
                        </a:spcAft>
                      </a:pPr>
                      <a:r>
                        <a:rPr lang="hr-HR" sz="1400" kern="1200">
                          <a:effectLst/>
                          <a:latin typeface="Times New Roman"/>
                        </a:rPr>
                        <a:t>- skrb o domu, odjeći, sebi</a:t>
                      </a:r>
                      <a:endParaRPr lang="hr-HR" sz="1400">
                        <a:effectLst/>
                        <a:latin typeface="Times New Roman"/>
                      </a:endParaRPr>
                    </a:p>
                    <a:p>
                      <a:pPr marL="91440" marR="0" indent="0" algn="l" rtl="0" eaLnBrk="1" latinLnBrk="0" hangingPunct="1">
                        <a:spcBef>
                          <a:spcPts val="0"/>
                        </a:spcBef>
                        <a:spcAft>
                          <a:spcPts val="0"/>
                        </a:spcAft>
                      </a:pPr>
                      <a:r>
                        <a:rPr lang="hr-HR" sz="1400" kern="1200">
                          <a:effectLst/>
                          <a:latin typeface="Times New Roman"/>
                        </a:rPr>
                        <a:t>- bonton</a:t>
                      </a:r>
                      <a:endParaRPr lang="hr-HR" sz="1400">
                        <a:effectLst/>
                        <a:latin typeface="Times New Roman"/>
                      </a:endParaRPr>
                    </a:p>
                    <a:p>
                      <a:pPr marL="91440" marR="0" indent="0" algn="l" rtl="0" eaLnBrk="1" latinLnBrk="0" hangingPunct="1">
                        <a:spcBef>
                          <a:spcPts val="0"/>
                        </a:spcBef>
                        <a:spcAft>
                          <a:spcPts val="0"/>
                        </a:spcAft>
                      </a:pPr>
                      <a:r>
                        <a:rPr lang="hr-HR" sz="1400" kern="1200">
                          <a:effectLst/>
                          <a:latin typeface="Times New Roman"/>
                        </a:rPr>
                        <a:t>- zabava i druženje</a:t>
                      </a:r>
                      <a:endParaRPr lang="hr-HR" sz="140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37006103"/>
                  </a:ext>
                </a:extLst>
              </a:tr>
              <a:tr h="1132840">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NAMJENA</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91440" marR="0" indent="0" algn="l" rtl="0" eaLnBrk="1" latinLnBrk="0" hangingPunct="1">
                        <a:spcBef>
                          <a:spcPts val="0"/>
                        </a:spcBef>
                        <a:spcAft>
                          <a:spcPts val="0"/>
                        </a:spcAft>
                        <a:tabLst>
                          <a:tab pos="177800" algn="l"/>
                        </a:tabLst>
                      </a:pPr>
                      <a:r>
                        <a:rPr lang="hr-HR" sz="1400" kern="1200" dirty="0">
                          <a:effectLst/>
                          <a:latin typeface="Times New Roman"/>
                        </a:rPr>
                        <a:t>- poticati i razvijati ljubav prema kuhanju</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stjecanje novih znanja</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razvijanje higijenskih navika</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suradnja</a:t>
                      </a:r>
                      <a:endParaRPr lang="hr-HR"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91440" marR="0" indent="0" algn="l" rtl="0" eaLnBrk="1" latinLnBrk="0" hangingPunct="1">
                        <a:spcBef>
                          <a:spcPts val="0"/>
                        </a:spcBef>
                        <a:spcAft>
                          <a:spcPts val="0"/>
                        </a:spcAft>
                      </a:pPr>
                      <a:r>
                        <a:rPr lang="hr-HR" sz="1400" kern="1200">
                          <a:effectLst/>
                          <a:latin typeface="Times New Roman"/>
                        </a:rPr>
                        <a:t>- poticati i razvijati ljubav prema vrtlarstvu (jabuke, masline)</a:t>
                      </a:r>
                      <a:endParaRPr lang="hr-HR" sz="1400">
                        <a:effectLst/>
                        <a:latin typeface="Times New Roman"/>
                      </a:endParaRPr>
                    </a:p>
                    <a:p>
                      <a:pPr marL="91440" marR="0" indent="0" algn="l" rtl="0" eaLnBrk="1" latinLnBrk="0" hangingPunct="1">
                        <a:spcBef>
                          <a:spcPts val="0"/>
                        </a:spcBef>
                        <a:spcAft>
                          <a:spcPts val="0"/>
                        </a:spcAft>
                      </a:pPr>
                      <a:r>
                        <a:rPr lang="hr-HR" sz="1400" kern="1200">
                          <a:effectLst/>
                          <a:latin typeface="Times New Roman"/>
                        </a:rPr>
                        <a:t>- stjecanje novih znanja</a:t>
                      </a:r>
                      <a:endParaRPr lang="hr-HR" sz="1400">
                        <a:effectLst/>
                        <a:latin typeface="Times New Roman"/>
                      </a:endParaRPr>
                    </a:p>
                    <a:p>
                      <a:pPr marL="91440" marR="0" indent="0" algn="l" rtl="0" eaLnBrk="1" latinLnBrk="0" hangingPunct="1">
                        <a:spcBef>
                          <a:spcPts val="0"/>
                        </a:spcBef>
                        <a:spcAft>
                          <a:spcPts val="0"/>
                        </a:spcAft>
                      </a:pPr>
                      <a:r>
                        <a:rPr lang="hr-HR" sz="1400" kern="1200">
                          <a:effectLst/>
                          <a:latin typeface="Times New Roman"/>
                        </a:rPr>
                        <a:t>- suradnja</a:t>
                      </a:r>
                      <a:endParaRPr lang="hr-HR" sz="140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49654573"/>
                  </a:ext>
                </a:extLst>
              </a:tr>
              <a:tr h="326136">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NOSITELJI </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0" marR="0" indent="0" algn="l" rtl="0" eaLnBrk="1" latinLnBrk="0" hangingPunct="1">
                        <a:lnSpc>
                          <a:spcPct val="115000"/>
                        </a:lnSpc>
                        <a:spcBef>
                          <a:spcPts val="0"/>
                        </a:spcBef>
                        <a:spcAft>
                          <a:spcPts val="0"/>
                        </a:spcAft>
                      </a:pPr>
                      <a:r>
                        <a:rPr lang="hr-HR" sz="1400" kern="1200" dirty="0" smtClean="0">
                          <a:effectLst/>
                          <a:latin typeface="Times New Roman"/>
                        </a:rPr>
                        <a:t>  Mirta </a:t>
                      </a:r>
                      <a:r>
                        <a:rPr lang="hr-HR" sz="1400" kern="1200" dirty="0">
                          <a:effectLst/>
                          <a:latin typeface="Times New Roman"/>
                        </a:rPr>
                        <a:t>Grgić </a:t>
                      </a:r>
                      <a:r>
                        <a:rPr lang="hr-HR" sz="1400" kern="1200" dirty="0" err="1">
                          <a:effectLst/>
                          <a:latin typeface="Times New Roman"/>
                        </a:rPr>
                        <a:t>Mešić</a:t>
                      </a:r>
                      <a:endParaRPr lang="hr-HR"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hr-HR"/>
                    </a:p>
                  </a:txBody>
                  <a:tcPr/>
                </a:tc>
                <a:extLst>
                  <a:ext uri="{0D108BD9-81ED-4DB2-BD59-A6C34878D82A}">
                    <a16:rowId xmlns:a16="http://schemas.microsoft.com/office/drawing/2014/main" val="2893341751"/>
                  </a:ext>
                </a:extLst>
              </a:tr>
              <a:tr h="636143">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NAČIN REALIZACIJE</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91440" marR="0" indent="0" algn="l" rtl="0" eaLnBrk="1" latinLnBrk="0" hangingPunct="1">
                        <a:spcBef>
                          <a:spcPts val="0"/>
                        </a:spcBef>
                        <a:spcAft>
                          <a:spcPts val="0"/>
                        </a:spcAft>
                      </a:pPr>
                      <a:r>
                        <a:rPr lang="hr-HR" sz="1400" kern="1200" dirty="0">
                          <a:effectLst/>
                          <a:latin typeface="Times New Roman"/>
                        </a:rPr>
                        <a:t>- odlazak u </a:t>
                      </a:r>
                      <a:r>
                        <a:rPr lang="hr-HR" sz="1400" kern="1200" dirty="0" err="1">
                          <a:effectLst/>
                          <a:latin typeface="Times New Roman"/>
                        </a:rPr>
                        <a:t>blagavaonu</a:t>
                      </a:r>
                      <a:r>
                        <a:rPr lang="hr-HR" sz="1400" kern="1200" dirty="0">
                          <a:effectLst/>
                          <a:latin typeface="Times New Roman"/>
                        </a:rPr>
                        <a:t> i pripremanje jela prema odabranim receptima</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radionice</a:t>
                      </a:r>
                      <a:endParaRPr lang="hr-HR"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hr-HR"/>
                    </a:p>
                  </a:txBody>
                  <a:tcPr/>
                </a:tc>
                <a:extLst>
                  <a:ext uri="{0D108BD9-81ED-4DB2-BD59-A6C34878D82A}">
                    <a16:rowId xmlns:a16="http://schemas.microsoft.com/office/drawing/2014/main" val="2449328269"/>
                  </a:ext>
                </a:extLst>
              </a:tr>
              <a:tr h="465201">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VREMENIK</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0" marR="0" indent="0" algn="l" rtl="0" eaLnBrk="1" latinLnBrk="0" hangingPunct="1">
                        <a:lnSpc>
                          <a:spcPct val="115000"/>
                        </a:lnSpc>
                        <a:spcBef>
                          <a:spcPts val="0"/>
                        </a:spcBef>
                        <a:spcAft>
                          <a:spcPts val="0"/>
                        </a:spcAft>
                      </a:pPr>
                      <a:r>
                        <a:rPr lang="hr-HR" sz="1400" kern="1200" dirty="0" smtClean="0">
                          <a:effectLst/>
                          <a:latin typeface="Times New Roman"/>
                        </a:rPr>
                        <a:t>  35 </a:t>
                      </a:r>
                      <a:r>
                        <a:rPr lang="hr-HR" sz="1400" kern="1200" dirty="0">
                          <a:effectLst/>
                          <a:latin typeface="Times New Roman"/>
                        </a:rPr>
                        <a:t>sati - tijekom školske godine 2022./2023.</a:t>
                      </a:r>
                      <a:endParaRPr lang="hr-HR"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hr-HR"/>
                    </a:p>
                  </a:txBody>
                  <a:tcPr/>
                </a:tc>
                <a:extLst>
                  <a:ext uri="{0D108BD9-81ED-4DB2-BD59-A6C34878D82A}">
                    <a16:rowId xmlns:a16="http://schemas.microsoft.com/office/drawing/2014/main" val="1384172647"/>
                  </a:ext>
                </a:extLst>
              </a:tr>
              <a:tr h="532511">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TROŠKOVNIK</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0" marR="0" indent="0" algn="l" rtl="0" eaLnBrk="1" latinLnBrk="0" hangingPunct="1">
                        <a:spcBef>
                          <a:spcPts val="0"/>
                        </a:spcBef>
                        <a:spcAft>
                          <a:spcPts val="0"/>
                        </a:spcAft>
                      </a:pPr>
                      <a:r>
                        <a:rPr lang="pl-PL" sz="1400" kern="1200" dirty="0" smtClean="0">
                          <a:effectLst/>
                          <a:latin typeface="Times New Roman"/>
                        </a:rPr>
                        <a:t>  Trošak </a:t>
                      </a:r>
                      <a:r>
                        <a:rPr lang="pl-PL" sz="1400" kern="1200" dirty="0">
                          <a:effectLst/>
                          <a:latin typeface="Times New Roman"/>
                        </a:rPr>
                        <a:t>namirnica i opreme za kuhanje.</a:t>
                      </a:r>
                      <a:endParaRPr lang="pl-PL"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hr-HR"/>
                    </a:p>
                  </a:txBody>
                  <a:tcPr/>
                </a:tc>
                <a:extLst>
                  <a:ext uri="{0D108BD9-81ED-4DB2-BD59-A6C34878D82A}">
                    <a16:rowId xmlns:a16="http://schemas.microsoft.com/office/drawing/2014/main" val="753819476"/>
                  </a:ext>
                </a:extLst>
              </a:tr>
              <a:tr h="849630">
                <a:tc>
                  <a:txBody>
                    <a:bodyPr/>
                    <a:lstStyle/>
                    <a:p>
                      <a:pPr marL="0" marR="0" indent="0" algn="l" rtl="0" eaLnBrk="1" latinLnBrk="0" hangingPunct="1">
                        <a:lnSpc>
                          <a:spcPct val="115000"/>
                        </a:lnSpc>
                        <a:spcBef>
                          <a:spcPts val="0"/>
                        </a:spcBef>
                        <a:spcAft>
                          <a:spcPts val="0"/>
                        </a:spcAft>
                      </a:pPr>
                      <a:r>
                        <a:rPr lang="en-US" sz="1600" b="1" kern="1200" dirty="0">
                          <a:effectLst/>
                          <a:latin typeface="Times New Roman"/>
                        </a:rPr>
                        <a:t>VREDNOVANJE I KORIŠTENJE REZULTATA RADA</a:t>
                      </a:r>
                      <a:endParaRPr lang="en-US" sz="1600" b="1" dirty="0">
                        <a:effectLst/>
                        <a:latin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91440" marR="0" indent="0" algn="l" rtl="0" eaLnBrk="1" latinLnBrk="0" hangingPunct="1">
                        <a:spcBef>
                          <a:spcPts val="0"/>
                        </a:spcBef>
                        <a:spcAft>
                          <a:spcPts val="0"/>
                        </a:spcAft>
                      </a:pPr>
                      <a:r>
                        <a:rPr lang="hr-HR" sz="1400" kern="1200" dirty="0">
                          <a:effectLst/>
                          <a:latin typeface="Times New Roman"/>
                        </a:rPr>
                        <a:t>- razgovor nakon obavljenog rada</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prepričavanje događaja i doživljaja</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izrada članaka i </a:t>
                      </a:r>
                      <a:r>
                        <a:rPr lang="hr-HR" sz="1400" kern="1200" dirty="0" err="1">
                          <a:effectLst/>
                          <a:latin typeface="Times New Roman"/>
                        </a:rPr>
                        <a:t>postera</a:t>
                      </a:r>
                      <a:endParaRPr lang="hr-HR" sz="1400" dirty="0">
                        <a:effectLst/>
                        <a:latin typeface="Times New Roman"/>
                      </a:endParaRPr>
                    </a:p>
                    <a:p>
                      <a:pPr marL="91440" marR="0" indent="0" algn="l" rtl="0" eaLnBrk="1" latinLnBrk="0" hangingPunct="1">
                        <a:spcBef>
                          <a:spcPts val="0"/>
                        </a:spcBef>
                        <a:spcAft>
                          <a:spcPts val="0"/>
                        </a:spcAft>
                      </a:pPr>
                      <a:r>
                        <a:rPr lang="hr-HR" sz="1400" kern="1200" dirty="0">
                          <a:effectLst/>
                          <a:latin typeface="Times New Roman"/>
                        </a:rPr>
                        <a:t>- komentari o skuhanom i posađenom od ostalih korisnika i učitelja</a:t>
                      </a:r>
                      <a:endParaRPr lang="hr-HR" sz="1400" dirty="0">
                        <a:effectLst/>
                        <a:latin typeface="Times New Roman"/>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hr-HR"/>
                    </a:p>
                  </a:txBody>
                  <a:tcPr/>
                </a:tc>
                <a:extLst>
                  <a:ext uri="{0D108BD9-81ED-4DB2-BD59-A6C34878D82A}">
                    <a16:rowId xmlns:a16="http://schemas.microsoft.com/office/drawing/2014/main" val="1840945954"/>
                  </a:ext>
                </a:extLst>
              </a:tr>
            </a:tbl>
          </a:graphicData>
        </a:graphic>
      </p:graphicFrame>
    </p:spTree>
    <p:extLst>
      <p:ext uri="{BB962C8B-B14F-4D97-AF65-F5344CB8AC3E}">
        <p14:creationId xmlns:p14="http://schemas.microsoft.com/office/powerpoint/2010/main" val="58739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aphicFrame>
        <p:nvGraphicFramePr>
          <p:cNvPr id="695" name="Google Shape;695;p77"/>
          <p:cNvGraphicFramePr/>
          <p:nvPr>
            <p:extLst>
              <p:ext uri="{D42A27DB-BD31-4B8C-83A1-F6EECF244321}">
                <p14:modId xmlns:p14="http://schemas.microsoft.com/office/powerpoint/2010/main" val="3145093339"/>
              </p:ext>
            </p:extLst>
          </p:nvPr>
        </p:nvGraphicFramePr>
        <p:xfrm>
          <a:off x="109838" y="75913"/>
          <a:ext cx="8931525" cy="6690853"/>
        </p:xfrm>
        <a:graphic>
          <a:graphicData uri="http://schemas.openxmlformats.org/drawingml/2006/table">
            <a:tbl>
              <a:tblPr>
                <a:noFill/>
                <a:tableStyleId>{A377A8D8-6398-4FAC-80BB-8EE4590E9BC9}</a:tableStyleId>
              </a:tblPr>
              <a:tblGrid>
                <a:gridCol w="2319266">
                  <a:extLst>
                    <a:ext uri="{9D8B030D-6E8A-4147-A177-3AD203B41FA5}">
                      <a16:colId xmlns:a16="http://schemas.microsoft.com/office/drawing/2014/main" val="20000"/>
                    </a:ext>
                  </a:extLst>
                </a:gridCol>
                <a:gridCol w="6612259">
                  <a:extLst>
                    <a:ext uri="{9D8B030D-6E8A-4147-A177-3AD203B41FA5}">
                      <a16:colId xmlns:a16="http://schemas.microsoft.com/office/drawing/2014/main" val="20001"/>
                    </a:ext>
                  </a:extLst>
                </a:gridCol>
              </a:tblGrid>
              <a:tr h="542276">
                <a:tc>
                  <a:txBody>
                    <a:bodyPr/>
                    <a:lstStyle/>
                    <a:p>
                      <a:pPr marL="0" marR="0" lvl="0" indent="0" algn="l" rtl="0">
                        <a:lnSpc>
                          <a:spcPct val="100000"/>
                        </a:lnSpc>
                        <a:spcBef>
                          <a:spcPts val="0"/>
                        </a:spcBef>
                        <a:spcAft>
                          <a:spcPts val="0"/>
                        </a:spcAft>
                        <a:buFont typeface="Calibri"/>
                        <a:buNone/>
                      </a:pPr>
                      <a:r>
                        <a:rPr lang="en" sz="1600" b="1" u="none" strike="noStrike" cap="none" dirty="0">
                          <a:latin typeface="Times New Roman"/>
                          <a:cs typeface="Times New Roman"/>
                        </a:rPr>
                        <a:t>NAZIV AKTIVNOSTI</a:t>
                      </a: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PRODUŽENI BORAVAK</a:t>
                      </a:r>
                      <a:endParaRPr lang="hr-HR" sz="1600" u="none" strike="noStrike" cap="none" dirty="0">
                        <a:latin typeface="Times New Roman"/>
                      </a:endParaRPr>
                    </a:p>
                  </a:txBody>
                  <a:tcPr marL="91425" marR="91425" marT="91425" marB="91425" anchor="ctr"/>
                </a:tc>
                <a:extLst>
                  <a:ext uri="{0D108BD9-81ED-4DB2-BD59-A6C34878D82A}">
                    <a16:rowId xmlns:a16="http://schemas.microsoft.com/office/drawing/2014/main" val="10000"/>
                  </a:ext>
                </a:extLst>
              </a:tr>
              <a:tr h="1383854">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CILJ AKTIVNOSTI</a:t>
                      </a:r>
                      <a:endParaRPr lang="hr-HR" sz="1600" u="none" strike="noStrike" cap="none" dirty="0">
                        <a:latin typeface="Times New Roman"/>
                      </a:endParaRPr>
                    </a:p>
                  </a:txBody>
                  <a:tcPr marL="91425" marR="91425" marT="91425" marB="91425" anchor="ctr"/>
                </a:tc>
                <a:tc>
                  <a:txBody>
                    <a:bodyPr/>
                    <a:lstStyle/>
                    <a:p>
                      <a:pPr marL="0" marR="0" lvl="0" indent="0" algn="just" rtl="0">
                        <a:lnSpc>
                          <a:spcPct val="100000"/>
                        </a:lnSpc>
                        <a:spcBef>
                          <a:spcPts val="0"/>
                        </a:spcBef>
                        <a:spcAft>
                          <a:spcPts val="0"/>
                        </a:spcAft>
                        <a:buClr>
                          <a:srgbClr val="000000"/>
                        </a:buClr>
                        <a:buFont typeface="Calibri"/>
                        <a:buNone/>
                      </a:pPr>
                      <a:r>
                        <a:rPr lang="hr-HR" sz="1400" b="0" i="0" u="none" strike="noStrike" cap="none" dirty="0">
                          <a:solidFill>
                            <a:srgbClr val="000000"/>
                          </a:solidFill>
                          <a:latin typeface="Times New Roman"/>
                          <a:ea typeface="Times New Roman"/>
                          <a:cs typeface="Times New Roman"/>
                          <a:sym typeface="Times New Roman"/>
                        </a:rPr>
                        <a:t>Učenici </a:t>
                      </a:r>
                      <a:r>
                        <a:rPr lang="hr-HR" sz="1400" b="0" i="0" u="none" strike="noStrike" cap="none" dirty="0" smtClean="0">
                          <a:solidFill>
                            <a:srgbClr val="000000"/>
                          </a:solidFill>
                          <a:latin typeface="Times New Roman"/>
                          <a:ea typeface="Times New Roman"/>
                          <a:cs typeface="Times New Roman"/>
                          <a:sym typeface="Times New Roman"/>
                        </a:rPr>
                        <a:t>će usvojiti </a:t>
                      </a:r>
                      <a:r>
                        <a:rPr lang="hr-HR" sz="1400" b="0" i="0" u="none" strike="noStrike" cap="none" dirty="0">
                          <a:solidFill>
                            <a:srgbClr val="000000"/>
                          </a:solidFill>
                          <a:latin typeface="Times New Roman"/>
                          <a:ea typeface="Times New Roman"/>
                          <a:cs typeface="Times New Roman"/>
                          <a:sym typeface="Times New Roman"/>
                        </a:rPr>
                        <a:t>radne navike (pisanje zadaće, učenje, poštivanje i izvršavanje razrednih zaduženja</a:t>
                      </a:r>
                      <a:r>
                        <a:rPr lang="hr-HR" sz="1400" b="0" i="0" u="none" strike="noStrike" cap="none" dirty="0" smtClean="0">
                          <a:solidFill>
                            <a:srgbClr val="000000"/>
                          </a:solidFill>
                          <a:latin typeface="Times New Roman"/>
                          <a:ea typeface="Times New Roman"/>
                          <a:cs typeface="Times New Roman"/>
                          <a:sym typeface="Times New Roman"/>
                        </a:rPr>
                        <a:t>). Razvijati </a:t>
                      </a:r>
                      <a:r>
                        <a:rPr lang="hr-HR" sz="1400" b="0" i="0" u="none" strike="noStrike" cap="none" dirty="0">
                          <a:solidFill>
                            <a:srgbClr val="000000"/>
                          </a:solidFill>
                          <a:latin typeface="Times New Roman"/>
                          <a:ea typeface="Times New Roman"/>
                          <a:cs typeface="Times New Roman"/>
                          <a:sym typeface="Times New Roman"/>
                        </a:rPr>
                        <a:t>upornost, spretnost, snalažljivost u igri i radu, razvijati natjecateljski duh i korektan odnos prema </a:t>
                      </a:r>
                      <a:r>
                        <a:rPr lang="hr-HR" sz="1400" b="0" i="0" u="none" strike="noStrike" cap="none" dirty="0" smtClean="0">
                          <a:solidFill>
                            <a:srgbClr val="000000"/>
                          </a:solidFill>
                          <a:latin typeface="Times New Roman"/>
                          <a:ea typeface="Times New Roman"/>
                          <a:cs typeface="Times New Roman"/>
                          <a:sym typeface="Times New Roman"/>
                        </a:rPr>
                        <a:t>drugima.</a:t>
                      </a:r>
                      <a:r>
                        <a:rPr lang="hr-HR" sz="1400" b="0" i="0" u="none" strike="noStrike" cap="none" baseline="0" dirty="0">
                          <a:solidFill>
                            <a:srgbClr val="000000"/>
                          </a:solidFill>
                          <a:latin typeface="Times New Roman"/>
                          <a:ea typeface="Times New Roman"/>
                          <a:cs typeface="Times New Roman"/>
                          <a:sym typeface="Arial"/>
                        </a:rPr>
                        <a:t> </a:t>
                      </a:r>
                      <a:r>
                        <a:rPr lang="hr-HR" sz="1400" b="0" i="0" u="none" strike="noStrike" cap="none" baseline="0" dirty="0" smtClean="0">
                          <a:solidFill>
                            <a:srgbClr val="000000"/>
                          </a:solidFill>
                          <a:latin typeface="Times New Roman"/>
                          <a:ea typeface="Times New Roman"/>
                          <a:cs typeface="Times New Roman"/>
                          <a:sym typeface="Arial"/>
                        </a:rPr>
                        <a:t>L</a:t>
                      </a:r>
                      <a:r>
                        <a:rPr lang="hr-HR" sz="1400" b="0" i="0" u="none" strike="noStrike" cap="none" dirty="0" smtClean="0">
                          <a:solidFill>
                            <a:srgbClr val="000000"/>
                          </a:solidFill>
                          <a:latin typeface="Times New Roman"/>
                          <a:ea typeface="Times New Roman"/>
                          <a:cs typeface="Times New Roman"/>
                          <a:sym typeface="Times New Roman"/>
                        </a:rPr>
                        <a:t>ikovnim</a:t>
                      </a:r>
                      <a:r>
                        <a:rPr lang="hr-HR" sz="1400" b="0" i="0" u="none" strike="noStrike" cap="none" dirty="0">
                          <a:solidFill>
                            <a:srgbClr val="000000"/>
                          </a:solidFill>
                          <a:latin typeface="Times New Roman"/>
                          <a:ea typeface="Times New Roman"/>
                          <a:cs typeface="Times New Roman"/>
                          <a:sym typeface="Times New Roman"/>
                        </a:rPr>
                        <a:t>, glazbenim, sportskim i drugim izrazima vježbati samokontrolu i </a:t>
                      </a:r>
                      <a:r>
                        <a:rPr lang="hr-HR" sz="1400" b="0" i="0" u="none" strike="noStrike" cap="none" dirty="0" smtClean="0">
                          <a:solidFill>
                            <a:srgbClr val="000000"/>
                          </a:solidFill>
                          <a:latin typeface="Times New Roman"/>
                          <a:ea typeface="Times New Roman"/>
                          <a:cs typeface="Times New Roman"/>
                          <a:sym typeface="Times New Roman"/>
                        </a:rPr>
                        <a:t>jačati</a:t>
                      </a:r>
                      <a:r>
                        <a:rPr lang="hr-HR" sz="1400" b="0" i="0" u="none" strike="noStrike" cap="none" baseline="0" dirty="0" smtClean="0">
                          <a:solidFill>
                            <a:srgbClr val="000000"/>
                          </a:solidFill>
                          <a:latin typeface="Times New Roman"/>
                          <a:ea typeface="Times New Roman"/>
                          <a:cs typeface="Times New Roman"/>
                          <a:sym typeface="Times New Roman"/>
                        </a:rPr>
                        <a:t> </a:t>
                      </a:r>
                      <a:r>
                        <a:rPr lang="hr-HR" sz="1400" b="0" i="0" u="none" strike="noStrike" cap="none" dirty="0" smtClean="0">
                          <a:solidFill>
                            <a:srgbClr val="000000"/>
                          </a:solidFill>
                          <a:latin typeface="Times New Roman"/>
                          <a:ea typeface="Times New Roman"/>
                          <a:cs typeface="Times New Roman"/>
                          <a:sym typeface="Times New Roman"/>
                        </a:rPr>
                        <a:t>samopoštovanje.</a:t>
                      </a:r>
                      <a:r>
                        <a:rPr lang="hr-HR" sz="1400" b="0" i="0" u="none" strike="noStrike" cap="none" baseline="0" dirty="0">
                          <a:solidFill>
                            <a:srgbClr val="000000"/>
                          </a:solidFill>
                          <a:latin typeface="Times New Roman"/>
                          <a:ea typeface="Times New Roman"/>
                          <a:cs typeface="Times New Roman"/>
                          <a:sym typeface="Arial"/>
                        </a:rPr>
                        <a:t> </a:t>
                      </a:r>
                      <a:r>
                        <a:rPr lang="hr-HR" sz="1400" b="0" i="0" u="none" strike="noStrike" cap="none" baseline="0" dirty="0" smtClean="0">
                          <a:solidFill>
                            <a:srgbClr val="000000"/>
                          </a:solidFill>
                          <a:latin typeface="Times New Roman"/>
                          <a:ea typeface="Times New Roman"/>
                          <a:cs typeface="Times New Roman"/>
                          <a:sym typeface="Arial"/>
                        </a:rPr>
                        <a:t>R</a:t>
                      </a:r>
                      <a:r>
                        <a:rPr lang="hr-HR" sz="1400" b="0" i="0" u="none" strike="noStrike" cap="none" dirty="0" smtClean="0">
                          <a:solidFill>
                            <a:srgbClr val="000000"/>
                          </a:solidFill>
                          <a:latin typeface="Times New Roman"/>
                          <a:ea typeface="Times New Roman"/>
                          <a:cs typeface="Times New Roman"/>
                          <a:sym typeface="Times New Roman"/>
                        </a:rPr>
                        <a:t>azvijati </a:t>
                      </a:r>
                      <a:r>
                        <a:rPr lang="hr-HR" sz="1400" b="0" i="0" u="none" strike="noStrike" cap="none" dirty="0">
                          <a:solidFill>
                            <a:srgbClr val="000000"/>
                          </a:solidFill>
                          <a:latin typeface="Times New Roman"/>
                          <a:ea typeface="Times New Roman"/>
                          <a:cs typeface="Times New Roman"/>
                          <a:sym typeface="Times New Roman"/>
                        </a:rPr>
                        <a:t>toleranciju, poštivanje pravila igre te kućnog reda </a:t>
                      </a:r>
                      <a:r>
                        <a:rPr lang="hr-HR" sz="1400" b="0" i="0" u="none" strike="noStrike" cap="none" dirty="0" smtClean="0">
                          <a:solidFill>
                            <a:srgbClr val="000000"/>
                          </a:solidFill>
                          <a:latin typeface="Times New Roman"/>
                          <a:ea typeface="Times New Roman"/>
                          <a:cs typeface="Times New Roman"/>
                          <a:sym typeface="Times New Roman"/>
                        </a:rPr>
                        <a:t>škole. Razvijati </a:t>
                      </a:r>
                      <a:r>
                        <a:rPr lang="hr-HR" sz="1400" b="0" i="0" u="none" strike="noStrike" cap="none" dirty="0">
                          <a:solidFill>
                            <a:srgbClr val="000000"/>
                          </a:solidFill>
                          <a:latin typeface="Times New Roman"/>
                          <a:ea typeface="Times New Roman"/>
                          <a:cs typeface="Times New Roman"/>
                          <a:sym typeface="Times New Roman"/>
                        </a:rPr>
                        <a:t>socijalne oblike ponašanja kao prevenciju neprihvatljivih oblika </a:t>
                      </a:r>
                      <a:r>
                        <a:rPr lang="hr-HR" sz="1400" b="0" i="0" u="none" strike="noStrike" cap="none" dirty="0" smtClean="0">
                          <a:solidFill>
                            <a:srgbClr val="000000"/>
                          </a:solidFill>
                          <a:latin typeface="Times New Roman"/>
                          <a:ea typeface="Times New Roman"/>
                          <a:cs typeface="Times New Roman"/>
                          <a:sym typeface="Times New Roman"/>
                        </a:rPr>
                        <a:t>ponašanja.</a:t>
                      </a:r>
                      <a:endParaRPr lang="hr-HR" sz="1400" b="0" i="0" u="none" strike="noStrike" cap="none" dirty="0">
                        <a:solidFill>
                          <a:srgbClr val="000000"/>
                        </a:solidFill>
                        <a:latin typeface="Times New Roman"/>
                        <a:cs typeface="Times New Roman"/>
                        <a:sym typeface="Arial"/>
                      </a:endParaRPr>
                    </a:p>
                  </a:txBody>
                  <a:tcPr marL="91425" marR="91425" marT="91425" marB="91425" anchor="ctr"/>
                </a:tc>
                <a:extLst>
                  <a:ext uri="{0D108BD9-81ED-4DB2-BD59-A6C34878D82A}">
                    <a16:rowId xmlns:a16="http://schemas.microsoft.com/office/drawing/2014/main" val="10001"/>
                  </a:ext>
                </a:extLst>
              </a:tr>
              <a:tr h="778405">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NAMJENA</a:t>
                      </a:r>
                      <a:endParaRPr lang="hr-HR" sz="1600" u="none" strike="noStrike" cap="none" dirty="0">
                        <a:latin typeface="Times New Roman"/>
                      </a:endParaRPr>
                    </a:p>
                  </a:txBody>
                  <a:tcPr marL="91425" marR="91425" marT="91425" marB="91425" anchor="ctr"/>
                </a:tc>
                <a:tc>
                  <a:txBody>
                    <a:bodyPr/>
                    <a:lstStyle/>
                    <a:p>
                      <a:pPr marL="0" marR="0" lvl="0" indent="0" algn="just" rtl="0">
                        <a:lnSpc>
                          <a:spcPct val="100000"/>
                        </a:lnSpc>
                        <a:spcBef>
                          <a:spcPts val="0"/>
                        </a:spcBef>
                        <a:spcAft>
                          <a:spcPts val="0"/>
                        </a:spcAft>
                        <a:buClr>
                          <a:srgbClr val="000000"/>
                        </a:buClr>
                        <a:buSzPts val="325"/>
                        <a:buFont typeface="Calibri"/>
                        <a:buNone/>
                      </a:pPr>
                      <a:r>
                        <a:rPr lang="hr-HR" sz="1400" b="0" i="0" u="none" strike="noStrike" cap="none" dirty="0">
                          <a:solidFill>
                            <a:srgbClr val="000000"/>
                          </a:solidFill>
                          <a:latin typeface="Times New Roman"/>
                          <a:ea typeface="Times New Roman"/>
                          <a:cs typeface="Times New Roman"/>
                          <a:sym typeface="Times New Roman"/>
                        </a:rPr>
                        <a:t>Omogućiti učenicima 1. i 2. razreda boravak u školi nakon redovne nastave ispunjen različitim odgojno - obrazovnim sadržajima koji povoljno utječu na razvoj učenikove cjelokupne osobnosti.</a:t>
                      </a:r>
                      <a:endParaRPr lang="hr-HR" sz="1400" b="0" i="0" u="none" strike="noStrike" cap="none" dirty="0">
                        <a:solidFill>
                          <a:srgbClr val="000000"/>
                        </a:solidFill>
                        <a:latin typeface="Times New Roman"/>
                        <a:cs typeface="Times New Roman"/>
                        <a:sym typeface="Arial"/>
                      </a:endParaRPr>
                    </a:p>
                  </a:txBody>
                  <a:tcPr marL="91425" marR="91425" marT="91425" marB="91425" anchor="ctr"/>
                </a:tc>
                <a:extLst>
                  <a:ext uri="{0D108BD9-81ED-4DB2-BD59-A6C34878D82A}">
                    <a16:rowId xmlns:a16="http://schemas.microsoft.com/office/drawing/2014/main" val="10002"/>
                  </a:ext>
                </a:extLst>
              </a:tr>
              <a:tr h="403604">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a:latin typeface="Times New Roman"/>
                          <a:ea typeface="Times New Roman"/>
                          <a:cs typeface="Times New Roman"/>
                          <a:sym typeface="Times New Roman"/>
                        </a:rPr>
                        <a:t>NOSITELJI</a:t>
                      </a:r>
                      <a:endParaRPr lang="hr-HR" sz="1600" u="none" strike="noStrike" cap="none">
                        <a:latin typeface="Times New Roman"/>
                      </a:endParaRPr>
                    </a:p>
                  </a:txBody>
                  <a:tcPr marL="91425" marR="91425" marT="91425" marB="91425" anchor="ctr"/>
                </a:tc>
                <a:tc>
                  <a:txBody>
                    <a:bodyPr/>
                    <a:lstStyle/>
                    <a:p>
                      <a:pPr lvl="0" algn="just">
                        <a:lnSpc>
                          <a:spcPct val="100000"/>
                        </a:lnSpc>
                        <a:spcBef>
                          <a:spcPts val="0"/>
                        </a:spcBef>
                        <a:spcAft>
                          <a:spcPts val="0"/>
                        </a:spcAft>
                        <a:buNone/>
                      </a:pPr>
                      <a:r>
                        <a:rPr lang="en-US" sz="1400" b="0" i="0" u="none" strike="noStrike" cap="none" noProof="0" dirty="0" err="1">
                          <a:latin typeface="Times"/>
                        </a:rPr>
                        <a:t>Matea</a:t>
                      </a:r>
                      <a:r>
                        <a:rPr lang="en-US" sz="1400" b="0" i="0" u="none" strike="noStrike" cap="none" noProof="0" dirty="0">
                          <a:latin typeface="Times"/>
                        </a:rPr>
                        <a:t> </a:t>
                      </a:r>
                      <a:r>
                        <a:rPr lang="en-US" sz="1400" b="0" i="0" u="none" strike="noStrike" cap="none" noProof="0" dirty="0" err="1">
                          <a:latin typeface="Times"/>
                        </a:rPr>
                        <a:t>Herceg</a:t>
                      </a:r>
                      <a:r>
                        <a:rPr lang="en-US" sz="1400" b="0" i="0" u="none" strike="noStrike" cap="none" noProof="0" dirty="0">
                          <a:latin typeface="Times"/>
                        </a:rPr>
                        <a:t>, </a:t>
                      </a:r>
                      <a:r>
                        <a:rPr lang="en-US" sz="1400" b="0" i="0" u="none" strike="noStrike" cap="none" noProof="0" dirty="0" err="1">
                          <a:latin typeface="Times"/>
                        </a:rPr>
                        <a:t>Beata</a:t>
                      </a:r>
                      <a:r>
                        <a:rPr lang="en-US" sz="1400" b="0" i="0" u="none" strike="noStrike" cap="none" noProof="0" dirty="0">
                          <a:latin typeface="Times"/>
                        </a:rPr>
                        <a:t> </a:t>
                      </a:r>
                      <a:r>
                        <a:rPr lang="en-US" sz="1400" b="0" i="0" u="none" strike="noStrike" cap="none" noProof="0" dirty="0" err="1">
                          <a:latin typeface="Times"/>
                        </a:rPr>
                        <a:t>Gereci</a:t>
                      </a:r>
                      <a:r>
                        <a:rPr lang="en-US" sz="1400" b="0" i="0" u="none" strike="noStrike" cap="none" noProof="0" dirty="0">
                          <a:latin typeface="Times"/>
                        </a:rPr>
                        <a:t> Wirth, </a:t>
                      </a:r>
                      <a:r>
                        <a:rPr lang="en-US" sz="1400" b="0" i="0" u="none" strike="noStrike" cap="none" noProof="0" dirty="0" err="1">
                          <a:latin typeface="Times"/>
                        </a:rPr>
                        <a:t>Valerija</a:t>
                      </a:r>
                      <a:r>
                        <a:rPr lang="en-US" sz="1400" b="0" i="0" u="none" strike="noStrike" cap="none" noProof="0" dirty="0">
                          <a:latin typeface="Times"/>
                        </a:rPr>
                        <a:t> </a:t>
                      </a:r>
                      <a:r>
                        <a:rPr lang="en-US" sz="1400" b="0" i="0" u="none" strike="noStrike" cap="none" noProof="0" dirty="0" err="1">
                          <a:latin typeface="Times"/>
                        </a:rPr>
                        <a:t>Ivanović</a:t>
                      </a:r>
                      <a:r>
                        <a:rPr lang="en-US" sz="1400" b="0" i="0" u="none" strike="noStrike" cap="none" noProof="0" dirty="0">
                          <a:latin typeface="Times"/>
                        </a:rPr>
                        <a:t> </a:t>
                      </a:r>
                      <a:r>
                        <a:rPr lang="en-US" sz="1400" b="0" i="0" u="none" strike="noStrike" cap="none" noProof="0" dirty="0" err="1">
                          <a:latin typeface="Times"/>
                        </a:rPr>
                        <a:t>Skender</a:t>
                      </a:r>
                      <a:r>
                        <a:rPr lang="en-US" sz="1400" b="0" i="0" u="none" strike="noStrike" cap="none" noProof="0" dirty="0">
                          <a:latin typeface="Times"/>
                        </a:rPr>
                        <a:t>, Helena </a:t>
                      </a:r>
                      <a:r>
                        <a:rPr lang="en-US" sz="1400" b="0" i="0" u="none" strike="noStrike" cap="none" noProof="0" dirty="0" err="1">
                          <a:latin typeface="Times"/>
                        </a:rPr>
                        <a:t>Ćurić</a:t>
                      </a:r>
                      <a:endParaRPr lang="sr-Latn-RS" sz="1400" dirty="0"/>
                    </a:p>
                  </a:txBody>
                  <a:tcPr marL="91425" marR="91425" marT="91425" marB="91425" anchor="ctr"/>
                </a:tc>
                <a:extLst>
                  <a:ext uri="{0D108BD9-81ED-4DB2-BD59-A6C34878D82A}">
                    <a16:rowId xmlns:a16="http://schemas.microsoft.com/office/drawing/2014/main" val="10003"/>
                  </a:ext>
                </a:extLst>
              </a:tr>
              <a:tr h="1383854">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NAČIN REALIZACIJE</a:t>
                      </a:r>
                      <a:endParaRPr lang="hr-HR" sz="1600" u="none" strike="noStrike" cap="none" dirty="0">
                        <a:latin typeface="Times New Roman"/>
                      </a:endParaRPr>
                    </a:p>
                  </a:txBody>
                  <a:tcPr marL="91425" marR="91425" marT="91425" marB="91425" anchor="ctr"/>
                </a:tc>
                <a:tc>
                  <a:txBody>
                    <a:bodyPr/>
                    <a:lstStyle/>
                    <a:p>
                      <a:pPr marL="0" marR="0" lvl="0" indent="0" algn="just" rtl="0">
                        <a:lnSpc>
                          <a:spcPct val="100000"/>
                        </a:lnSpc>
                        <a:spcBef>
                          <a:spcPts val="0"/>
                        </a:spcBef>
                        <a:spcAft>
                          <a:spcPts val="0"/>
                        </a:spcAft>
                        <a:buClr>
                          <a:srgbClr val="000000"/>
                        </a:buClr>
                        <a:buSzPts val="325"/>
                        <a:buFont typeface="Calibri"/>
                        <a:buNone/>
                      </a:pPr>
                      <a:r>
                        <a:rPr lang="hr-HR" sz="1400" b="0" i="0" u="none" strike="noStrike" cap="none" dirty="0">
                          <a:solidFill>
                            <a:srgbClr val="000000"/>
                          </a:solidFill>
                          <a:latin typeface="Times New Roman"/>
                          <a:ea typeface="Times New Roman"/>
                          <a:cs typeface="Times New Roman"/>
                          <a:sym typeface="Times New Roman"/>
                        </a:rPr>
                        <a:t>Nakon redovne nastave koju vodi učitelj razredne nastave, razredni odjel preuzima učitelj u produženom boravku. Učenici ručaju u školi. Slijedi organizirano vrijeme, ponavljanje i uvježbavanje nastavnih sadržaja te pisanje zadaće i učenje. Organizirano vrijeme se provodi kroz područja: Jezično-komunikacijsko; Matematičko-logičko, Znanstveno-tehnološko, Socijalizacija, odnos prema sebi, zdravlju, okolini; Kulturno-umjetničko; Igre, sport, rekreacija; Aktivnosti prema odabiru škole</a:t>
                      </a:r>
                      <a:r>
                        <a:rPr lang="hr-HR" sz="1400" b="0" i="0" u="none" strike="noStrike" cap="none" dirty="0" smtClean="0">
                          <a:solidFill>
                            <a:srgbClr val="000000"/>
                          </a:solidFill>
                          <a:latin typeface="Times New Roman"/>
                          <a:ea typeface="Times New Roman"/>
                          <a:cs typeface="Times New Roman"/>
                          <a:sym typeface="Times New Roman"/>
                        </a:rPr>
                        <a:t>.</a:t>
                      </a:r>
                      <a:endParaRPr lang="hr-HR" sz="1400" b="0" i="0" u="none" strike="noStrike" cap="none" dirty="0">
                        <a:solidFill>
                          <a:srgbClr val="000000"/>
                        </a:solidFill>
                        <a:latin typeface="Times New Roman"/>
                        <a:cs typeface="Times New Roman"/>
                        <a:sym typeface="Arial"/>
                      </a:endParaRPr>
                    </a:p>
                  </a:txBody>
                  <a:tcPr marL="91425" marR="91425" marT="91425" marB="91425" anchor="ctr"/>
                </a:tc>
                <a:extLst>
                  <a:ext uri="{0D108BD9-81ED-4DB2-BD59-A6C34878D82A}">
                    <a16:rowId xmlns:a16="http://schemas.microsoft.com/office/drawing/2014/main" val="10004"/>
                  </a:ext>
                </a:extLst>
              </a:tr>
              <a:tr h="403604">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VREMENIK</a:t>
                      </a:r>
                      <a:endParaRPr lang="hr-HR" sz="1600" u="none" strike="noStrike" cap="none" dirty="0">
                        <a:latin typeface="Times New Roman"/>
                      </a:endParaRPr>
                    </a:p>
                  </a:txBody>
                  <a:tcPr marL="91425" marR="91425" marT="91425" marB="91425" anchor="ctr"/>
                </a:tc>
                <a:tc>
                  <a:txBody>
                    <a:bodyPr/>
                    <a:lstStyle/>
                    <a:p>
                      <a:pPr marL="0" marR="0" lvl="0" indent="0" algn="just" rtl="0">
                        <a:lnSpc>
                          <a:spcPct val="100000"/>
                        </a:lnSpc>
                        <a:spcBef>
                          <a:spcPts val="0"/>
                        </a:spcBef>
                        <a:spcAft>
                          <a:spcPts val="0"/>
                        </a:spcAft>
                        <a:buClr>
                          <a:srgbClr val="000000"/>
                        </a:buClr>
                        <a:buSzPts val="325"/>
                        <a:buFont typeface="Calibri"/>
                        <a:buNone/>
                      </a:pPr>
                      <a:r>
                        <a:rPr lang="hr-HR" sz="1400" b="0" i="0" u="none" strike="noStrike" cap="none" dirty="0">
                          <a:solidFill>
                            <a:srgbClr val="000000"/>
                          </a:solidFill>
                          <a:latin typeface="Times New Roman"/>
                          <a:ea typeface="Times New Roman"/>
                          <a:cs typeface="Times New Roman"/>
                          <a:sym typeface="Times New Roman"/>
                        </a:rPr>
                        <a:t>Tijekom školske godine </a:t>
                      </a:r>
                      <a:r>
                        <a:rPr lang="hr-HR" sz="1400" b="0" i="0" u="none" strike="noStrike" cap="none" dirty="0">
                          <a:solidFill>
                            <a:srgbClr val="000000"/>
                          </a:solidFill>
                          <a:latin typeface="Times New Roman"/>
                          <a:ea typeface="Times New Roman"/>
                          <a:cs typeface="Times New Roman"/>
                        </a:rPr>
                        <a:t>2022</a:t>
                      </a:r>
                      <a:r>
                        <a:rPr lang="hr-HR" sz="1400" b="0" i="0" u="none" strike="noStrike" cap="none" dirty="0">
                          <a:solidFill>
                            <a:srgbClr val="000000"/>
                          </a:solidFill>
                          <a:latin typeface="Times New Roman"/>
                          <a:ea typeface="Times New Roman"/>
                          <a:cs typeface="Times New Roman"/>
                          <a:sym typeface="Times New Roman"/>
                        </a:rPr>
                        <a:t>./</a:t>
                      </a:r>
                      <a:r>
                        <a:rPr lang="hr-HR" sz="1400" b="0" i="0" u="none" strike="noStrike" cap="none" dirty="0">
                          <a:solidFill>
                            <a:srgbClr val="000000"/>
                          </a:solidFill>
                          <a:latin typeface="Times New Roman"/>
                          <a:ea typeface="Times New Roman"/>
                          <a:cs typeface="Times New Roman"/>
                        </a:rPr>
                        <a:t>23</a:t>
                      </a:r>
                      <a:r>
                        <a:rPr lang="hr-HR" sz="1400" b="0" i="0" u="none" strike="noStrike" cap="none" dirty="0">
                          <a:solidFill>
                            <a:srgbClr val="000000"/>
                          </a:solidFill>
                          <a:latin typeface="Times New Roman"/>
                          <a:ea typeface="Times New Roman"/>
                          <a:cs typeface="Times New Roman"/>
                          <a:sym typeface="Times New Roman"/>
                        </a:rPr>
                        <a:t>. (25 sati tjedno)</a:t>
                      </a:r>
                      <a:endParaRPr lang="hr-HR" sz="1400" b="0" i="0" u="none" strike="noStrike" cap="none" dirty="0">
                        <a:solidFill>
                          <a:srgbClr val="000000"/>
                        </a:solidFill>
                        <a:latin typeface="Times New Roman"/>
                        <a:cs typeface="Times New Roman"/>
                        <a:sym typeface="Arial"/>
                      </a:endParaRPr>
                    </a:p>
                  </a:txBody>
                  <a:tcPr marL="91425" marR="91425" marT="91425" marB="91425" anchor="ctr"/>
                </a:tc>
                <a:extLst>
                  <a:ext uri="{0D108BD9-81ED-4DB2-BD59-A6C34878D82A}">
                    <a16:rowId xmlns:a16="http://schemas.microsoft.com/office/drawing/2014/main" val="10005"/>
                  </a:ext>
                </a:extLst>
              </a:tr>
              <a:tr h="576589">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TROŠKOVNIK</a:t>
                      </a:r>
                      <a:endParaRPr lang="hr-HR" sz="1600" u="none" strike="noStrike" cap="none" dirty="0">
                        <a:latin typeface="Times New Roman"/>
                      </a:endParaRPr>
                    </a:p>
                  </a:txBody>
                  <a:tcPr marL="91425" marR="91425" marT="91425" marB="91425" anchor="ctr"/>
                </a:tc>
                <a:tc>
                  <a:txBody>
                    <a:bodyPr/>
                    <a:lstStyle/>
                    <a:p>
                      <a:pPr marL="0" marR="0" lvl="0" indent="0" algn="just" rtl="0">
                        <a:lnSpc>
                          <a:spcPct val="100000"/>
                        </a:lnSpc>
                        <a:spcBef>
                          <a:spcPts val="0"/>
                        </a:spcBef>
                        <a:spcAft>
                          <a:spcPts val="0"/>
                        </a:spcAft>
                        <a:buClr>
                          <a:srgbClr val="000000"/>
                        </a:buClr>
                        <a:buSzPts val="325"/>
                        <a:buFont typeface="Calibri"/>
                        <a:buNone/>
                      </a:pPr>
                      <a:r>
                        <a:rPr lang="hr-HR" sz="1400" b="0" i="0" u="none" strike="noStrike" cap="none" dirty="0">
                          <a:solidFill>
                            <a:srgbClr val="000000"/>
                          </a:solidFill>
                          <a:latin typeface="Times New Roman"/>
                          <a:ea typeface="Times New Roman"/>
                          <a:cs typeface="Times New Roman"/>
                          <a:sym typeface="Times New Roman"/>
                        </a:rPr>
                        <a:t>Produženi boravak sufinanciraju roditelji djece i Grad Zagreb.</a:t>
                      </a:r>
                      <a:endParaRPr lang="hr-HR" sz="1400" b="0" i="0" u="none" strike="noStrike" cap="none" dirty="0">
                        <a:solidFill>
                          <a:srgbClr val="000000"/>
                        </a:solidFill>
                        <a:latin typeface="Times New Roman"/>
                        <a:cs typeface="Times New Roman"/>
                        <a:sym typeface="Arial"/>
                      </a:endParaRPr>
                    </a:p>
                    <a:p>
                      <a:pPr marL="0" marR="0" lvl="0" indent="0" algn="just" rtl="0">
                        <a:lnSpc>
                          <a:spcPct val="100000"/>
                        </a:lnSpc>
                        <a:spcBef>
                          <a:spcPts val="0"/>
                        </a:spcBef>
                        <a:spcAft>
                          <a:spcPts val="0"/>
                        </a:spcAft>
                        <a:buClr>
                          <a:srgbClr val="000000"/>
                        </a:buClr>
                        <a:buSzPts val="325"/>
                        <a:buFont typeface="Calibri"/>
                        <a:buNone/>
                      </a:pPr>
                      <a:r>
                        <a:rPr lang="hr-HR" sz="1400" b="0" i="0" u="none" strike="noStrike" cap="none" dirty="0">
                          <a:solidFill>
                            <a:srgbClr val="000000"/>
                          </a:solidFill>
                          <a:latin typeface="Times New Roman"/>
                          <a:ea typeface="Times New Roman"/>
                          <a:cs typeface="Times New Roman"/>
                          <a:sym typeface="Times New Roman"/>
                        </a:rPr>
                        <a:t>Radni materijali: papiri, bojice, škare, ljepila, drvo, žica, društvene igre, sportski rekviziti</a:t>
                      </a:r>
                      <a:endParaRPr lang="hr-HR" sz="1400" b="0" i="0" u="none" strike="noStrike" cap="none" dirty="0">
                        <a:solidFill>
                          <a:srgbClr val="000000"/>
                        </a:solidFill>
                        <a:latin typeface="Times New Roman"/>
                        <a:cs typeface="Times New Roman"/>
                        <a:sym typeface="Arial"/>
                      </a:endParaRPr>
                    </a:p>
                  </a:txBody>
                  <a:tcPr marL="91425" marR="91425" marT="91425" marB="91425" anchor="ctr"/>
                </a:tc>
                <a:extLst>
                  <a:ext uri="{0D108BD9-81ED-4DB2-BD59-A6C34878D82A}">
                    <a16:rowId xmlns:a16="http://schemas.microsoft.com/office/drawing/2014/main" val="10006"/>
                  </a:ext>
                </a:extLst>
              </a:tr>
              <a:tr h="936677">
                <a:tc>
                  <a:txBody>
                    <a:bodyPr/>
                    <a:lstStyle/>
                    <a:p>
                      <a:pPr marL="0" marR="0" lvl="0" indent="0" algn="l" rtl="0">
                        <a:lnSpc>
                          <a:spcPct val="100000"/>
                        </a:lnSpc>
                        <a:spcBef>
                          <a:spcPts val="0"/>
                        </a:spcBef>
                        <a:spcAft>
                          <a:spcPts val="0"/>
                        </a:spcAft>
                        <a:buClr>
                          <a:schemeClr val="dk1"/>
                        </a:buClr>
                        <a:buSzPts val="325"/>
                        <a:buFont typeface="Calibri"/>
                        <a:buNone/>
                      </a:pPr>
                      <a:r>
                        <a:rPr lang="hr-HR" sz="1600" b="1" u="none" strike="noStrike" cap="none" dirty="0">
                          <a:latin typeface="Times New Roman"/>
                          <a:ea typeface="Times New Roman"/>
                          <a:cs typeface="Times New Roman"/>
                          <a:sym typeface="Times New Roman"/>
                        </a:rPr>
                        <a:t>VREDNOVANJE I KORIŠTENJE REZULTATA RADA</a:t>
                      </a:r>
                      <a:endParaRPr lang="hr-HR" sz="1600" u="none" strike="noStrike" cap="none" dirty="0">
                        <a:latin typeface="Times New Roman"/>
                      </a:endParaRPr>
                    </a:p>
                  </a:txBody>
                  <a:tcPr marL="91425" marR="91425" marT="91425" marB="91425" anchor="ctr"/>
                </a:tc>
                <a:tc>
                  <a:txBody>
                    <a:bodyPr/>
                    <a:lstStyle/>
                    <a:p>
                      <a:pPr marL="0" marR="0" lvl="0" indent="0" algn="just" rtl="0">
                        <a:lnSpc>
                          <a:spcPct val="100000"/>
                        </a:lnSpc>
                        <a:spcBef>
                          <a:spcPts val="0"/>
                        </a:spcBef>
                        <a:spcAft>
                          <a:spcPts val="0"/>
                        </a:spcAft>
                        <a:buClr>
                          <a:srgbClr val="000000"/>
                        </a:buClr>
                        <a:buSzPts val="325"/>
                        <a:buFont typeface="Calibri"/>
                        <a:buNone/>
                      </a:pPr>
                      <a:r>
                        <a:rPr lang="hr-HR" sz="1400" b="0" i="0" u="none" strike="noStrike" cap="none" dirty="0">
                          <a:solidFill>
                            <a:srgbClr val="000000"/>
                          </a:solidFill>
                          <a:latin typeface="Times New Roman"/>
                          <a:ea typeface="Times New Roman"/>
                          <a:cs typeface="Times New Roman"/>
                          <a:sym typeface="Times New Roman"/>
                        </a:rPr>
                        <a:t>Uspjeh učenika vidljiv je kroz uspjeh u redovnoj nastavi i kroz zadovoljstvo učenika i roditelja, kroz projekte, sudjelovanju na priredbama, natjecanjima. Izložba likovnih radova na panoima.</a:t>
                      </a:r>
                      <a:endParaRPr lang="hr-HR" sz="1400" b="0" i="0" u="none" strike="noStrike" cap="none" dirty="0">
                        <a:solidFill>
                          <a:srgbClr val="000000"/>
                        </a:solidFill>
                        <a:latin typeface="Times New Roman"/>
                        <a:cs typeface="Times New Roman"/>
                        <a:sym typeface="Arial"/>
                      </a:endParaRPr>
                    </a:p>
                  </a:txBody>
                  <a:tcPr marL="91425" marR="91425" marT="91425" marB="91425" anchor="ct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1" name="Google Shape;571;p53"/>
          <p:cNvSpPr/>
          <p:nvPr/>
        </p:nvSpPr>
        <p:spPr>
          <a:xfrm>
            <a:off x="1716300" y="1947383"/>
            <a:ext cx="5711400" cy="2477133"/>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 sz="3600" b="1" i="0" u="none" strike="noStrike" cap="none">
                <a:solidFill>
                  <a:schemeClr val="dk1"/>
                </a:solidFill>
                <a:latin typeface="Calibri"/>
                <a:ea typeface="Calibri"/>
                <a:cs typeface="Calibri"/>
                <a:sym typeface="Calibri"/>
              </a:rPr>
              <a:t>IZVANNASTAVNE AKTIVNOSTI PREDMETNE NASTAVE</a:t>
            </a:r>
            <a:endParaRPr sz="3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5"/>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 name="Tablica 4"/>
          <p:cNvGraphicFramePr>
            <a:graphicFrameLocks noGrp="1"/>
          </p:cNvGraphicFramePr>
          <p:nvPr>
            <p:extLst>
              <p:ext uri="{D42A27DB-BD31-4B8C-83A1-F6EECF244321}">
                <p14:modId xmlns:p14="http://schemas.microsoft.com/office/powerpoint/2010/main" val="720205899"/>
              </p:ext>
            </p:extLst>
          </p:nvPr>
        </p:nvGraphicFramePr>
        <p:xfrm>
          <a:off x="235974" y="274636"/>
          <a:ext cx="8672051" cy="6501130"/>
        </p:xfrm>
        <a:graphic>
          <a:graphicData uri="http://schemas.openxmlformats.org/drawingml/2006/table">
            <a:tbl>
              <a:tblPr/>
              <a:tblGrid>
                <a:gridCol w="2628524">
                  <a:extLst>
                    <a:ext uri="{9D8B030D-6E8A-4147-A177-3AD203B41FA5}">
                      <a16:colId xmlns:a16="http://schemas.microsoft.com/office/drawing/2014/main" val="2434705384"/>
                    </a:ext>
                  </a:extLst>
                </a:gridCol>
                <a:gridCol w="6043527">
                  <a:extLst>
                    <a:ext uri="{9D8B030D-6E8A-4147-A177-3AD203B41FA5}">
                      <a16:colId xmlns:a16="http://schemas.microsoft.com/office/drawing/2014/main" val="109725923"/>
                    </a:ext>
                  </a:extLst>
                </a:gridCol>
              </a:tblGrid>
              <a:tr h="552938">
                <a:tc>
                  <a:txBody>
                    <a:bodyPr/>
                    <a:lstStyle/>
                    <a:p>
                      <a:pPr algn="l" fontAlgn="base"/>
                      <a:r>
                        <a:rPr lang="en-US" sz="1600" b="1" i="0" u="none" strike="noStrike" dirty="0" smtClean="0">
                          <a:solidFill>
                            <a:srgbClr val="000000"/>
                          </a:solidFill>
                          <a:effectLst/>
                          <a:latin typeface="Times New Roman"/>
                          <a:cs typeface="Times New Roman"/>
                        </a:rPr>
                        <a:t>NAZIV </a:t>
                      </a:r>
                      <a:r>
                        <a:rPr lang="en-US" sz="1600" b="1" i="0" u="none" strike="noStrike" dirty="0">
                          <a:solidFill>
                            <a:srgbClr val="000000"/>
                          </a:solidFill>
                          <a:effectLst/>
                          <a:latin typeface="Times New Roman"/>
                          <a:cs typeface="Times New Roman"/>
                        </a:rPr>
                        <a:t>AKTIVNOSTI</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endParaRPr lang="hr-HR" sz="1600" b="1" i="0" u="none" strike="noStrike" dirty="0" smtClean="0">
                        <a:solidFill>
                          <a:srgbClr val="000000"/>
                        </a:solidFill>
                        <a:effectLst/>
                        <a:latin typeface="Times New Roman"/>
                        <a:cs typeface="Times New Roman"/>
                      </a:endParaRPr>
                    </a:p>
                    <a:p>
                      <a:pPr algn="ctr" fontAlgn="base"/>
                      <a:r>
                        <a:rPr lang="hr-HR" sz="1600" b="1" i="0" u="none" strike="noStrike" dirty="0" smtClean="0">
                          <a:solidFill>
                            <a:srgbClr val="000000"/>
                          </a:solidFill>
                          <a:effectLst/>
                          <a:latin typeface="Times New Roman"/>
                          <a:cs typeface="Times New Roman"/>
                        </a:rPr>
                        <a:t>PRVA POMOĆ</a:t>
                      </a:r>
                    </a:p>
                    <a:p>
                      <a:pPr algn="ctr" fontAlgn="base"/>
                      <a:r>
                        <a:rPr lang="hr-HR" sz="1600" b="1" i="0" u="none" strike="noStrike" baseline="0" dirty="0">
                          <a:solidFill>
                            <a:srgbClr val="000000"/>
                          </a:solidFill>
                          <a:effectLst/>
                          <a:latin typeface="Times New Roman"/>
                          <a:cs typeface="Times New Roman"/>
                        </a:rPr>
                        <a:t> </a:t>
                      </a:r>
                      <a:r>
                        <a:rPr lang="hr-HR" sz="1600" b="1" i="0" u="none" strike="noStrike" baseline="0" dirty="0" smtClean="0">
                          <a:solidFill>
                            <a:srgbClr val="000000"/>
                          </a:solidFill>
                          <a:effectLst/>
                          <a:latin typeface="Times New Roman"/>
                          <a:cs typeface="Times New Roman"/>
                        </a:rPr>
                        <a:t>izvannastavna aktivnost za učenike predmetne nastave</a:t>
                      </a:r>
                    </a:p>
                    <a:p>
                      <a:pPr algn="ctr" fontAlgn="base"/>
                      <a:endParaRPr lang="en-US" sz="1600" b="0" i="0" dirty="0">
                        <a:solidFill>
                          <a:srgbClr val="FF0000"/>
                        </a:solidFill>
                        <a:effectLst/>
                        <a:latin typeface="Times New Roman" panose="02020603050405020304" pitchFamily="18" charset="0"/>
                        <a:cs typeface="Times New Roman" panose="02020603050405020304" pitchFamily="18" charset="0"/>
                      </a:endParaRPr>
                    </a:p>
                  </a:txBody>
                  <a:tcPr marL="43417" marR="43417" marT="21709" marB="21709"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41268"/>
                  </a:ext>
                </a:extLst>
              </a:tr>
              <a:tr h="1128050">
                <a:tc>
                  <a:txBody>
                    <a:bodyPr/>
                    <a:lstStyle/>
                    <a:p>
                      <a:pPr algn="l" fontAlgn="base"/>
                      <a:r>
                        <a:rPr lang="en-US" sz="1600" b="1" i="0" u="none" strike="noStrike" dirty="0">
                          <a:solidFill>
                            <a:srgbClr val="000000"/>
                          </a:solidFill>
                          <a:effectLst/>
                          <a:latin typeface="Times New Roman"/>
                          <a:cs typeface="Times New Roman"/>
                        </a:rPr>
                        <a:t>CILJ AKTIVNOSTI</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b="0" i="0" u="none" strike="noStrike" dirty="0">
                          <a:solidFill>
                            <a:srgbClr val="000000"/>
                          </a:solidFill>
                          <a:effectLst/>
                          <a:latin typeface="Times New Roman"/>
                          <a:cs typeface="Times New Roman"/>
                        </a:rPr>
                        <a:t>Cilj aktivnosti je </a:t>
                      </a:r>
                      <a:r>
                        <a:rPr lang="hr-HR" sz="1400" dirty="0">
                          <a:latin typeface="Times New Roman"/>
                          <a:cs typeface="Times New Roman"/>
                        </a:rPr>
                        <a:t>osposobiti učenike u pružanju prve pomoći,</a:t>
                      </a:r>
                      <a:r>
                        <a:rPr lang="hr-HR" sz="1400" baseline="0" dirty="0">
                          <a:latin typeface="Times New Roman"/>
                          <a:cs typeface="Times New Roman"/>
                        </a:rPr>
                        <a:t> primjenu prve pomoći koristeći znanja stečena kroz nastavu biologije i kemije te </a:t>
                      </a:r>
                      <a:r>
                        <a:rPr lang="hr-HR" sz="1400" dirty="0">
                          <a:latin typeface="Times New Roman"/>
                          <a:cs typeface="Times New Roman"/>
                        </a:rPr>
                        <a:t>stvoriti mrežu učenika koji su educirani u području pružanja prve pomoći.</a:t>
                      </a:r>
                      <a:endParaRPr lang="en-US" sz="1400" b="0" i="0" dirty="0">
                        <a:solidFill>
                          <a:srgbClr val="000000"/>
                        </a:solidFill>
                        <a:effectLst/>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368978"/>
                  </a:ext>
                </a:extLst>
              </a:tr>
              <a:tr h="1054691">
                <a:tc>
                  <a:txBody>
                    <a:bodyPr/>
                    <a:lstStyle/>
                    <a:p>
                      <a:pPr algn="l" fontAlgn="base"/>
                      <a:r>
                        <a:rPr lang="en-US" sz="1600" b="1" i="0" u="none" strike="noStrike" dirty="0">
                          <a:solidFill>
                            <a:srgbClr val="000000"/>
                          </a:solidFill>
                          <a:effectLst/>
                          <a:latin typeface="Times New Roman"/>
                          <a:cs typeface="Times New Roman"/>
                        </a:rPr>
                        <a:t>NAMJENA</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dirty="0">
                          <a:latin typeface="Times New Roman"/>
                          <a:cs typeface="Times New Roman"/>
                        </a:rPr>
                        <a:t>Aktivnost je namijenjena učenicima</a:t>
                      </a:r>
                      <a:r>
                        <a:rPr lang="hr-HR" sz="1400" baseline="0" dirty="0">
                          <a:latin typeface="Times New Roman"/>
                          <a:cs typeface="Times New Roman"/>
                        </a:rPr>
                        <a:t> sa ciljem stjecanja vještina iz pružanja prve pomoći kroz stečena znanja te primjena stečenog znanja u školi i zajednici.</a:t>
                      </a:r>
                      <a:endParaRPr lang="en-US" sz="1400" b="0" i="0" dirty="0">
                        <a:solidFill>
                          <a:srgbClr val="000000"/>
                        </a:solidFill>
                        <a:effectLst/>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018"/>
                  </a:ext>
                </a:extLst>
              </a:tr>
              <a:tr h="353452">
                <a:tc>
                  <a:txBody>
                    <a:bodyPr/>
                    <a:lstStyle/>
                    <a:p>
                      <a:pPr algn="l" fontAlgn="base"/>
                      <a:r>
                        <a:rPr lang="en-US" sz="1600" b="1" i="0" u="none" strike="noStrike" dirty="0">
                          <a:solidFill>
                            <a:srgbClr val="000000"/>
                          </a:solidFill>
                          <a:effectLst/>
                          <a:latin typeface="Times New Roman"/>
                          <a:cs typeface="Times New Roman"/>
                        </a:rPr>
                        <a:t>NOSITELJ</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en-US" sz="1400" b="0" i="0" dirty="0">
                          <a:solidFill>
                            <a:srgbClr val="000000"/>
                          </a:solidFill>
                          <a:effectLst/>
                          <a:latin typeface="Times New Roman"/>
                          <a:cs typeface="Times New Roman"/>
                        </a:rPr>
                        <a:t>Tanja </a:t>
                      </a:r>
                      <a:r>
                        <a:rPr lang="en-US" sz="1400" b="0" i="0" dirty="0" err="1" smtClean="0">
                          <a:solidFill>
                            <a:srgbClr val="000000"/>
                          </a:solidFill>
                          <a:effectLst/>
                          <a:latin typeface="Times New Roman"/>
                          <a:cs typeface="Times New Roman"/>
                        </a:rPr>
                        <a:t>Prigorec</a:t>
                      </a:r>
                      <a:endParaRPr lang="en-US" sz="1400" b="0" i="0" dirty="0">
                        <a:solidFill>
                          <a:srgbClr val="000000"/>
                        </a:solidFill>
                        <a:effectLst/>
                        <a:latin typeface="Times New Roman" panose="02020603050405020304" pitchFamily="18" charset="0"/>
                        <a:cs typeface="Times New Roman" panose="02020603050405020304" pitchFamily="18"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622843"/>
                  </a:ext>
                </a:extLst>
              </a:tr>
              <a:tr h="1210364">
                <a:tc>
                  <a:txBody>
                    <a:bodyPr/>
                    <a:lstStyle/>
                    <a:p>
                      <a:pPr algn="l" fontAlgn="base"/>
                      <a:r>
                        <a:rPr lang="en-US" sz="1600" b="1" i="0" u="none" strike="noStrike" dirty="0">
                          <a:solidFill>
                            <a:srgbClr val="000000"/>
                          </a:solidFill>
                          <a:effectLst/>
                          <a:latin typeface="Times New Roman"/>
                          <a:cs typeface="Times New Roman"/>
                        </a:rPr>
                        <a:t>NAČIN </a:t>
                      </a:r>
                      <a:endParaRPr lang="hr-HR" sz="1600" b="1" i="0" u="none" strike="noStrike" dirty="0">
                        <a:solidFill>
                          <a:srgbClr val="000000"/>
                        </a:solidFill>
                        <a:effectLst/>
                        <a:latin typeface="Times New Roman"/>
                        <a:cs typeface="Times New Roman"/>
                      </a:endParaRPr>
                    </a:p>
                    <a:p>
                      <a:pPr algn="l" fontAlgn="base"/>
                      <a:r>
                        <a:rPr lang="en-US" sz="1600" b="1" i="0" u="none" strike="noStrike" dirty="0">
                          <a:solidFill>
                            <a:srgbClr val="000000"/>
                          </a:solidFill>
                          <a:effectLst/>
                          <a:latin typeface="Times New Roman"/>
                          <a:cs typeface="Times New Roman"/>
                        </a:rPr>
                        <a:t>REALIZACIJE</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hr-HR" sz="1400" dirty="0">
                          <a:latin typeface="Times New Roman"/>
                          <a:cs typeface="Times New Roman"/>
                        </a:rPr>
                        <a:t>- tjedni sastanci </a:t>
                      </a:r>
                      <a:br>
                        <a:rPr lang="hr-HR" sz="1400" dirty="0">
                          <a:latin typeface="Times New Roman"/>
                          <a:cs typeface="Times New Roman"/>
                        </a:rPr>
                      </a:br>
                      <a:r>
                        <a:rPr lang="hr-HR" sz="1400" dirty="0">
                          <a:latin typeface="Times New Roman"/>
                          <a:cs typeface="Times New Roman"/>
                        </a:rPr>
                        <a:t>- edukacija iz pružanja prve pomoći u Crvenom križu  </a:t>
                      </a:r>
                      <a:br>
                        <a:rPr lang="hr-HR" sz="1400" dirty="0">
                          <a:latin typeface="Times New Roman"/>
                          <a:cs typeface="Times New Roman"/>
                        </a:rPr>
                      </a:br>
                      <a:r>
                        <a:rPr lang="hr-HR" sz="1400" dirty="0">
                          <a:latin typeface="Times New Roman"/>
                          <a:cs typeface="Times New Roman"/>
                        </a:rPr>
                        <a:t>- vježbanje elemenata iz pružanja prve pomoći </a:t>
                      </a:r>
                      <a:br>
                        <a:rPr lang="hr-HR" sz="1400" dirty="0">
                          <a:latin typeface="Times New Roman"/>
                          <a:cs typeface="Times New Roman"/>
                        </a:rPr>
                      </a:br>
                      <a:r>
                        <a:rPr lang="hr-HR" sz="1400" dirty="0">
                          <a:latin typeface="Times New Roman"/>
                          <a:cs typeface="Times New Roman"/>
                        </a:rPr>
                        <a:t>- sudjelovanje na natjecanjima </a:t>
                      </a:r>
                      <a:endParaRPr lang="en-US" sz="1400" b="0" i="0" dirty="0">
                        <a:solidFill>
                          <a:srgbClr val="000000"/>
                        </a:solidFill>
                        <a:effectLst/>
                        <a:latin typeface="Times New Roman" panose="02020603050405020304" pitchFamily="18" charset="0"/>
                        <a:cs typeface="Times New Roman" panose="02020603050405020304" pitchFamily="18"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6699"/>
                  </a:ext>
                </a:extLst>
              </a:tr>
              <a:tr h="363774">
                <a:tc>
                  <a:txBody>
                    <a:bodyPr/>
                    <a:lstStyle/>
                    <a:p>
                      <a:pPr algn="l" fontAlgn="base"/>
                      <a:r>
                        <a:rPr lang="en-US" sz="1600" b="1" i="0" u="none" strike="noStrike" dirty="0">
                          <a:solidFill>
                            <a:srgbClr val="000000"/>
                          </a:solidFill>
                          <a:effectLst/>
                          <a:latin typeface="Times New Roman"/>
                          <a:cs typeface="Times New Roman"/>
                        </a:rPr>
                        <a:t>VREMENIK</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pl-PL" sz="1400" b="0" i="0" u="none" strike="noStrike" dirty="0">
                          <a:solidFill>
                            <a:srgbClr val="000000"/>
                          </a:solidFill>
                          <a:effectLst/>
                          <a:latin typeface="Times New Roman"/>
                          <a:cs typeface="Times New Roman"/>
                        </a:rPr>
                        <a:t>Jedan školski sat tjedno kroz nastavnu godinu 2022/2023.</a:t>
                      </a:r>
                      <a:r>
                        <a:rPr lang="pl-PL" sz="14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536541"/>
                  </a:ext>
                </a:extLst>
              </a:tr>
              <a:tr h="353452">
                <a:tc>
                  <a:txBody>
                    <a:bodyPr/>
                    <a:lstStyle/>
                    <a:p>
                      <a:pPr algn="l" fontAlgn="base"/>
                      <a:r>
                        <a:rPr lang="en-US" sz="1600" b="1" i="0" u="none" strike="noStrike" dirty="0">
                          <a:solidFill>
                            <a:srgbClr val="000000"/>
                          </a:solidFill>
                          <a:effectLst/>
                          <a:latin typeface="Times New Roman"/>
                          <a:cs typeface="Times New Roman"/>
                        </a:rPr>
                        <a:t>TROŠKOVNIK</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dirty="0">
                          <a:latin typeface="Times New Roman"/>
                          <a:cs typeface="Times New Roman"/>
                        </a:rPr>
                        <a:t>Stručna literatura, pribor za pružanje prve pomoći</a:t>
                      </a:r>
                      <a:endParaRPr lang="en-US" sz="1400" b="0" i="0" dirty="0">
                        <a:solidFill>
                          <a:srgbClr val="000000"/>
                        </a:solidFill>
                        <a:effectLst/>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923885"/>
                  </a:ext>
                </a:extLst>
              </a:tr>
              <a:tr h="1018569">
                <a:tc>
                  <a:txBody>
                    <a:bodyPr/>
                    <a:lstStyle/>
                    <a:p>
                      <a:pPr algn="l" fontAlgn="base"/>
                      <a:r>
                        <a:rPr lang="en-US" sz="1600" b="1" i="0" u="none" strike="noStrike" dirty="0">
                          <a:solidFill>
                            <a:srgbClr val="000000"/>
                          </a:solidFill>
                          <a:effectLst/>
                          <a:latin typeface="Times New Roman"/>
                          <a:cs typeface="Times New Roman"/>
                        </a:rPr>
                        <a:t>VREDNOVANJE I KORIŠTENJE </a:t>
                      </a:r>
                      <a:endParaRPr lang="hr-HR" sz="1600" b="1" i="0" u="none" strike="noStrike" dirty="0">
                        <a:solidFill>
                          <a:srgbClr val="000000"/>
                        </a:solidFill>
                        <a:effectLst/>
                        <a:latin typeface="Times New Roman"/>
                        <a:cs typeface="Times New Roman"/>
                      </a:endParaRPr>
                    </a:p>
                    <a:p>
                      <a:pPr algn="l" fontAlgn="base"/>
                      <a:r>
                        <a:rPr lang="en-US" sz="1600" b="1" i="0" u="none" strike="noStrike" dirty="0">
                          <a:solidFill>
                            <a:srgbClr val="000000"/>
                          </a:solidFill>
                          <a:effectLst/>
                          <a:latin typeface="Times New Roman"/>
                          <a:cs typeface="Times New Roman"/>
                        </a:rPr>
                        <a:t>REZULTATA RADA</a:t>
                      </a:r>
                      <a:r>
                        <a:rPr lang="en-US" sz="1600" b="0" i="0" dirty="0">
                          <a:solidFill>
                            <a:srgbClr val="000000"/>
                          </a:solidFill>
                          <a:effectLst/>
                          <a:latin typeface="Times New Roman"/>
                          <a:cs typeface="Times New Roman"/>
                        </a:rPr>
                        <a: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endParaRPr lang="hr-HR" sz="1400" dirty="0" smtClean="0">
                        <a:latin typeface="Times New Roman"/>
                        <a:cs typeface="Times New Roman"/>
                      </a:endParaRPr>
                    </a:p>
                    <a:p>
                      <a:pPr algn="just" fontAlgn="base"/>
                      <a:r>
                        <a:rPr lang="hr-HR" sz="1400" dirty="0" smtClean="0">
                          <a:latin typeface="Times New Roman"/>
                          <a:cs typeface="Times New Roman"/>
                        </a:rPr>
                        <a:t>Zainteresiranost </a:t>
                      </a:r>
                      <a:r>
                        <a:rPr lang="hr-HR" sz="1400" dirty="0">
                          <a:latin typeface="Times New Roman"/>
                          <a:cs typeface="Times New Roman"/>
                        </a:rPr>
                        <a:t>učenika za provođenjem aktivnosti (broj prijavljenih učenika), uspjeh učenika na natjecanjima. </a:t>
                      </a:r>
                      <a:endParaRPr lang="en-US" sz="1400" b="0" i="0" dirty="0">
                        <a:solidFill>
                          <a:srgbClr val="000000"/>
                        </a:solidFill>
                        <a:effectLst/>
                        <a:latin typeface="Times New Roman" panose="02020603050405020304" pitchFamily="18" charset="0"/>
                        <a:cs typeface="Times New Roman" panose="02020603050405020304" pitchFamily="18"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59914"/>
                  </a:ext>
                </a:extLst>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5"/>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 name="Tablica 4"/>
          <p:cNvGraphicFramePr>
            <a:graphicFrameLocks noGrp="1"/>
          </p:cNvGraphicFramePr>
          <p:nvPr>
            <p:extLst>
              <p:ext uri="{D42A27DB-BD31-4B8C-83A1-F6EECF244321}">
                <p14:modId xmlns:p14="http://schemas.microsoft.com/office/powerpoint/2010/main" val="1515644324"/>
              </p:ext>
            </p:extLst>
          </p:nvPr>
        </p:nvGraphicFramePr>
        <p:xfrm>
          <a:off x="216920" y="137318"/>
          <a:ext cx="8628500" cy="6365083"/>
        </p:xfrm>
        <a:graphic>
          <a:graphicData uri="http://schemas.openxmlformats.org/drawingml/2006/table">
            <a:tbl>
              <a:tblPr/>
              <a:tblGrid>
                <a:gridCol w="2359632">
                  <a:extLst>
                    <a:ext uri="{9D8B030D-6E8A-4147-A177-3AD203B41FA5}">
                      <a16:colId xmlns:a16="http://schemas.microsoft.com/office/drawing/2014/main" val="2434705384"/>
                    </a:ext>
                  </a:extLst>
                </a:gridCol>
                <a:gridCol w="6268868">
                  <a:extLst>
                    <a:ext uri="{9D8B030D-6E8A-4147-A177-3AD203B41FA5}">
                      <a16:colId xmlns:a16="http://schemas.microsoft.com/office/drawing/2014/main" val="109725923"/>
                    </a:ext>
                  </a:extLst>
                </a:gridCol>
              </a:tblGrid>
              <a:tr h="1032461">
                <a:tc>
                  <a:txBody>
                    <a:bodyPr/>
                    <a:lstStyle/>
                    <a:p>
                      <a:pPr algn="l" fontAlgn="base"/>
                      <a:r>
                        <a:rPr lang="en-US" sz="1600" b="1" i="0" u="none" strike="noStrike" dirty="0">
                          <a:solidFill>
                            <a:srgbClr val="000000"/>
                          </a:solidFill>
                          <a:effectLst/>
                          <a:latin typeface="Times New Roman"/>
                          <a:cs typeface="Times New Roman"/>
                        </a:rPr>
                        <a:t>NAZIV AKTIVNOSTI</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endParaRPr lang="hr-HR" sz="1600" b="1" i="0" u="none" strike="noStrike" dirty="0" smtClean="0">
                        <a:solidFill>
                          <a:srgbClr val="000000"/>
                        </a:solidFill>
                        <a:effectLst/>
                        <a:latin typeface="Times New Roman"/>
                        <a:cs typeface="Times New Roman"/>
                      </a:endParaRPr>
                    </a:p>
                    <a:p>
                      <a:pPr algn="ctr" fontAlgn="base"/>
                      <a:r>
                        <a:rPr lang="hr-HR" sz="1600" b="1" i="0" u="none" strike="noStrike" dirty="0" smtClean="0">
                          <a:solidFill>
                            <a:srgbClr val="000000"/>
                          </a:solidFill>
                          <a:effectLst/>
                          <a:latin typeface="Times New Roman"/>
                          <a:cs typeface="Times New Roman"/>
                        </a:rPr>
                        <a:t>LITERARNA GRUPA</a:t>
                      </a:r>
                    </a:p>
                    <a:p>
                      <a:pPr algn="ctr" fontAlgn="base"/>
                      <a:r>
                        <a:rPr lang="hr-HR" sz="1600" b="1" i="0" u="none" strike="noStrike" dirty="0" smtClean="0">
                          <a:solidFill>
                            <a:srgbClr val="000000"/>
                          </a:solidFill>
                          <a:effectLst/>
                          <a:latin typeface="Times New Roman"/>
                          <a:cs typeface="Times New Roman"/>
                        </a:rPr>
                        <a:t> izvannastavna aktivnost za učenike predmetne nastave</a:t>
                      </a:r>
                    </a:p>
                    <a:p>
                      <a:pPr algn="ctr" fontAlgn="base"/>
                      <a:endParaRPr lang="hr-HR" sz="1600" b="1" i="0" u="none" strike="noStrike" dirty="0">
                        <a:solidFill>
                          <a:srgbClr val="000000"/>
                        </a:solidFill>
                        <a:effectLst/>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41268"/>
                  </a:ext>
                </a:extLst>
              </a:tr>
              <a:tr h="1302461">
                <a:tc>
                  <a:txBody>
                    <a:bodyPr/>
                    <a:lstStyle/>
                    <a:p>
                      <a:pPr algn="l" fontAlgn="base"/>
                      <a:r>
                        <a:rPr lang="en-US" sz="1600" b="1" i="0" u="none" strike="noStrike" dirty="0">
                          <a:solidFill>
                            <a:srgbClr val="000000"/>
                          </a:solidFill>
                          <a:effectLst/>
                          <a:latin typeface="Times New Roman"/>
                          <a:cs typeface="Times New Roman"/>
                        </a:rPr>
                        <a:t>CILJ AKTIVNOSTI</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b="0" i="0" u="none" strike="noStrike" dirty="0" smtClean="0">
                          <a:solidFill>
                            <a:srgbClr val="000000"/>
                          </a:solidFill>
                          <a:effectLst/>
                          <a:latin typeface="Times New Roman"/>
                          <a:cs typeface="Times New Roman"/>
                        </a:rPr>
                        <a:t>Poticati </a:t>
                      </a:r>
                      <a:r>
                        <a:rPr lang="hr-HR" sz="1400" b="0" i="0" u="none" strike="noStrike" dirty="0">
                          <a:solidFill>
                            <a:srgbClr val="000000"/>
                          </a:solidFill>
                          <a:effectLst/>
                          <a:latin typeface="Times New Roman"/>
                          <a:cs typeface="Times New Roman"/>
                        </a:rPr>
                        <a:t>čitanje vrijednih književnih djela i razvoj  sposobnost izražavanja doživljaja, osjećaja, misli i </a:t>
                      </a:r>
                      <a:r>
                        <a:rPr lang="hr-HR" sz="1400" b="0" i="0" u="none" strike="noStrike" dirty="0" smtClean="0">
                          <a:solidFill>
                            <a:srgbClr val="000000"/>
                          </a:solidFill>
                          <a:effectLst/>
                          <a:latin typeface="Times New Roman"/>
                          <a:cs typeface="Times New Roman"/>
                        </a:rPr>
                        <a:t>stavova. Usavršiti </a:t>
                      </a:r>
                      <a:r>
                        <a:rPr lang="hr-HR" sz="1400" b="0" i="0" u="none" strike="noStrike" dirty="0">
                          <a:solidFill>
                            <a:srgbClr val="000000"/>
                          </a:solidFill>
                          <a:effectLst/>
                          <a:latin typeface="Times New Roman"/>
                          <a:cs typeface="Times New Roman"/>
                        </a:rPr>
                        <a:t>vještine jezičnoga </a:t>
                      </a:r>
                      <a:r>
                        <a:rPr lang="hr-HR" sz="1400" b="0" i="0" u="none" strike="noStrike" dirty="0" smtClean="0">
                          <a:solidFill>
                            <a:srgbClr val="000000"/>
                          </a:solidFill>
                          <a:effectLst/>
                          <a:latin typeface="Times New Roman"/>
                          <a:cs typeface="Times New Roman"/>
                        </a:rPr>
                        <a:t>izražavanja.</a:t>
                      </a:r>
                      <a:r>
                        <a:rPr lang="hr-HR" sz="1400" b="0" i="0" u="none" strike="noStrike" baseline="0" dirty="0">
                          <a:solidFill>
                            <a:srgbClr val="000000"/>
                          </a:solidFill>
                          <a:effectLst/>
                          <a:latin typeface="Times New Roman"/>
                          <a:cs typeface="Times New Roman"/>
                        </a:rPr>
                        <a:t> </a:t>
                      </a:r>
                      <a:r>
                        <a:rPr lang="hr-HR" sz="1400" b="0" i="0" u="none" strike="noStrike" baseline="0" dirty="0" smtClean="0">
                          <a:solidFill>
                            <a:srgbClr val="000000"/>
                          </a:solidFill>
                          <a:effectLst/>
                          <a:latin typeface="Times New Roman"/>
                          <a:cs typeface="Times New Roman"/>
                        </a:rPr>
                        <a:t>U</a:t>
                      </a:r>
                      <a:r>
                        <a:rPr lang="hr-HR" sz="1400" b="0" i="0" u="none" strike="noStrike" dirty="0" smtClean="0">
                          <a:solidFill>
                            <a:srgbClr val="000000"/>
                          </a:solidFill>
                          <a:effectLst/>
                          <a:latin typeface="Times New Roman"/>
                          <a:cs typeface="Times New Roman"/>
                        </a:rPr>
                        <a:t>poznati</a:t>
                      </a:r>
                      <a:r>
                        <a:rPr lang="hr-HR" sz="1400" b="0" i="0" u="none" strike="noStrike" dirty="0">
                          <a:solidFill>
                            <a:srgbClr val="000000"/>
                          </a:solidFill>
                          <a:effectLst/>
                          <a:latin typeface="Times New Roman"/>
                          <a:cs typeface="Times New Roman"/>
                        </a:rPr>
                        <a:t>  najvažnije zakonitosti oblikovanja literarnog </a:t>
                      </a:r>
                      <a:r>
                        <a:rPr lang="hr-HR" sz="1400" b="0" i="0" u="none" strike="noStrike" dirty="0" smtClean="0">
                          <a:solidFill>
                            <a:srgbClr val="000000"/>
                          </a:solidFill>
                          <a:effectLst/>
                          <a:latin typeface="Times New Roman"/>
                          <a:cs typeface="Times New Roman"/>
                        </a:rPr>
                        <a:t>teksta. Tragati </a:t>
                      </a:r>
                      <a:r>
                        <a:rPr lang="hr-HR" sz="1400" b="0" i="0" u="none" strike="noStrike" dirty="0">
                          <a:solidFill>
                            <a:srgbClr val="000000"/>
                          </a:solidFill>
                          <a:effectLst/>
                          <a:latin typeface="Times New Roman"/>
                          <a:cs typeface="Times New Roman"/>
                        </a:rPr>
                        <a:t>za novim književnim djelima u suradnji </a:t>
                      </a:r>
                      <a:r>
                        <a:rPr lang="hr-HR" sz="1400" b="0" i="0" u="none" strike="noStrike" cap="none" dirty="0">
                          <a:solidFill>
                            <a:srgbClr val="000000"/>
                          </a:solidFill>
                          <a:effectLst/>
                          <a:latin typeface="Times New Roman"/>
                          <a:ea typeface="+mn-ea"/>
                          <a:cs typeface="Times New Roman"/>
                          <a:sym typeface="Arial"/>
                        </a:rPr>
                        <a:t>s</a:t>
                      </a:r>
                      <a:r>
                        <a:rPr lang="hr-HR" sz="1400" b="0" i="0" u="none" strike="noStrike" dirty="0">
                          <a:solidFill>
                            <a:srgbClr val="000000"/>
                          </a:solidFill>
                          <a:effectLst/>
                          <a:latin typeface="Times New Roman"/>
                          <a:cs typeface="Times New Roman"/>
                        </a:rPr>
                        <a:t> knjižničarkom i kratkim bilješkama predstavljati iste ostalim  učenicima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368978"/>
                  </a:ext>
                </a:extLst>
              </a:tr>
              <a:tr h="1077257">
                <a:tc>
                  <a:txBody>
                    <a:bodyPr/>
                    <a:lstStyle/>
                    <a:p>
                      <a:pPr algn="l" fontAlgn="base"/>
                      <a:r>
                        <a:rPr lang="en-US" sz="1600" b="1" i="0" u="none" strike="noStrike" dirty="0">
                          <a:solidFill>
                            <a:srgbClr val="000000"/>
                          </a:solidFill>
                          <a:effectLst/>
                          <a:latin typeface="Times New Roman"/>
                          <a:cs typeface="Times New Roman"/>
                        </a:rPr>
                        <a:t>NAMJENA</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dirty="0" smtClean="0">
                          <a:latin typeface="Times New Roman"/>
                          <a:cs typeface="Times New Roman"/>
                        </a:rPr>
                        <a:t>Za </a:t>
                      </a:r>
                      <a:r>
                        <a:rPr lang="hr-HR" sz="1400" dirty="0">
                          <a:latin typeface="Times New Roman"/>
                          <a:cs typeface="Times New Roman"/>
                        </a:rPr>
                        <a:t>učenike koji pokazuju veće zanimanje za usmeno i pisano izražavanje te stvaralačko </a:t>
                      </a:r>
                      <a:r>
                        <a:rPr lang="hr-HR" sz="1400" dirty="0" smtClean="0">
                          <a:latin typeface="Times New Roman"/>
                          <a:cs typeface="Times New Roman"/>
                        </a:rPr>
                        <a:t>pisanje.</a:t>
                      </a:r>
                      <a:r>
                        <a:rPr lang="hr-HR" sz="1400" baseline="0" dirty="0">
                          <a:latin typeface="Times New Roman"/>
                          <a:cs typeface="Times New Roman"/>
                        </a:rPr>
                        <a:t> </a:t>
                      </a:r>
                      <a:r>
                        <a:rPr lang="hr-HR" sz="1400" baseline="0" dirty="0" smtClean="0">
                          <a:latin typeface="Times New Roman"/>
                          <a:cs typeface="Times New Roman"/>
                        </a:rPr>
                        <a:t>Z</a:t>
                      </a:r>
                      <a:r>
                        <a:rPr lang="hr-HR" sz="1400" dirty="0" smtClean="0">
                          <a:latin typeface="Times New Roman"/>
                          <a:cs typeface="Times New Roman"/>
                        </a:rPr>
                        <a:t>a </a:t>
                      </a:r>
                      <a:r>
                        <a:rPr lang="hr-HR" sz="1400" dirty="0">
                          <a:latin typeface="Times New Roman"/>
                          <a:cs typeface="Times New Roman"/>
                        </a:rPr>
                        <a:t>učenike koji se izdvajaju intelektualnim sposobnostima, željom za znanjem, težnjom za isticanjem i kritičkim </a:t>
                      </a:r>
                      <a:r>
                        <a:rPr lang="hr-HR" sz="1400" dirty="0" smtClean="0">
                          <a:latin typeface="Times New Roman"/>
                          <a:cs typeface="Times New Roman"/>
                        </a:rPr>
                        <a:t>uočavanjem.</a:t>
                      </a:r>
                      <a:endParaRPr lang="hr-HR" sz="1400" dirty="0">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018"/>
                  </a:ext>
                </a:extLst>
              </a:tr>
              <a:tr h="354861">
                <a:tc>
                  <a:txBody>
                    <a:bodyPr/>
                    <a:lstStyle/>
                    <a:p>
                      <a:pPr algn="l" fontAlgn="base"/>
                      <a:r>
                        <a:rPr lang="en-US" sz="1600" b="1" i="0" u="none" strike="noStrike" dirty="0">
                          <a:solidFill>
                            <a:srgbClr val="000000"/>
                          </a:solidFill>
                          <a:effectLst/>
                          <a:latin typeface="Times New Roman"/>
                          <a:cs typeface="Times New Roman"/>
                        </a:rPr>
                        <a:t>NOSITELJ</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en-US" sz="1400" b="0" i="0" dirty="0" err="1">
                          <a:solidFill>
                            <a:srgbClr val="000000"/>
                          </a:solidFill>
                          <a:effectLst/>
                          <a:latin typeface="Times New Roman"/>
                          <a:cs typeface="Times New Roman"/>
                        </a:rPr>
                        <a:t>Božica</a:t>
                      </a:r>
                      <a:r>
                        <a:rPr lang="en-US" sz="1400" b="0" i="0" dirty="0">
                          <a:solidFill>
                            <a:srgbClr val="000000"/>
                          </a:solidFill>
                          <a:effectLst/>
                          <a:latin typeface="Times New Roman"/>
                          <a:cs typeface="Times New Roman"/>
                        </a:rPr>
                        <a:t> </a:t>
                      </a:r>
                      <a:r>
                        <a:rPr lang="en-US" sz="1400" b="0" i="0" dirty="0" err="1" smtClean="0">
                          <a:solidFill>
                            <a:srgbClr val="000000"/>
                          </a:solidFill>
                          <a:effectLst/>
                          <a:latin typeface="Times New Roman"/>
                          <a:cs typeface="Times New Roman"/>
                        </a:rPr>
                        <a:t>Ruganec</a:t>
                      </a:r>
                      <a:endParaRPr lang="en-US" sz="1400" b="0" i="0" dirty="0">
                        <a:solidFill>
                          <a:srgbClr val="000000"/>
                        </a:solidFill>
                        <a:effectLst/>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622843"/>
                  </a:ext>
                </a:extLst>
              </a:tr>
              <a:tr h="596454">
                <a:tc>
                  <a:txBody>
                    <a:bodyPr/>
                    <a:lstStyle/>
                    <a:p>
                      <a:pPr algn="l" fontAlgn="base"/>
                      <a:r>
                        <a:rPr lang="en-US" sz="1600" b="1" i="0" u="none" strike="noStrike" dirty="0">
                          <a:solidFill>
                            <a:srgbClr val="000000"/>
                          </a:solidFill>
                          <a:effectLst/>
                          <a:latin typeface="Times New Roman"/>
                          <a:cs typeface="Times New Roman"/>
                        </a:rPr>
                        <a:t>NAČIN </a:t>
                      </a:r>
                      <a:endParaRPr lang="hr-HR" sz="1600" b="1" i="0" u="none" strike="noStrike" dirty="0">
                        <a:solidFill>
                          <a:srgbClr val="000000"/>
                        </a:solidFill>
                        <a:effectLst/>
                        <a:latin typeface="Times New Roman"/>
                        <a:cs typeface="Times New Roman"/>
                      </a:endParaRPr>
                    </a:p>
                    <a:p>
                      <a:pPr algn="l" fontAlgn="base"/>
                      <a:r>
                        <a:rPr lang="en-US" sz="1600" b="1" i="0" u="none" strike="noStrike" dirty="0">
                          <a:solidFill>
                            <a:srgbClr val="000000"/>
                          </a:solidFill>
                          <a:effectLst/>
                          <a:latin typeface="Times New Roman"/>
                          <a:cs typeface="Times New Roman"/>
                        </a:rPr>
                        <a:t>REALIZACIJE</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dirty="0" smtClean="0">
                          <a:latin typeface="Times New Roman"/>
                          <a:cs typeface="Times New Roman"/>
                        </a:rPr>
                        <a:t>Pisanje</a:t>
                      </a:r>
                      <a:r>
                        <a:rPr lang="hr-HR" sz="1400" dirty="0">
                          <a:latin typeface="Times New Roman"/>
                          <a:cs typeface="Times New Roman"/>
                        </a:rPr>
                        <a:t>, čitanje i dorađivanje  literarnih </a:t>
                      </a:r>
                      <a:r>
                        <a:rPr lang="hr-HR" sz="1400" dirty="0" smtClean="0">
                          <a:latin typeface="Times New Roman"/>
                          <a:cs typeface="Times New Roman"/>
                        </a:rPr>
                        <a:t>tekstova. Individualan </a:t>
                      </a:r>
                      <a:r>
                        <a:rPr lang="hr-HR" sz="1400" dirty="0">
                          <a:latin typeface="Times New Roman"/>
                          <a:cs typeface="Times New Roman"/>
                        </a:rPr>
                        <a:t>i grupni rad </a:t>
                      </a:r>
                      <a:r>
                        <a:rPr lang="hr-HR" sz="1400" dirty="0" smtClean="0">
                          <a:latin typeface="Times New Roman"/>
                          <a:cs typeface="Times New Roman"/>
                        </a:rPr>
                        <a:t>učenika</a:t>
                      </a:r>
                      <a:endParaRPr lang="hr-HR" sz="1400" dirty="0">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36699"/>
                  </a:ext>
                </a:extLst>
              </a:tr>
              <a:tr h="367534">
                <a:tc>
                  <a:txBody>
                    <a:bodyPr/>
                    <a:lstStyle/>
                    <a:p>
                      <a:pPr algn="l" fontAlgn="base"/>
                      <a:r>
                        <a:rPr lang="en-US" sz="1600" b="1" i="0" u="none" strike="noStrike" dirty="0">
                          <a:solidFill>
                            <a:srgbClr val="000000"/>
                          </a:solidFill>
                          <a:effectLst/>
                          <a:latin typeface="Times New Roman"/>
                          <a:cs typeface="Times New Roman"/>
                        </a:rPr>
                        <a:t>VREMENIK</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pl-PL" sz="1400" b="0" i="0" u="none" strike="noStrike" dirty="0" smtClean="0">
                          <a:solidFill>
                            <a:srgbClr val="000000"/>
                          </a:solidFill>
                          <a:effectLst/>
                          <a:latin typeface="Times New Roman"/>
                          <a:cs typeface="Times New Roman"/>
                        </a:rPr>
                        <a:t>Jedan</a:t>
                      </a:r>
                      <a:r>
                        <a:rPr lang="pl-PL" sz="1400" b="0" i="0" u="none" strike="noStrike" dirty="0">
                          <a:solidFill>
                            <a:srgbClr val="000000"/>
                          </a:solidFill>
                          <a:effectLst/>
                          <a:latin typeface="Times New Roman"/>
                          <a:cs typeface="Times New Roman"/>
                        </a:rPr>
                        <a:t> sat tjedno tijekom nastavne godine 2022./2023.</a:t>
                      </a:r>
                      <a:endParaRPr lang="pl-PL" sz="1400" b="0" i="0" dirty="0">
                        <a:solidFill>
                          <a:srgbClr val="000000"/>
                        </a:solidFill>
                        <a:effectLst/>
                        <a:latin typeface="Times New Roman"/>
                        <a:cs typeface="Times New Roman"/>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536541"/>
                  </a:ext>
                </a:extLst>
              </a:tr>
              <a:tr h="560479">
                <a:tc>
                  <a:txBody>
                    <a:bodyPr/>
                    <a:lstStyle/>
                    <a:p>
                      <a:pPr algn="l" fontAlgn="base"/>
                      <a:r>
                        <a:rPr lang="en-US" sz="1600" b="1" i="0" u="none" strike="noStrike" dirty="0">
                          <a:solidFill>
                            <a:srgbClr val="000000"/>
                          </a:solidFill>
                          <a:effectLst/>
                          <a:latin typeface="Times New Roman"/>
                          <a:cs typeface="Times New Roman"/>
                        </a:rPr>
                        <a:t>TROŠKOVNIK</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dirty="0">
                          <a:latin typeface="Times New Roman"/>
                          <a:cs typeface="Times New Roman"/>
                        </a:rPr>
                        <a:t>- oko 30 kn (papir za kopiranje i troškovi ispisa)</a:t>
                      </a:r>
                    </a:p>
                    <a:p>
                      <a:pPr lvl="0" algn="just">
                        <a:buNone/>
                      </a:pPr>
                      <a:r>
                        <a:rPr lang="hr-HR" sz="1400" dirty="0">
                          <a:latin typeface="Times New Roman"/>
                          <a:cs typeface="Times New Roman"/>
                        </a:rPr>
                        <a:t>- troškove snosi škola</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923885"/>
                  </a:ext>
                </a:extLst>
              </a:tr>
              <a:tr h="1039237">
                <a:tc>
                  <a:txBody>
                    <a:bodyPr/>
                    <a:lstStyle/>
                    <a:p>
                      <a:pPr algn="l" fontAlgn="base"/>
                      <a:r>
                        <a:rPr lang="en-US" sz="1600" b="1" i="0" u="none" strike="noStrike" dirty="0">
                          <a:solidFill>
                            <a:srgbClr val="000000"/>
                          </a:solidFill>
                          <a:effectLst/>
                          <a:latin typeface="Times New Roman"/>
                          <a:cs typeface="Times New Roman"/>
                        </a:rPr>
                        <a:t>VREDNOVANJE I KORIŠTENJE </a:t>
                      </a:r>
                      <a:endParaRPr lang="hr-HR" sz="1600" b="1" i="0" u="none" strike="noStrike" dirty="0">
                        <a:solidFill>
                          <a:srgbClr val="000000"/>
                        </a:solidFill>
                        <a:effectLst/>
                        <a:latin typeface="Times New Roman"/>
                        <a:cs typeface="Times New Roman"/>
                      </a:endParaRPr>
                    </a:p>
                    <a:p>
                      <a:pPr algn="l" fontAlgn="base"/>
                      <a:r>
                        <a:rPr lang="en-US" sz="1600" b="1" i="0" u="none" strike="noStrike" dirty="0">
                          <a:solidFill>
                            <a:srgbClr val="000000"/>
                          </a:solidFill>
                          <a:effectLst/>
                          <a:latin typeface="Times New Roman"/>
                          <a:cs typeface="Times New Roman"/>
                        </a:rPr>
                        <a:t>REZULTATA RADA</a:t>
                      </a:r>
                      <a:r>
                        <a:rPr lang="en-US" sz="1600" b="0" i="0" dirty="0">
                          <a:solidFill>
                            <a:srgbClr val="000000"/>
                          </a:solidFill>
                          <a:effectLst/>
                          <a:latin typeface="Times New Roman"/>
                          <a:cs typeface="Times New Roman"/>
                        </a:rPr>
                        <a: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just" fontAlgn="base"/>
                      <a:r>
                        <a:rPr lang="hr-HR" sz="1400" dirty="0">
                          <a:latin typeface="Times New Roman"/>
                          <a:cs typeface="Times New Roman"/>
                        </a:rPr>
                        <a:t>- sudjelovanje na </a:t>
                      </a:r>
                      <a:r>
                        <a:rPr lang="hr-HR" sz="1400" dirty="0" err="1">
                          <a:latin typeface="Times New Roman"/>
                          <a:cs typeface="Times New Roman"/>
                        </a:rPr>
                        <a:t>LiDraNo</a:t>
                      </a:r>
                      <a:r>
                        <a:rPr lang="hr-HR" sz="1400" dirty="0">
                          <a:latin typeface="Times New Roman"/>
                          <a:cs typeface="Times New Roman"/>
                        </a:rPr>
                        <a:t> natjecanju</a:t>
                      </a:r>
                    </a:p>
                    <a:p>
                      <a:pPr lvl="0" algn="just">
                        <a:buNone/>
                      </a:pPr>
                      <a:r>
                        <a:rPr lang="hr-HR" sz="1400" dirty="0">
                          <a:latin typeface="Times New Roman"/>
                          <a:cs typeface="Times New Roman"/>
                        </a:rPr>
                        <a:t>- sudjelovanje na literarnim natječajima</a:t>
                      </a:r>
                    </a:p>
                    <a:p>
                      <a:pPr lvl="0" algn="just">
                        <a:buNone/>
                      </a:pPr>
                      <a:r>
                        <a:rPr lang="hr-HR" sz="1400" dirty="0">
                          <a:latin typeface="Times New Roman"/>
                          <a:cs typeface="Times New Roman"/>
                        </a:rPr>
                        <a:t>- vrednovanje u nastavi Hrvatskoga jezika (književnost i stvaralaštvo)</a:t>
                      </a:r>
                    </a:p>
                    <a:p>
                      <a:pPr lvl="0" algn="just">
                        <a:buNone/>
                      </a:pPr>
                      <a:r>
                        <a:rPr lang="hr-HR" sz="1400" dirty="0">
                          <a:latin typeface="Times New Roman"/>
                          <a:cs typeface="Times New Roman"/>
                        </a:rPr>
                        <a:t>- pohvale i poticaji za daljnji rad</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59914"/>
                  </a:ext>
                </a:extLst>
              </a:tr>
            </a:tbl>
          </a:graphicData>
        </a:graphic>
      </p:graphicFrame>
    </p:spTree>
    <p:extLst>
      <p:ext uri="{BB962C8B-B14F-4D97-AF65-F5344CB8AC3E}">
        <p14:creationId xmlns:p14="http://schemas.microsoft.com/office/powerpoint/2010/main" val="3145046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5"/>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85" name="Google Shape;585;p55"/>
          <p:cNvGraphicFramePr/>
          <p:nvPr>
            <p:extLst>
              <p:ext uri="{D42A27DB-BD31-4B8C-83A1-F6EECF244321}">
                <p14:modId xmlns:p14="http://schemas.microsoft.com/office/powerpoint/2010/main" val="1402350441"/>
              </p:ext>
            </p:extLst>
          </p:nvPr>
        </p:nvGraphicFramePr>
        <p:xfrm>
          <a:off x="104690" y="144229"/>
          <a:ext cx="8874718" cy="6677821"/>
        </p:xfrm>
        <a:graphic>
          <a:graphicData uri="http://schemas.openxmlformats.org/drawingml/2006/table">
            <a:tbl>
              <a:tblPr>
                <a:noFill/>
                <a:tableStyleId>{B2E6745A-B9C5-42E0-A17B-FDAA3278ED7C}</a:tableStyleId>
              </a:tblPr>
              <a:tblGrid>
                <a:gridCol w="2516431">
                  <a:extLst>
                    <a:ext uri="{9D8B030D-6E8A-4147-A177-3AD203B41FA5}">
                      <a16:colId xmlns:a16="http://schemas.microsoft.com/office/drawing/2014/main" val="20000"/>
                    </a:ext>
                  </a:extLst>
                </a:gridCol>
                <a:gridCol w="6358287">
                  <a:extLst>
                    <a:ext uri="{9D8B030D-6E8A-4147-A177-3AD203B41FA5}">
                      <a16:colId xmlns:a16="http://schemas.microsoft.com/office/drawing/2014/main" val="20001"/>
                    </a:ext>
                  </a:extLst>
                </a:gridCol>
              </a:tblGrid>
              <a:tr h="1043671">
                <a:tc>
                  <a:txBody>
                    <a:bodyPr/>
                    <a:lstStyle/>
                    <a:p>
                      <a:pPr marL="0" marR="0" lvl="0" indent="0" algn="l" rtl="0">
                        <a:lnSpc>
                          <a:spcPct val="100000"/>
                        </a:lnSpc>
                        <a:spcBef>
                          <a:spcPts val="0"/>
                        </a:spcBef>
                        <a:spcAft>
                          <a:spcPts val="0"/>
                        </a:spcAft>
                        <a:buClr>
                          <a:srgbClr val="000000"/>
                        </a:buClr>
                        <a:buSzPts val="375"/>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75"/>
                        <a:buFont typeface="Arial"/>
                        <a:buNone/>
                      </a:pP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75"/>
                        <a:buFont typeface="Arial"/>
                        <a:buNone/>
                      </a:pPr>
                      <a:r>
                        <a:rPr lang="en" sz="1600" b="1" u="none" strike="noStrike" cap="none" dirty="0" smtClean="0">
                          <a:solidFill>
                            <a:schemeClr val="dk1"/>
                          </a:solidFill>
                          <a:latin typeface="Times New Roman"/>
                          <a:ea typeface="Times New Roman"/>
                          <a:cs typeface="Times New Roman"/>
                          <a:sym typeface="Times New Roman"/>
                        </a:rPr>
                        <a:t>PJEVAČKI ZBOR</a:t>
                      </a:r>
                      <a:endParaRPr lang="hr-HR" sz="1600" b="1"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75"/>
                        <a:buFont typeface="Arial"/>
                        <a:buNone/>
                      </a:pPr>
                      <a:r>
                        <a:rPr lang="hr-HR" sz="1600" b="1" u="none" strike="noStrike" cap="none" dirty="0" smtClean="0">
                          <a:solidFill>
                            <a:schemeClr val="dk1"/>
                          </a:solidFill>
                          <a:latin typeface="Times New Roman"/>
                          <a:ea typeface="Times New Roman"/>
                          <a:cs typeface="Times New Roman"/>
                          <a:sym typeface="Times New Roman"/>
                        </a:rPr>
                        <a:t> izvannastavna aktivnost za učenike predmetne nastave</a:t>
                      </a:r>
                    </a:p>
                    <a:p>
                      <a:pPr marL="0" marR="0" lvl="0" indent="0" algn="ctr" rtl="0">
                        <a:lnSpc>
                          <a:spcPct val="100000"/>
                        </a:lnSpc>
                        <a:spcBef>
                          <a:spcPts val="0"/>
                        </a:spcBef>
                        <a:spcAft>
                          <a:spcPts val="0"/>
                        </a:spcAft>
                        <a:buClr>
                          <a:srgbClr val="000000"/>
                        </a:buClr>
                        <a:buSzPts val="375"/>
                        <a:buFont typeface="Arial"/>
                        <a:buNone/>
                      </a:pP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59330">
                <a:tc>
                  <a:txBody>
                    <a:bodyPr/>
                    <a:lstStyle/>
                    <a:p>
                      <a:pPr marL="0" marR="0" lvl="0" indent="0" algn="l" rtl="0">
                        <a:lnSpc>
                          <a:spcPct val="100000"/>
                        </a:lnSpc>
                        <a:spcBef>
                          <a:spcPts val="0"/>
                        </a:spcBef>
                        <a:spcAft>
                          <a:spcPts val="0"/>
                        </a:spcAft>
                        <a:buClr>
                          <a:srgbClr val="000000"/>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CILJ AKTIVNOSTI</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Učenici od </a:t>
                      </a:r>
                      <a:r>
                        <a:rPr lang="hr-HR" sz="1400" u="none" strike="noStrike" cap="none" dirty="0" smtClean="0">
                          <a:solidFill>
                            <a:schemeClr val="dk1"/>
                          </a:solidFill>
                          <a:latin typeface="Times New Roman"/>
                          <a:ea typeface="Times New Roman"/>
                          <a:cs typeface="Times New Roman"/>
                          <a:sym typeface="Arial"/>
                        </a:rPr>
                        <a:t>petog</a:t>
                      </a:r>
                      <a:r>
                        <a:rPr lang="hr-HR" sz="1400" u="none" strike="noStrike" cap="none" baseline="0" dirty="0" smtClean="0">
                          <a:solidFill>
                            <a:schemeClr val="dk1"/>
                          </a:solidFill>
                          <a:latin typeface="Times New Roman"/>
                          <a:ea typeface="Times New Roman"/>
                          <a:cs typeface="Times New Roman"/>
                          <a:sym typeface="Arial"/>
                        </a:rPr>
                        <a:t> do osmog</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razreda koji su zadovoljili na audiciji uključeni su tijekom cijele nastavne godine u višeglasni pjevački zbor.</a:t>
                      </a:r>
                      <a:r>
                        <a:rPr lang="en" sz="1400" u="none" strike="noStrike" cap="none" dirty="0">
                          <a:solidFill>
                            <a:schemeClr val="dk1"/>
                          </a:solidFill>
                          <a:latin typeface="Times New Roman"/>
                          <a:ea typeface="Times New Roman"/>
                          <a:cs typeface="Times New Roman"/>
                        </a:rPr>
                        <a:t> </a:t>
                      </a:r>
                      <a:r>
                        <a:rPr lang="en" sz="1400" u="none" strike="noStrike" cap="none" dirty="0" smtClean="0">
                          <a:solidFill>
                            <a:schemeClr val="dk1"/>
                          </a:solidFill>
                          <a:latin typeface="Times New Roman"/>
                          <a:ea typeface="Times New Roman"/>
                          <a:cs typeface="Times New Roman"/>
                          <a:sym typeface="Times New Roman"/>
                        </a:rPr>
                        <a:t>Zborno </a:t>
                      </a:r>
                      <a:r>
                        <a:rPr lang="en" sz="1400" u="none" strike="noStrike" cap="none" dirty="0">
                          <a:solidFill>
                            <a:schemeClr val="dk1"/>
                          </a:solidFill>
                          <a:latin typeface="Times New Roman"/>
                          <a:ea typeface="Times New Roman"/>
                          <a:cs typeface="Times New Roman"/>
                          <a:sym typeface="Times New Roman"/>
                        </a:rPr>
                        <a:t>pjevanje u osnovnoj školi za cilj ima njegovati pravilnu vokalnu tehniku dječjeg glasa</a:t>
                      </a:r>
                      <a:r>
                        <a:rPr lang="en" sz="1400" u="none" strike="noStrike" cap="none" dirty="0">
                          <a:solidFill>
                            <a:schemeClr val="dk1"/>
                          </a:solidFill>
                          <a:latin typeface="Times New Roman"/>
                          <a:ea typeface="Times New Roman"/>
                          <a:cs typeface="Times New Roman"/>
                        </a:rPr>
                        <a:t>. Planom rada zbora želi se </a:t>
                      </a:r>
                      <a:r>
                        <a:rPr lang="en" sz="1400" u="none" strike="noStrike" cap="none" dirty="0">
                          <a:solidFill>
                            <a:schemeClr val="dk1"/>
                          </a:solidFill>
                          <a:latin typeface="Times New Roman"/>
                          <a:ea typeface="Times New Roman"/>
                          <a:cs typeface="Times New Roman"/>
                          <a:sym typeface="Times New Roman"/>
                        </a:rPr>
                        <a:t>obuhvatiti što širi</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izbor</a:t>
                      </a:r>
                      <a:r>
                        <a:rPr lang="en" sz="1400" u="none" strike="noStrike" cap="none" dirty="0">
                          <a:solidFill>
                            <a:schemeClr val="dk1"/>
                          </a:solidFill>
                          <a:latin typeface="Times New Roman"/>
                          <a:ea typeface="Times New Roman"/>
                          <a:cs typeface="Times New Roman"/>
                        </a:rPr>
                        <a:t> najrazličitijih</a:t>
                      </a:r>
                      <a:r>
                        <a:rPr lang="en" sz="1400" u="none" strike="noStrike" cap="none" dirty="0">
                          <a:solidFill>
                            <a:schemeClr val="dk1"/>
                          </a:solidFill>
                          <a:latin typeface="Times New Roman"/>
                          <a:ea typeface="Times New Roman"/>
                          <a:cs typeface="Times New Roman"/>
                          <a:sym typeface="Times New Roman"/>
                        </a:rPr>
                        <a:t> skladbi</a:t>
                      </a:r>
                      <a:r>
                        <a:rPr lang="en" sz="1400" u="none" strike="noStrike" cap="none" dirty="0">
                          <a:solidFill>
                            <a:schemeClr val="dk1"/>
                          </a:solidFill>
                          <a:latin typeface="Times New Roman"/>
                          <a:ea typeface="Times New Roman"/>
                          <a:cs typeface="Times New Roman"/>
                        </a:rPr>
                        <a:t>.</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U repertuaru zbora jednako su zastupljene autorske skladbe kao i </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tradicijski napjevi  loklanog, regionalnog i šireg kulturnog područja</a:t>
                      </a:r>
                      <a:r>
                        <a:rPr lang="en" sz="1400" u="none" strike="noStrike" cap="none" dirty="0">
                          <a:solidFill>
                            <a:schemeClr val="dk1"/>
                          </a:solidFill>
                          <a:latin typeface="Times New Roman"/>
                          <a:ea typeface="Times New Roman"/>
                          <a:cs typeface="Times New Roman"/>
                          <a:sym typeface="Times New Roman"/>
                        </a:rPr>
                        <a:t>. Pažljivim odabirom</a:t>
                      </a:r>
                      <a:r>
                        <a:rPr lang="en" sz="1400" u="none" strike="noStrike" cap="none" dirty="0">
                          <a:solidFill>
                            <a:schemeClr val="dk1"/>
                          </a:solidFill>
                          <a:latin typeface="Times New Roman"/>
                          <a:ea typeface="Times New Roman"/>
                          <a:cs typeface="Times New Roman"/>
                        </a:rPr>
                        <a:t> glazbene građe</a:t>
                      </a:r>
                      <a:r>
                        <a:rPr lang="en" sz="1400" u="none" strike="noStrike" cap="none" dirty="0">
                          <a:solidFill>
                            <a:schemeClr val="dk1"/>
                          </a:solidFill>
                          <a:latin typeface="Times New Roman"/>
                          <a:ea typeface="Times New Roman"/>
                          <a:cs typeface="Times New Roman"/>
                          <a:sym typeface="Times New Roman"/>
                        </a:rPr>
                        <a:t> te</a:t>
                      </a:r>
                      <a:r>
                        <a:rPr lang="en" sz="1400" u="none" strike="noStrike" cap="none" dirty="0">
                          <a:solidFill>
                            <a:schemeClr val="dk1"/>
                          </a:solidFill>
                          <a:latin typeface="Times New Roman"/>
                          <a:ea typeface="Times New Roman"/>
                          <a:cs typeface="Times New Roman"/>
                        </a:rPr>
                        <a:t> njenom primjerenom voklanom interpretacijom</a:t>
                      </a:r>
                      <a:r>
                        <a:rPr lang="en" sz="1400" u="none" strike="noStrike" cap="none" dirty="0">
                          <a:solidFill>
                            <a:schemeClr val="dk1"/>
                          </a:solidFill>
                          <a:latin typeface="Times New Roman"/>
                          <a:ea typeface="Times New Roman"/>
                          <a:cs typeface="Times New Roman"/>
                          <a:sym typeface="Times New Roman"/>
                        </a:rPr>
                        <a:t> pjevačkog zbora, </a:t>
                      </a:r>
                      <a:r>
                        <a:rPr lang="en" sz="1400" u="none" strike="noStrike" cap="none" dirty="0">
                          <a:solidFill>
                            <a:schemeClr val="dk1"/>
                          </a:solidFill>
                          <a:latin typeface="Times New Roman"/>
                          <a:ea typeface="Times New Roman"/>
                          <a:cs typeface="Times New Roman"/>
                        </a:rPr>
                        <a:t>kod izvođača i publike razvija</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se osjećaj za kvalitetan glazbeni ukus. </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5660">
                <a:tc>
                  <a:txBody>
                    <a:bodyPr/>
                    <a:lstStyle/>
                    <a:p>
                      <a:pPr marL="0" marR="0" lvl="0" indent="0" algn="l" rtl="0">
                        <a:lnSpc>
                          <a:spcPct val="100000"/>
                        </a:lnSpc>
                        <a:spcBef>
                          <a:spcPts val="0"/>
                        </a:spcBef>
                        <a:spcAft>
                          <a:spcPts val="0"/>
                        </a:spcAft>
                        <a:buClr>
                          <a:srgbClr val="000000"/>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NAMJENA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Školski pjevački zbor treba biti kulturno – glazbeno ogledalo škole na kojoj djeluje </a:t>
                      </a:r>
                      <a:r>
                        <a:rPr lang="en" sz="1400" u="none" strike="noStrike" cap="none" dirty="0">
                          <a:solidFill>
                            <a:schemeClr val="dk1"/>
                          </a:solidFill>
                          <a:latin typeface="Times New Roman"/>
                          <a:ea typeface="Times New Roman"/>
                          <a:cs typeface="Times New Roman"/>
                        </a:rPr>
                        <a:t>i </a:t>
                      </a:r>
                      <a:r>
                        <a:rPr lang="en" sz="1400" u="none" strike="noStrike" cap="none" dirty="0">
                          <a:solidFill>
                            <a:schemeClr val="dk1"/>
                          </a:solidFill>
                          <a:latin typeface="Times New Roman"/>
                          <a:ea typeface="Times New Roman"/>
                          <a:cs typeface="Times New Roman"/>
                          <a:sym typeface="Times New Roman"/>
                        </a:rPr>
                        <a:t>se uključiti u obilježavanja značajnijih događaja kao što su</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blagdani, početak i završetak školske godine te Dan škole.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2741">
                <a:tc>
                  <a:txBody>
                    <a:bodyPr/>
                    <a:lstStyle/>
                    <a:p>
                      <a:pPr marL="0" marR="0" lvl="0" indent="0" algn="l" rtl="0">
                        <a:lnSpc>
                          <a:spcPct val="100000"/>
                        </a:lnSpc>
                        <a:spcBef>
                          <a:spcPts val="0"/>
                        </a:spcBef>
                        <a:spcAft>
                          <a:spcPts val="0"/>
                        </a:spcAft>
                        <a:buFont typeface="Arial"/>
                        <a:buNone/>
                      </a:pPr>
                      <a:r>
                        <a:rPr lang="en" sz="1500" b="1" u="none" strike="noStrike" cap="none" dirty="0">
                          <a:solidFill>
                            <a:schemeClr val="dk1"/>
                          </a:solidFill>
                          <a:latin typeface="Times New Roman"/>
                          <a:ea typeface="Times New Roman"/>
                          <a:cs typeface="Times New Roman"/>
                          <a:sym typeface="Times New Roman"/>
                        </a:rPr>
                        <a:t>NOSITELJI</a:t>
                      </a:r>
                      <a:r>
                        <a:rPr lang="en" sz="1500" b="1" u="none" strike="noStrike" cap="none" dirty="0">
                          <a:solidFill>
                            <a:schemeClr val="dk1"/>
                          </a:solidFill>
                          <a:latin typeface="Times New Roman"/>
                          <a:ea typeface="Times New Roman"/>
                          <a:cs typeface="Times New Roman"/>
                        </a:rPr>
                        <a:t> </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eaLnBrk="1" fontAlgn="auto" latinLnBrk="0" hangingPunct="1">
                        <a:lnSpc>
                          <a:spcPct val="115000"/>
                        </a:lnSpc>
                        <a:spcBef>
                          <a:spcPts val="0"/>
                        </a:spcBef>
                        <a:spcAft>
                          <a:spcPts val="0"/>
                        </a:spcAft>
                        <a:buClr>
                          <a:srgbClr val="000000"/>
                        </a:buClr>
                        <a:buSzTx/>
                        <a:buFont typeface="Arial"/>
                        <a:buNone/>
                      </a:pPr>
                      <a:r>
                        <a:rPr lang="hr-HR" sz="1400" dirty="0">
                          <a:solidFill>
                            <a:schemeClr val="dk1"/>
                          </a:solidFill>
                          <a:latin typeface="Times New Roman"/>
                          <a:cs typeface="Times New Roman"/>
                        </a:rPr>
                        <a:t>Tomislav </a:t>
                      </a:r>
                      <a:r>
                        <a:rPr lang="hr-HR" sz="1400" dirty="0" smtClean="0">
                          <a:solidFill>
                            <a:schemeClr val="dk1"/>
                          </a:solidFill>
                          <a:latin typeface="Times New Roman"/>
                          <a:cs typeface="Times New Roman"/>
                        </a:rPr>
                        <a:t>Habulin</a:t>
                      </a:r>
                      <a:endParaRPr lang="hr-HR" sz="1400"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6926">
                <a:tc>
                  <a:txBody>
                    <a:bodyPr/>
                    <a:lstStyle/>
                    <a:p>
                      <a:pPr marL="0" marR="0" lvl="0" indent="0" algn="l" rtl="0">
                        <a:lnSpc>
                          <a:spcPct val="100000"/>
                        </a:lnSpc>
                        <a:spcBef>
                          <a:spcPts val="0"/>
                        </a:spcBef>
                        <a:spcAft>
                          <a:spcPts val="0"/>
                        </a:spcAft>
                        <a:buClr>
                          <a:srgbClr val="000000"/>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NAČIN REALIZACIJE</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Tjedne probe zbora u trajanju dva školska sata, generalne probe uoči nastupa, priredba za Dana škole</a:t>
                      </a:r>
                      <a:r>
                        <a:rPr lang="en" sz="1400" u="none" strike="noStrike" cap="none" dirty="0">
                          <a:solidFill>
                            <a:schemeClr val="dk1"/>
                          </a:solidFill>
                          <a:latin typeface="Times New Roman"/>
                          <a:ea typeface="Times New Roman"/>
                          <a:cs typeface="Times New Roman"/>
                        </a:rPr>
                        <a:t> kao i </a:t>
                      </a:r>
                      <a:r>
                        <a:rPr lang="en" sz="1400" u="none" strike="noStrike" cap="none" dirty="0">
                          <a:solidFill>
                            <a:schemeClr val="dk1"/>
                          </a:solidFill>
                          <a:latin typeface="Times New Roman"/>
                          <a:ea typeface="Times New Roman"/>
                          <a:cs typeface="Times New Roman"/>
                          <a:sym typeface="Times New Roman"/>
                        </a:rPr>
                        <a:t>svečana podjela svjedodžbi učenicima 8. razreda.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24394">
                <a:tc>
                  <a:txBody>
                    <a:bodyPr/>
                    <a:lstStyle/>
                    <a:p>
                      <a:pPr marL="0" marR="0" lvl="0" indent="0" algn="l" rtl="0">
                        <a:lnSpc>
                          <a:spcPct val="100000"/>
                        </a:lnSpc>
                        <a:spcBef>
                          <a:spcPts val="0"/>
                        </a:spcBef>
                        <a:spcAft>
                          <a:spcPts val="0"/>
                        </a:spcAft>
                        <a:buClr>
                          <a:srgbClr val="000000"/>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VREMENIK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sz="1400" u="none" strike="noStrike" cap="none" dirty="0">
                          <a:latin typeface="Times New Roman"/>
                          <a:ea typeface="Times New Roman"/>
                          <a:cs typeface="Times New Roman"/>
                          <a:sym typeface="Times New Roman"/>
                        </a:rPr>
                        <a:t>Probe zbora: </a:t>
                      </a:r>
                      <a:endParaRPr lang="hr-HR" sz="1400" u="none" strike="noStrike" cap="none" dirty="0" smtClean="0">
                        <a:latin typeface="Times New Roman"/>
                        <a:ea typeface="Times New Roman"/>
                        <a:cs typeface="Times New Roman"/>
                        <a:sym typeface="Times New Roman"/>
                      </a:endParaRPr>
                    </a:p>
                    <a:p>
                      <a:pPr marL="285750" marR="0" lvl="0" indent="-200025" algn="l" rtl="0">
                        <a:lnSpc>
                          <a:spcPct val="100000"/>
                        </a:lnSpc>
                        <a:spcBef>
                          <a:spcPts val="0"/>
                        </a:spcBef>
                        <a:spcAft>
                          <a:spcPts val="0"/>
                        </a:spcAft>
                        <a:buFont typeface="Arial" panose="020B0604020202020204" pitchFamily="34" charset="0"/>
                        <a:buChar char="•"/>
                      </a:pPr>
                      <a:r>
                        <a:rPr lang="en" sz="1400" u="none" strike="noStrike" cap="none" dirty="0" smtClean="0">
                          <a:latin typeface="Times New Roman"/>
                          <a:ea typeface="Times New Roman"/>
                          <a:cs typeface="Times New Roman"/>
                          <a:sym typeface="Times New Roman"/>
                        </a:rPr>
                        <a:t>A </a:t>
                      </a:r>
                      <a:r>
                        <a:rPr lang="en" sz="1400" u="none" strike="noStrike" cap="none" dirty="0">
                          <a:latin typeface="Times New Roman"/>
                          <a:ea typeface="Times New Roman"/>
                          <a:cs typeface="Times New Roman"/>
                        </a:rPr>
                        <a:t>- turnus, utorak - četvrtak</a:t>
                      </a:r>
                      <a:r>
                        <a:rPr lang="en" sz="1400" u="none" strike="noStrike" cap="none" dirty="0" smtClean="0">
                          <a:latin typeface="Times New Roman"/>
                          <a:ea typeface="Times New Roman"/>
                          <a:cs typeface="Times New Roman"/>
                        </a:rPr>
                        <a:t>:</a:t>
                      </a:r>
                      <a:r>
                        <a:rPr lang="hr-HR" sz="1400" u="none" strike="noStrike" cap="none" dirty="0" smtClean="0">
                          <a:latin typeface="Times New Roman"/>
                          <a:ea typeface="Times New Roman"/>
                          <a:cs typeface="Times New Roman"/>
                        </a:rPr>
                        <a:t> </a:t>
                      </a:r>
                      <a:r>
                        <a:rPr lang="en" sz="1400" u="none" strike="noStrike" cap="none" dirty="0" smtClean="0">
                          <a:latin typeface="Times New Roman"/>
                          <a:ea typeface="Times New Roman"/>
                          <a:cs typeface="Times New Roman"/>
                        </a:rPr>
                        <a:t>13,10</a:t>
                      </a:r>
                      <a:r>
                        <a:rPr lang="en" sz="1400" u="none" strike="noStrike" cap="none" dirty="0" smtClean="0">
                          <a:latin typeface="Times New Roman"/>
                          <a:ea typeface="Times New Roman"/>
                          <a:cs typeface="Times New Roman"/>
                          <a:sym typeface="Times New Roman"/>
                        </a:rPr>
                        <a:t> </a:t>
                      </a:r>
                      <a:r>
                        <a:rPr lang="en" sz="1400" u="none" strike="noStrike" cap="none" dirty="0">
                          <a:latin typeface="Times New Roman"/>
                          <a:ea typeface="Times New Roman"/>
                          <a:cs typeface="Times New Roman"/>
                          <a:sym typeface="Times New Roman"/>
                        </a:rPr>
                        <a:t>- </a:t>
                      </a:r>
                      <a:r>
                        <a:rPr lang="en" sz="1400" u="none" strike="noStrike" cap="none" dirty="0">
                          <a:latin typeface="Times New Roman"/>
                          <a:ea typeface="Times New Roman"/>
                          <a:cs typeface="Times New Roman"/>
                        </a:rPr>
                        <a:t>13,55</a:t>
                      </a:r>
                      <a:r>
                        <a:rPr lang="en" sz="1400" u="none" strike="noStrike" cap="none" dirty="0">
                          <a:latin typeface="Times New Roman"/>
                          <a:ea typeface="Times New Roman"/>
                          <a:cs typeface="Times New Roman"/>
                          <a:sym typeface="Times New Roman"/>
                        </a:rPr>
                        <a:t> sati</a:t>
                      </a:r>
                      <a:r>
                        <a:rPr lang="en" sz="1400" u="none" strike="noStrike" cap="none" dirty="0">
                          <a:latin typeface="Times New Roman"/>
                          <a:ea typeface="Times New Roman"/>
                          <a:cs typeface="Times New Roman"/>
                        </a:rPr>
                        <a:t>; </a:t>
                      </a:r>
                      <a:endParaRPr lang="hr-HR" sz="1400" u="none" strike="noStrike" cap="none" dirty="0" smtClean="0">
                        <a:latin typeface="Times New Roman"/>
                        <a:ea typeface="Times New Roman"/>
                        <a:cs typeface="Times New Roman"/>
                      </a:endParaRPr>
                    </a:p>
                    <a:p>
                      <a:pPr marL="285750" marR="0" lvl="0" indent="-200025" algn="l" rtl="0">
                        <a:lnSpc>
                          <a:spcPct val="100000"/>
                        </a:lnSpc>
                        <a:spcBef>
                          <a:spcPts val="0"/>
                        </a:spcBef>
                        <a:spcAft>
                          <a:spcPts val="0"/>
                        </a:spcAft>
                        <a:buFont typeface="Arial" panose="020B0604020202020204" pitchFamily="34" charset="0"/>
                        <a:buChar char="•"/>
                      </a:pPr>
                      <a:r>
                        <a:rPr lang="en" sz="1400" u="none" strike="noStrike" cap="none" dirty="0" smtClean="0">
                          <a:latin typeface="Times New Roman"/>
                          <a:ea typeface="Times New Roman"/>
                          <a:cs typeface="Times New Roman"/>
                        </a:rPr>
                        <a:t>B</a:t>
                      </a:r>
                      <a:r>
                        <a:rPr lang="en" sz="1400" b="0" i="0" u="none" strike="noStrike" cap="none" noProof="0" dirty="0">
                          <a:latin typeface="Times New Roman"/>
                        </a:rPr>
                        <a:t> - turnus, utorak - petak</a:t>
                      </a:r>
                      <a:r>
                        <a:rPr lang="en" sz="1400" b="0" i="0" u="none" strike="noStrike" cap="none" noProof="0" dirty="0" smtClean="0">
                          <a:latin typeface="Times New Roman"/>
                        </a:rPr>
                        <a:t>:</a:t>
                      </a:r>
                      <a:r>
                        <a:rPr lang="hr-HR" sz="1400" b="0" i="0" u="none" strike="noStrike" cap="none" noProof="0" dirty="0" smtClean="0">
                          <a:latin typeface="Times New Roman"/>
                        </a:rPr>
                        <a:t> </a:t>
                      </a:r>
                      <a:r>
                        <a:rPr lang="en" sz="1400" b="0" i="0" u="none" strike="noStrike" cap="none" noProof="0" dirty="0" smtClean="0">
                          <a:latin typeface="Times New Roman"/>
                        </a:rPr>
                        <a:t>13,10</a:t>
                      </a:r>
                      <a:r>
                        <a:rPr lang="en" sz="1400" b="0" i="0" u="none" strike="noStrike" cap="none" noProof="0" dirty="0">
                          <a:latin typeface="Times New Roman"/>
                        </a:rPr>
                        <a:t> - 13,55 sati</a:t>
                      </a:r>
                      <a:endParaRPr lang="sr-Latn-RS" sz="1400" u="none" strike="noStrike" cap="none" dirty="0">
                        <a:latin typeface="Times New Roman"/>
                        <a:ea typeface="Times New Roman"/>
                        <a:cs typeface="Times New Roman"/>
                      </a:endParaRPr>
                    </a:p>
                    <a:p>
                      <a:pPr marL="0" marR="0" lvl="0" indent="0" algn="l">
                        <a:lnSpc>
                          <a:spcPct val="100000"/>
                        </a:lnSpc>
                        <a:spcBef>
                          <a:spcPts val="0"/>
                        </a:spcBef>
                        <a:spcAft>
                          <a:spcPts val="0"/>
                        </a:spcAft>
                        <a:buFont typeface="Arial"/>
                        <a:buNone/>
                      </a:pPr>
                      <a:r>
                        <a:rPr lang="en" sz="1400" u="none" strike="noStrike" cap="none" dirty="0">
                          <a:latin typeface="Times New Roman"/>
                          <a:ea typeface="Times New Roman"/>
                          <a:cs typeface="Times New Roman"/>
                          <a:sym typeface="Times New Roman"/>
                        </a:rPr>
                        <a:t>Božićna </a:t>
                      </a:r>
                      <a:r>
                        <a:rPr lang="en" sz="1400" u="none" strike="noStrike" cap="none" dirty="0" smtClean="0">
                          <a:latin typeface="Times New Roman"/>
                          <a:ea typeface="Times New Roman"/>
                          <a:cs typeface="Times New Roman"/>
                          <a:sym typeface="Times New Roman"/>
                        </a:rPr>
                        <a:t>priredba</a:t>
                      </a:r>
                      <a:r>
                        <a:rPr lang="hr-HR" sz="1400" u="none" strike="noStrike" cap="none" dirty="0" smtClean="0">
                          <a:latin typeface="Times New Roman"/>
                          <a:ea typeface="Times New Roman"/>
                          <a:cs typeface="Times New Roman"/>
                          <a:sym typeface="Arial"/>
                        </a:rPr>
                        <a:t>,</a:t>
                      </a:r>
                      <a:r>
                        <a:rPr lang="hr-HR" sz="1400" u="none" strike="noStrike" cap="none" baseline="0" dirty="0" smtClean="0">
                          <a:latin typeface="Times New Roman"/>
                          <a:ea typeface="Times New Roman"/>
                          <a:cs typeface="Times New Roman"/>
                          <a:sym typeface="Arial"/>
                        </a:rPr>
                        <a:t> </a:t>
                      </a:r>
                      <a:r>
                        <a:rPr lang="en" sz="1400" u="none" strike="noStrike" cap="none" dirty="0" smtClean="0">
                          <a:latin typeface="Times New Roman"/>
                          <a:ea typeface="Times New Roman"/>
                          <a:cs typeface="Times New Roman"/>
                          <a:sym typeface="Times New Roman"/>
                        </a:rPr>
                        <a:t>Priredba </a:t>
                      </a:r>
                      <a:r>
                        <a:rPr lang="en" sz="1400" u="none" strike="noStrike" cap="none" dirty="0">
                          <a:latin typeface="Times New Roman"/>
                          <a:ea typeface="Times New Roman"/>
                          <a:cs typeface="Times New Roman"/>
                          <a:sym typeface="Times New Roman"/>
                        </a:rPr>
                        <a:t>za Dan </a:t>
                      </a:r>
                      <a:r>
                        <a:rPr lang="en" sz="1400" u="none" strike="noStrike" cap="none" dirty="0" smtClean="0">
                          <a:latin typeface="Times New Roman"/>
                          <a:ea typeface="Times New Roman"/>
                          <a:cs typeface="Times New Roman"/>
                          <a:sym typeface="Times New Roman"/>
                        </a:rPr>
                        <a:t>škole</a:t>
                      </a:r>
                      <a:r>
                        <a:rPr lang="hr-HR" sz="1400" u="none" strike="noStrike" cap="none" dirty="0" smtClean="0">
                          <a:latin typeface="Times New Roman"/>
                          <a:ea typeface="Times New Roman"/>
                          <a:cs typeface="Times New Roman"/>
                          <a:sym typeface="Arial"/>
                        </a:rPr>
                        <a:t>,</a:t>
                      </a:r>
                      <a:r>
                        <a:rPr lang="hr-HR" sz="1400" u="none" strike="noStrike" cap="none" baseline="0" dirty="0" smtClean="0">
                          <a:latin typeface="Times New Roman"/>
                          <a:ea typeface="Times New Roman"/>
                          <a:cs typeface="Times New Roman"/>
                          <a:sym typeface="Arial"/>
                        </a:rPr>
                        <a:t> </a:t>
                      </a:r>
                      <a:r>
                        <a:rPr lang="en" sz="1400" u="none" strike="noStrike" cap="none" dirty="0" smtClean="0">
                          <a:latin typeface="Times New Roman"/>
                          <a:ea typeface="Times New Roman"/>
                          <a:cs typeface="Times New Roman"/>
                          <a:sym typeface="Times New Roman"/>
                        </a:rPr>
                        <a:t>Podjela </a:t>
                      </a:r>
                      <a:r>
                        <a:rPr lang="en" sz="1400" u="none" strike="noStrike" cap="none" dirty="0">
                          <a:latin typeface="Times New Roman"/>
                          <a:ea typeface="Times New Roman"/>
                          <a:cs typeface="Times New Roman"/>
                          <a:sym typeface="Times New Roman"/>
                        </a:rPr>
                        <a:t>svjedodžbi učenicima 8. razreda</a:t>
                      </a:r>
                      <a:r>
                        <a:rPr lang="en" sz="1400" u="none" strike="noStrike" cap="none" dirty="0">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6926">
                <a:tc>
                  <a:txBody>
                    <a:bodyPr/>
                    <a:lstStyle/>
                    <a:p>
                      <a:pPr marL="0" marR="0" lvl="0" indent="0" algn="l" rtl="0">
                        <a:lnSpc>
                          <a:spcPct val="100000"/>
                        </a:lnSpc>
                        <a:spcBef>
                          <a:spcPts val="0"/>
                        </a:spcBef>
                        <a:spcAft>
                          <a:spcPts val="0"/>
                        </a:spcAft>
                        <a:buClr>
                          <a:srgbClr val="000000"/>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TROŠKOVNIK</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75"/>
                        <a:buFont typeface="Arial"/>
                        <a:buNone/>
                      </a:pPr>
                      <a:r>
                        <a:rPr lang="en" sz="1400" u="none" strike="noStrike" cap="none" dirty="0">
                          <a:solidFill>
                            <a:schemeClr val="dk1"/>
                          </a:solidFill>
                          <a:latin typeface="Times New Roman"/>
                          <a:ea typeface="Times New Roman"/>
                          <a:cs typeface="Times New Roman"/>
                          <a:sym typeface="Times New Roman"/>
                        </a:rPr>
                        <a:t>Fotokopiranje notnim primjera, nabava notnog materijala (pjesmarice )</a:t>
                      </a:r>
                      <a:endParaRPr sz="1400" u="none" strike="noStrike" cap="none" dirty="0"/>
                    </a:p>
                    <a:p>
                      <a:pPr marL="0" marR="0" lvl="0" indent="0" algn="l" rtl="0">
                        <a:lnSpc>
                          <a:spcPct val="100000"/>
                        </a:lnSpc>
                        <a:spcBef>
                          <a:spcPts val="0"/>
                        </a:spcBef>
                        <a:spcAft>
                          <a:spcPts val="0"/>
                        </a:spcAft>
                        <a:buClr>
                          <a:srgbClr val="000000"/>
                        </a:buClr>
                        <a:buSzPts val="375"/>
                        <a:buFont typeface="Arial"/>
                        <a:buNone/>
                      </a:pPr>
                      <a:r>
                        <a:rPr lang="en" sz="1400" u="none" strike="noStrike" cap="none" dirty="0">
                          <a:solidFill>
                            <a:schemeClr val="dk1"/>
                          </a:solidFill>
                          <a:latin typeface="Times New Roman"/>
                          <a:ea typeface="Times New Roman"/>
                          <a:cs typeface="Times New Roman"/>
                          <a:sym typeface="Times New Roman"/>
                        </a:rPr>
                        <a:t>U iznosu do 300,00 kn.</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60389">
                <a:tc>
                  <a:txBody>
                    <a:bodyPr/>
                    <a:lstStyle/>
                    <a:p>
                      <a:pPr marL="0" marR="0" lvl="0" indent="0" algn="l" rtl="0">
                        <a:lnSpc>
                          <a:spcPct val="100000"/>
                        </a:lnSpc>
                        <a:spcBef>
                          <a:spcPts val="0"/>
                        </a:spcBef>
                        <a:spcAft>
                          <a:spcPts val="0"/>
                        </a:spcAft>
                        <a:buClr>
                          <a:srgbClr val="000000"/>
                        </a:buClr>
                        <a:buSzPts val="375"/>
                        <a:buFont typeface="Arial"/>
                        <a:buNone/>
                      </a:pPr>
                      <a:r>
                        <a:rPr lang="en" sz="1500" b="1" u="none" strike="noStrike" cap="none" dirty="0">
                          <a:solidFill>
                            <a:schemeClr val="dk1"/>
                          </a:solidFill>
                          <a:latin typeface="Times New Roman"/>
                          <a:ea typeface="Times New Roman"/>
                          <a:cs typeface="Times New Roman"/>
                          <a:sym typeface="Times New Roman"/>
                        </a:rPr>
                        <a:t>VREDNOVANJE I KORIŠTENJE REZULTATA RADA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75"/>
                        <a:buFont typeface="Arial"/>
                        <a:buNone/>
                      </a:pPr>
                      <a:r>
                        <a:rPr lang="en" sz="1400" u="none" strike="noStrike" cap="none" dirty="0">
                          <a:solidFill>
                            <a:schemeClr val="dk1"/>
                          </a:solidFill>
                          <a:latin typeface="Times New Roman"/>
                          <a:ea typeface="Times New Roman"/>
                          <a:cs typeface="Times New Roman"/>
                          <a:sym typeface="Times New Roman"/>
                        </a:rPr>
                        <a:t>Vrednovanje kao takvo nije predviđeno, već je pravi pokazatelj rada ove izvannastavne </a:t>
                      </a:r>
                      <a:r>
                        <a:rPr lang="en" sz="1400" u="none" strike="noStrike" cap="none" dirty="0" smtClean="0">
                          <a:solidFill>
                            <a:schemeClr val="dk1"/>
                          </a:solidFill>
                          <a:latin typeface="Times New Roman"/>
                          <a:ea typeface="Times New Roman"/>
                          <a:cs typeface="Times New Roman"/>
                          <a:sym typeface="Times New Roman"/>
                        </a:rPr>
                        <a:t>aktivnosti</a:t>
                      </a:r>
                      <a:r>
                        <a:rPr lang="hr-HR" sz="1400" u="none" strike="noStrike" cap="none" dirty="0" smtClean="0">
                          <a:solidFill>
                            <a:schemeClr val="dk1"/>
                          </a:solidFill>
                          <a:latin typeface="Times New Roman"/>
                          <a:ea typeface="Times New Roman"/>
                          <a:cs typeface="Times New Roman"/>
                          <a:sym typeface="Times New Roman"/>
                        </a:rPr>
                        <a:t> je</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kvaliteta izvedenog programa na spomenutim priredbama.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6199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aphicFrame>
        <p:nvGraphicFramePr>
          <p:cNvPr id="557" name="Google Shape;557;g60bc6c1dfc_0_0"/>
          <p:cNvGraphicFramePr/>
          <p:nvPr>
            <p:extLst>
              <p:ext uri="{D42A27DB-BD31-4B8C-83A1-F6EECF244321}">
                <p14:modId xmlns:p14="http://schemas.microsoft.com/office/powerpoint/2010/main" val="3295025750"/>
              </p:ext>
            </p:extLst>
          </p:nvPr>
        </p:nvGraphicFramePr>
        <p:xfrm>
          <a:off x="256032" y="223935"/>
          <a:ext cx="8640950" cy="6352161"/>
        </p:xfrm>
        <a:graphic>
          <a:graphicData uri="http://schemas.openxmlformats.org/drawingml/2006/table">
            <a:tbl>
              <a:tblPr>
                <a:noFill/>
                <a:tableStyleId>{B2E6745A-B9C5-42E0-A17B-FDAA3278ED7C}</a:tableStyleId>
              </a:tblPr>
              <a:tblGrid>
                <a:gridCol w="2411050">
                  <a:extLst>
                    <a:ext uri="{9D8B030D-6E8A-4147-A177-3AD203B41FA5}">
                      <a16:colId xmlns:a16="http://schemas.microsoft.com/office/drawing/2014/main" val="20000"/>
                    </a:ext>
                  </a:extLst>
                </a:gridCol>
                <a:gridCol w="6229900">
                  <a:extLst>
                    <a:ext uri="{9D8B030D-6E8A-4147-A177-3AD203B41FA5}">
                      <a16:colId xmlns:a16="http://schemas.microsoft.com/office/drawing/2014/main" val="20001"/>
                    </a:ext>
                  </a:extLst>
                </a:gridCol>
              </a:tblGrid>
              <a:tr h="1047013">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ctr" rtl="0">
                        <a:lnSpc>
                          <a:spcPct val="100000"/>
                        </a:lnSpc>
                        <a:spcBef>
                          <a:spcPts val="0"/>
                        </a:spcBef>
                        <a:spcAft>
                          <a:spcPts val="0"/>
                        </a:spcAft>
                        <a:buClr>
                          <a:srgbClr val="000000"/>
                        </a:buClr>
                        <a:buSzPts val="450"/>
                        <a:buFont typeface="Times New Roman"/>
                        <a:buNone/>
                      </a:pPr>
                      <a:endParaRPr lang="hr-HR" sz="1600" b="1" u="none" strike="noStrike" cap="none" dirty="0" smtClean="0">
                        <a:solidFill>
                          <a:schemeClr val="dk1"/>
                        </a:solidFill>
                        <a:latin typeface="Times New Roman"/>
                        <a:cs typeface="Times New Roman"/>
                      </a:endParaRPr>
                    </a:p>
                    <a:p>
                      <a:pPr marL="91440" marR="0" lvl="0" indent="0" algn="ctr" rtl="0">
                        <a:lnSpc>
                          <a:spcPct val="100000"/>
                        </a:lnSpc>
                        <a:spcBef>
                          <a:spcPts val="0"/>
                        </a:spcBef>
                        <a:spcAft>
                          <a:spcPts val="0"/>
                        </a:spcAft>
                        <a:buClr>
                          <a:srgbClr val="000000"/>
                        </a:buClr>
                        <a:buSzPts val="450"/>
                        <a:buFont typeface="Times New Roman"/>
                        <a:buNone/>
                      </a:pPr>
                      <a:r>
                        <a:rPr lang="en" sz="1600" b="1" u="none" strike="noStrike" cap="none" dirty="0" smtClean="0">
                          <a:solidFill>
                            <a:schemeClr val="dk1"/>
                          </a:solidFill>
                          <a:latin typeface="Times New Roman"/>
                          <a:cs typeface="Times New Roman"/>
                        </a:rPr>
                        <a:t>ŠKOLSKI BAND</a:t>
                      </a:r>
                      <a:endParaRPr lang="hr-HR" sz="1600" b="1" u="none" strike="noStrike" cap="none" dirty="0" smtClean="0">
                        <a:solidFill>
                          <a:schemeClr val="dk1"/>
                        </a:solidFill>
                        <a:latin typeface="Times New Roman"/>
                        <a:cs typeface="Times New Roman"/>
                      </a:endParaRPr>
                    </a:p>
                    <a:p>
                      <a:pPr marL="91440" marR="0" lvl="0" indent="0" algn="ctr" rtl="0">
                        <a:lnSpc>
                          <a:spcPct val="100000"/>
                        </a:lnSpc>
                        <a:spcBef>
                          <a:spcPts val="0"/>
                        </a:spcBef>
                        <a:spcAft>
                          <a:spcPts val="0"/>
                        </a:spcAft>
                        <a:buClr>
                          <a:srgbClr val="000000"/>
                        </a:buClr>
                        <a:buSzPts val="450"/>
                        <a:buFont typeface="Times New Roman"/>
                        <a:buNone/>
                      </a:pPr>
                      <a:r>
                        <a:rPr lang="hr-HR" sz="1600" b="1" u="none" strike="noStrike" cap="none" dirty="0" smtClean="0">
                          <a:latin typeface="Times New Roman"/>
                          <a:cs typeface="Times New Roman"/>
                        </a:rPr>
                        <a:t> izvannastavna aktivnost za učenike predmetne nastave</a:t>
                      </a:r>
                    </a:p>
                    <a:p>
                      <a:pPr marL="91440" marR="0" lvl="0" indent="0" algn="ctr" rtl="0">
                        <a:lnSpc>
                          <a:spcPct val="100000"/>
                        </a:lnSpc>
                        <a:spcBef>
                          <a:spcPts val="0"/>
                        </a:spcBef>
                        <a:spcAft>
                          <a:spcPts val="0"/>
                        </a:spcAft>
                        <a:buClr>
                          <a:srgbClr val="000000"/>
                        </a:buClr>
                        <a:buSzPts val="450"/>
                        <a:buFont typeface="Times New Roman"/>
                        <a:buNone/>
                      </a:pPr>
                      <a:endParaRPr sz="1600" b="1"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3172">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just">
                        <a:lnSpc>
                          <a:spcPct val="100000"/>
                        </a:lnSpc>
                        <a:spcBef>
                          <a:spcPts val="0"/>
                        </a:spcBef>
                        <a:spcAft>
                          <a:spcPts val="0"/>
                        </a:spcAft>
                        <a:buNone/>
                      </a:pPr>
                      <a:r>
                        <a:rPr lang="en" sz="1400" b="0" i="0" u="none" strike="noStrike" cap="none" noProof="0" dirty="0">
                          <a:latin typeface="+mj-lt"/>
                        </a:rPr>
                        <a:t>Uvježbavanje programa za prigodne školske manifestacije.</a:t>
                      </a:r>
                    </a:p>
                    <a:p>
                      <a:pPr marL="91440" marR="0" lvl="0" indent="0" algn="just">
                        <a:lnSpc>
                          <a:spcPct val="100000"/>
                        </a:lnSpc>
                        <a:spcBef>
                          <a:spcPts val="0"/>
                        </a:spcBef>
                        <a:spcAft>
                          <a:spcPts val="0"/>
                        </a:spcAft>
                        <a:buNone/>
                      </a:pPr>
                      <a:r>
                        <a:rPr lang="en" sz="1400" b="0" i="0" u="none" strike="noStrike" cap="none" noProof="0" dirty="0">
                          <a:latin typeface="+mj-lt"/>
                        </a:rPr>
                        <a:t>Stjecanje glazbenih kompetencija aktivnog slušanja, interpretacije i reprodukcije suvremene glazbe.</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57920">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a:lnSpc>
                          <a:spcPct val="100000"/>
                        </a:lnSpc>
                        <a:spcBef>
                          <a:spcPts val="0"/>
                        </a:spcBef>
                        <a:spcAft>
                          <a:spcPts val="0"/>
                        </a:spcAft>
                        <a:buNone/>
                      </a:pPr>
                      <a:r>
                        <a:rPr lang="en" sz="1400" u="none" strike="noStrike" cap="none" dirty="0">
                          <a:solidFill>
                            <a:schemeClr val="dk1"/>
                          </a:solidFill>
                          <a:latin typeface="+mj-lt"/>
                          <a:cs typeface="Times New Roman"/>
                        </a:rPr>
                        <a:t>Omogućiti učenicima otkrivanje i iskazivanje glazbenog talenta.</a:t>
                      </a:r>
                    </a:p>
                    <a:p>
                      <a:pPr marL="114300" marR="0" lvl="0" indent="0" algn="just">
                        <a:lnSpc>
                          <a:spcPct val="100000"/>
                        </a:lnSpc>
                        <a:spcBef>
                          <a:spcPts val="0"/>
                        </a:spcBef>
                        <a:spcAft>
                          <a:spcPts val="0"/>
                        </a:spcAft>
                        <a:buNone/>
                      </a:pPr>
                      <a:r>
                        <a:rPr lang="en" sz="1400" u="none" strike="noStrike" cap="none" dirty="0">
                          <a:solidFill>
                            <a:schemeClr val="dk1"/>
                          </a:solidFill>
                          <a:latin typeface="+mj-lt"/>
                          <a:cs typeface="Times New Roman"/>
                        </a:rPr>
                        <a:t>Učvrstiti samopouzdanje učenika i učenica prilikom javnih nastupa.</a:t>
                      </a:r>
                    </a:p>
                    <a:p>
                      <a:pPr marL="114300" marR="0" lvl="0" indent="0" algn="just">
                        <a:lnSpc>
                          <a:spcPct val="100000"/>
                        </a:lnSpc>
                        <a:spcBef>
                          <a:spcPts val="0"/>
                        </a:spcBef>
                        <a:spcAft>
                          <a:spcPts val="0"/>
                        </a:spcAft>
                        <a:buNone/>
                      </a:pPr>
                      <a:r>
                        <a:rPr lang="en" sz="1400" u="none" strike="noStrike" cap="none" dirty="0">
                          <a:solidFill>
                            <a:schemeClr val="dk1"/>
                          </a:solidFill>
                          <a:latin typeface="+mj-lt"/>
                          <a:cs typeface="Times New Roman"/>
                        </a:rPr>
                        <a:t>Produbiti učeničko zanimanje i ljubav spram glazbe.</a:t>
                      </a:r>
                    </a:p>
                    <a:p>
                      <a:pPr marL="114300" marR="0" lvl="0" indent="0" algn="just">
                        <a:lnSpc>
                          <a:spcPct val="100000"/>
                        </a:lnSpc>
                        <a:spcBef>
                          <a:spcPts val="0"/>
                        </a:spcBef>
                        <a:spcAft>
                          <a:spcPts val="0"/>
                        </a:spcAft>
                        <a:buNone/>
                      </a:pPr>
                      <a:r>
                        <a:rPr lang="en" sz="1400" u="none" strike="noStrike" cap="none" dirty="0">
                          <a:solidFill>
                            <a:schemeClr val="dk1"/>
                          </a:solidFill>
                          <a:latin typeface="+mj-lt"/>
                          <a:cs typeface="Times New Roman"/>
                        </a:rPr>
                        <a:t>Upoznati učenike i učenice sa stvaralačkim procesom u glazbi.</a:t>
                      </a:r>
                    </a:p>
                    <a:p>
                      <a:pPr marL="114300" marR="0" lvl="0" indent="0" algn="just">
                        <a:lnSpc>
                          <a:spcPct val="100000"/>
                        </a:lnSpc>
                        <a:spcBef>
                          <a:spcPts val="0"/>
                        </a:spcBef>
                        <a:spcAft>
                          <a:spcPts val="0"/>
                        </a:spcAft>
                        <a:buNone/>
                      </a:pPr>
                      <a:r>
                        <a:rPr lang="en" sz="1400" u="none" strike="noStrike" cap="none" dirty="0">
                          <a:solidFill>
                            <a:schemeClr val="dk1"/>
                          </a:solidFill>
                          <a:latin typeface="+mj-lt"/>
                          <a:cs typeface="Times New Roman"/>
                        </a:rPr>
                        <a:t>Poticati vještine učenika i učenica za rad u timu.</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6848">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NOSITELJI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just" rtl="0">
                        <a:lnSpc>
                          <a:spcPct val="100000"/>
                        </a:lnSpc>
                        <a:spcBef>
                          <a:spcPts val="0"/>
                        </a:spcBef>
                        <a:spcAft>
                          <a:spcPts val="0"/>
                        </a:spcAft>
                        <a:buFont typeface="Calibri"/>
                        <a:buNone/>
                      </a:pPr>
                      <a:r>
                        <a:rPr lang="en-US" sz="1400" u="none" strike="noStrike" cap="none" dirty="0">
                          <a:solidFill>
                            <a:schemeClr val="dk1"/>
                          </a:solidFill>
                          <a:latin typeface="+mj-lt"/>
                          <a:cs typeface="Times New Roman"/>
                        </a:rPr>
                        <a:t>Luka </a:t>
                      </a:r>
                      <a:r>
                        <a:rPr lang="en-US" sz="1400" u="none" strike="noStrike" cap="none" dirty="0" err="1" smtClean="0">
                          <a:solidFill>
                            <a:schemeClr val="dk1"/>
                          </a:solidFill>
                          <a:latin typeface="+mj-lt"/>
                          <a:cs typeface="Times New Roman"/>
                        </a:rPr>
                        <a:t>Zorica</a:t>
                      </a:r>
                      <a:endParaRPr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68434">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chemeClr val="dk1"/>
                        </a:buClr>
                        <a:buSzPts val="1800"/>
                        <a:buNone/>
                      </a:pPr>
                      <a:r>
                        <a:rPr lang="en" sz="1400" u="none" strike="noStrike" cap="none" dirty="0">
                          <a:solidFill>
                            <a:schemeClr val="dk1"/>
                          </a:solidFill>
                          <a:latin typeface="+mj-lt"/>
                          <a:cs typeface="Times New Roman"/>
                        </a:rPr>
                        <a:t>Grupni sastanci i uvježbavanja tijekom školske godine</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44744">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just" rtl="0">
                        <a:lnSpc>
                          <a:spcPct val="100000"/>
                        </a:lnSpc>
                        <a:spcBef>
                          <a:spcPts val="0"/>
                        </a:spcBef>
                        <a:spcAft>
                          <a:spcPts val="0"/>
                        </a:spcAft>
                        <a:buClr>
                          <a:srgbClr val="000000"/>
                        </a:buClr>
                        <a:buSzPts val="450"/>
                        <a:buFont typeface="Times New Roman"/>
                        <a:buNone/>
                      </a:pPr>
                      <a:r>
                        <a:rPr lang="en" sz="1400" u="none" strike="noStrike" cap="none" dirty="0">
                          <a:solidFill>
                            <a:schemeClr val="dk1"/>
                          </a:solidFill>
                          <a:latin typeface="+mj-lt"/>
                          <a:cs typeface="Times New Roman"/>
                        </a:rPr>
                        <a:t>Redoviti tjedni sastanci, uz pojačani rad uoči nastupa tijekom nastavne godine 2022/2023.</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9061">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just"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mj-lt"/>
                          <a:cs typeface="Times New Roman"/>
                        </a:rPr>
                        <a:t>Troškovi potrošnog materijala</a:t>
                      </a:r>
                      <a:r>
                        <a:rPr lang="en" sz="1400" u="none" strike="noStrike" cap="none" dirty="0" smtClean="0">
                          <a:solidFill>
                            <a:schemeClr val="dk1"/>
                          </a:solidFill>
                          <a:latin typeface="+mj-lt"/>
                          <a:cs typeface="Times New Roman"/>
                        </a:rPr>
                        <a:t>.</a:t>
                      </a:r>
                      <a:endParaRPr lang="hr-HR" sz="1400" u="none" strike="noStrike" cap="none" dirty="0" smtClean="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78963">
                <a:tc>
                  <a:txBody>
                    <a:bodyPr/>
                    <a:lstStyle/>
                    <a:p>
                      <a:pPr marL="91440" marR="0" lvl="0" indent="0" algn="l" rtl="0">
                        <a:lnSpc>
                          <a:spcPct val="100000"/>
                        </a:lnSpc>
                        <a:spcBef>
                          <a:spcPts val="0"/>
                        </a:spcBef>
                        <a:spcAft>
                          <a:spcPts val="0"/>
                        </a:spcAft>
                        <a:buClr>
                          <a:srgbClr val="000000"/>
                        </a:buClr>
                        <a:buSzPts val="450"/>
                        <a:buFont typeface="Times New Roman"/>
                        <a:buNone/>
                      </a:pPr>
                      <a:r>
                        <a:rPr lang="en" sz="1600" b="1" u="none" strike="noStrike" cap="none" dirty="0">
                          <a:solidFill>
                            <a:schemeClr val="dk1"/>
                          </a:solidFill>
                          <a:latin typeface="Times New Roman"/>
                          <a:cs typeface="Times New Roman"/>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00000"/>
                        </a:lnSpc>
                        <a:spcBef>
                          <a:spcPts val="0"/>
                        </a:spcBef>
                        <a:spcAft>
                          <a:spcPts val="0"/>
                        </a:spcAft>
                        <a:buClr>
                          <a:schemeClr val="dk1"/>
                        </a:buClr>
                        <a:buSzPts val="1800"/>
                        <a:buNone/>
                      </a:pPr>
                      <a:r>
                        <a:rPr lang="en" sz="1400" u="none" strike="noStrike" cap="none" dirty="0">
                          <a:solidFill>
                            <a:schemeClr val="dk1"/>
                          </a:solidFill>
                          <a:latin typeface="+mj-lt"/>
                          <a:cs typeface="Times New Roman"/>
                        </a:rPr>
                        <a:t>Uspješnost nastupa na planiranim događajima.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59230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8"/>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592" name="Google Shape;592;p58"/>
          <p:cNvGraphicFramePr/>
          <p:nvPr>
            <p:extLst>
              <p:ext uri="{D42A27DB-BD31-4B8C-83A1-F6EECF244321}">
                <p14:modId xmlns:p14="http://schemas.microsoft.com/office/powerpoint/2010/main" val="3442703433"/>
              </p:ext>
            </p:extLst>
          </p:nvPr>
        </p:nvGraphicFramePr>
        <p:xfrm>
          <a:off x="214978" y="351984"/>
          <a:ext cx="8657273" cy="6044424"/>
        </p:xfrm>
        <a:graphic>
          <a:graphicData uri="http://schemas.openxmlformats.org/drawingml/2006/table">
            <a:tbl>
              <a:tblPr>
                <a:noFill/>
                <a:tableStyleId>{B2E6745A-B9C5-42E0-A17B-FDAA3278ED7C}</a:tableStyleId>
              </a:tblPr>
              <a:tblGrid>
                <a:gridCol w="2275748">
                  <a:extLst>
                    <a:ext uri="{9D8B030D-6E8A-4147-A177-3AD203B41FA5}">
                      <a16:colId xmlns:a16="http://schemas.microsoft.com/office/drawing/2014/main" val="20000"/>
                    </a:ext>
                  </a:extLst>
                </a:gridCol>
                <a:gridCol w="6381525">
                  <a:extLst>
                    <a:ext uri="{9D8B030D-6E8A-4147-A177-3AD203B41FA5}">
                      <a16:colId xmlns:a16="http://schemas.microsoft.com/office/drawing/2014/main" val="20001"/>
                    </a:ext>
                  </a:extLst>
                </a:gridCol>
              </a:tblGrid>
              <a:tr h="492174">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endParaRPr lang="hr-HR" sz="1600" b="1" u="none" strike="noStrike" cap="none" dirty="0" smtClean="0">
                        <a:solidFill>
                          <a:schemeClr val="dk1"/>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 </a:t>
                      </a:r>
                      <a:r>
                        <a:rPr lang="en" sz="1600" b="1" u="none" strike="noStrike" cap="none" dirty="0">
                          <a:solidFill>
                            <a:schemeClr val="dk1"/>
                          </a:solidFill>
                          <a:latin typeface="+mj-lt"/>
                        </a:rPr>
                        <a:t>LIKOVNA</a:t>
                      </a:r>
                      <a:r>
                        <a:rPr lang="en" sz="1600" b="1" u="none" strike="noStrike" cap="none" dirty="0">
                          <a:solidFill>
                            <a:schemeClr val="dk1"/>
                          </a:solidFill>
                          <a:latin typeface="+mj-lt"/>
                          <a:ea typeface="Arial"/>
                          <a:cs typeface="Arial"/>
                          <a:sym typeface="Arial"/>
                        </a:rPr>
                        <a:t> GRUPA </a:t>
                      </a:r>
                      <a:endParaRPr lang="hr-HR" sz="1600" b="1" u="none" strike="noStrike" cap="none" dirty="0" smtClean="0">
                        <a:solidFill>
                          <a:schemeClr val="dk1"/>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450"/>
                        <a:buFont typeface="Arial"/>
                        <a:buNone/>
                      </a:pPr>
                      <a:r>
                        <a:rPr lang="hr-HR" sz="1600" b="1" u="none" strike="noStrike" cap="none" dirty="0" smtClean="0">
                          <a:latin typeface="+mj-lt"/>
                        </a:rPr>
                        <a:t> izvannastavna aktivnost za učenike predmetne nastave</a:t>
                      </a:r>
                    </a:p>
                    <a:p>
                      <a:pPr marL="0" marR="0" lvl="0" indent="0" algn="ctr" rtl="0">
                        <a:lnSpc>
                          <a:spcPct val="100000"/>
                        </a:lnSpc>
                        <a:spcBef>
                          <a:spcPts val="0"/>
                        </a:spcBef>
                        <a:spcAft>
                          <a:spcPts val="0"/>
                        </a:spcAft>
                        <a:buClr>
                          <a:srgbClr val="000000"/>
                        </a:buClr>
                        <a:buSzPts val="450"/>
                        <a:buFont typeface="Arial"/>
                        <a:buNone/>
                      </a:pPr>
                      <a:endParaRPr sz="1600" b="1"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92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Razvijati kod učenika senzibilitet ka likovnoj umjetnosti i kulturnoj baštini našega kraja. Razvijati likovne vještine i njegovati potrebu za likovnim izražavanjem.</a:t>
                      </a:r>
                      <a:r>
                        <a:rPr lang="en" sz="1400" u="none" strike="noStrike" cap="none" dirty="0">
                          <a:solidFill>
                            <a:schemeClr val="dk1"/>
                          </a:solidFill>
                          <a:latin typeface="Times New Roman"/>
                          <a:ea typeface="Times New Roman"/>
                          <a:cs typeface="Times New Roman"/>
                        </a:rPr>
                        <a:t> Pripremati učenike za upis u srednje škole koje provode likovnu provjeru.</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92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Likovne radove izlažemo u prostoru škole i lokalne zajednice, te sudjelujemo na likovnim natječajima.Predmete izrađene u našoj radionici prezentiramo i prodajemo u sklopu naše školske učeničke zadruge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8494">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NOSITELJI</a:t>
                      </a:r>
                      <a:r>
                        <a:rPr lang="en" sz="1600" b="1" u="none" strike="noStrike" cap="none" dirty="0">
                          <a:solidFill>
                            <a:schemeClr val="dk1"/>
                          </a:solidFill>
                          <a:latin typeface="+mj-lt"/>
                          <a:ea typeface="Times New Roman"/>
                          <a:cs typeface="Times New Roman"/>
                        </a:rPr>
                        <a:t> </a:t>
                      </a:r>
                      <a:endParaRPr sz="1600" b="1" u="none" strike="noStrike" cap="none" dirty="0">
                        <a:solidFill>
                          <a:schemeClr val="dk1"/>
                        </a:solidFill>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400" u="none" strike="noStrike" cap="none" dirty="0" err="1">
                          <a:solidFill>
                            <a:schemeClr val="dk1"/>
                          </a:solidFill>
                          <a:latin typeface="Times New Roman"/>
                          <a:ea typeface="Times New Roman"/>
                          <a:cs typeface="Times New Roman"/>
                        </a:rPr>
                        <a:t>Zrinka</a:t>
                      </a:r>
                      <a:r>
                        <a:rPr lang="sr-Latn-RS" sz="1400" u="none" strike="noStrike" cap="none" dirty="0">
                          <a:solidFill>
                            <a:schemeClr val="dk1"/>
                          </a:solidFill>
                          <a:latin typeface="Times New Roman"/>
                          <a:ea typeface="Times New Roman"/>
                          <a:cs typeface="Times New Roman"/>
                        </a:rPr>
                        <a:t> </a:t>
                      </a:r>
                      <a:r>
                        <a:rPr lang="sr-Latn-RS" sz="1400" u="none" strike="noStrike" cap="none" dirty="0" err="1">
                          <a:solidFill>
                            <a:schemeClr val="dk1"/>
                          </a:solidFill>
                          <a:latin typeface="Times New Roman"/>
                          <a:ea typeface="Times New Roman"/>
                          <a:cs typeface="Times New Roman"/>
                        </a:rPr>
                        <a:t>Jurić</a:t>
                      </a:r>
                      <a:r>
                        <a:rPr lang="sr-Latn-RS" sz="1400" u="none" strike="noStrike" cap="none" dirty="0">
                          <a:solidFill>
                            <a:schemeClr val="dk1"/>
                          </a:solidFill>
                          <a:latin typeface="Times New Roman"/>
                          <a:ea typeface="Times New Roman"/>
                          <a:cs typeface="Times New Roman"/>
                        </a:rPr>
                        <a:t> </a:t>
                      </a:r>
                      <a:r>
                        <a:rPr lang="sr-Latn-RS" sz="1400" u="none" strike="noStrike" cap="none" dirty="0" err="1">
                          <a:solidFill>
                            <a:schemeClr val="dk1"/>
                          </a:solidFill>
                          <a:latin typeface="Times New Roman"/>
                          <a:ea typeface="Times New Roman"/>
                          <a:cs typeface="Times New Roman"/>
                        </a:rPr>
                        <a:t>Avmedoski</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192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Svakoga tjedna učenici pohađaju dva školska sata likovne grupe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065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Cca </a:t>
                      </a:r>
                      <a:r>
                        <a:rPr lang="en" sz="1400" u="none" strike="noStrike" cap="none" dirty="0" smtClean="0">
                          <a:solidFill>
                            <a:schemeClr val="dk1"/>
                          </a:solidFill>
                          <a:latin typeface="Times New Roman"/>
                          <a:ea typeface="Times New Roman"/>
                          <a:cs typeface="Times New Roman"/>
                          <a:sym typeface="Times New Roman"/>
                        </a:rPr>
                        <a:t>1000</a:t>
                      </a:r>
                      <a:r>
                        <a:rPr lang="hr-HR" sz="1400" u="none" strike="noStrike" cap="none" dirty="0" smtClean="0">
                          <a:solidFill>
                            <a:schemeClr val="dk1"/>
                          </a:solidFill>
                          <a:latin typeface="Times New Roman"/>
                          <a:ea typeface="Times New Roman"/>
                          <a:cs typeface="Times New Roman"/>
                          <a:sym typeface="Times New Roman"/>
                        </a:rPr>
                        <a:t>,00</a:t>
                      </a:r>
                      <a:r>
                        <a:rPr lang="en" sz="1400" u="none" strike="noStrike" cap="none" dirty="0" smtClean="0">
                          <a:solidFill>
                            <a:schemeClr val="dk1"/>
                          </a:solidFill>
                          <a:latin typeface="Times New Roman"/>
                          <a:ea typeface="Times New Roman"/>
                          <a:cs typeface="Times New Roman"/>
                          <a:sym typeface="Times New Roman"/>
                        </a:rPr>
                        <a:t>kn </a:t>
                      </a:r>
                      <a:r>
                        <a:rPr lang="en" sz="1400" u="none" strike="noStrike" cap="none" dirty="0">
                          <a:solidFill>
                            <a:schemeClr val="dk1"/>
                          </a:solidFill>
                          <a:latin typeface="Times New Roman"/>
                          <a:ea typeface="Times New Roman"/>
                          <a:cs typeface="Times New Roman"/>
                          <a:sym typeface="Times New Roman"/>
                        </a:rPr>
                        <a:t>tijekom školske godine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91925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Osim sudjelovanja na likovnim natječajima, likovni radovi se tijekom školske godine izlažu te prodaju u sklopu školske učeničke zadruge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graphicFrame>
        <p:nvGraphicFramePr>
          <p:cNvPr id="1866" name="Google Shape;1866;p59"/>
          <p:cNvGraphicFramePr/>
          <p:nvPr>
            <p:extLst>
              <p:ext uri="{D42A27DB-BD31-4B8C-83A1-F6EECF244321}">
                <p14:modId xmlns:p14="http://schemas.microsoft.com/office/powerpoint/2010/main" val="4062373879"/>
              </p:ext>
            </p:extLst>
          </p:nvPr>
        </p:nvGraphicFramePr>
        <p:xfrm>
          <a:off x="265584" y="278516"/>
          <a:ext cx="8631475" cy="5976700"/>
        </p:xfrm>
        <a:graphic>
          <a:graphicData uri="http://schemas.openxmlformats.org/drawingml/2006/table">
            <a:tbl>
              <a:tblPr>
                <a:noFill/>
                <a:tableStyleId>{B2E6745A-B9C5-42E0-A17B-FDAA3278ED7C}</a:tableStyleId>
              </a:tblPr>
              <a:tblGrid>
                <a:gridCol w="2726825">
                  <a:extLst>
                    <a:ext uri="{9D8B030D-6E8A-4147-A177-3AD203B41FA5}">
                      <a16:colId xmlns:a16="http://schemas.microsoft.com/office/drawing/2014/main" val="20000"/>
                    </a:ext>
                  </a:extLst>
                </a:gridCol>
                <a:gridCol w="5904650">
                  <a:extLst>
                    <a:ext uri="{9D8B030D-6E8A-4147-A177-3AD203B41FA5}">
                      <a16:colId xmlns:a16="http://schemas.microsoft.com/office/drawing/2014/main" val="20001"/>
                    </a:ext>
                  </a:extLst>
                </a:gridCol>
              </a:tblGrid>
              <a:tr h="71305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550"/>
                        <a:buFont typeface="Verdana"/>
                        <a:buNone/>
                      </a:pPr>
                      <a:endParaRPr lang="hr-HR" sz="1600" b="1" u="none" strike="noStrike" cap="none" dirty="0" smtClean="0">
                        <a:latin typeface="+mj-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550"/>
                        <a:buFont typeface="Verdana"/>
                        <a:buNone/>
                      </a:pPr>
                      <a:r>
                        <a:rPr lang="en" sz="1600" b="1" u="none" strike="noStrike" cap="none" dirty="0" smtClean="0">
                          <a:latin typeface="+mj-lt"/>
                          <a:ea typeface="Times New Roman"/>
                          <a:cs typeface="Times New Roman"/>
                          <a:sym typeface="Times New Roman"/>
                        </a:rPr>
                        <a:t>KLUB </a:t>
                      </a:r>
                      <a:r>
                        <a:rPr lang="en" sz="1600" b="1" u="none" strike="noStrike" cap="none" dirty="0">
                          <a:latin typeface="+mj-lt"/>
                          <a:ea typeface="Times New Roman"/>
                          <a:cs typeface="Times New Roman"/>
                          <a:sym typeface="Times New Roman"/>
                        </a:rPr>
                        <a:t>MLADIH TEHNIČARA</a:t>
                      </a:r>
                      <a:r>
                        <a:rPr lang="en" sz="1600" b="1" u="none" strike="noStrike" cap="none" dirty="0">
                          <a:latin typeface="+mj-lt"/>
                          <a:ea typeface="Times New Roman"/>
                          <a:cs typeface="Times New Roman"/>
                        </a:rPr>
                        <a:t> </a:t>
                      </a:r>
                      <a:endParaRPr lang="hr-HR" sz="1600" b="1" u="none" strike="noStrike" cap="none" dirty="0" smtClean="0">
                        <a:latin typeface="+mj-lt"/>
                        <a:ea typeface="Times New Roman"/>
                        <a:cs typeface="Times New Roman"/>
                      </a:endParaRPr>
                    </a:p>
                    <a:p>
                      <a:pPr marL="0" marR="0" lvl="0" indent="0" algn="ctr" rtl="0">
                        <a:lnSpc>
                          <a:spcPct val="100000"/>
                        </a:lnSpc>
                        <a:spcBef>
                          <a:spcPts val="0"/>
                        </a:spcBef>
                        <a:spcAft>
                          <a:spcPts val="0"/>
                        </a:spcAft>
                        <a:buClr>
                          <a:srgbClr val="000000"/>
                        </a:buClr>
                        <a:buSzPts val="550"/>
                        <a:buFont typeface="Verdana"/>
                        <a:buNone/>
                      </a:pPr>
                      <a:r>
                        <a:rPr lang="sr-Latn-RS" sz="1600" b="1" i="0" u="none" strike="noStrike" cap="none" noProof="0" dirty="0" smtClean="0">
                          <a:latin typeface="+mj-lt"/>
                        </a:rPr>
                        <a:t>za učenike petog</a:t>
                      </a:r>
                      <a:r>
                        <a:rPr lang="sr-Latn-RS" sz="1600" b="1" i="0" u="none" strike="noStrike" cap="none" baseline="0" noProof="0" dirty="0" smtClean="0">
                          <a:latin typeface="+mj-lt"/>
                        </a:rPr>
                        <a:t> do osmog</a:t>
                      </a:r>
                      <a:r>
                        <a:rPr lang="sr-Latn-RS" sz="1600" b="1" i="0" u="none" strike="noStrike" cap="none" noProof="0" dirty="0" smtClean="0">
                          <a:latin typeface="+mj-lt"/>
                        </a:rPr>
                        <a:t> razreda</a:t>
                      </a:r>
                    </a:p>
                    <a:p>
                      <a:pPr marL="0" marR="0" lvl="0" indent="0" algn="ctr" rtl="0">
                        <a:lnSpc>
                          <a:spcPct val="100000"/>
                        </a:lnSpc>
                        <a:spcBef>
                          <a:spcPts val="0"/>
                        </a:spcBef>
                        <a:spcAft>
                          <a:spcPts val="0"/>
                        </a:spcAft>
                        <a:buClr>
                          <a:srgbClr val="000000"/>
                        </a:buClr>
                        <a:buSzPts val="550"/>
                        <a:buFont typeface="Verdana"/>
                        <a:buNone/>
                      </a:pPr>
                      <a:r>
                        <a:rPr lang="hr-HR" sz="1600" b="1" u="none" strike="noStrike" cap="none" dirty="0" smtClean="0">
                          <a:latin typeface="+mj-lt"/>
                        </a:rPr>
                        <a:t> izvannastavna aktivnost za učenike predmetne nastave</a:t>
                      </a:r>
                    </a:p>
                    <a:p>
                      <a:pPr marL="0" marR="0" lvl="0" indent="0" algn="ctr" rtl="0">
                        <a:lnSpc>
                          <a:spcPct val="100000"/>
                        </a:lnSpc>
                        <a:spcBef>
                          <a:spcPts val="0"/>
                        </a:spcBef>
                        <a:spcAft>
                          <a:spcPts val="0"/>
                        </a:spcAft>
                        <a:buClr>
                          <a:srgbClr val="000000"/>
                        </a:buClr>
                        <a:buSzPts val="550"/>
                        <a:buFont typeface="Verdana"/>
                        <a:buNone/>
                      </a:pPr>
                      <a:endParaRPr sz="1600" b="1" u="none" strike="noStrike" cap="none" dirty="0">
                        <a:latin typeface="+mj-lt"/>
                      </a:endParaRPr>
                    </a:p>
                  </a:txBody>
                  <a:tcPr marL="34525" marR="345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3230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ea typeface="Times New Roman"/>
                          <a:cs typeface="Times New Roman"/>
                          <a:sym typeface="Times New Roman"/>
                        </a:rPr>
                        <a:t>Cilj </a:t>
                      </a:r>
                      <a:r>
                        <a:rPr lang="en" sz="1400" u="none" strike="noStrike" cap="none" dirty="0" smtClean="0">
                          <a:latin typeface="Times New Roman"/>
                          <a:ea typeface="Times New Roman"/>
                          <a:cs typeface="Times New Roman"/>
                          <a:sym typeface="Times New Roman"/>
                        </a:rPr>
                        <a:t>aktivnosti </a:t>
                      </a:r>
                      <a:r>
                        <a:rPr lang="en" sz="1400" u="none" strike="noStrike" cap="none" dirty="0">
                          <a:latin typeface="Times New Roman"/>
                          <a:ea typeface="Times New Roman"/>
                          <a:cs typeface="Times New Roman"/>
                          <a:sym typeface="Times New Roman"/>
                        </a:rPr>
                        <a:t>je motiviranje učenika da aktivno provode svoje slobodno vrijeme, poticanje njihove mašte i kreativnosti, učenje kroz igru.</a:t>
                      </a:r>
                      <a:r>
                        <a:rPr lang="en" sz="1400" u="none" strike="noStrike" cap="none" dirty="0">
                          <a:latin typeface="Times New Roman"/>
                          <a:ea typeface="Times New Roman"/>
                          <a:cs typeface="Times New Roman"/>
                        </a:rPr>
                        <a:t> </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335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ea typeface="Times New Roman"/>
                          <a:cs typeface="Times New Roman"/>
                          <a:sym typeface="Times New Roman"/>
                        </a:rPr>
                        <a:t>Za sve učenike razredne i predmetne nastave.</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680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NOSITELJI</a:t>
                      </a:r>
                      <a:r>
                        <a:rPr lang="en" sz="1600" b="1" u="none" strike="noStrike" cap="none" dirty="0">
                          <a:latin typeface="+mj-lt"/>
                          <a:ea typeface="Times New Roman"/>
                          <a:cs typeface="Times New Roman"/>
                        </a:rPr>
                        <a:t> </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US" sz="1400" u="none" strike="noStrike" cap="none" dirty="0" err="1">
                          <a:latin typeface="Times New Roman"/>
                          <a:ea typeface="Times New Roman"/>
                          <a:cs typeface="Times New Roman"/>
                        </a:rPr>
                        <a:t>Branko</a:t>
                      </a:r>
                      <a:r>
                        <a:rPr lang="en-US" sz="1400" u="none" strike="noStrike" cap="none" dirty="0">
                          <a:latin typeface="Times New Roman"/>
                          <a:ea typeface="Times New Roman"/>
                          <a:cs typeface="Times New Roman"/>
                        </a:rPr>
                        <a:t> </a:t>
                      </a:r>
                      <a:r>
                        <a:rPr lang="en-US" sz="1400" u="none" strike="noStrike" cap="none" dirty="0" err="1">
                          <a:latin typeface="Times New Roman"/>
                          <a:ea typeface="Times New Roman"/>
                          <a:cs typeface="Times New Roman"/>
                        </a:rPr>
                        <a:t>Latas</a:t>
                      </a:r>
                      <a:endParaRPr sz="1400" u="none" strike="noStrike" cap="none" dirty="0">
                        <a:latin typeface="Times New Roman"/>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1810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ea typeface="Times New Roman"/>
                          <a:cs typeface="Times New Roman"/>
                          <a:sym typeface="Times New Roman"/>
                        </a:rPr>
                        <a:t>Dva sata tjedno.</a:t>
                      </a:r>
                      <a:endParaRPr sz="1400" u="none" strike="noStrike" cap="none" dirty="0"/>
                    </a:p>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ea typeface="Times New Roman"/>
                          <a:cs typeface="Times New Roman"/>
                          <a:sym typeface="Times New Roman"/>
                        </a:rPr>
                        <a:t>Sudjelovanje na školskim natjecanjima.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0850">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en" sz="1400" u="none" strike="noStrike" cap="none" dirty="0">
                          <a:latin typeface="Times New Roman"/>
                          <a:ea typeface="Times New Roman"/>
                          <a:cs typeface="Times New Roman"/>
                          <a:sym typeface="Times New Roman"/>
                        </a:rPr>
                        <a:t>Tijekom školske godine </a:t>
                      </a:r>
                      <a:r>
                        <a:rPr lang="en" sz="1400" u="none" strike="noStrike" cap="none" dirty="0">
                          <a:latin typeface="Times New Roman"/>
                          <a:ea typeface="Times New Roman"/>
                          <a:cs typeface="Times New Roman"/>
                        </a:rPr>
                        <a:t>202</a:t>
                      </a:r>
                      <a:r>
                        <a:rPr lang="hr-HR" sz="1400" u="none" strike="noStrike" cap="none" dirty="0">
                          <a:latin typeface="Times New Roman"/>
                          <a:ea typeface="Times New Roman"/>
                          <a:cs typeface="Times New Roman"/>
                        </a:rPr>
                        <a:t>2</a:t>
                      </a:r>
                      <a:r>
                        <a:rPr lang="en" sz="1400" u="none" strike="noStrike" cap="none" dirty="0">
                          <a:latin typeface="Times New Roman"/>
                          <a:ea typeface="Times New Roman"/>
                          <a:cs typeface="Times New Roman"/>
                        </a:rPr>
                        <a:t>./202</a:t>
                      </a:r>
                      <a:r>
                        <a:rPr lang="hr-HR" sz="1400" u="none" strike="noStrike" cap="none" dirty="0">
                          <a:latin typeface="Times New Roman"/>
                          <a:ea typeface="Times New Roman"/>
                          <a:cs typeface="Times New Roman"/>
                        </a:rPr>
                        <a:t>3</a:t>
                      </a:r>
                      <a:r>
                        <a:rPr lang="en" sz="1400" u="none" strike="noStrike" cap="none" dirty="0">
                          <a:latin typeface="Times New Roman"/>
                          <a:ea typeface="Times New Roman"/>
                          <a:cs typeface="Times New Roman"/>
                        </a:rPr>
                        <a:t>.</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6525">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550"/>
                        <a:buFont typeface="Verdana"/>
                        <a:buNone/>
                      </a:pPr>
                      <a:r>
                        <a:rPr lang="hr-HR" sz="1400" u="none" strike="noStrike" cap="none" dirty="0">
                          <a:latin typeface="Times New Roman"/>
                          <a:ea typeface="Times New Roman"/>
                          <a:cs typeface="Times New Roman"/>
                          <a:sym typeface="Times New Roman"/>
                        </a:rPr>
                        <a:t>6000,00</a:t>
                      </a:r>
                      <a:r>
                        <a:rPr lang="en" sz="1400" u="none" strike="noStrike" cap="none" dirty="0">
                          <a:latin typeface="Times New Roman"/>
                          <a:ea typeface="Times New Roman"/>
                          <a:cs typeface="Times New Roman"/>
                          <a:sym typeface="Times New Roman"/>
                        </a:rPr>
                        <a:t> kn</a:t>
                      </a:r>
                      <a:r>
                        <a:rPr lang="hr-HR" sz="1400" u="none" strike="noStrike" cap="none" dirty="0">
                          <a:latin typeface="Times New Roman"/>
                          <a:ea typeface="Times New Roman"/>
                          <a:cs typeface="Times New Roman"/>
                          <a:sym typeface="Times New Roman"/>
                        </a:rPr>
                        <a:t> od sredstava koje je dodijelio Gradski ured za Tehničku kulturu</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69575">
                <a:tc>
                  <a:txBody>
                    <a:bodyPr/>
                    <a:lstStyle/>
                    <a:p>
                      <a:pPr marL="0" marR="0" lvl="0" indent="0" algn="l" rtl="0">
                        <a:lnSpc>
                          <a:spcPct val="100000"/>
                        </a:lnSpc>
                        <a:spcBef>
                          <a:spcPts val="0"/>
                        </a:spcBef>
                        <a:spcAft>
                          <a:spcPts val="0"/>
                        </a:spcAft>
                        <a:buClr>
                          <a:srgbClr val="000000"/>
                        </a:buClr>
                        <a:buSzPts val="550"/>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550"/>
                        <a:buFont typeface="Arial"/>
                        <a:buNone/>
                      </a:pPr>
                      <a:r>
                        <a:rPr lang="en" sz="1400" u="none" strike="noStrike" cap="none" dirty="0">
                          <a:solidFill>
                            <a:schemeClr val="dk1"/>
                          </a:solidFill>
                          <a:latin typeface="Times New Roman"/>
                          <a:ea typeface="Times New Roman"/>
                          <a:cs typeface="Times New Roman"/>
                          <a:sym typeface="Times New Roman"/>
                        </a:rPr>
                        <a:t>Ocjena crteža i modela.</a:t>
                      </a:r>
                      <a:endParaRPr sz="1400" u="none" strike="noStrike" cap="none" dirty="0"/>
                    </a:p>
                    <a:p>
                      <a:pPr marL="0" marR="0" lvl="0" indent="0" algn="just" rtl="0">
                        <a:lnSpc>
                          <a:spcPct val="100000"/>
                        </a:lnSpc>
                        <a:spcBef>
                          <a:spcPts val="0"/>
                        </a:spcBef>
                        <a:spcAft>
                          <a:spcPts val="0"/>
                        </a:spcAft>
                        <a:buClr>
                          <a:schemeClr val="dk1"/>
                        </a:buClr>
                        <a:buSzPts val="550"/>
                        <a:buFont typeface="Arial"/>
                        <a:buNone/>
                      </a:pPr>
                      <a:r>
                        <a:rPr lang="en" sz="1400" u="none" strike="noStrike" cap="none" dirty="0">
                          <a:solidFill>
                            <a:schemeClr val="dk1"/>
                          </a:solidFill>
                          <a:latin typeface="Times New Roman"/>
                          <a:ea typeface="Times New Roman"/>
                          <a:cs typeface="Times New Roman"/>
                          <a:sym typeface="Times New Roman"/>
                        </a:rPr>
                        <a:t>Natjecanja.</a:t>
                      </a:r>
                      <a:endParaRPr sz="14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9"/>
          <p:cNvSpPr txBox="1">
            <a:spLocks noGrp="1"/>
          </p:cNvSpPr>
          <p:nvPr>
            <p:ph type="body" idx="4294967295"/>
          </p:nvPr>
        </p:nvSpPr>
        <p:spPr>
          <a:xfrm>
            <a:off x="504825" y="1755058"/>
            <a:ext cx="7696783" cy="4875930"/>
          </a:xfrm>
          <a:prstGeom prst="rect">
            <a:avLst/>
          </a:prstGeom>
          <a:noFill/>
          <a:ln>
            <a:noFill/>
          </a:ln>
        </p:spPr>
        <p:txBody>
          <a:bodyPr spcFirstLastPara="1" wrap="square" lIns="91425" tIns="45700" rIns="91425" bIns="45700" anchor="ctr" anchorCtr="0">
            <a:noAutofit/>
          </a:bodyPr>
          <a:lstStyle/>
          <a:p>
            <a:pPr lvl="0" indent="-419100" algn="just">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endParaRPr sz="2400" dirty="0">
              <a:latin typeface="Times New Roman"/>
              <a:ea typeface="Times New Roman"/>
              <a:cs typeface="Times New Roman"/>
              <a:sym typeface="Times New Roman"/>
            </a:endParaRPr>
          </a:p>
          <a:p>
            <a:pPr lvl="0" indent="-419100" algn="just">
              <a:lnSpc>
                <a:spcPct val="115000"/>
              </a:lnSpc>
              <a:spcBef>
                <a:spcPts val="0"/>
              </a:spcBef>
              <a:buSzPts val="3000"/>
              <a:buFont typeface="Times New Roman"/>
              <a:buChar char="•"/>
            </a:pPr>
            <a:r>
              <a:rPr lang="en" sz="2400" dirty="0">
                <a:latin typeface="Times New Roman"/>
                <a:ea typeface="Times New Roman"/>
                <a:cs typeface="Times New Roman"/>
                <a:sym typeface="Times New Roman"/>
              </a:rPr>
              <a:t>Osposobiti učenike za cjeloživotno učenje.</a:t>
            </a:r>
            <a:endParaRPr sz="2400" dirty="0">
              <a:latin typeface="Times New Roman"/>
              <a:ea typeface="Times New Roman"/>
              <a:cs typeface="Times New Roman"/>
              <a:sym typeface="Times New Roman"/>
            </a:endParaRPr>
          </a:p>
          <a:p>
            <a:pPr marL="342900" marR="0" lvl="0" indent="-190500" algn="l" rtl="0">
              <a:lnSpc>
                <a:spcPct val="100000"/>
              </a:lnSpc>
              <a:spcBef>
                <a:spcPts val="480"/>
              </a:spcBef>
              <a:spcAft>
                <a:spcPts val="0"/>
              </a:spcAft>
              <a:buClr>
                <a:srgbClr val="3F3F3F"/>
              </a:buClr>
              <a:buSzPts val="600"/>
              <a:buFont typeface="Verdana"/>
              <a:buNone/>
            </a:pPr>
            <a:endParaRPr sz="2800" b="0" i="0" u="none" strike="noStrike" cap="none" dirty="0">
              <a:solidFill>
                <a:schemeClr val="dk1"/>
              </a:solidFill>
              <a:latin typeface="Times New Roman"/>
              <a:ea typeface="Times New Roman"/>
              <a:cs typeface="Times New Roman"/>
              <a:sym typeface="Times New Roman"/>
            </a:endParaRPr>
          </a:p>
        </p:txBody>
      </p:sp>
      <p:sp>
        <p:nvSpPr>
          <p:cNvPr id="4" name="Google Shape;220;p9"/>
          <p:cNvSpPr txBox="1">
            <a:spLocks/>
          </p:cNvSpPr>
          <p:nvPr/>
        </p:nvSpPr>
        <p:spPr>
          <a:xfrm>
            <a:off x="749807" y="746449"/>
            <a:ext cx="7296913" cy="13156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2"/>
              </a:buClr>
              <a:buSzPts val="1000"/>
              <a:buFont typeface="Arial"/>
              <a:buNone/>
            </a:pPr>
            <a:r>
              <a:rPr lang="hr-HR" sz="3600" b="1" dirty="0" smtClean="0">
                <a:latin typeface="Times New Roman"/>
                <a:ea typeface="Times New Roman"/>
                <a:cs typeface="Times New Roman"/>
                <a:sym typeface="Times New Roman"/>
              </a:rPr>
              <a:t>Opći odgojno-obrazovni ciljevi</a:t>
            </a:r>
            <a:br>
              <a:rPr lang="hr-HR" sz="3600" b="1" dirty="0" smtClean="0">
                <a:latin typeface="Times New Roman"/>
                <a:ea typeface="Times New Roman"/>
                <a:cs typeface="Times New Roman"/>
                <a:sym typeface="Times New Roman"/>
              </a:rPr>
            </a:br>
            <a:r>
              <a:rPr lang="hr-HR" sz="3600" b="1" dirty="0" smtClean="0">
                <a:latin typeface="Times New Roman"/>
                <a:ea typeface="Times New Roman"/>
                <a:cs typeface="Times New Roman"/>
                <a:sym typeface="Times New Roman"/>
              </a:rPr>
              <a:t>Nacionalnog </a:t>
            </a:r>
            <a:r>
              <a:rPr lang="hr-HR" sz="3600" b="1" smtClean="0">
                <a:latin typeface="Times New Roman"/>
                <a:ea typeface="Times New Roman"/>
                <a:cs typeface="Times New Roman"/>
                <a:sym typeface="Times New Roman"/>
              </a:rPr>
              <a:t>okvirnog </a:t>
            </a:r>
            <a:r>
              <a:rPr lang="hr-HR" sz="3600" b="1" smtClean="0">
                <a:latin typeface="Times New Roman"/>
                <a:ea typeface="Times New Roman"/>
                <a:cs typeface="Times New Roman"/>
                <a:sym typeface="Times New Roman"/>
              </a:rPr>
              <a:t>kurikuluma</a:t>
            </a:r>
            <a:endParaRPr lang="hr-HR"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aphicFrame>
        <p:nvGraphicFramePr>
          <p:cNvPr id="603" name="Google Shape;603;p61"/>
          <p:cNvGraphicFramePr/>
          <p:nvPr>
            <p:extLst>
              <p:ext uri="{D42A27DB-BD31-4B8C-83A1-F6EECF244321}">
                <p14:modId xmlns:p14="http://schemas.microsoft.com/office/powerpoint/2010/main" val="2367188579"/>
              </p:ext>
            </p:extLst>
          </p:nvPr>
        </p:nvGraphicFramePr>
        <p:xfrm>
          <a:off x="223935" y="108131"/>
          <a:ext cx="8696751" cy="6211671"/>
        </p:xfrm>
        <a:graphic>
          <a:graphicData uri="http://schemas.openxmlformats.org/drawingml/2006/table">
            <a:tbl>
              <a:tblPr>
                <a:noFill/>
                <a:tableStyleId>{B2E6745A-B9C5-42E0-A17B-FDAA3278ED7C}</a:tableStyleId>
              </a:tblPr>
              <a:tblGrid>
                <a:gridCol w="2467104">
                  <a:extLst>
                    <a:ext uri="{9D8B030D-6E8A-4147-A177-3AD203B41FA5}">
                      <a16:colId xmlns:a16="http://schemas.microsoft.com/office/drawing/2014/main" val="20000"/>
                    </a:ext>
                  </a:extLst>
                </a:gridCol>
                <a:gridCol w="6229647">
                  <a:extLst>
                    <a:ext uri="{9D8B030D-6E8A-4147-A177-3AD203B41FA5}">
                      <a16:colId xmlns:a16="http://schemas.microsoft.com/office/drawing/2014/main" val="20001"/>
                    </a:ext>
                  </a:extLst>
                </a:gridCol>
              </a:tblGrid>
              <a:tr h="1136095">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500"/>
                        <a:buFont typeface="Times New Roman"/>
                        <a:buNone/>
                      </a:pPr>
                      <a:endParaRPr lang="hr-HR" sz="1600" b="1" i="0" u="none" strike="noStrike" cap="none"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500"/>
                        <a:buFont typeface="Times New Roman"/>
                        <a:buNone/>
                      </a:pPr>
                      <a:r>
                        <a:rPr lang="en" sz="1600" b="1" i="0" u="none" strike="noStrike" cap="none" dirty="0" smtClean="0">
                          <a:solidFill>
                            <a:schemeClr val="dk1"/>
                          </a:solidFill>
                          <a:latin typeface="+mj-lt"/>
                          <a:ea typeface="Times New Roman"/>
                          <a:cs typeface="Times New Roman"/>
                          <a:sym typeface="Times New Roman"/>
                        </a:rPr>
                        <a:t>PROMETNA </a:t>
                      </a:r>
                      <a:r>
                        <a:rPr lang="en" sz="1600" b="1" i="0" u="none" strike="noStrike" cap="none" dirty="0">
                          <a:solidFill>
                            <a:schemeClr val="dk1"/>
                          </a:solidFill>
                          <a:latin typeface="+mj-lt"/>
                          <a:ea typeface="Times New Roman"/>
                          <a:cs typeface="Times New Roman"/>
                          <a:sym typeface="Times New Roman"/>
                        </a:rPr>
                        <a:t>KULTURA</a:t>
                      </a:r>
                      <a:r>
                        <a:rPr lang="en" sz="1600" b="1" i="0" u="none" strike="noStrike" cap="none" dirty="0">
                          <a:solidFill>
                            <a:schemeClr val="dk1"/>
                          </a:solidFill>
                          <a:latin typeface="+mj-lt"/>
                          <a:ea typeface="Times New Roman"/>
                          <a:cs typeface="Times New Roman"/>
                        </a:rPr>
                        <a:t> </a:t>
                      </a:r>
                      <a:r>
                        <a:rPr lang="sr-Latn-RS" sz="1600" b="1" i="0" u="none" strike="noStrike" cap="none" noProof="0" dirty="0">
                          <a:latin typeface="+mj-lt"/>
                        </a:rPr>
                        <a:t>ZA </a:t>
                      </a:r>
                      <a:r>
                        <a:rPr lang="sr-Latn-RS" sz="1600" b="1" i="0" u="none" strike="noStrike" cap="none" noProof="0" dirty="0" smtClean="0">
                          <a:latin typeface="+mj-lt"/>
                        </a:rPr>
                        <a:t>UČENIKE</a:t>
                      </a:r>
                    </a:p>
                    <a:p>
                      <a:pPr marL="0" marR="0" lvl="0" indent="0" algn="ctr" rtl="0">
                        <a:lnSpc>
                          <a:spcPct val="100000"/>
                        </a:lnSpc>
                        <a:spcBef>
                          <a:spcPts val="0"/>
                        </a:spcBef>
                        <a:spcAft>
                          <a:spcPts val="0"/>
                        </a:spcAft>
                        <a:buClr>
                          <a:schemeClr val="dk1"/>
                        </a:buClr>
                        <a:buSzPts val="500"/>
                        <a:buFont typeface="Times New Roman"/>
                        <a:buNone/>
                      </a:pPr>
                      <a:r>
                        <a:rPr lang="hr-HR" sz="1600" b="1" u="none" strike="noStrike" cap="none" dirty="0" smtClean="0">
                          <a:latin typeface="+mj-lt"/>
                        </a:rPr>
                        <a:t>za učenike petog do osmog razreda</a:t>
                      </a:r>
                    </a:p>
                    <a:p>
                      <a:pPr marL="0" marR="0" lvl="0" indent="0" algn="ctr" rtl="0">
                        <a:lnSpc>
                          <a:spcPct val="100000"/>
                        </a:lnSpc>
                        <a:spcBef>
                          <a:spcPts val="0"/>
                        </a:spcBef>
                        <a:spcAft>
                          <a:spcPts val="0"/>
                        </a:spcAft>
                        <a:buClr>
                          <a:schemeClr val="dk1"/>
                        </a:buClr>
                        <a:buSzPts val="500"/>
                        <a:buFont typeface="Times New Roman"/>
                        <a:buNone/>
                      </a:pPr>
                      <a:r>
                        <a:rPr lang="hr-HR" sz="1600" b="1" u="none" strike="noStrike" cap="none" dirty="0" smtClean="0">
                          <a:latin typeface="+mj-lt"/>
                        </a:rPr>
                        <a:t> izvannastavna aktivnost za učenike predmetne nastave</a:t>
                      </a:r>
                    </a:p>
                    <a:p>
                      <a:pPr marL="0" marR="0" lvl="0" indent="0" algn="ctr" rtl="0">
                        <a:lnSpc>
                          <a:spcPct val="100000"/>
                        </a:lnSpc>
                        <a:spcBef>
                          <a:spcPts val="0"/>
                        </a:spcBef>
                        <a:spcAft>
                          <a:spcPts val="0"/>
                        </a:spcAft>
                        <a:buClr>
                          <a:schemeClr val="dk1"/>
                        </a:buClr>
                        <a:buSzPts val="500"/>
                        <a:buFont typeface="Times New Roman"/>
                        <a:buNone/>
                      </a:pPr>
                      <a:endParaRPr sz="16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07959">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Kontinuirana edukacija učenika </a:t>
                      </a:r>
                      <a:r>
                        <a:rPr lang="hr-HR" sz="1400" u="none" strike="noStrike" cap="none" dirty="0" smtClean="0">
                          <a:solidFill>
                            <a:schemeClr val="dk1"/>
                          </a:solidFill>
                          <a:latin typeface="Times New Roman"/>
                          <a:ea typeface="Times New Roman"/>
                          <a:cs typeface="Times New Roman"/>
                          <a:sym typeface="Times New Roman"/>
                        </a:rPr>
                        <a:t>petog</a:t>
                      </a:r>
                      <a:r>
                        <a:rPr lang="hr-HR" sz="1400" u="none" strike="noStrike" cap="none" baseline="0" dirty="0" smtClean="0">
                          <a:solidFill>
                            <a:schemeClr val="dk1"/>
                          </a:solidFill>
                          <a:latin typeface="Times New Roman"/>
                          <a:ea typeface="Times New Roman"/>
                          <a:cs typeface="Times New Roman"/>
                          <a:sym typeface="Times New Roman"/>
                        </a:rPr>
                        <a:t> do osmog</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razreda u svrhu stjecanja odgovarajućeg prometnog znanja i prometne kulture te prihvaćanju temeljnih načela pravilnog ponašanja u </a:t>
                      </a:r>
                      <a:r>
                        <a:rPr lang="en" sz="1400" u="none" strike="noStrike" cap="none" dirty="0" smtClean="0">
                          <a:solidFill>
                            <a:schemeClr val="dk1"/>
                          </a:solidFill>
                          <a:latin typeface="Times New Roman"/>
                          <a:ea typeface="Times New Roman"/>
                          <a:cs typeface="Times New Roman"/>
                          <a:sym typeface="Times New Roman"/>
                        </a:rPr>
                        <a:t>prometu.</a:t>
                      </a:r>
                      <a:r>
                        <a:rPr lang="hr-HR" sz="1400" u="none" strike="noStrike" cap="none" baseline="0"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Sudjelovanje </a:t>
                      </a:r>
                      <a:r>
                        <a:rPr lang="en" sz="1400" u="none" strike="noStrike" cap="none" dirty="0">
                          <a:solidFill>
                            <a:schemeClr val="dk1"/>
                          </a:solidFill>
                          <a:latin typeface="Times New Roman"/>
                          <a:ea typeface="Times New Roman"/>
                          <a:cs typeface="Times New Roman"/>
                          <a:sym typeface="Times New Roman"/>
                        </a:rPr>
                        <a:t>u natjecanjima Sigurno u prometu i</a:t>
                      </a:r>
                      <a:endParaRPr sz="140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45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p</a:t>
                      </a:r>
                      <a:r>
                        <a:rPr lang="en" sz="1400" u="none" strike="noStrike" cap="none" dirty="0" smtClean="0">
                          <a:solidFill>
                            <a:schemeClr val="dk1"/>
                          </a:solidFill>
                          <a:latin typeface="Times New Roman"/>
                          <a:ea typeface="Times New Roman"/>
                          <a:cs typeface="Times New Roman"/>
                          <a:sym typeface="Times New Roman"/>
                        </a:rPr>
                        <a:t>olaganje </a:t>
                      </a:r>
                      <a:r>
                        <a:rPr lang="en" sz="1400" u="none" strike="noStrike" cap="none" dirty="0">
                          <a:solidFill>
                            <a:schemeClr val="dk1"/>
                          </a:solidFill>
                          <a:latin typeface="Times New Roman"/>
                          <a:ea typeface="Times New Roman"/>
                          <a:cs typeface="Times New Roman"/>
                          <a:sym typeface="Times New Roman"/>
                        </a:rPr>
                        <a:t>biciklističkog </a:t>
                      </a:r>
                      <a:r>
                        <a:rPr lang="en" sz="1400" u="none" strike="noStrike" cap="none" dirty="0" smtClean="0">
                          <a:solidFill>
                            <a:schemeClr val="dk1"/>
                          </a:solidFill>
                          <a:latin typeface="Times New Roman"/>
                          <a:ea typeface="Times New Roman"/>
                          <a:cs typeface="Times New Roman"/>
                          <a:sym typeface="Times New Roman"/>
                        </a:rPr>
                        <a:t>ispita</a:t>
                      </a:r>
                      <a:r>
                        <a:rPr lang="hr-HR" sz="1400" u="none" strike="noStrike" cap="none" dirty="0" smtClean="0">
                          <a:solidFill>
                            <a:schemeClr val="dk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ts val="450"/>
                        <a:buFont typeface="Times New Roman"/>
                        <a:buNone/>
                      </a:pP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2840">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Times New Roman"/>
                        <a:buNone/>
                      </a:pPr>
                      <a:r>
                        <a:rPr lang="en" sz="1400" b="0" i="0" u="none" strike="noStrike" cap="none" dirty="0">
                          <a:solidFill>
                            <a:schemeClr val="dk1"/>
                          </a:solidFill>
                          <a:latin typeface="Times New Roman"/>
                          <a:ea typeface="Times New Roman"/>
                          <a:cs typeface="Times New Roman"/>
                          <a:sym typeface="Times New Roman"/>
                        </a:rPr>
                        <a:t>Obrazovanje </a:t>
                      </a:r>
                      <a:r>
                        <a:rPr lang="en" sz="1400" u="none" strike="noStrike" cap="none" dirty="0">
                          <a:solidFill>
                            <a:schemeClr val="dk1"/>
                          </a:solidFill>
                          <a:latin typeface="Times New Roman"/>
                          <a:ea typeface="Times New Roman"/>
                          <a:cs typeface="Times New Roman"/>
                          <a:sym typeface="Times New Roman"/>
                        </a:rPr>
                        <a:t>učenika od 5. do 8. razreda</a:t>
                      </a:r>
                      <a:r>
                        <a:rPr lang="en" sz="1400" b="0" i="0" u="none" strike="noStrike" cap="none" dirty="0">
                          <a:solidFill>
                            <a:schemeClr val="dk1"/>
                          </a:solidFill>
                          <a:latin typeface="Times New Roman"/>
                          <a:ea typeface="Times New Roman"/>
                          <a:cs typeface="Times New Roman"/>
                          <a:sym typeface="Times New Roman"/>
                        </a:rPr>
                        <a:t> – ponašanje u prometu.</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450"/>
                        <a:buFont typeface="Times New Roman"/>
                        <a:buNone/>
                      </a:pPr>
                      <a:r>
                        <a:rPr lang="en" sz="1400" u="none" strike="noStrike" cap="none" dirty="0">
                          <a:solidFill>
                            <a:schemeClr val="dk1"/>
                          </a:solidFill>
                          <a:latin typeface="Times New Roman"/>
                          <a:ea typeface="Times New Roman"/>
                          <a:cs typeface="Times New Roman"/>
                          <a:sym typeface="Times New Roman"/>
                        </a:rPr>
                        <a:t>Sigurno u prometu, polaganje biciklističkog ispita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4024">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NOSITELJI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US" sz="1400" b="0" i="0" u="none" strike="noStrike" cap="none" dirty="0" err="1">
                          <a:solidFill>
                            <a:schemeClr val="dk1"/>
                          </a:solidFill>
                          <a:latin typeface="Times New Roman"/>
                          <a:ea typeface="Times New Roman"/>
                          <a:cs typeface="Times New Roman"/>
                        </a:rPr>
                        <a:t>Branko</a:t>
                      </a:r>
                      <a:r>
                        <a:rPr lang="en-US" sz="1400" b="0" i="0" u="none" strike="noStrike" cap="none" dirty="0">
                          <a:solidFill>
                            <a:schemeClr val="dk1"/>
                          </a:solidFill>
                          <a:latin typeface="Times New Roman"/>
                          <a:ea typeface="Times New Roman"/>
                          <a:cs typeface="Times New Roman"/>
                        </a:rPr>
                        <a:t> </a:t>
                      </a:r>
                      <a:r>
                        <a:rPr lang="en-US" sz="1400" b="0" i="0" u="none" strike="noStrike" cap="none" dirty="0" err="1">
                          <a:solidFill>
                            <a:schemeClr val="dk1"/>
                          </a:solidFill>
                          <a:latin typeface="Times New Roman"/>
                          <a:ea typeface="Times New Roman"/>
                          <a:cs typeface="Times New Roman"/>
                        </a:rPr>
                        <a:t>Latas</a:t>
                      </a:r>
                      <a:endParaRPr sz="1400" b="0" i="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80473">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sym typeface="Times New Roman"/>
                        </a:rPr>
                        <a:t>Edukacija od strane učitelja, djelatnika Prometne učilice</a:t>
                      </a:r>
                      <a:r>
                        <a:rPr lang="en" sz="1400" b="0" i="0" u="none" strike="noStrike" cap="none" dirty="0">
                          <a:solidFill>
                            <a:schemeClr val="dk1"/>
                          </a:solidFill>
                          <a:latin typeface="Times New Roman"/>
                          <a:ea typeface="Times New Roman"/>
                          <a:cs typeface="Times New Roman"/>
                        </a:rPr>
                        <a:t> </a:t>
                      </a:r>
                      <a:r>
                        <a:rPr lang="en" sz="1400" b="0" i="0" u="none" strike="noStrike" cap="none" dirty="0">
                          <a:solidFill>
                            <a:schemeClr val="dk1"/>
                          </a:solidFill>
                          <a:latin typeface="Times New Roman"/>
                          <a:ea typeface="Times New Roman"/>
                          <a:cs typeface="Times New Roman"/>
                          <a:sym typeface="Times New Roman"/>
                        </a:rPr>
                        <a:t> i djelatnika HAK-a, online u informatičkoj učionici</a:t>
                      </a:r>
                      <a:r>
                        <a:rPr lang="en" sz="1400" b="0" i="0" u="none" strike="noStrike" cap="none" dirty="0">
                          <a:solidFill>
                            <a:schemeClr val="dk1"/>
                          </a:solidFill>
                          <a:latin typeface="Times New Roman"/>
                          <a:ea typeface="Times New Roman"/>
                          <a:cs typeface="Times New Roman"/>
                        </a:rPr>
                        <a:t> i na poligonu.</a:t>
                      </a:r>
                      <a:endParaRPr lang="sr-Latn-RS" sz="1400" b="0" i="0" u="none" strike="noStrike" cap="none" dirty="0">
                        <a:solidFill>
                          <a:schemeClr val="dk1"/>
                        </a:solidFill>
                        <a:latin typeface="Times New Roman"/>
                        <a:ea typeface="Times New Roman"/>
                        <a:cs typeface="Times New Roman"/>
                      </a:endParaRPr>
                    </a:p>
                    <a:p>
                      <a:pPr marL="0" marR="0" lvl="0" indent="0" algn="l"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rPr>
                        <a:t>Testovi prometnih propisa</a:t>
                      </a:r>
                      <a:r>
                        <a:rPr lang="en" sz="1400" b="0" i="0" u="none" strike="noStrike" cap="none" dirty="0" smtClean="0">
                          <a:solidFill>
                            <a:schemeClr val="dk1"/>
                          </a:solidFill>
                          <a:latin typeface="Times New Roman"/>
                          <a:ea typeface="Times New Roman"/>
                          <a:cs typeface="Times New Roman"/>
                        </a:rPr>
                        <a:t>.</a:t>
                      </a:r>
                      <a:endParaRPr lang="hr-HR" sz="1400" b="0" i="0" u="none" strike="noStrike" cap="none" dirty="0" smtClean="0">
                        <a:solidFill>
                          <a:schemeClr val="dk1"/>
                        </a:solidFill>
                        <a:latin typeface="Times New Roman"/>
                        <a:ea typeface="Times New Roman"/>
                        <a:cs typeface="Times New Roman"/>
                      </a:endParaRPr>
                    </a:p>
                    <a:p>
                      <a:pPr marL="0" marR="0" lvl="0" indent="0" algn="l" rtl="0">
                        <a:lnSpc>
                          <a:spcPct val="100000"/>
                        </a:lnSpc>
                        <a:spcBef>
                          <a:spcPts val="0"/>
                        </a:spcBef>
                        <a:spcAft>
                          <a:spcPts val="0"/>
                        </a:spcAft>
                        <a:buFont typeface="Times New Roman"/>
                        <a:buNone/>
                      </a:pPr>
                      <a:endParaRPr lang="en" sz="1400" b="0" i="0" u="none" strike="noStrike" cap="none" dirty="0">
                        <a:solidFill>
                          <a:schemeClr val="dk1"/>
                        </a:solidFill>
                        <a:latin typeface="Times New Roman"/>
                        <a:ea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1657">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Times New Roman"/>
                        <a:buNone/>
                      </a:pPr>
                      <a:r>
                        <a:rPr lang="en" sz="1400" b="0" i="0" u="none" strike="noStrike" cap="none" dirty="0">
                          <a:solidFill>
                            <a:schemeClr val="dk1"/>
                          </a:solidFill>
                          <a:latin typeface="Times New Roman"/>
                          <a:ea typeface="Times New Roman"/>
                          <a:cs typeface="Times New Roman"/>
                          <a:sym typeface="Times New Roman"/>
                        </a:rPr>
                        <a:t>Dva sata tjedno tijekom </a:t>
                      </a:r>
                      <a:r>
                        <a:rPr lang="hr-HR" sz="1400" b="0" i="0" u="none" strike="noStrike" cap="none" dirty="0">
                          <a:solidFill>
                            <a:schemeClr val="dk1"/>
                          </a:solidFill>
                          <a:latin typeface="Times New Roman"/>
                          <a:ea typeface="Times New Roman"/>
                          <a:cs typeface="Times New Roman"/>
                          <a:sym typeface="Times New Roman"/>
                        </a:rPr>
                        <a:t>školske</a:t>
                      </a:r>
                      <a:r>
                        <a:rPr lang="en" sz="1400" b="0" i="0" u="none" strike="noStrike" cap="none" dirty="0">
                          <a:solidFill>
                            <a:schemeClr val="dk1"/>
                          </a:solidFill>
                          <a:latin typeface="Times New Roman"/>
                          <a:ea typeface="Times New Roman"/>
                          <a:cs typeface="Times New Roman"/>
                          <a:sym typeface="Times New Roman"/>
                        </a:rPr>
                        <a:t> godine u dogovoru s </a:t>
                      </a:r>
                      <a:r>
                        <a:rPr lang="en" sz="1400" u="none" strike="noStrike" cap="none" dirty="0">
                          <a:solidFill>
                            <a:schemeClr val="dk1"/>
                          </a:solidFill>
                          <a:latin typeface="Times New Roman"/>
                          <a:ea typeface="Times New Roman"/>
                          <a:cs typeface="Times New Roman"/>
                          <a:sym typeface="Times New Roman"/>
                        </a:rPr>
                        <a:t>učenicima</a:t>
                      </a:r>
                      <a:r>
                        <a:rPr lang="hr-HR" sz="1400" u="none" strike="noStrike" cap="none" dirty="0">
                          <a:solidFill>
                            <a:schemeClr val="dk1"/>
                          </a:solidFill>
                          <a:latin typeface="Times New Roman"/>
                          <a:ea typeface="Times New Roman"/>
                          <a:cs typeface="Times New Roman"/>
                          <a:sym typeface="Times New Roman"/>
                        </a:rPr>
                        <a:t> </a:t>
                      </a:r>
                      <a:r>
                        <a:rPr lang="hr-HR" sz="1400" u="none" strike="noStrike" cap="none" baseline="0" dirty="0">
                          <a:solidFill>
                            <a:schemeClr val="dk1"/>
                          </a:solidFill>
                          <a:latin typeface="Times New Roman"/>
                          <a:ea typeface="Times New Roman"/>
                          <a:cs typeface="Times New Roman"/>
                          <a:sym typeface="Times New Roman"/>
                        </a:rPr>
                        <a:t>i </a:t>
                      </a:r>
                      <a:r>
                        <a:rPr lang="en" sz="1400" u="none" strike="noStrike" cap="none" dirty="0">
                          <a:solidFill>
                            <a:schemeClr val="dk1"/>
                          </a:solidFill>
                          <a:latin typeface="Times New Roman"/>
                          <a:ea typeface="Times New Roman"/>
                          <a:cs typeface="Times New Roman"/>
                          <a:sym typeface="Times New Roman"/>
                        </a:rPr>
                        <a:t>djelatnicima AK Sesvete i HAK-a</a:t>
                      </a:r>
                      <a:r>
                        <a:rPr lang="hr-HR" sz="1400" u="none" strike="noStrike" cap="none" baseline="0" dirty="0">
                          <a:solidFill>
                            <a:schemeClr val="dk1"/>
                          </a:solidFill>
                          <a:latin typeface="Times New Roman"/>
                          <a:ea typeface="Times New Roman"/>
                          <a:cs typeface="Times New Roman"/>
                          <a:sym typeface="Times New Roman"/>
                        </a:rPr>
                        <a:t> te terminima Prometne </a:t>
                      </a:r>
                      <a:r>
                        <a:rPr lang="hr-HR" sz="1400" u="none" strike="noStrike" cap="none" baseline="0" dirty="0" err="1">
                          <a:solidFill>
                            <a:schemeClr val="dk1"/>
                          </a:solidFill>
                          <a:latin typeface="Times New Roman"/>
                          <a:ea typeface="Times New Roman"/>
                          <a:cs typeface="Times New Roman"/>
                          <a:sym typeface="Times New Roman"/>
                        </a:rPr>
                        <a:t>učilice</a:t>
                      </a:r>
                      <a:r>
                        <a:rPr lang="hr-HR" sz="1400" u="none" strike="noStrike" cap="none" baseline="0" dirty="0" smtClean="0">
                          <a:solidFill>
                            <a:schemeClr val="dk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ts val="450"/>
                        <a:buFont typeface="Times New Roman"/>
                        <a:buNone/>
                      </a:pP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4200">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Times New Roman"/>
                        <a:buNone/>
                      </a:pPr>
                      <a:r>
                        <a:rPr lang="en" sz="1400" b="0" i="0" u="none" strike="noStrike" cap="none" dirty="0">
                          <a:solidFill>
                            <a:schemeClr val="dk1"/>
                          </a:solidFill>
                          <a:latin typeface="Times New Roman"/>
                          <a:ea typeface="Times New Roman"/>
                          <a:cs typeface="Times New Roman"/>
                          <a:sym typeface="Times New Roman"/>
                        </a:rPr>
                        <a:t>Troškovi prijevoza učenika i mentora na gradsko i župani</a:t>
                      </a:r>
                      <a:r>
                        <a:rPr lang="en" sz="1400" u="none" strike="noStrike" cap="none" dirty="0">
                          <a:solidFill>
                            <a:schemeClr val="dk1"/>
                          </a:solidFill>
                          <a:latin typeface="Times New Roman"/>
                          <a:ea typeface="Times New Roman"/>
                          <a:cs typeface="Times New Roman"/>
                          <a:sym typeface="Times New Roman"/>
                        </a:rPr>
                        <a:t>jsko </a:t>
                      </a:r>
                      <a:r>
                        <a:rPr lang="en" sz="1400" b="0" i="0" u="none" strike="noStrike" cap="none" dirty="0">
                          <a:solidFill>
                            <a:schemeClr val="dk1"/>
                          </a:solidFill>
                          <a:latin typeface="Times New Roman"/>
                          <a:ea typeface="Times New Roman"/>
                          <a:cs typeface="Times New Roman"/>
                          <a:sym typeface="Times New Roman"/>
                        </a:rPr>
                        <a:t>natjecanje </a:t>
                      </a:r>
                      <a:r>
                        <a:rPr lang="en" sz="1400" b="0" i="1" u="none" strike="noStrike" cap="none" dirty="0">
                          <a:solidFill>
                            <a:schemeClr val="dk1"/>
                          </a:solidFill>
                          <a:latin typeface="Times New Roman"/>
                          <a:ea typeface="Times New Roman"/>
                          <a:cs typeface="Times New Roman"/>
                          <a:sym typeface="Times New Roman"/>
                        </a:rPr>
                        <a:t>Sigurno u prometu</a:t>
                      </a:r>
                      <a:r>
                        <a:rPr lang="en" sz="1400" u="none" strike="noStrike" cap="none" dirty="0">
                          <a:solidFill>
                            <a:schemeClr val="dk1"/>
                          </a:solidFill>
                          <a:latin typeface="Times New Roman"/>
                          <a:ea typeface="Times New Roman"/>
                          <a:cs typeface="Times New Roman"/>
                          <a:sym typeface="Times New Roman"/>
                        </a:rPr>
                        <a:t>, b</a:t>
                      </a:r>
                      <a:r>
                        <a:rPr lang="en" sz="1400" b="0" i="0" u="none" strike="noStrike" cap="none" dirty="0">
                          <a:solidFill>
                            <a:schemeClr val="dk1"/>
                          </a:solidFill>
                          <a:latin typeface="Times New Roman"/>
                          <a:ea typeface="Times New Roman"/>
                          <a:cs typeface="Times New Roman"/>
                          <a:sym typeface="Times New Roman"/>
                        </a:rPr>
                        <a:t>icikli.</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0671">
                <a:tc>
                  <a:txBody>
                    <a:bodyPr/>
                    <a:lstStyle/>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VREDNOVANJE I KORIŠTENJE</a:t>
                      </a:r>
                      <a:endParaRPr sz="1600" u="none" strike="noStrike" cap="none" dirty="0">
                        <a:latin typeface="+mj-lt"/>
                      </a:endParaRPr>
                    </a:p>
                    <a:p>
                      <a:pPr marL="0" marR="0" lvl="0" indent="0" algn="l" rtl="0">
                        <a:lnSpc>
                          <a:spcPct val="100000"/>
                        </a:lnSpc>
                        <a:spcBef>
                          <a:spcPts val="0"/>
                        </a:spcBef>
                        <a:spcAft>
                          <a:spcPts val="0"/>
                        </a:spcAft>
                        <a:buClr>
                          <a:schemeClr val="dk1"/>
                        </a:buClr>
                        <a:buSzPts val="500"/>
                        <a:buFont typeface="Times New Roman"/>
                        <a:buNone/>
                      </a:pPr>
                      <a:r>
                        <a:rPr lang="en" sz="1600" b="1" i="0" u="none" strike="noStrike" cap="none" dirty="0">
                          <a:solidFill>
                            <a:schemeClr val="dk1"/>
                          </a:solidFill>
                          <a:latin typeface="+mj-lt"/>
                          <a:ea typeface="Times New Roman"/>
                          <a:cs typeface="Times New Roman"/>
                          <a:sym typeface="Times New Roman"/>
                        </a:rPr>
                        <a:t>REZULTATA RADA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450"/>
                        <a:buFont typeface="Times New Roman"/>
                        <a:buNone/>
                      </a:pPr>
                      <a:r>
                        <a:rPr lang="en" sz="1400" b="0" i="0" u="none" strike="noStrike" cap="none" dirty="0">
                          <a:solidFill>
                            <a:schemeClr val="dk1"/>
                          </a:solidFill>
                          <a:latin typeface="Times New Roman"/>
                          <a:ea typeface="Times New Roman"/>
                          <a:cs typeface="Times New Roman"/>
                          <a:sym typeface="Times New Roman"/>
                        </a:rPr>
                        <a:t>Kroz online i pisane ispite u učionici.</a:t>
                      </a:r>
                      <a:endParaRPr sz="1400" u="none" strike="noStrike" cap="none" dirty="0"/>
                    </a:p>
                    <a:p>
                      <a:pPr marL="0" marR="0" lvl="0" indent="0" algn="l" rtl="0">
                        <a:lnSpc>
                          <a:spcPct val="100000"/>
                        </a:lnSpc>
                        <a:spcBef>
                          <a:spcPts val="0"/>
                        </a:spcBef>
                        <a:spcAft>
                          <a:spcPts val="0"/>
                        </a:spcAft>
                        <a:buClr>
                          <a:schemeClr val="dk1"/>
                        </a:buClr>
                        <a:buSzPts val="450"/>
                        <a:buFont typeface="Times New Roman"/>
                        <a:buNone/>
                      </a:pPr>
                      <a:r>
                        <a:rPr lang="en" sz="1400" b="0" i="0" u="none" strike="noStrike" cap="none" dirty="0">
                          <a:solidFill>
                            <a:schemeClr val="dk1"/>
                          </a:solidFill>
                          <a:latin typeface="Times New Roman"/>
                          <a:ea typeface="Times New Roman"/>
                          <a:cs typeface="Times New Roman"/>
                          <a:sym typeface="Times New Roman"/>
                        </a:rPr>
                        <a:t>Vožnja spretnosti na poligonu.</a:t>
                      </a:r>
                      <a:endParaRPr sz="1400" u="none" strike="noStrike" cap="none" dirty="0"/>
                    </a:p>
                    <a:p>
                      <a:pPr marL="0" marR="0" lvl="0" indent="0" algn="l"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sym typeface="Times New Roman"/>
                        </a:rPr>
                        <a:t>Natjecanja: Polaganje biciklističkog ispita,</a:t>
                      </a:r>
                      <a:r>
                        <a:rPr lang="en" sz="1400" b="0" i="0" u="none" strike="noStrike" cap="none" dirty="0">
                          <a:solidFill>
                            <a:schemeClr val="dk1"/>
                          </a:solidFill>
                          <a:latin typeface="Times New Roman"/>
                          <a:ea typeface="Times New Roman"/>
                          <a:cs typeface="Times New Roman"/>
                        </a:rPr>
                        <a:t> </a:t>
                      </a:r>
                      <a:r>
                        <a:rPr lang="en" sz="1400" b="0" i="0" u="none" strike="noStrike" cap="none" dirty="0">
                          <a:solidFill>
                            <a:schemeClr val="dk1"/>
                          </a:solidFill>
                          <a:latin typeface="Times New Roman"/>
                          <a:ea typeface="Times New Roman"/>
                          <a:cs typeface="Times New Roman"/>
                          <a:sym typeface="Times New Roman"/>
                        </a:rPr>
                        <a:t> Prometna učilica i Sigurno u prometu.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BB6EA12-D2A8-2764-B6CA-9DF79EAD0E30}"/>
              </a:ext>
            </a:extLst>
          </p:cNvPr>
          <p:cNvGraphicFramePr>
            <a:graphicFrameLocks noGrp="1"/>
          </p:cNvGraphicFramePr>
          <p:nvPr>
            <p:extLst>
              <p:ext uri="{D42A27DB-BD31-4B8C-83A1-F6EECF244321}">
                <p14:modId xmlns:p14="http://schemas.microsoft.com/office/powerpoint/2010/main" val="1267728800"/>
              </p:ext>
            </p:extLst>
          </p:nvPr>
        </p:nvGraphicFramePr>
        <p:xfrm>
          <a:off x="457200" y="278780"/>
          <a:ext cx="8465169" cy="6475470"/>
        </p:xfrm>
        <a:graphic>
          <a:graphicData uri="http://schemas.openxmlformats.org/drawingml/2006/table">
            <a:tbl>
              <a:tblPr firstRow="1" bandRow="1">
                <a:tableStyleId>{B2E6745A-B9C5-42E0-A17B-FDAA3278ED7C}</a:tableStyleId>
              </a:tblPr>
              <a:tblGrid>
                <a:gridCol w="2038582">
                  <a:extLst>
                    <a:ext uri="{9D8B030D-6E8A-4147-A177-3AD203B41FA5}">
                      <a16:colId xmlns:a16="http://schemas.microsoft.com/office/drawing/2014/main" val="2010703719"/>
                    </a:ext>
                  </a:extLst>
                </a:gridCol>
                <a:gridCol w="6426587">
                  <a:extLst>
                    <a:ext uri="{9D8B030D-6E8A-4147-A177-3AD203B41FA5}">
                      <a16:colId xmlns:a16="http://schemas.microsoft.com/office/drawing/2014/main" val="2421418318"/>
                    </a:ext>
                  </a:extLst>
                </a:gridCol>
              </a:tblGrid>
              <a:tr h="588843">
                <a:tc>
                  <a:txBody>
                    <a:bodyPr/>
                    <a:lstStyle/>
                    <a:p>
                      <a:pPr marL="0" lvl="0" algn="l">
                        <a:spcBef>
                          <a:spcPts val="0"/>
                        </a:spcBef>
                        <a:spcAft>
                          <a:spcPts val="0"/>
                        </a:spcAft>
                        <a:buNone/>
                      </a:pPr>
                      <a:r>
                        <a:rPr lang="en-US" sz="1400" b="1" kern="1200" dirty="0">
                          <a:effectLst/>
                          <a:latin typeface="Times"/>
                        </a:rPr>
                        <a:t>NAZIV AKTIVNOSTI</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fontAlgn="base" latinLnBrk="0" hangingPunct="1">
                        <a:spcBef>
                          <a:spcPts val="0"/>
                        </a:spcBef>
                        <a:spcAft>
                          <a:spcPts val="0"/>
                        </a:spcAft>
                      </a:pPr>
                      <a:r>
                        <a:rPr lang="pl-PL" sz="1600" b="1" kern="1200" dirty="0">
                          <a:effectLst/>
                          <a:latin typeface="Times"/>
                        </a:rPr>
                        <a:t>NAPREDNO KORIŠTENJE RAČUNALA </a:t>
                      </a:r>
                      <a:endParaRPr lang="pl-PL" sz="1600" b="1" kern="1200" dirty="0" smtClean="0">
                        <a:effectLst/>
                        <a:latin typeface="Times"/>
                      </a:endParaRPr>
                    </a:p>
                    <a:p>
                      <a:pPr marL="0" algn="ctr" rtl="0" eaLnBrk="1" fontAlgn="base" latinLnBrk="0" hangingPunct="1">
                        <a:spcBef>
                          <a:spcPts val="0"/>
                        </a:spcBef>
                        <a:spcAft>
                          <a:spcPts val="0"/>
                        </a:spcAft>
                      </a:pPr>
                      <a:r>
                        <a:rPr lang="pl-PL" sz="1600" b="1" kern="1200" dirty="0" smtClean="0">
                          <a:effectLst/>
                          <a:latin typeface="Times"/>
                        </a:rPr>
                        <a:t>I </a:t>
                      </a:r>
                      <a:r>
                        <a:rPr lang="pl-PL" sz="1600" b="1" kern="1200" dirty="0">
                          <a:effectLst/>
                          <a:latin typeface="Times"/>
                        </a:rPr>
                        <a:t>INTERNETA</a:t>
                      </a:r>
                      <a:r>
                        <a:rPr lang="pl-PL" sz="1400" kern="1200" dirty="0">
                          <a:effectLst/>
                          <a:latin typeface="Times"/>
                        </a:rPr>
                        <a:t>​</a:t>
                      </a:r>
                      <a:endParaRPr lang="pl-PL" sz="1400" dirty="0">
                        <a:effectLst/>
                        <a:latin typeface="Time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63415903"/>
                  </a:ext>
                </a:extLst>
              </a:tr>
              <a:tr h="752130">
                <a:tc>
                  <a:txBody>
                    <a:bodyPr/>
                    <a:lstStyle/>
                    <a:p>
                      <a:pPr marL="0" algn="l" rtl="0" eaLnBrk="1" fontAlgn="base" latinLnBrk="0" hangingPunct="1">
                        <a:spcBef>
                          <a:spcPts val="0"/>
                        </a:spcBef>
                        <a:spcAft>
                          <a:spcPts val="0"/>
                        </a:spcAft>
                      </a:pPr>
                      <a:r>
                        <a:rPr lang="en-US" sz="1400" b="1" kern="1200" dirty="0">
                          <a:effectLst/>
                          <a:latin typeface="Times"/>
                        </a:rPr>
                        <a:t>CILJ AKTIVNOSTI​</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en-US" sz="1400" kern="1200" dirty="0" err="1" smtClean="0">
                          <a:effectLst/>
                          <a:latin typeface="Times"/>
                        </a:rPr>
                        <a:t>Namijenjena</a:t>
                      </a:r>
                      <a:r>
                        <a:rPr lang="en-US" sz="1400" kern="1200" dirty="0">
                          <a:effectLst/>
                          <a:latin typeface="Times"/>
                        </a:rPr>
                        <a:t> je </a:t>
                      </a:r>
                      <a:r>
                        <a:rPr lang="en-US" sz="1400" kern="1200" dirty="0" err="1">
                          <a:effectLst/>
                          <a:latin typeface="Times"/>
                        </a:rPr>
                        <a:t>učenicima</a:t>
                      </a:r>
                      <a:r>
                        <a:rPr lang="en-US" sz="1400" kern="1200" dirty="0">
                          <a:effectLst/>
                          <a:latin typeface="Times"/>
                        </a:rPr>
                        <a:t> </a:t>
                      </a:r>
                      <a:r>
                        <a:rPr lang="hr-HR" sz="1400" kern="1200" dirty="0" smtClean="0">
                          <a:effectLst/>
                          <a:latin typeface="Times"/>
                        </a:rPr>
                        <a:t>sedmog</a:t>
                      </a:r>
                      <a:r>
                        <a:rPr lang="en-US" sz="1400" kern="1200" dirty="0">
                          <a:effectLst/>
                          <a:latin typeface="Times"/>
                        </a:rPr>
                        <a:t> </a:t>
                      </a:r>
                      <a:r>
                        <a:rPr lang="en-US" sz="1400" kern="1200" dirty="0" err="1" smtClean="0">
                          <a:effectLst/>
                          <a:latin typeface="Times"/>
                        </a:rPr>
                        <a:t>i</a:t>
                      </a:r>
                      <a:r>
                        <a:rPr lang="hr-HR" sz="1400" kern="1200" baseline="0" dirty="0" smtClean="0">
                          <a:effectLst/>
                          <a:latin typeface="Times"/>
                        </a:rPr>
                        <a:t> osmog </a:t>
                      </a:r>
                      <a:r>
                        <a:rPr lang="en-US" sz="1400" kern="1200" dirty="0" err="1" smtClean="0">
                          <a:effectLst/>
                          <a:latin typeface="Times"/>
                        </a:rPr>
                        <a:t>razreda</a:t>
                      </a:r>
                      <a:r>
                        <a:rPr lang="en-US" sz="1400" kern="1200" dirty="0">
                          <a:effectLst/>
                          <a:latin typeface="Times"/>
                        </a:rPr>
                        <a:t>. </a:t>
                      </a:r>
                      <a:r>
                        <a:rPr lang="en-US" sz="1400" kern="1200" dirty="0" err="1">
                          <a:effectLst/>
                          <a:latin typeface="Times"/>
                        </a:rPr>
                        <a:t>Cilj</a:t>
                      </a:r>
                      <a:r>
                        <a:rPr lang="en-US" sz="1400" kern="1200" dirty="0">
                          <a:effectLst/>
                          <a:latin typeface="Times"/>
                        </a:rPr>
                        <a:t> je </a:t>
                      </a:r>
                      <a:r>
                        <a:rPr lang="hr-HR" sz="1400" kern="1200" dirty="0" smtClean="0">
                          <a:effectLst/>
                          <a:latin typeface="Times"/>
                        </a:rPr>
                        <a:t>u</a:t>
                      </a:r>
                      <a:r>
                        <a:rPr lang="en-US" sz="1400" kern="1200" dirty="0" err="1" smtClean="0">
                          <a:effectLst/>
                          <a:latin typeface="Times"/>
                        </a:rPr>
                        <a:t>tvrditi</a:t>
                      </a:r>
                      <a:r>
                        <a:rPr lang="en-US" sz="1400" kern="1200" dirty="0">
                          <a:effectLst/>
                          <a:latin typeface="Times"/>
                        </a:rPr>
                        <a:t> </a:t>
                      </a:r>
                      <a:r>
                        <a:rPr lang="en-US" sz="1400" kern="1200" dirty="0" err="1">
                          <a:effectLst/>
                          <a:latin typeface="Times"/>
                        </a:rPr>
                        <a:t>i</a:t>
                      </a:r>
                      <a:r>
                        <a:rPr lang="en-US" sz="1400" kern="1200" dirty="0">
                          <a:effectLst/>
                          <a:latin typeface="Times"/>
                        </a:rPr>
                        <a:t> </a:t>
                      </a:r>
                      <a:endParaRPr lang="en-US" sz="1400" dirty="0">
                        <a:effectLst/>
                        <a:latin typeface="Times"/>
                      </a:endParaRPr>
                    </a:p>
                    <a:p>
                      <a:pPr marL="0" lvl="0" algn="l">
                        <a:spcBef>
                          <a:spcPts val="0"/>
                        </a:spcBef>
                        <a:spcAft>
                          <a:spcPts val="0"/>
                        </a:spcAft>
                        <a:buNone/>
                      </a:pPr>
                      <a:r>
                        <a:rPr lang="en-US" sz="1400" kern="1200" dirty="0" err="1">
                          <a:effectLst/>
                          <a:latin typeface="Times"/>
                        </a:rPr>
                        <a:t>proširiti</a:t>
                      </a:r>
                      <a:r>
                        <a:rPr lang="en-US" sz="1400" kern="1200" dirty="0">
                          <a:effectLst/>
                          <a:latin typeface="Times"/>
                        </a:rPr>
                        <a:t> </a:t>
                      </a:r>
                      <a:r>
                        <a:rPr lang="en-US" sz="1400" kern="1200" dirty="0" err="1">
                          <a:effectLst/>
                          <a:latin typeface="Times"/>
                        </a:rPr>
                        <a:t>nastavni</a:t>
                      </a:r>
                      <a:r>
                        <a:rPr lang="en-US" sz="1400" kern="1200" dirty="0">
                          <a:effectLst/>
                          <a:latin typeface="Times"/>
                        </a:rPr>
                        <a:t> </a:t>
                      </a:r>
                      <a:r>
                        <a:rPr lang="en-US" sz="1400" kern="1200" dirty="0" err="1">
                          <a:effectLst/>
                          <a:latin typeface="Times"/>
                        </a:rPr>
                        <a:t>sadržaj</a:t>
                      </a:r>
                      <a:r>
                        <a:rPr lang="en-US" sz="1400" kern="1200" dirty="0">
                          <a:effectLst/>
                          <a:latin typeface="Times"/>
                        </a:rPr>
                        <a:t>  </a:t>
                      </a:r>
                      <a:r>
                        <a:rPr lang="en-US" sz="1400" kern="1200" dirty="0" err="1">
                          <a:effectLst/>
                          <a:latin typeface="Times"/>
                        </a:rPr>
                        <a:t>obrađen</a:t>
                      </a:r>
                      <a:r>
                        <a:rPr lang="en-US" sz="1400" kern="1200" dirty="0">
                          <a:effectLst/>
                          <a:latin typeface="Times"/>
                        </a:rPr>
                        <a:t> </a:t>
                      </a:r>
                      <a:r>
                        <a:rPr lang="en-US" sz="1400" kern="1200" dirty="0" err="1">
                          <a:effectLst/>
                          <a:latin typeface="Times"/>
                        </a:rPr>
                        <a:t>na</a:t>
                      </a:r>
                      <a:r>
                        <a:rPr lang="en-US" sz="1400" kern="1200" dirty="0">
                          <a:effectLst/>
                          <a:latin typeface="Times"/>
                        </a:rPr>
                        <a:t> </a:t>
                      </a:r>
                      <a:r>
                        <a:rPr lang="en-US" sz="1400" kern="1200" dirty="0" err="1">
                          <a:effectLst/>
                          <a:latin typeface="Times"/>
                        </a:rPr>
                        <a:t>izbornoj</a:t>
                      </a:r>
                      <a:r>
                        <a:rPr lang="en-US" sz="1400" kern="1200" dirty="0">
                          <a:effectLst/>
                          <a:latin typeface="Times"/>
                        </a:rPr>
                        <a:t> </a:t>
                      </a:r>
                      <a:r>
                        <a:rPr lang="en-US" sz="1400" kern="1200" dirty="0" err="1">
                          <a:effectLst/>
                          <a:latin typeface="Times"/>
                        </a:rPr>
                        <a:t>nastavi</a:t>
                      </a:r>
                      <a:r>
                        <a:rPr lang="en-US" sz="1400" kern="1200" dirty="0">
                          <a:effectLst/>
                          <a:latin typeface="Times"/>
                        </a:rPr>
                        <a:t> </a:t>
                      </a:r>
                      <a:r>
                        <a:rPr lang="en-US" sz="1400" kern="1200" dirty="0" err="1" smtClean="0">
                          <a:effectLst/>
                          <a:latin typeface="Times"/>
                        </a:rPr>
                        <a:t>informatike</a:t>
                      </a:r>
                      <a:r>
                        <a:rPr lang="en-US" sz="1400" kern="1200" dirty="0">
                          <a:effectLst/>
                          <a:latin typeface="Times"/>
                        </a:rPr>
                        <a:t>.​</a:t>
                      </a:r>
                      <a:endParaRPr lang="en-US"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96774942"/>
                  </a:ext>
                </a:extLst>
              </a:tr>
              <a:tr h="1248215">
                <a:tc>
                  <a:txBody>
                    <a:bodyPr/>
                    <a:lstStyle/>
                    <a:p>
                      <a:pPr marL="0" algn="l" rtl="0" eaLnBrk="1" fontAlgn="base" latinLnBrk="0" hangingPunct="1">
                        <a:spcBef>
                          <a:spcPts val="0"/>
                        </a:spcBef>
                        <a:spcAft>
                          <a:spcPts val="0"/>
                        </a:spcAft>
                      </a:pPr>
                      <a:r>
                        <a:rPr lang="en-US" sz="1400" b="1" kern="1200" dirty="0">
                          <a:effectLst/>
                          <a:latin typeface="Times"/>
                        </a:rPr>
                        <a:t>NAMJENA​</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en-US" sz="1400" kern="1200" dirty="0" err="1">
                          <a:effectLst/>
                          <a:latin typeface="Times"/>
                        </a:rPr>
                        <a:t>Priprema</a:t>
                      </a:r>
                      <a:r>
                        <a:rPr lang="en-US" sz="1400" kern="1200" dirty="0">
                          <a:effectLst/>
                          <a:latin typeface="Times"/>
                        </a:rPr>
                        <a:t> </a:t>
                      </a:r>
                      <a:r>
                        <a:rPr lang="en-US" sz="1400" kern="1200" dirty="0" err="1">
                          <a:effectLst/>
                          <a:latin typeface="Times"/>
                        </a:rPr>
                        <a:t>učenika</a:t>
                      </a:r>
                      <a:r>
                        <a:rPr lang="en-US" sz="1400" kern="1200" dirty="0">
                          <a:effectLst/>
                          <a:latin typeface="Times"/>
                        </a:rPr>
                        <a:t> </a:t>
                      </a:r>
                      <a:r>
                        <a:rPr lang="en-US" sz="1400" kern="1200" dirty="0" err="1">
                          <a:effectLst/>
                          <a:latin typeface="Times"/>
                        </a:rPr>
                        <a:t>za</a:t>
                      </a:r>
                      <a:r>
                        <a:rPr lang="en-US" sz="1400" kern="1200" dirty="0">
                          <a:effectLst/>
                          <a:latin typeface="Times"/>
                        </a:rPr>
                        <a:t> </a:t>
                      </a:r>
                      <a:r>
                        <a:rPr lang="en-US" sz="1400" kern="1200" dirty="0" err="1">
                          <a:effectLst/>
                          <a:latin typeface="Times"/>
                        </a:rPr>
                        <a:t>natjecanja</a:t>
                      </a:r>
                      <a:r>
                        <a:rPr lang="en-US" sz="1400" kern="1200" dirty="0">
                          <a:effectLst/>
                          <a:latin typeface="Times"/>
                        </a:rPr>
                        <a:t> </a:t>
                      </a:r>
                      <a:r>
                        <a:rPr lang="en-US" sz="1400" kern="1200" dirty="0" err="1">
                          <a:effectLst/>
                          <a:latin typeface="Times"/>
                        </a:rPr>
                        <a:t>iz</a:t>
                      </a:r>
                      <a:r>
                        <a:rPr lang="en-US" sz="1400" kern="1200" dirty="0">
                          <a:effectLst/>
                          <a:latin typeface="Times"/>
                        </a:rPr>
                        <a:t> </a:t>
                      </a:r>
                      <a:r>
                        <a:rPr lang="en-US" sz="1400" kern="1200" dirty="0" err="1">
                          <a:effectLst/>
                          <a:latin typeface="Times"/>
                        </a:rPr>
                        <a:t>informatike</a:t>
                      </a:r>
                      <a:r>
                        <a:rPr lang="en-US" sz="1400" kern="1200" dirty="0">
                          <a:effectLst/>
                          <a:latin typeface="Times"/>
                        </a:rPr>
                        <a:t> </a:t>
                      </a:r>
                      <a:r>
                        <a:rPr lang="en-US" sz="1400" kern="1200" dirty="0" err="1">
                          <a:effectLst/>
                          <a:latin typeface="Times"/>
                        </a:rPr>
                        <a:t>Infokup</a:t>
                      </a:r>
                      <a:r>
                        <a:rPr lang="en-US" sz="1400" kern="1200" dirty="0">
                          <a:effectLst/>
                          <a:latin typeface="Times"/>
                        </a:rPr>
                        <a:t>.</a:t>
                      </a:r>
                      <a:r>
                        <a:rPr lang="en-US" sz="1400" kern="1200" dirty="0" smtClean="0">
                          <a:effectLst/>
                          <a:latin typeface="Times"/>
                        </a:rPr>
                        <a:t>​</a:t>
                      </a:r>
                      <a:r>
                        <a:rPr lang="hr-HR" sz="1400" kern="0" baseline="0" dirty="0" smtClean="0">
                          <a:effectLst/>
                          <a:latin typeface="Times"/>
                        </a:rPr>
                        <a:t> </a:t>
                      </a:r>
                      <a:r>
                        <a:rPr lang="en-US" sz="1400" kern="1200" dirty="0" err="1" smtClean="0">
                          <a:effectLst/>
                          <a:latin typeface="Times"/>
                        </a:rPr>
                        <a:t>Sudjelovanje</a:t>
                      </a:r>
                      <a:r>
                        <a:rPr lang="en-US" sz="1400" kern="1200" dirty="0">
                          <a:effectLst/>
                          <a:latin typeface="Times"/>
                        </a:rPr>
                        <a:t> </a:t>
                      </a:r>
                      <a:r>
                        <a:rPr lang="en-US" sz="1400" kern="1200" dirty="0" err="1">
                          <a:effectLst/>
                          <a:latin typeface="Times"/>
                        </a:rPr>
                        <a:t>na</a:t>
                      </a:r>
                      <a:r>
                        <a:rPr lang="en-US" sz="1400" kern="1200" dirty="0">
                          <a:effectLst/>
                          <a:latin typeface="Times"/>
                        </a:rPr>
                        <a:t> Danu </a:t>
                      </a:r>
                      <a:r>
                        <a:rPr lang="en-US" sz="1400" kern="1200" dirty="0" err="1">
                          <a:effectLst/>
                          <a:latin typeface="Times"/>
                        </a:rPr>
                        <a:t>sigurnijeg</a:t>
                      </a:r>
                      <a:r>
                        <a:rPr lang="en-US" sz="1400" kern="1200" dirty="0">
                          <a:effectLst/>
                          <a:latin typeface="Times"/>
                        </a:rPr>
                        <a:t> </a:t>
                      </a:r>
                      <a:r>
                        <a:rPr lang="en-US" sz="1400" kern="1200" dirty="0" err="1">
                          <a:effectLst/>
                          <a:latin typeface="Times"/>
                        </a:rPr>
                        <a:t>interneta</a:t>
                      </a:r>
                      <a:r>
                        <a:rPr lang="en-US" sz="1400" kern="1200" dirty="0">
                          <a:effectLst/>
                          <a:latin typeface="Times"/>
                        </a:rPr>
                        <a:t>, </a:t>
                      </a:r>
                      <a:r>
                        <a:rPr lang="en-US" sz="1400" kern="1200" dirty="0" err="1">
                          <a:effectLst/>
                          <a:latin typeface="Times"/>
                        </a:rPr>
                        <a:t>Europski</a:t>
                      </a:r>
                      <a:r>
                        <a:rPr lang="en-US" sz="1400" kern="1200" dirty="0">
                          <a:effectLst/>
                          <a:latin typeface="Times"/>
                        </a:rPr>
                        <a:t> </a:t>
                      </a:r>
                      <a:r>
                        <a:rPr lang="en-US" sz="1400" kern="1200" dirty="0" err="1">
                          <a:effectLst/>
                          <a:latin typeface="Times"/>
                        </a:rPr>
                        <a:t>tjedanprogramiranja</a:t>
                      </a:r>
                      <a:r>
                        <a:rPr lang="en-US" sz="1400" kern="1200" dirty="0">
                          <a:effectLst/>
                          <a:latin typeface="Times"/>
                        </a:rPr>
                        <a:t>​</a:t>
                      </a:r>
                      <a:endParaRPr lang="en-US" sz="1400" dirty="0">
                        <a:effectLst/>
                        <a:latin typeface="Times"/>
                      </a:endParaRPr>
                    </a:p>
                    <a:p>
                      <a:pPr marL="0" algn="l" rtl="0" eaLnBrk="1" fontAlgn="base" latinLnBrk="0" hangingPunct="1">
                        <a:spcBef>
                          <a:spcPts val="0"/>
                        </a:spcBef>
                        <a:spcAft>
                          <a:spcPts val="0"/>
                        </a:spcAft>
                      </a:pPr>
                      <a:r>
                        <a:rPr lang="en-US" sz="1400" kern="1200" dirty="0" err="1">
                          <a:effectLst/>
                          <a:latin typeface="Times"/>
                        </a:rPr>
                        <a:t>Osposobljavati</a:t>
                      </a:r>
                      <a:r>
                        <a:rPr lang="en-US" sz="1400" kern="1200" dirty="0">
                          <a:effectLst/>
                          <a:latin typeface="Times"/>
                        </a:rPr>
                        <a:t> </a:t>
                      </a:r>
                      <a:r>
                        <a:rPr lang="en-US" sz="1400" kern="1200" dirty="0" err="1">
                          <a:effectLst/>
                          <a:latin typeface="Times"/>
                        </a:rPr>
                        <a:t>za</a:t>
                      </a:r>
                      <a:r>
                        <a:rPr lang="en-US" sz="1400" kern="1200" dirty="0">
                          <a:effectLst/>
                          <a:latin typeface="Times"/>
                        </a:rPr>
                        <a:t> </a:t>
                      </a:r>
                      <a:r>
                        <a:rPr lang="en-US" sz="1400" kern="1200" dirty="0" err="1">
                          <a:effectLst/>
                          <a:latin typeface="Times"/>
                        </a:rPr>
                        <a:t>apstraktno</a:t>
                      </a:r>
                      <a:r>
                        <a:rPr lang="en-US" sz="1400" kern="1200" dirty="0">
                          <a:effectLst/>
                          <a:latin typeface="Times"/>
                        </a:rPr>
                        <a:t> </a:t>
                      </a:r>
                      <a:r>
                        <a:rPr lang="en-US" sz="1400" kern="1200" dirty="0" err="1">
                          <a:effectLst/>
                          <a:latin typeface="Times"/>
                        </a:rPr>
                        <a:t>mišljenje</a:t>
                      </a:r>
                      <a:r>
                        <a:rPr lang="en-US" sz="1400" kern="1200" dirty="0">
                          <a:effectLst/>
                          <a:latin typeface="Times"/>
                        </a:rPr>
                        <a:t> </a:t>
                      </a:r>
                      <a:r>
                        <a:rPr lang="en-US" sz="1400" kern="1200" dirty="0" err="1">
                          <a:effectLst/>
                          <a:latin typeface="Times"/>
                        </a:rPr>
                        <a:t>i</a:t>
                      </a:r>
                      <a:r>
                        <a:rPr lang="en-US" sz="1400" kern="1200" dirty="0">
                          <a:effectLst/>
                          <a:latin typeface="Times"/>
                        </a:rPr>
                        <a:t> </a:t>
                      </a:r>
                      <a:r>
                        <a:rPr lang="en-US" sz="1400" kern="1200" dirty="0" err="1">
                          <a:effectLst/>
                          <a:latin typeface="Times"/>
                        </a:rPr>
                        <a:t>logičko</a:t>
                      </a:r>
                      <a:r>
                        <a:rPr lang="en-US" sz="1400" kern="1200" dirty="0">
                          <a:effectLst/>
                          <a:latin typeface="Times"/>
                        </a:rPr>
                        <a:t> </a:t>
                      </a:r>
                      <a:r>
                        <a:rPr lang="en-US" sz="1400" kern="1200" dirty="0" err="1" smtClean="0">
                          <a:effectLst/>
                          <a:latin typeface="Times"/>
                        </a:rPr>
                        <a:t>zaključivanje</a:t>
                      </a:r>
                      <a:r>
                        <a:rPr lang="en-US" sz="1400" kern="1200" dirty="0">
                          <a:effectLst/>
                          <a:latin typeface="Times"/>
                        </a:rPr>
                        <a:t> </a:t>
                      </a:r>
                      <a:r>
                        <a:rPr lang="en-US" sz="1400" kern="1200" dirty="0" err="1">
                          <a:effectLst/>
                          <a:latin typeface="Times"/>
                        </a:rPr>
                        <a:t>te</a:t>
                      </a:r>
                      <a:r>
                        <a:rPr lang="en-US" sz="1400" kern="1200" dirty="0">
                          <a:effectLst/>
                          <a:latin typeface="Times"/>
                        </a:rPr>
                        <a:t> </a:t>
                      </a:r>
                      <a:r>
                        <a:rPr lang="en-US" sz="1400" kern="1200" dirty="0" err="1">
                          <a:effectLst/>
                          <a:latin typeface="Times"/>
                        </a:rPr>
                        <a:t>kritičko</a:t>
                      </a:r>
                      <a:r>
                        <a:rPr lang="en-US" sz="1400" kern="1200" dirty="0">
                          <a:effectLst/>
                          <a:latin typeface="Times"/>
                        </a:rPr>
                        <a:t> </a:t>
                      </a:r>
                      <a:r>
                        <a:rPr lang="en-US" sz="1400" kern="1200" dirty="0" err="1">
                          <a:effectLst/>
                          <a:latin typeface="Times"/>
                        </a:rPr>
                        <a:t>razmišljanje</a:t>
                      </a:r>
                      <a:r>
                        <a:rPr lang="en-US" sz="1400" kern="1200" dirty="0">
                          <a:effectLst/>
                          <a:latin typeface="Times"/>
                        </a:rPr>
                        <a:t>.​</a:t>
                      </a:r>
                      <a:endParaRPr lang="en-US" sz="1400" dirty="0">
                        <a:effectLst/>
                        <a:latin typeface="Times"/>
                      </a:endParaRPr>
                    </a:p>
                    <a:p>
                      <a:pPr marL="0" algn="l" rtl="0" eaLnBrk="1" fontAlgn="base" latinLnBrk="0" hangingPunct="1">
                        <a:spcBef>
                          <a:spcPts val="0"/>
                        </a:spcBef>
                        <a:spcAft>
                          <a:spcPts val="0"/>
                        </a:spcAft>
                      </a:pPr>
                      <a:r>
                        <a:rPr lang="en-US" sz="1400" kern="1200" dirty="0" err="1">
                          <a:effectLst/>
                          <a:latin typeface="Times"/>
                        </a:rPr>
                        <a:t>Sigurnost</a:t>
                      </a:r>
                      <a:r>
                        <a:rPr lang="en-US" sz="1400" kern="1200" dirty="0">
                          <a:effectLst/>
                          <a:latin typeface="Times"/>
                        </a:rPr>
                        <a:t> </a:t>
                      </a:r>
                      <a:r>
                        <a:rPr lang="en-US" sz="1400" kern="1200" dirty="0" err="1">
                          <a:effectLst/>
                          <a:latin typeface="Times"/>
                        </a:rPr>
                        <a:t>na</a:t>
                      </a:r>
                      <a:r>
                        <a:rPr lang="en-US" sz="1400" kern="1200" dirty="0">
                          <a:effectLst/>
                          <a:latin typeface="Times"/>
                        </a:rPr>
                        <a:t> </a:t>
                      </a:r>
                      <a:r>
                        <a:rPr lang="en-US" sz="1400" kern="1200" dirty="0" err="1">
                          <a:effectLst/>
                          <a:latin typeface="Times"/>
                        </a:rPr>
                        <a:t>internetu</a:t>
                      </a:r>
                      <a:r>
                        <a:rPr lang="en-US" sz="1400" kern="1200" dirty="0" smtClean="0">
                          <a:effectLst/>
                          <a:latin typeface="Times"/>
                        </a:rPr>
                        <a:t>​</a:t>
                      </a:r>
                      <a:r>
                        <a:rPr lang="hr-HR" sz="1400" kern="1200" dirty="0" smtClean="0">
                          <a:effectLst/>
                          <a:latin typeface="Times"/>
                        </a:rPr>
                        <a:t>.</a:t>
                      </a:r>
                      <a:endParaRPr lang="en-US"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64000832"/>
                  </a:ext>
                </a:extLst>
              </a:tr>
              <a:tr h="240042">
                <a:tc>
                  <a:txBody>
                    <a:bodyPr/>
                    <a:lstStyle/>
                    <a:p>
                      <a:pPr marL="0" algn="l" rtl="0" eaLnBrk="1" fontAlgn="base" latinLnBrk="0" hangingPunct="1">
                        <a:spcBef>
                          <a:spcPts val="0"/>
                        </a:spcBef>
                        <a:spcAft>
                          <a:spcPts val="0"/>
                        </a:spcAft>
                      </a:pPr>
                      <a:r>
                        <a:rPr lang="en-US" sz="1400" b="1" kern="1200" dirty="0">
                          <a:effectLst/>
                          <a:latin typeface="Times"/>
                        </a:rPr>
                        <a:t>NOSITELJI​</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hr-HR" sz="1400" kern="1200" dirty="0">
                          <a:effectLst/>
                          <a:latin typeface="Times"/>
                        </a:rPr>
                        <a:t>Aleksandar </a:t>
                      </a:r>
                      <a:r>
                        <a:rPr lang="hr-HR" sz="1400" kern="1200" dirty="0" err="1">
                          <a:effectLst/>
                          <a:latin typeface="Times"/>
                        </a:rPr>
                        <a:t>Čubra</a:t>
                      </a:r>
                      <a:r>
                        <a:rPr lang="hr-HR" sz="1400" kern="1200" dirty="0">
                          <a:effectLst/>
                          <a:latin typeface="Times"/>
                        </a:rPr>
                        <a:t>​</a:t>
                      </a:r>
                      <a:endParaRPr lang="hr-HR"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70091445"/>
                  </a:ext>
                </a:extLst>
              </a:tr>
              <a:tr h="752130">
                <a:tc>
                  <a:txBody>
                    <a:bodyPr/>
                    <a:lstStyle/>
                    <a:p>
                      <a:pPr marL="0" algn="l" rtl="0" eaLnBrk="1" fontAlgn="base" latinLnBrk="0" hangingPunct="1">
                        <a:spcBef>
                          <a:spcPts val="0"/>
                        </a:spcBef>
                        <a:spcAft>
                          <a:spcPts val="0"/>
                        </a:spcAft>
                      </a:pPr>
                      <a:r>
                        <a:rPr lang="en-US" sz="1400" b="1" kern="1200" dirty="0">
                          <a:effectLst/>
                          <a:latin typeface="Times"/>
                        </a:rPr>
                        <a:t>NAČIN REALIZACIJE​</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en-US" sz="1400" kern="1200" dirty="0" err="1">
                          <a:effectLst/>
                          <a:latin typeface="Times"/>
                        </a:rPr>
                        <a:t>Individualni</a:t>
                      </a:r>
                      <a:r>
                        <a:rPr lang="en-US" sz="1400" kern="1200" dirty="0">
                          <a:effectLst/>
                          <a:latin typeface="Times"/>
                        </a:rPr>
                        <a:t> rad, </a:t>
                      </a:r>
                      <a:r>
                        <a:rPr lang="en-US" sz="1400" kern="1200" dirty="0" err="1">
                          <a:effectLst/>
                          <a:latin typeface="Times"/>
                        </a:rPr>
                        <a:t>grupni</a:t>
                      </a:r>
                      <a:r>
                        <a:rPr lang="en-US" sz="1400" kern="1200" dirty="0">
                          <a:effectLst/>
                          <a:latin typeface="Times"/>
                        </a:rPr>
                        <a:t> rad </a:t>
                      </a:r>
                      <a:r>
                        <a:rPr lang="en-US" sz="1400" kern="1200" dirty="0" err="1">
                          <a:effectLst/>
                          <a:latin typeface="Times"/>
                        </a:rPr>
                        <a:t>i</a:t>
                      </a:r>
                      <a:r>
                        <a:rPr lang="en-US" sz="1400" kern="1200" dirty="0">
                          <a:effectLst/>
                          <a:latin typeface="Times"/>
                        </a:rPr>
                        <a:t> rad u </a:t>
                      </a:r>
                      <a:r>
                        <a:rPr lang="en-US" sz="1400" kern="1200" dirty="0" err="1">
                          <a:effectLst/>
                          <a:latin typeface="Times"/>
                        </a:rPr>
                        <a:t>parovima</a:t>
                      </a:r>
                      <a:r>
                        <a:rPr lang="en-US" sz="1400" kern="1200" dirty="0">
                          <a:effectLst/>
                          <a:latin typeface="Times"/>
                        </a:rPr>
                        <a:t>​</a:t>
                      </a:r>
                      <a:endParaRPr lang="en-US" sz="1400" dirty="0">
                        <a:effectLst/>
                        <a:latin typeface="Times"/>
                      </a:endParaRPr>
                    </a:p>
                    <a:p>
                      <a:pPr marL="0" algn="l" rtl="0" eaLnBrk="1" fontAlgn="base" latinLnBrk="0" hangingPunct="1">
                        <a:spcBef>
                          <a:spcPts val="0"/>
                        </a:spcBef>
                        <a:spcAft>
                          <a:spcPts val="0"/>
                        </a:spcAft>
                      </a:pPr>
                      <a:r>
                        <a:rPr lang="en-US" sz="1400" kern="1200" dirty="0" err="1">
                          <a:effectLst/>
                          <a:latin typeface="Times"/>
                        </a:rPr>
                        <a:t>Razgovor</a:t>
                      </a:r>
                      <a:r>
                        <a:rPr lang="en-US" sz="1400" kern="1200" dirty="0">
                          <a:effectLst/>
                          <a:latin typeface="Times"/>
                        </a:rPr>
                        <a:t>, </a:t>
                      </a:r>
                      <a:r>
                        <a:rPr lang="en-US" sz="1400" kern="1200" dirty="0" err="1">
                          <a:effectLst/>
                          <a:latin typeface="Times"/>
                        </a:rPr>
                        <a:t>demonstracija</a:t>
                      </a:r>
                      <a:r>
                        <a:rPr lang="en-US" sz="1400" kern="1200" dirty="0">
                          <a:effectLst/>
                          <a:latin typeface="Times"/>
                        </a:rPr>
                        <a:t> </a:t>
                      </a:r>
                      <a:r>
                        <a:rPr lang="en-US" sz="1400" kern="1200" dirty="0" err="1">
                          <a:effectLst/>
                          <a:latin typeface="Times"/>
                        </a:rPr>
                        <a:t>i</a:t>
                      </a:r>
                      <a:r>
                        <a:rPr lang="en-US" sz="1400" kern="1200" dirty="0">
                          <a:effectLst/>
                          <a:latin typeface="Times"/>
                        </a:rPr>
                        <a:t> </a:t>
                      </a:r>
                      <a:r>
                        <a:rPr lang="en-US" sz="1400" kern="1200" dirty="0" err="1">
                          <a:effectLst/>
                          <a:latin typeface="Times"/>
                        </a:rPr>
                        <a:t>diskusija</a:t>
                      </a:r>
                      <a:r>
                        <a:rPr lang="en-US" sz="1400" kern="1200" dirty="0">
                          <a:effectLst/>
                          <a:latin typeface="Times"/>
                        </a:rPr>
                        <a:t>​</a:t>
                      </a:r>
                      <a:endParaRPr lang="en-US" sz="1400" dirty="0">
                        <a:effectLst/>
                        <a:latin typeface="Times"/>
                      </a:endParaRPr>
                    </a:p>
                    <a:p>
                      <a:pPr marL="0" algn="l" rtl="0" eaLnBrk="1" fontAlgn="base" latinLnBrk="0" hangingPunct="1">
                        <a:spcBef>
                          <a:spcPts val="0"/>
                        </a:spcBef>
                        <a:spcAft>
                          <a:spcPts val="0"/>
                        </a:spcAft>
                      </a:pPr>
                      <a:r>
                        <a:rPr lang="en-US" sz="1400" kern="1200" dirty="0" err="1">
                          <a:effectLst/>
                          <a:latin typeface="Times"/>
                        </a:rPr>
                        <a:t>Prezentacije</a:t>
                      </a:r>
                      <a:r>
                        <a:rPr lang="en-US" sz="1400" kern="1200" dirty="0">
                          <a:effectLst/>
                          <a:latin typeface="Times"/>
                        </a:rPr>
                        <a:t>, </a:t>
                      </a:r>
                      <a:r>
                        <a:rPr lang="en-US" sz="1400" kern="1200" dirty="0" err="1">
                          <a:effectLst/>
                          <a:latin typeface="Times"/>
                        </a:rPr>
                        <a:t>razne</a:t>
                      </a:r>
                      <a:r>
                        <a:rPr lang="en-US" sz="1400" kern="1200" dirty="0">
                          <a:effectLst/>
                          <a:latin typeface="Times"/>
                        </a:rPr>
                        <a:t> </a:t>
                      </a:r>
                      <a:r>
                        <a:rPr lang="en-US" sz="1400" kern="1200" dirty="0" err="1">
                          <a:effectLst/>
                          <a:latin typeface="Times"/>
                        </a:rPr>
                        <a:t>igre</a:t>
                      </a:r>
                      <a:r>
                        <a:rPr lang="en-US" sz="1400" kern="1200" dirty="0">
                          <a:effectLst/>
                          <a:latin typeface="Times"/>
                        </a:rPr>
                        <a:t>, </a:t>
                      </a:r>
                      <a:r>
                        <a:rPr lang="en-US" sz="1400" kern="1200" dirty="0" err="1">
                          <a:effectLst/>
                          <a:latin typeface="Times"/>
                        </a:rPr>
                        <a:t>kvizovi</a:t>
                      </a:r>
                      <a:r>
                        <a:rPr lang="en-US" sz="1400" kern="1200" dirty="0">
                          <a:effectLst/>
                          <a:latin typeface="Times"/>
                        </a:rPr>
                        <a:t> </a:t>
                      </a:r>
                      <a:r>
                        <a:rPr lang="en-US" sz="1400" kern="1200" dirty="0" err="1">
                          <a:effectLst/>
                          <a:latin typeface="Times"/>
                        </a:rPr>
                        <a:t>i</a:t>
                      </a:r>
                      <a:r>
                        <a:rPr lang="en-US" sz="1400" kern="1200" dirty="0">
                          <a:effectLst/>
                          <a:latin typeface="Times"/>
                        </a:rPr>
                        <a:t> </a:t>
                      </a:r>
                      <a:r>
                        <a:rPr lang="en-US" sz="1400" kern="1200" dirty="0" err="1">
                          <a:effectLst/>
                          <a:latin typeface="Times"/>
                        </a:rPr>
                        <a:t>natjecanja</a:t>
                      </a:r>
                      <a:r>
                        <a:rPr lang="en-US" sz="1400" kern="1200" dirty="0">
                          <a:effectLst/>
                          <a:latin typeface="Times"/>
                        </a:rPr>
                        <a:t>​</a:t>
                      </a:r>
                      <a:endParaRPr lang="en-US"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1109351"/>
                  </a:ext>
                </a:extLst>
              </a:tr>
              <a:tr h="240042">
                <a:tc>
                  <a:txBody>
                    <a:bodyPr/>
                    <a:lstStyle/>
                    <a:p>
                      <a:pPr marL="0" algn="l" rtl="0" eaLnBrk="1" fontAlgn="base" latinLnBrk="0" hangingPunct="1">
                        <a:spcBef>
                          <a:spcPts val="0"/>
                        </a:spcBef>
                        <a:spcAft>
                          <a:spcPts val="0"/>
                        </a:spcAft>
                      </a:pPr>
                      <a:r>
                        <a:rPr lang="en-US" sz="1400" b="1" kern="1200" dirty="0">
                          <a:effectLst/>
                          <a:latin typeface="Times"/>
                        </a:rPr>
                        <a:t>VREMENIK​</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en-US" sz="1400" kern="1200" dirty="0" err="1">
                          <a:effectLst/>
                          <a:latin typeface="Times"/>
                        </a:rPr>
                        <a:t>Jedan</a:t>
                      </a:r>
                      <a:r>
                        <a:rPr lang="en-US" sz="1400" kern="1200" dirty="0">
                          <a:effectLst/>
                          <a:latin typeface="Times"/>
                        </a:rPr>
                        <a:t> sat </a:t>
                      </a:r>
                      <a:r>
                        <a:rPr lang="en-US" sz="1400" kern="1200" dirty="0" err="1">
                          <a:effectLst/>
                          <a:latin typeface="Times"/>
                        </a:rPr>
                        <a:t>tjedno</a:t>
                      </a:r>
                      <a:r>
                        <a:rPr lang="en-US" sz="1400" kern="1200" dirty="0">
                          <a:effectLst/>
                          <a:latin typeface="Times"/>
                        </a:rPr>
                        <a:t> </a:t>
                      </a:r>
                      <a:r>
                        <a:rPr lang="en-US" sz="1400" kern="1200" dirty="0" err="1">
                          <a:effectLst/>
                          <a:latin typeface="Times"/>
                        </a:rPr>
                        <a:t>tijekom</a:t>
                      </a:r>
                      <a:r>
                        <a:rPr lang="en-US" sz="1400" kern="1200" dirty="0">
                          <a:effectLst/>
                          <a:latin typeface="Times"/>
                        </a:rPr>
                        <a:t> </a:t>
                      </a:r>
                      <a:r>
                        <a:rPr lang="en-US" sz="1400" kern="1200" dirty="0" err="1">
                          <a:effectLst/>
                          <a:latin typeface="Times"/>
                        </a:rPr>
                        <a:t>školske</a:t>
                      </a:r>
                      <a:r>
                        <a:rPr lang="en-US" sz="1400" kern="1200" dirty="0">
                          <a:effectLst/>
                          <a:latin typeface="Times"/>
                        </a:rPr>
                        <a:t> </a:t>
                      </a:r>
                      <a:r>
                        <a:rPr lang="en-US" sz="1400" kern="1200" dirty="0" err="1">
                          <a:effectLst/>
                          <a:latin typeface="Times"/>
                        </a:rPr>
                        <a:t>godine</a:t>
                      </a:r>
                      <a:r>
                        <a:rPr lang="en-US" sz="1400" kern="1200" dirty="0" smtClean="0">
                          <a:effectLst/>
                          <a:latin typeface="Times"/>
                        </a:rPr>
                        <a:t>​</a:t>
                      </a:r>
                      <a:r>
                        <a:rPr lang="hr-HR" sz="1400" kern="1200" dirty="0" smtClean="0">
                          <a:effectLst/>
                          <a:latin typeface="Times"/>
                        </a:rPr>
                        <a:t> 2022./2023.</a:t>
                      </a:r>
                      <a:endParaRPr lang="en-US"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6744200"/>
                  </a:ext>
                </a:extLst>
              </a:tr>
              <a:tr h="412190">
                <a:tc>
                  <a:txBody>
                    <a:bodyPr/>
                    <a:lstStyle/>
                    <a:p>
                      <a:pPr marL="0" algn="l" rtl="0" eaLnBrk="1" fontAlgn="base" latinLnBrk="0" hangingPunct="1">
                        <a:spcBef>
                          <a:spcPts val="0"/>
                        </a:spcBef>
                        <a:spcAft>
                          <a:spcPts val="0"/>
                        </a:spcAft>
                      </a:pPr>
                      <a:r>
                        <a:rPr lang="en-US" sz="1400" b="1" kern="1200" dirty="0">
                          <a:effectLst/>
                          <a:latin typeface="Times"/>
                        </a:rPr>
                        <a:t>TROŠKOVNIK​</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en-US" sz="1400" kern="1200" dirty="0" err="1">
                          <a:effectLst/>
                          <a:latin typeface="Times"/>
                        </a:rPr>
                        <a:t>Troškove</a:t>
                      </a:r>
                      <a:r>
                        <a:rPr lang="en-US" sz="1400" kern="1200" dirty="0">
                          <a:effectLst/>
                          <a:latin typeface="Times"/>
                        </a:rPr>
                        <a:t> </a:t>
                      </a:r>
                      <a:r>
                        <a:rPr lang="en-US" sz="1400" kern="1200" dirty="0" err="1">
                          <a:effectLst/>
                          <a:latin typeface="Times"/>
                        </a:rPr>
                        <a:t>potrebnih</a:t>
                      </a:r>
                      <a:r>
                        <a:rPr lang="en-US" sz="1400" kern="1200" dirty="0">
                          <a:effectLst/>
                          <a:latin typeface="Times"/>
                        </a:rPr>
                        <a:t> </a:t>
                      </a:r>
                      <a:r>
                        <a:rPr lang="en-US" sz="1400" kern="1200" dirty="0" err="1">
                          <a:effectLst/>
                          <a:latin typeface="Times"/>
                        </a:rPr>
                        <a:t>i</a:t>
                      </a:r>
                      <a:r>
                        <a:rPr lang="en-US" sz="1400" kern="1200" dirty="0">
                          <a:effectLst/>
                          <a:latin typeface="Times"/>
                        </a:rPr>
                        <a:t> </a:t>
                      </a:r>
                      <a:r>
                        <a:rPr lang="en-US" sz="1400" kern="1200" dirty="0" err="1">
                          <a:effectLst/>
                          <a:latin typeface="Times"/>
                        </a:rPr>
                        <a:t>dodatnih</a:t>
                      </a:r>
                      <a:r>
                        <a:rPr lang="en-US" sz="1400" kern="1200" dirty="0">
                          <a:effectLst/>
                          <a:latin typeface="Times"/>
                        </a:rPr>
                        <a:t> </a:t>
                      </a:r>
                      <a:r>
                        <a:rPr lang="en-US" sz="1400" kern="1200" dirty="0" err="1">
                          <a:effectLst/>
                          <a:latin typeface="Times"/>
                        </a:rPr>
                        <a:t>radnih</a:t>
                      </a:r>
                      <a:r>
                        <a:rPr lang="en-US" sz="1400" kern="1200" dirty="0">
                          <a:effectLst/>
                          <a:latin typeface="Times"/>
                        </a:rPr>
                        <a:t> </a:t>
                      </a:r>
                      <a:r>
                        <a:rPr lang="en-US" sz="1400" kern="1200" dirty="0" err="1">
                          <a:effectLst/>
                          <a:latin typeface="Times"/>
                        </a:rPr>
                        <a:t>materijala</a:t>
                      </a:r>
                      <a:r>
                        <a:rPr lang="en-US" sz="1400" kern="1200" dirty="0">
                          <a:effectLst/>
                          <a:latin typeface="Times"/>
                        </a:rPr>
                        <a:t> </a:t>
                      </a:r>
                      <a:r>
                        <a:rPr lang="en-US" sz="1400" kern="1200" dirty="0" err="1">
                          <a:effectLst/>
                          <a:latin typeface="Times"/>
                        </a:rPr>
                        <a:t>snosi</a:t>
                      </a:r>
                      <a:r>
                        <a:rPr lang="en-US" sz="1400" kern="1200" dirty="0">
                          <a:effectLst/>
                          <a:latin typeface="Times"/>
                        </a:rPr>
                        <a:t> </a:t>
                      </a:r>
                      <a:r>
                        <a:rPr lang="en-US" sz="1400" kern="1200" dirty="0" err="1" smtClean="0">
                          <a:effectLst/>
                          <a:latin typeface="Times"/>
                        </a:rPr>
                        <a:t>škola</a:t>
                      </a:r>
                      <a:r>
                        <a:rPr lang="en-US" sz="1400" kern="1200" dirty="0">
                          <a:effectLst/>
                          <a:latin typeface="Times"/>
                        </a:rPr>
                        <a:t>​</a:t>
                      </a:r>
                      <a:endParaRPr lang="en-US"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14531452"/>
                  </a:ext>
                </a:extLst>
              </a:tr>
              <a:tr h="2112362">
                <a:tc>
                  <a:txBody>
                    <a:bodyPr/>
                    <a:lstStyle/>
                    <a:p>
                      <a:pPr marL="0" algn="l" rtl="0" eaLnBrk="1" fontAlgn="base" latinLnBrk="0" hangingPunct="1">
                        <a:spcBef>
                          <a:spcPts val="0"/>
                        </a:spcBef>
                        <a:spcAft>
                          <a:spcPts val="0"/>
                        </a:spcAft>
                      </a:pPr>
                      <a:r>
                        <a:rPr lang="en-US" sz="1400" b="1" kern="1200" dirty="0">
                          <a:effectLst/>
                          <a:latin typeface="Times"/>
                        </a:rPr>
                        <a:t>VREDNOVANJE I KORIŠTENJE REZULTATA RADA​</a:t>
                      </a:r>
                      <a:endParaRPr lang="en-US" sz="1400" b="1"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fontAlgn="base" latinLnBrk="0" hangingPunct="1">
                        <a:spcBef>
                          <a:spcPts val="0"/>
                        </a:spcBef>
                        <a:spcAft>
                          <a:spcPts val="0"/>
                        </a:spcAft>
                      </a:pPr>
                      <a:r>
                        <a:rPr lang="en-US" sz="1400" kern="1200" dirty="0" err="1" smtClean="0">
                          <a:effectLst/>
                          <a:latin typeface="Times"/>
                        </a:rPr>
                        <a:t>Stjecanje</a:t>
                      </a:r>
                      <a:r>
                        <a:rPr lang="en-US" sz="1400" kern="1200" dirty="0">
                          <a:effectLst/>
                          <a:latin typeface="Times"/>
                        </a:rPr>
                        <a:t> </a:t>
                      </a:r>
                      <a:r>
                        <a:rPr lang="en-US" sz="1400" kern="1200" dirty="0" err="1">
                          <a:effectLst/>
                          <a:latin typeface="Times"/>
                        </a:rPr>
                        <a:t>povjerenja</a:t>
                      </a:r>
                      <a:r>
                        <a:rPr lang="en-US" sz="1400" kern="1200" dirty="0">
                          <a:effectLst/>
                          <a:latin typeface="Times"/>
                        </a:rPr>
                        <a:t> u </a:t>
                      </a:r>
                      <a:r>
                        <a:rPr lang="en-US" sz="1400" kern="1200" dirty="0" err="1">
                          <a:effectLst/>
                          <a:latin typeface="Times"/>
                        </a:rPr>
                        <a:t>vlastite</a:t>
                      </a:r>
                      <a:r>
                        <a:rPr lang="en-US" sz="1400" kern="1200" dirty="0">
                          <a:effectLst/>
                          <a:latin typeface="Times"/>
                        </a:rPr>
                        <a:t> </a:t>
                      </a:r>
                      <a:r>
                        <a:rPr lang="en-US" sz="1400" kern="1200" dirty="0" err="1">
                          <a:effectLst/>
                          <a:latin typeface="Times"/>
                        </a:rPr>
                        <a:t>informatičke</a:t>
                      </a:r>
                      <a:r>
                        <a:rPr lang="en-US" sz="1400" kern="1200" dirty="0">
                          <a:effectLst/>
                          <a:latin typeface="Times"/>
                        </a:rPr>
                        <a:t> </a:t>
                      </a:r>
                      <a:r>
                        <a:rPr lang="en-US" sz="1400" kern="1200" dirty="0" err="1">
                          <a:effectLst/>
                          <a:latin typeface="Times"/>
                        </a:rPr>
                        <a:t>sposobnosti</a:t>
                      </a:r>
                      <a:r>
                        <a:rPr lang="en-US" sz="1400" kern="1200" dirty="0">
                          <a:effectLst/>
                          <a:latin typeface="Times"/>
                        </a:rPr>
                        <a:t>,  </a:t>
                      </a:r>
                      <a:endParaRPr lang="en-US" sz="1400" dirty="0">
                        <a:effectLst/>
                        <a:latin typeface="Times"/>
                      </a:endParaRPr>
                    </a:p>
                    <a:p>
                      <a:pPr marL="0" lvl="0" algn="l">
                        <a:spcBef>
                          <a:spcPts val="0"/>
                        </a:spcBef>
                        <a:spcAft>
                          <a:spcPts val="0"/>
                        </a:spcAft>
                        <a:buNone/>
                      </a:pPr>
                      <a:r>
                        <a:rPr lang="en-US" sz="1400" kern="1200" dirty="0" err="1">
                          <a:effectLst/>
                          <a:latin typeface="Times"/>
                        </a:rPr>
                        <a:t>razvijanje</a:t>
                      </a:r>
                      <a:r>
                        <a:rPr lang="en-US" sz="1400" kern="1200" dirty="0">
                          <a:effectLst/>
                          <a:latin typeface="Times"/>
                        </a:rPr>
                        <a:t> </a:t>
                      </a:r>
                      <a:r>
                        <a:rPr lang="en-US" sz="1400" kern="1200" dirty="0" err="1">
                          <a:effectLst/>
                          <a:latin typeface="Times"/>
                        </a:rPr>
                        <a:t>samopouzdanja</a:t>
                      </a:r>
                      <a:r>
                        <a:rPr lang="en-US" sz="1400" kern="1200" dirty="0" smtClean="0">
                          <a:effectLst/>
                          <a:latin typeface="Times"/>
                        </a:rPr>
                        <a:t>​</a:t>
                      </a:r>
                      <a:r>
                        <a:rPr lang="hr-HR" sz="1400" kern="1200" dirty="0" smtClean="0">
                          <a:effectLst/>
                          <a:latin typeface="Times"/>
                        </a:rPr>
                        <a:t>.</a:t>
                      </a:r>
                      <a:r>
                        <a:rPr lang="hr-HR" sz="1400" kern="0" baseline="0" dirty="0" smtClean="0">
                          <a:effectLst/>
                          <a:latin typeface="Times"/>
                        </a:rPr>
                        <a:t> </a:t>
                      </a:r>
                      <a:r>
                        <a:rPr lang="en-US" sz="1400" kern="1200" dirty="0" err="1" smtClean="0">
                          <a:effectLst/>
                          <a:latin typeface="Times"/>
                        </a:rPr>
                        <a:t>Razvijanje</a:t>
                      </a:r>
                      <a:r>
                        <a:rPr lang="en-US" sz="1400" kern="1200" dirty="0">
                          <a:effectLst/>
                          <a:latin typeface="Times"/>
                        </a:rPr>
                        <a:t> </a:t>
                      </a:r>
                      <a:r>
                        <a:rPr lang="en-US" sz="1400" kern="1200" dirty="0" err="1">
                          <a:effectLst/>
                          <a:latin typeface="Times"/>
                        </a:rPr>
                        <a:t>sposobnosti</a:t>
                      </a:r>
                      <a:r>
                        <a:rPr lang="en-US" sz="1400" kern="1200" dirty="0">
                          <a:effectLst/>
                          <a:latin typeface="Times"/>
                        </a:rPr>
                        <a:t> </a:t>
                      </a:r>
                      <a:r>
                        <a:rPr lang="en-US" sz="1400" kern="1200" dirty="0" err="1">
                          <a:effectLst/>
                          <a:latin typeface="Times"/>
                        </a:rPr>
                        <a:t>samostalnog</a:t>
                      </a:r>
                      <a:r>
                        <a:rPr lang="en-US" sz="1400" kern="1200" dirty="0">
                          <a:effectLst/>
                          <a:latin typeface="Times"/>
                        </a:rPr>
                        <a:t> </a:t>
                      </a:r>
                      <a:r>
                        <a:rPr lang="en-US" sz="1400" kern="1200" dirty="0" err="1">
                          <a:effectLst/>
                          <a:latin typeface="Times"/>
                        </a:rPr>
                        <a:t>rada</a:t>
                      </a:r>
                      <a:r>
                        <a:rPr lang="en-US" sz="1400" kern="1200" dirty="0">
                          <a:effectLst/>
                          <a:latin typeface="Times"/>
                        </a:rPr>
                        <a:t>, </a:t>
                      </a:r>
                      <a:r>
                        <a:rPr lang="en-US" sz="1400" kern="1200" dirty="0" err="1">
                          <a:effectLst/>
                          <a:latin typeface="Times"/>
                        </a:rPr>
                        <a:t>odgovornosti</a:t>
                      </a:r>
                      <a:r>
                        <a:rPr lang="en-US" sz="1400" kern="1200" dirty="0">
                          <a:effectLst/>
                          <a:latin typeface="Times"/>
                        </a:rPr>
                        <a:t> </a:t>
                      </a:r>
                      <a:r>
                        <a:rPr lang="en-US" sz="1400" kern="1200" dirty="0" err="1">
                          <a:effectLst/>
                          <a:latin typeface="Times"/>
                        </a:rPr>
                        <a:t>i</a:t>
                      </a:r>
                      <a:r>
                        <a:rPr lang="en-US" sz="1400" kern="1200" dirty="0">
                          <a:effectLst/>
                          <a:latin typeface="Times"/>
                        </a:rPr>
                        <a:t> </a:t>
                      </a:r>
                      <a:endParaRPr lang="en-US" sz="1400" dirty="0">
                        <a:effectLst/>
                        <a:latin typeface="Times"/>
                      </a:endParaRPr>
                    </a:p>
                    <a:p>
                      <a:pPr marL="0" lvl="0" algn="l">
                        <a:spcBef>
                          <a:spcPts val="0"/>
                        </a:spcBef>
                        <a:spcAft>
                          <a:spcPts val="0"/>
                        </a:spcAft>
                        <a:buNone/>
                      </a:pPr>
                      <a:r>
                        <a:rPr lang="en-US" sz="1400" kern="1200" dirty="0" err="1">
                          <a:effectLst/>
                          <a:latin typeface="Times"/>
                        </a:rPr>
                        <a:t>kritičnosti</a:t>
                      </a:r>
                      <a:r>
                        <a:rPr lang="en-US" sz="1400" kern="1200" dirty="0">
                          <a:effectLst/>
                          <a:latin typeface="Times"/>
                        </a:rPr>
                        <a:t> </a:t>
                      </a:r>
                      <a:r>
                        <a:rPr lang="en-US" sz="1400" kern="1200" dirty="0" err="1">
                          <a:effectLst/>
                          <a:latin typeface="Times"/>
                        </a:rPr>
                        <a:t>prema</a:t>
                      </a:r>
                      <a:r>
                        <a:rPr lang="en-US" sz="1400" kern="1200" dirty="0">
                          <a:effectLst/>
                          <a:latin typeface="Times"/>
                        </a:rPr>
                        <a:t> </a:t>
                      </a:r>
                      <a:r>
                        <a:rPr lang="en-US" sz="1400" kern="1200" dirty="0" err="1">
                          <a:effectLst/>
                          <a:latin typeface="Times"/>
                        </a:rPr>
                        <a:t>svome</a:t>
                      </a:r>
                      <a:r>
                        <a:rPr lang="en-US" sz="1400" kern="1200" dirty="0">
                          <a:effectLst/>
                          <a:latin typeface="Times"/>
                        </a:rPr>
                        <a:t> </a:t>
                      </a:r>
                      <a:r>
                        <a:rPr lang="en-US" sz="1400" kern="1200" dirty="0" err="1">
                          <a:effectLst/>
                          <a:latin typeface="Times"/>
                        </a:rPr>
                        <a:t>radu</a:t>
                      </a:r>
                      <a:r>
                        <a:rPr lang="en-US" sz="1400" kern="1200" dirty="0" smtClean="0">
                          <a:effectLst/>
                          <a:latin typeface="Times"/>
                        </a:rPr>
                        <a:t>​</a:t>
                      </a:r>
                      <a:r>
                        <a:rPr lang="hr-HR" sz="1400" kern="0" dirty="0" smtClean="0">
                          <a:effectLst/>
                          <a:latin typeface="Times"/>
                        </a:rPr>
                        <a:t>.</a:t>
                      </a:r>
                      <a:r>
                        <a:rPr lang="hr-HR" sz="1400" kern="0" baseline="0" dirty="0" smtClean="0">
                          <a:effectLst/>
                          <a:latin typeface="Times"/>
                        </a:rPr>
                        <a:t> </a:t>
                      </a:r>
                      <a:r>
                        <a:rPr lang="en-US" sz="1400" kern="1200" dirty="0" err="1" smtClean="0">
                          <a:effectLst/>
                          <a:latin typeface="Times"/>
                        </a:rPr>
                        <a:t>Sudjelovanje</a:t>
                      </a:r>
                      <a:r>
                        <a:rPr lang="en-US" sz="1400" kern="1200" dirty="0">
                          <a:effectLst/>
                          <a:latin typeface="Times"/>
                        </a:rPr>
                        <a:t> </a:t>
                      </a:r>
                      <a:r>
                        <a:rPr lang="en-US" sz="1400" kern="1200" dirty="0" err="1">
                          <a:effectLst/>
                          <a:latin typeface="Times"/>
                        </a:rPr>
                        <a:t>na</a:t>
                      </a:r>
                      <a:r>
                        <a:rPr lang="en-US" sz="1400" kern="1200" dirty="0">
                          <a:effectLst/>
                          <a:latin typeface="Times"/>
                        </a:rPr>
                        <a:t> </a:t>
                      </a:r>
                      <a:r>
                        <a:rPr lang="en-US" sz="1400" kern="1200" dirty="0" err="1">
                          <a:effectLst/>
                          <a:latin typeface="Times"/>
                        </a:rPr>
                        <a:t>radionicama</a:t>
                      </a:r>
                      <a:r>
                        <a:rPr lang="en-US" sz="1400" kern="1200" dirty="0">
                          <a:effectLst/>
                          <a:latin typeface="Times"/>
                        </a:rPr>
                        <a:t> </a:t>
                      </a:r>
                      <a:r>
                        <a:rPr lang="en-US" sz="1400" kern="1200" dirty="0" err="1">
                          <a:effectLst/>
                          <a:latin typeface="Times"/>
                        </a:rPr>
                        <a:t>i</a:t>
                      </a:r>
                      <a:r>
                        <a:rPr lang="en-US" sz="1400" kern="1200" dirty="0">
                          <a:effectLst/>
                          <a:latin typeface="Times"/>
                        </a:rPr>
                        <a:t> </a:t>
                      </a:r>
                      <a:r>
                        <a:rPr lang="en-US" sz="1400" kern="1200" dirty="0" err="1">
                          <a:effectLst/>
                          <a:latin typeface="Times"/>
                        </a:rPr>
                        <a:t>natjecanjima</a:t>
                      </a:r>
                      <a:r>
                        <a:rPr lang="en-US" sz="1400" kern="1200" dirty="0">
                          <a:effectLst/>
                          <a:latin typeface="Times"/>
                        </a:rPr>
                        <a:t> </a:t>
                      </a:r>
                      <a:r>
                        <a:rPr lang="en-US" sz="1400" kern="1200" dirty="0" err="1">
                          <a:effectLst/>
                          <a:latin typeface="Times"/>
                        </a:rPr>
                        <a:t>iz</a:t>
                      </a:r>
                      <a:r>
                        <a:rPr lang="en-US" sz="1400" kern="1200" dirty="0">
                          <a:effectLst/>
                          <a:latin typeface="Times"/>
                        </a:rPr>
                        <a:t> </a:t>
                      </a:r>
                      <a:r>
                        <a:rPr lang="en-US" sz="1400" kern="1200" dirty="0" err="1">
                          <a:effectLst/>
                          <a:latin typeface="Times"/>
                        </a:rPr>
                        <a:t>informatike</a:t>
                      </a:r>
                      <a:r>
                        <a:rPr lang="en-US" sz="1400" kern="1200" dirty="0">
                          <a:effectLst/>
                          <a:latin typeface="Times"/>
                        </a:rPr>
                        <a:t>​</a:t>
                      </a:r>
                      <a:endParaRPr lang="en-US" sz="1400" dirty="0">
                        <a:effectLst/>
                        <a:latin typeface="Times"/>
                      </a:endParaRPr>
                    </a:p>
                    <a:p>
                      <a:pPr marL="0" algn="l" rtl="0" eaLnBrk="1" fontAlgn="base" latinLnBrk="0" hangingPunct="1">
                        <a:spcBef>
                          <a:spcPts val="0"/>
                        </a:spcBef>
                        <a:spcAft>
                          <a:spcPts val="0"/>
                        </a:spcAft>
                      </a:pPr>
                      <a:r>
                        <a:rPr lang="en-US" sz="1400" kern="1200" dirty="0" err="1">
                          <a:effectLst/>
                          <a:latin typeface="Times"/>
                        </a:rPr>
                        <a:t>Poticaj</a:t>
                      </a:r>
                      <a:r>
                        <a:rPr lang="en-US" sz="1400" kern="1200" dirty="0">
                          <a:effectLst/>
                          <a:latin typeface="Times"/>
                        </a:rPr>
                        <a:t> </a:t>
                      </a:r>
                      <a:r>
                        <a:rPr lang="en-US" sz="1400" kern="1200" dirty="0" err="1">
                          <a:effectLst/>
                          <a:latin typeface="Times"/>
                        </a:rPr>
                        <a:t>za</a:t>
                      </a:r>
                      <a:r>
                        <a:rPr lang="en-US" sz="1400" kern="1200" dirty="0">
                          <a:effectLst/>
                          <a:latin typeface="Times"/>
                        </a:rPr>
                        <a:t> </a:t>
                      </a:r>
                      <a:r>
                        <a:rPr lang="en-US" sz="1400" kern="1200" dirty="0" err="1">
                          <a:effectLst/>
                          <a:latin typeface="Times"/>
                        </a:rPr>
                        <a:t>daljnji</a:t>
                      </a:r>
                      <a:r>
                        <a:rPr lang="en-US" sz="1400" kern="1200" dirty="0">
                          <a:effectLst/>
                          <a:latin typeface="Times"/>
                        </a:rPr>
                        <a:t> rad </a:t>
                      </a:r>
                      <a:r>
                        <a:rPr lang="en-US" sz="1400" kern="1200" dirty="0" err="1">
                          <a:effectLst/>
                          <a:latin typeface="Times"/>
                        </a:rPr>
                        <a:t>i</a:t>
                      </a:r>
                      <a:r>
                        <a:rPr lang="en-US" sz="1400" kern="1200" dirty="0">
                          <a:effectLst/>
                          <a:latin typeface="Times"/>
                        </a:rPr>
                        <a:t> </a:t>
                      </a:r>
                      <a:r>
                        <a:rPr lang="en-US" sz="1400" kern="1200" dirty="0" err="1">
                          <a:effectLst/>
                          <a:latin typeface="Times"/>
                        </a:rPr>
                        <a:t>razvoj</a:t>
                      </a:r>
                      <a:r>
                        <a:rPr lang="en-US" sz="1400" kern="1200" dirty="0">
                          <a:effectLst/>
                          <a:latin typeface="Times"/>
                        </a:rPr>
                        <a:t> </a:t>
                      </a:r>
                      <a:r>
                        <a:rPr lang="en-US" sz="1400" kern="1200" dirty="0" err="1">
                          <a:effectLst/>
                          <a:latin typeface="Times"/>
                        </a:rPr>
                        <a:t>učenika</a:t>
                      </a:r>
                      <a:r>
                        <a:rPr lang="en-US" sz="1400" kern="1200" dirty="0" smtClean="0">
                          <a:effectLst/>
                          <a:latin typeface="Times"/>
                        </a:rPr>
                        <a:t>​</a:t>
                      </a:r>
                      <a:r>
                        <a:rPr lang="hr-HR" sz="1400" kern="0" dirty="0" smtClean="0">
                          <a:effectLst/>
                          <a:latin typeface="Times"/>
                        </a:rPr>
                        <a:t>.</a:t>
                      </a:r>
                      <a:r>
                        <a:rPr lang="hr-HR" sz="1400" kern="0" baseline="0" dirty="0" smtClean="0">
                          <a:effectLst/>
                          <a:latin typeface="Times"/>
                        </a:rPr>
                        <a:t> </a:t>
                      </a:r>
                      <a:r>
                        <a:rPr lang="en-US" sz="1400" kern="1200" dirty="0" err="1" smtClean="0">
                          <a:effectLst/>
                          <a:latin typeface="Times"/>
                        </a:rPr>
                        <a:t>Sustavno</a:t>
                      </a:r>
                      <a:r>
                        <a:rPr lang="en-US" sz="1400" kern="1200" dirty="0">
                          <a:effectLst/>
                          <a:latin typeface="Times"/>
                        </a:rPr>
                        <a:t> </a:t>
                      </a:r>
                      <a:r>
                        <a:rPr lang="en-US" sz="1400" kern="1200" dirty="0" err="1">
                          <a:effectLst/>
                          <a:latin typeface="Times"/>
                        </a:rPr>
                        <a:t>praćenje</a:t>
                      </a:r>
                      <a:r>
                        <a:rPr lang="en-US" sz="1400" kern="1200" dirty="0">
                          <a:effectLst/>
                          <a:latin typeface="Times"/>
                        </a:rPr>
                        <a:t> </a:t>
                      </a:r>
                      <a:r>
                        <a:rPr lang="en-US" sz="1400" kern="1200" dirty="0" err="1">
                          <a:effectLst/>
                          <a:latin typeface="Times"/>
                        </a:rPr>
                        <a:t>i</a:t>
                      </a:r>
                      <a:r>
                        <a:rPr lang="en-US" sz="1400" kern="1200" dirty="0">
                          <a:effectLst/>
                          <a:latin typeface="Times"/>
                        </a:rPr>
                        <a:t> </a:t>
                      </a:r>
                      <a:r>
                        <a:rPr lang="en-US" sz="1400" kern="1200" dirty="0" err="1">
                          <a:effectLst/>
                          <a:latin typeface="Times"/>
                        </a:rPr>
                        <a:t>bilježenje</a:t>
                      </a:r>
                      <a:r>
                        <a:rPr lang="en-US" sz="1400" kern="1200" dirty="0">
                          <a:effectLst/>
                          <a:latin typeface="Times"/>
                        </a:rPr>
                        <a:t> </a:t>
                      </a:r>
                      <a:r>
                        <a:rPr lang="en-US" sz="1400" kern="1200" dirty="0" err="1">
                          <a:effectLst/>
                          <a:latin typeface="Times"/>
                        </a:rPr>
                        <a:t>učenikovih</a:t>
                      </a:r>
                      <a:r>
                        <a:rPr lang="en-US" sz="1400" kern="1200" dirty="0">
                          <a:effectLst/>
                          <a:latin typeface="Times"/>
                        </a:rPr>
                        <a:t> </a:t>
                      </a:r>
                      <a:r>
                        <a:rPr lang="en-US" sz="1400" kern="1200" dirty="0" err="1">
                          <a:effectLst/>
                          <a:latin typeface="Times"/>
                        </a:rPr>
                        <a:t>postignuća</a:t>
                      </a:r>
                      <a:r>
                        <a:rPr lang="en-US" sz="1400" kern="1200" dirty="0">
                          <a:effectLst/>
                          <a:latin typeface="Times"/>
                        </a:rPr>
                        <a:t>, </a:t>
                      </a:r>
                      <a:r>
                        <a:rPr lang="en-US" sz="1400" kern="1200" dirty="0" err="1" smtClean="0">
                          <a:effectLst/>
                          <a:latin typeface="Times"/>
                        </a:rPr>
                        <a:t>samovrednovanje</a:t>
                      </a:r>
                      <a:r>
                        <a:rPr lang="en-US" sz="1400" kern="1200" dirty="0">
                          <a:effectLst/>
                          <a:latin typeface="Times"/>
                        </a:rPr>
                        <a:t>, </a:t>
                      </a:r>
                      <a:r>
                        <a:rPr lang="en-US" sz="1400" kern="1200" dirty="0" err="1">
                          <a:effectLst/>
                          <a:latin typeface="Times"/>
                        </a:rPr>
                        <a:t>simbolično</a:t>
                      </a:r>
                      <a:r>
                        <a:rPr lang="en-US" sz="1400" kern="1200" dirty="0">
                          <a:effectLst/>
                          <a:latin typeface="Times"/>
                        </a:rPr>
                        <a:t> </a:t>
                      </a:r>
                      <a:r>
                        <a:rPr lang="en-US" sz="1400" kern="1200" dirty="0" err="1">
                          <a:effectLst/>
                          <a:latin typeface="Times"/>
                        </a:rPr>
                        <a:t>nagrađivanje</a:t>
                      </a:r>
                      <a:r>
                        <a:rPr lang="en-US" sz="1400" kern="1200" dirty="0">
                          <a:effectLst/>
                          <a:latin typeface="Times"/>
                        </a:rPr>
                        <a:t> </a:t>
                      </a:r>
                      <a:r>
                        <a:rPr lang="en-US" sz="1400" kern="1200" dirty="0" err="1">
                          <a:effectLst/>
                          <a:latin typeface="Times"/>
                        </a:rPr>
                        <a:t>te</a:t>
                      </a:r>
                      <a:r>
                        <a:rPr lang="en-US" sz="1400" kern="1200" dirty="0">
                          <a:effectLst/>
                          <a:latin typeface="Times"/>
                        </a:rPr>
                        <a:t> </a:t>
                      </a:r>
                      <a:r>
                        <a:rPr lang="en-US" sz="1400" kern="1200" dirty="0" err="1">
                          <a:effectLst/>
                          <a:latin typeface="Times"/>
                        </a:rPr>
                        <a:t>postignuća</a:t>
                      </a:r>
                      <a:r>
                        <a:rPr lang="en-US" sz="1400" kern="1200" dirty="0">
                          <a:effectLst/>
                          <a:latin typeface="Times"/>
                        </a:rPr>
                        <a:t> </a:t>
                      </a:r>
                      <a:r>
                        <a:rPr lang="en-US" sz="1400" kern="1200" dirty="0" err="1" smtClean="0">
                          <a:effectLst/>
                          <a:latin typeface="Times"/>
                        </a:rPr>
                        <a:t>na</a:t>
                      </a:r>
                      <a:r>
                        <a:rPr lang="en-US" sz="1400" kern="1200" dirty="0">
                          <a:effectLst/>
                          <a:latin typeface="Times"/>
                        </a:rPr>
                        <a:t> </a:t>
                      </a:r>
                      <a:r>
                        <a:rPr lang="en-US" sz="1400" kern="1200" dirty="0" err="1">
                          <a:effectLst/>
                          <a:latin typeface="Times"/>
                        </a:rPr>
                        <a:t>natjecanjima</a:t>
                      </a:r>
                      <a:r>
                        <a:rPr lang="en-US" sz="1400" kern="1200" dirty="0">
                          <a:effectLst/>
                          <a:latin typeface="Times"/>
                        </a:rPr>
                        <a:t>​</a:t>
                      </a:r>
                      <a:endParaRPr lang="en-US" sz="1400" dirty="0">
                        <a:effectLst/>
                        <a:latin typeface="Time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1881494"/>
                  </a:ext>
                </a:extLst>
              </a:tr>
            </a:tbl>
          </a:graphicData>
        </a:graphic>
      </p:graphicFrame>
    </p:spTree>
    <p:extLst>
      <p:ext uri="{BB962C8B-B14F-4D97-AF65-F5344CB8AC3E}">
        <p14:creationId xmlns:p14="http://schemas.microsoft.com/office/powerpoint/2010/main" val="9605037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graphicFrame>
        <p:nvGraphicFramePr>
          <p:cNvPr id="621" name="Google Shape;621;p64"/>
          <p:cNvGraphicFramePr/>
          <p:nvPr>
            <p:extLst>
              <p:ext uri="{D42A27DB-BD31-4B8C-83A1-F6EECF244321}">
                <p14:modId xmlns:p14="http://schemas.microsoft.com/office/powerpoint/2010/main" val="1322793053"/>
              </p:ext>
            </p:extLst>
          </p:nvPr>
        </p:nvGraphicFramePr>
        <p:xfrm>
          <a:off x="266150" y="272950"/>
          <a:ext cx="8682575" cy="6034542"/>
        </p:xfrm>
        <a:graphic>
          <a:graphicData uri="http://schemas.openxmlformats.org/drawingml/2006/table">
            <a:tbl>
              <a:tblPr>
                <a:noFill/>
                <a:tableStyleId>{B2E6745A-B9C5-42E0-A17B-FDAA3278ED7C}</a:tableStyleId>
              </a:tblPr>
              <a:tblGrid>
                <a:gridCol w="2535625">
                  <a:extLst>
                    <a:ext uri="{9D8B030D-6E8A-4147-A177-3AD203B41FA5}">
                      <a16:colId xmlns:a16="http://schemas.microsoft.com/office/drawing/2014/main" val="20000"/>
                    </a:ext>
                  </a:extLst>
                </a:gridCol>
                <a:gridCol w="6146950">
                  <a:extLst>
                    <a:ext uri="{9D8B030D-6E8A-4147-A177-3AD203B41FA5}">
                      <a16:colId xmlns:a16="http://schemas.microsoft.com/office/drawing/2014/main" val="20001"/>
                    </a:ext>
                  </a:extLst>
                </a:gridCol>
              </a:tblGrid>
              <a:tr h="52733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a:spcAft>
                          <a:spcPts val="0"/>
                        </a:spcAft>
                      </a:pPr>
                      <a:r>
                        <a:rPr lang="de-DE" sz="1600" b="1" dirty="0">
                          <a:effectLst/>
                          <a:latin typeface="+mj-lt"/>
                        </a:rPr>
                        <a:t>UREĐIVANJE ŠKOLSKE MREŽNE STRANICE</a:t>
                      </a:r>
                      <a:endParaRPr lang="de-DE" sz="1600" b="1" dirty="0">
                        <a:effectLst/>
                        <a:latin typeface="+mj-lt"/>
                        <a:ea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31450">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u="none" strike="noStrike" cap="none" dirty="0">
                          <a:latin typeface="Times New Roman"/>
                          <a:ea typeface="Times New Roman"/>
                          <a:cs typeface="Times New Roman"/>
                          <a:sym typeface="Times New Roman"/>
                        </a:rPr>
                        <a:t>usvojiti teoretske i praktične sadržaje</a:t>
                      </a:r>
                      <a:r>
                        <a:rPr lang="hr-HR" sz="1400" u="none" strike="noStrike" cap="none" dirty="0">
                          <a:latin typeface="Times New Roman"/>
                          <a:ea typeface="Times New Roman"/>
                          <a:cs typeface="Times New Roman"/>
                          <a:sym typeface="Times New Roman"/>
                        </a:rPr>
                        <a:t> o</a:t>
                      </a:r>
                      <a:r>
                        <a:rPr lang="hr-HR" sz="1400" u="none" strike="noStrike" cap="none" baseline="0" dirty="0">
                          <a:latin typeface="Times New Roman"/>
                          <a:ea typeface="Times New Roman"/>
                          <a:cs typeface="Times New Roman"/>
                          <a:sym typeface="Times New Roman"/>
                        </a:rPr>
                        <a:t> mrežnim stranicama kao </a:t>
                      </a:r>
                      <a:r>
                        <a:rPr lang="en" sz="1400" u="none" strike="noStrike" cap="none" dirty="0">
                          <a:latin typeface="Times New Roman"/>
                          <a:ea typeface="Times New Roman"/>
                          <a:cs typeface="Times New Roman"/>
                          <a:sym typeface="Times New Roman"/>
                        </a:rPr>
                        <a:t>medijim</a:t>
                      </a:r>
                      <a:r>
                        <a:rPr lang="hr-HR" sz="1400" u="none" strike="noStrike" cap="none" dirty="0">
                          <a:latin typeface="Times New Roman"/>
                          <a:ea typeface="Times New Roman"/>
                          <a:cs typeface="Times New Roman"/>
                          <a:sym typeface="Times New Roman"/>
                        </a:rPr>
                        <a:t>u</a:t>
                      </a:r>
                      <a:r>
                        <a:rPr lang="en" sz="1400" u="none" strike="noStrike" cap="none" dirty="0">
                          <a:latin typeface="Times New Roman"/>
                          <a:ea typeface="Times New Roman"/>
                          <a:cs typeface="Times New Roman"/>
                          <a:sym typeface="Times New Roman"/>
                        </a:rPr>
                        <a:t> s elementima građanskog odgoja (pravo na informacije, </a:t>
                      </a:r>
                      <a:r>
                        <a:rPr lang="hr-HR" sz="1400" u="none" strike="noStrike" cap="none" dirty="0">
                          <a:latin typeface="Times New Roman"/>
                          <a:ea typeface="Times New Roman"/>
                          <a:cs typeface="Times New Roman"/>
                          <a:sym typeface="Times New Roman"/>
                        </a:rPr>
                        <a:t>GDPR,</a:t>
                      </a:r>
                      <a:r>
                        <a:rPr lang="hr-HR" sz="1400" u="none" strike="noStrike" cap="none" baseline="0" dirty="0">
                          <a:latin typeface="Times New Roman"/>
                          <a:ea typeface="Times New Roman"/>
                          <a:cs typeface="Times New Roman"/>
                          <a:sym typeface="Times New Roman"/>
                        </a:rPr>
                        <a:t> autorska prava i dr.)</a:t>
                      </a:r>
                      <a:endParaRPr sz="1400" u="none" strike="noStrike" cap="none" dirty="0"/>
                    </a:p>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u="none" strike="noStrike" cap="none" dirty="0">
                          <a:latin typeface="Times New Roman"/>
                          <a:ea typeface="Times New Roman"/>
                          <a:cs typeface="Times New Roman"/>
                          <a:sym typeface="Times New Roman"/>
                        </a:rPr>
                        <a:t>poticati učeničko novinarsko stvaralaštvo</a:t>
                      </a:r>
                      <a:endParaRPr sz="1400" u="none" strike="noStrike" cap="none" dirty="0"/>
                    </a:p>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u="none" strike="noStrike" cap="none" dirty="0">
                          <a:latin typeface="Times New Roman"/>
                          <a:ea typeface="Times New Roman"/>
                          <a:cs typeface="Times New Roman"/>
                          <a:sym typeface="Times New Roman"/>
                        </a:rPr>
                        <a:t>razvijanje osjećaja za timski rad</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733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b="0" i="0" u="none" strike="noStrike" cap="none" dirty="0">
                          <a:solidFill>
                            <a:srgbClr val="000000"/>
                          </a:solidFill>
                          <a:latin typeface="Times New Roman"/>
                          <a:ea typeface="Times New Roman"/>
                          <a:cs typeface="Times New Roman"/>
                          <a:sym typeface="Times New Roman"/>
                        </a:rPr>
                        <a:t>razvijanje različitih oblika jezičnoga izražavanja</a:t>
                      </a:r>
                      <a:endParaRPr sz="1400" b="0" i="0" u="none" strike="noStrike" cap="none" dirty="0">
                        <a:solidFill>
                          <a:srgbClr val="000000"/>
                        </a:solidFill>
                        <a:latin typeface="Times New Roman"/>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733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NOSITELJ</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hr-HR" sz="1400" u="none" strike="noStrike" cap="none" dirty="0" smtClean="0">
                          <a:latin typeface="Times New Roman"/>
                          <a:ea typeface="Times New Roman"/>
                          <a:cs typeface="Times New Roman"/>
                        </a:rPr>
                        <a:t>    </a:t>
                      </a:r>
                      <a:r>
                        <a:rPr lang="en-US" sz="1400" u="none" strike="noStrike" cap="none" dirty="0" err="1" smtClean="0">
                          <a:latin typeface="Times New Roman"/>
                          <a:ea typeface="Times New Roman"/>
                          <a:cs typeface="Times New Roman"/>
                        </a:rPr>
                        <a:t>Vlatka</a:t>
                      </a:r>
                      <a:r>
                        <a:rPr lang="en-US" sz="1400" u="none" strike="noStrike" cap="none" dirty="0" smtClean="0">
                          <a:latin typeface="Times New Roman"/>
                          <a:ea typeface="Times New Roman"/>
                          <a:cs typeface="Times New Roman"/>
                        </a:rPr>
                        <a:t> </a:t>
                      </a:r>
                      <a:r>
                        <a:rPr lang="en-US" sz="1400" u="none" strike="noStrike" cap="none" dirty="0" err="1">
                          <a:latin typeface="Times New Roman"/>
                          <a:ea typeface="Times New Roman"/>
                          <a:cs typeface="Times New Roman"/>
                        </a:rPr>
                        <a:t>Pavić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0386">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b="0" i="0" u="none" strike="noStrike" cap="none" dirty="0">
                          <a:solidFill>
                            <a:srgbClr val="000000"/>
                          </a:solidFill>
                          <a:latin typeface="Times New Roman"/>
                          <a:ea typeface="Times New Roman"/>
                          <a:cs typeface="Times New Roman"/>
                          <a:sym typeface="Times New Roman"/>
                        </a:rPr>
                        <a:t>inicijativa, samostalnost, suradnja, timski rad, odabir i obrada odgovarajućeg sadržaja</a:t>
                      </a:r>
                      <a:r>
                        <a:rPr lang="hr-HR" sz="1400" b="0" i="0" u="none" strike="noStrike" cap="none" dirty="0">
                          <a:solidFill>
                            <a:srgbClr val="000000"/>
                          </a:solidFill>
                          <a:latin typeface="Times New Roman"/>
                          <a:ea typeface="Times New Roman"/>
                          <a:cs typeface="Times New Roman"/>
                          <a:sym typeface="Times New Roman"/>
                        </a:rPr>
                        <a:t>.</a:t>
                      </a:r>
                      <a:r>
                        <a:rPr lang="hr-HR" sz="1400" b="0" i="0" u="none" strike="noStrike" cap="none" baseline="0" dirty="0">
                          <a:solidFill>
                            <a:srgbClr val="000000"/>
                          </a:solidFill>
                          <a:latin typeface="Times New Roman"/>
                          <a:ea typeface="Times New Roman"/>
                          <a:cs typeface="Times New Roman"/>
                          <a:sym typeface="Times New Roman"/>
                        </a:rPr>
                        <a:t> Znanje </a:t>
                      </a:r>
                      <a:r>
                        <a:rPr lang="hr-HR" sz="1400" b="0" i="0" u="none" strike="noStrike" cap="none" dirty="0" smtClean="0">
                          <a:solidFill>
                            <a:srgbClr val="000000"/>
                          </a:solidFill>
                          <a:latin typeface="Times New Roman"/>
                          <a:ea typeface="Times New Roman"/>
                          <a:cs typeface="Times New Roman"/>
                          <a:sym typeface="Times New Roman"/>
                        </a:rPr>
                        <a:t>CMS-a</a:t>
                      </a:r>
                      <a:r>
                        <a:rPr lang="hr-HR" sz="1400" b="0" i="0" u="none" strike="noStrike" cap="none" baseline="0" dirty="0" smtClean="0">
                          <a:solidFill>
                            <a:srgbClr val="000000"/>
                          </a:solidFill>
                          <a:latin typeface="Times New Roman"/>
                          <a:ea typeface="Times New Roman"/>
                          <a:cs typeface="Times New Roman"/>
                          <a:sym typeface="Times New Roman"/>
                        </a:rPr>
                        <a:t>, </a:t>
                      </a:r>
                      <a:r>
                        <a:rPr lang="hr-HR" sz="1400" b="0" i="0" u="none" strike="noStrike" cap="none" dirty="0" smtClean="0">
                          <a:solidFill>
                            <a:srgbClr val="000000"/>
                          </a:solidFill>
                          <a:latin typeface="Times New Roman"/>
                          <a:ea typeface="Times New Roman"/>
                          <a:cs typeface="Times New Roman"/>
                          <a:sym typeface="Times New Roman"/>
                        </a:rPr>
                        <a:t>HTML-a i obrade fotografija.</a:t>
                      </a:r>
                      <a:endParaRPr sz="1400" b="0" i="0" u="none" strike="noStrike" cap="none" dirty="0">
                        <a:solidFill>
                          <a:srgbClr val="000000"/>
                        </a:solidFill>
                        <a:latin typeface="Times New Roman"/>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733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14300" marR="0" lvl="0" indent="0" algn="just" rtl="0">
                        <a:lnSpc>
                          <a:spcPct val="115000"/>
                        </a:lnSpc>
                        <a:spcBef>
                          <a:spcPts val="0"/>
                        </a:spcBef>
                        <a:spcAft>
                          <a:spcPts val="0"/>
                        </a:spcAft>
                        <a:buClr>
                          <a:srgbClr val="000000"/>
                        </a:buClr>
                        <a:buSzPts val="400"/>
                        <a:buFont typeface="Times New Roman"/>
                        <a:buNone/>
                      </a:pPr>
                      <a:r>
                        <a:rPr lang="hr-HR" sz="1400" u="none" strike="noStrike" cap="none" dirty="0">
                          <a:latin typeface="Times New Roman"/>
                          <a:ea typeface="Times New Roman"/>
                          <a:cs typeface="Times New Roman"/>
                          <a:sym typeface="Times New Roman"/>
                        </a:rPr>
                        <a:t>Jedan školski</a:t>
                      </a:r>
                      <a:r>
                        <a:rPr lang="hr-HR" sz="1400" u="none" strike="noStrike" cap="none" baseline="0" dirty="0">
                          <a:latin typeface="Times New Roman"/>
                          <a:ea typeface="Times New Roman"/>
                          <a:cs typeface="Times New Roman"/>
                          <a:sym typeface="Times New Roman"/>
                        </a:rPr>
                        <a:t> sat </a:t>
                      </a:r>
                      <a:r>
                        <a:rPr lang="hr-HR" sz="1400" dirty="0" smtClean="0">
                          <a:latin typeface="Times New Roman"/>
                          <a:cs typeface="Times New Roman"/>
                          <a:sym typeface="Times New Roman"/>
                        </a:rPr>
                        <a:t>tijekom školske godine </a:t>
                      </a:r>
                      <a:r>
                        <a:rPr lang="hr-HR" sz="1400" dirty="0" smtClean="0">
                          <a:latin typeface="Times New Roman"/>
                          <a:cs typeface="Times New Roman"/>
                        </a:rPr>
                        <a:t>2022. /2023.</a:t>
                      </a:r>
                      <a:endParaRPr lang="hr-HR" sz="1400"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27339">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50"/>
                        <a:buFont typeface="Verdana"/>
                        <a:buNone/>
                      </a:pPr>
                      <a:r>
                        <a:rPr lang="hr-HR" sz="1400" u="none" strike="noStrike" cap="none" dirty="0" smtClean="0">
                          <a:latin typeface="Times New Roman"/>
                          <a:ea typeface="Times New Roman"/>
                          <a:cs typeface="Times New Roman"/>
                          <a:sym typeface="Times New Roman"/>
                        </a:rPr>
                        <a:t>   E</a:t>
                      </a:r>
                      <a:r>
                        <a:rPr lang="en" sz="1400" u="none" strike="noStrike" cap="none" dirty="0">
                          <a:latin typeface="Times New Roman"/>
                          <a:ea typeface="Times New Roman"/>
                          <a:cs typeface="Times New Roman"/>
                          <a:sym typeface="Times New Roman"/>
                        </a:rPr>
                        <a:t>ventualne troškove snosi škola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326011">
                <a:tc>
                  <a:txBody>
                    <a:bodyPr/>
                    <a:lstStyle/>
                    <a:p>
                      <a:pPr marL="0" marR="0" lvl="0" indent="0" algn="l" rtl="0">
                        <a:lnSpc>
                          <a:spcPct val="100000"/>
                        </a:lnSpc>
                        <a:spcBef>
                          <a:spcPts val="0"/>
                        </a:spcBef>
                        <a:spcAft>
                          <a:spcPts val="0"/>
                        </a:spcAft>
                        <a:buClr>
                          <a:schemeClr val="dk1"/>
                        </a:buClr>
                        <a:buSzPts val="450"/>
                        <a:buFont typeface="Verdana"/>
                        <a:buNone/>
                      </a:pPr>
                      <a:r>
                        <a:rPr lang="en" sz="1600" b="1" u="none" strike="noStrike" cap="none" dirty="0">
                          <a:latin typeface="+mj-lt"/>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b="0" i="0" u="none" strike="noStrike" cap="none" dirty="0">
                          <a:solidFill>
                            <a:srgbClr val="000000"/>
                          </a:solidFill>
                          <a:latin typeface="Times New Roman"/>
                          <a:ea typeface="Times New Roman"/>
                          <a:cs typeface="Times New Roman"/>
                          <a:sym typeface="Times New Roman"/>
                        </a:rPr>
                        <a:t>pratiti rad učenika u skupini i samostalno</a:t>
                      </a:r>
                      <a:endParaRPr sz="1400" b="0" i="0" u="none" strike="noStrike" cap="none" dirty="0">
                        <a:solidFill>
                          <a:srgbClr val="000000"/>
                        </a:solidFill>
                        <a:latin typeface="Times New Roman"/>
                        <a:ea typeface="Times New Roman"/>
                        <a:cs typeface="Times New Roman"/>
                        <a:sym typeface="Arial"/>
                      </a:endParaRPr>
                    </a:p>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b="0" i="0" u="none" strike="noStrike" cap="none" dirty="0">
                          <a:solidFill>
                            <a:srgbClr val="000000"/>
                          </a:solidFill>
                          <a:latin typeface="Times New Roman"/>
                          <a:ea typeface="Times New Roman"/>
                          <a:cs typeface="Times New Roman"/>
                          <a:sym typeface="Times New Roman"/>
                        </a:rPr>
                        <a:t>objava radova na </a:t>
                      </a:r>
                      <a:r>
                        <a:rPr lang="hr-HR" sz="1400" b="0" i="0" u="none" strike="noStrike" cap="none" dirty="0">
                          <a:solidFill>
                            <a:srgbClr val="000000"/>
                          </a:solidFill>
                          <a:latin typeface="Times New Roman"/>
                          <a:ea typeface="Times New Roman"/>
                          <a:cs typeface="Times New Roman"/>
                          <a:sym typeface="Times New Roman"/>
                        </a:rPr>
                        <a:t>mrežnoj</a:t>
                      </a:r>
                      <a:r>
                        <a:rPr lang="hr-HR" sz="1400" b="0" i="0" u="none" strike="noStrike" cap="none" baseline="0" dirty="0">
                          <a:solidFill>
                            <a:srgbClr val="000000"/>
                          </a:solidFill>
                          <a:latin typeface="Times New Roman"/>
                          <a:ea typeface="Times New Roman"/>
                          <a:cs typeface="Times New Roman"/>
                          <a:sym typeface="Times New Roman"/>
                        </a:rPr>
                        <a:t> stranici</a:t>
                      </a:r>
                      <a:r>
                        <a:rPr lang="en" sz="1400" b="0" i="0" u="none" strike="noStrike" cap="none" dirty="0">
                          <a:solidFill>
                            <a:srgbClr val="000000"/>
                          </a:solidFill>
                          <a:latin typeface="Times New Roman"/>
                          <a:ea typeface="Times New Roman"/>
                          <a:cs typeface="Times New Roman"/>
                          <a:sym typeface="Times New Roman"/>
                        </a:rPr>
                        <a:t> škole</a:t>
                      </a:r>
                      <a:endParaRPr sz="1400" b="0" i="0" u="none" strike="noStrike" cap="none" dirty="0">
                        <a:solidFill>
                          <a:srgbClr val="000000"/>
                        </a:solidFill>
                        <a:latin typeface="Times New Roman"/>
                        <a:ea typeface="Times New Roman"/>
                        <a:cs typeface="Times New Roman"/>
                        <a:sym typeface="Times New Roman"/>
                      </a:endParaRPr>
                    </a:p>
                    <a:p>
                      <a:pPr marL="174625" marR="0" lvl="0" indent="-174625" algn="just" rtl="0">
                        <a:lnSpc>
                          <a:spcPct val="100000"/>
                        </a:lnSpc>
                        <a:spcBef>
                          <a:spcPts val="0"/>
                        </a:spcBef>
                        <a:spcAft>
                          <a:spcPts val="0"/>
                        </a:spcAft>
                        <a:buClr>
                          <a:schemeClr val="dk1"/>
                        </a:buClr>
                        <a:buSzPts val="450"/>
                        <a:buFont typeface="Symbol" panose="05050102010706020507" pitchFamily="18" charset="2"/>
                        <a:buChar char="-"/>
                      </a:pPr>
                      <a:r>
                        <a:rPr lang="en" sz="1400" b="0" i="0" u="none" strike="noStrike" cap="none" dirty="0">
                          <a:solidFill>
                            <a:srgbClr val="000000"/>
                          </a:solidFill>
                          <a:latin typeface="Times New Roman"/>
                          <a:ea typeface="Times New Roman"/>
                          <a:cs typeface="Times New Roman"/>
                          <a:sym typeface="Times New Roman"/>
                        </a:rPr>
                        <a:t>samovrednovanje i osjećaj postignuća</a:t>
                      </a:r>
                      <a:endParaRPr sz="1400" b="0" i="0" u="none" strike="noStrike" cap="none" dirty="0">
                        <a:solidFill>
                          <a:srgbClr val="000000"/>
                        </a:solidFill>
                        <a:latin typeface="Times New Roman"/>
                        <a:ea typeface="Times New Roman"/>
                        <a:cs typeface="Times New Roman"/>
                        <a:sym typeface="Arial"/>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795343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aphicFrame>
        <p:nvGraphicFramePr>
          <p:cNvPr id="627" name="Google Shape;627;p67"/>
          <p:cNvGraphicFramePr/>
          <p:nvPr>
            <p:extLst>
              <p:ext uri="{D42A27DB-BD31-4B8C-83A1-F6EECF244321}">
                <p14:modId xmlns:p14="http://schemas.microsoft.com/office/powerpoint/2010/main" val="707933930"/>
              </p:ext>
            </p:extLst>
          </p:nvPr>
        </p:nvGraphicFramePr>
        <p:xfrm>
          <a:off x="395287" y="552450"/>
          <a:ext cx="8353425" cy="5643245"/>
        </p:xfrm>
        <a:graphic>
          <a:graphicData uri="http://schemas.openxmlformats.org/drawingml/2006/table">
            <a:tbl>
              <a:tblPr>
                <a:noFill/>
                <a:tableStyleId>{B2E6745A-B9C5-42E0-A17B-FDAA3278ED7C}</a:tableStyleId>
              </a:tblPr>
              <a:tblGrid>
                <a:gridCol w="2598825">
                  <a:extLst>
                    <a:ext uri="{9D8B030D-6E8A-4147-A177-3AD203B41FA5}">
                      <a16:colId xmlns:a16="http://schemas.microsoft.com/office/drawing/2014/main" val="20000"/>
                    </a:ext>
                  </a:extLst>
                </a:gridCol>
                <a:gridCol w="5754600">
                  <a:extLst>
                    <a:ext uri="{9D8B030D-6E8A-4147-A177-3AD203B41FA5}">
                      <a16:colId xmlns:a16="http://schemas.microsoft.com/office/drawing/2014/main" val="20001"/>
                    </a:ext>
                  </a:extLst>
                </a:gridCol>
              </a:tblGrid>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27000" marR="0" lvl="0" indent="0" algn="ctr" rtl="0">
                        <a:lnSpc>
                          <a:spcPct val="115000"/>
                        </a:lnSpc>
                        <a:spcBef>
                          <a:spcPts val="0"/>
                        </a:spcBef>
                        <a:spcAft>
                          <a:spcPts val="0"/>
                        </a:spcAft>
                        <a:buClr>
                          <a:schemeClr val="dk1"/>
                        </a:buClr>
                        <a:buSzPts val="1100"/>
                        <a:buFont typeface="Arial"/>
                        <a:buNone/>
                      </a:pPr>
                      <a:r>
                        <a:rPr lang="hr-HR" sz="1600" b="1" u="none" strike="noStrike" cap="none" dirty="0" smtClean="0">
                          <a:solidFill>
                            <a:schemeClr val="dk1"/>
                          </a:solidFill>
                          <a:latin typeface="+mj-lt"/>
                        </a:rPr>
                        <a:t>SOKOLI</a:t>
                      </a:r>
                    </a:p>
                    <a:p>
                      <a:pPr marL="127000" marR="0" lvl="0" indent="0" algn="ctr" rtl="0">
                        <a:lnSpc>
                          <a:spcPct val="115000"/>
                        </a:lnSpc>
                        <a:spcBef>
                          <a:spcPts val="0"/>
                        </a:spcBef>
                        <a:spcAft>
                          <a:spcPts val="0"/>
                        </a:spcAft>
                        <a:buClr>
                          <a:schemeClr val="dk1"/>
                        </a:buClr>
                        <a:buSzPts val="1100"/>
                        <a:buFont typeface="Arial"/>
                        <a:buNone/>
                      </a:pPr>
                      <a:r>
                        <a:rPr lang="en" sz="1600" b="1" u="none" strike="noStrike" cap="none" dirty="0" smtClean="0">
                          <a:solidFill>
                            <a:schemeClr val="dk1"/>
                          </a:solidFill>
                          <a:latin typeface="+mj-lt"/>
                        </a:rPr>
                        <a:t>školski sportski klub </a:t>
                      </a:r>
                      <a:endParaRPr sz="1600" b="1" u="none" strike="noStrike" cap="none" dirty="0">
                        <a:solidFill>
                          <a:schemeClr val="dk1"/>
                        </a:solidFill>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CILJ AKTIVNOSTI</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Upoznavanje učenika sa igrama i pravilima sporta, organizacija i provođenje natjecanja u školi i van nje</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NAMJENA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sve učenike predmetne nastave</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NOSITELJI</a:t>
                      </a:r>
                      <a:r>
                        <a:rPr lang="en" sz="1600" b="1" u="none" strike="noStrike" cap="none" dirty="0">
                          <a:solidFill>
                            <a:schemeClr val="dk1"/>
                          </a:solidFill>
                          <a:latin typeface="+mj-lt"/>
                          <a:ea typeface="Arial"/>
                          <a:cs typeface="Arial"/>
                        </a:rPr>
                        <a:t> </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a:latin typeface="Times New Roman"/>
                          <a:ea typeface="Times New Roman"/>
                          <a:cs typeface="Times New Roman"/>
                        </a:rPr>
                        <a:t>Josip </a:t>
                      </a:r>
                      <a:r>
                        <a:rPr lang="en-US" sz="1400" u="none" strike="noStrike" cap="none" dirty="0" err="1" smtClean="0">
                          <a:latin typeface="Times New Roman"/>
                          <a:ea typeface="Times New Roman"/>
                          <a:cs typeface="Times New Roman"/>
                        </a:rPr>
                        <a:t>Jularić</a:t>
                      </a:r>
                      <a:endParaRPr sz="1400" u="none" strike="noStrike" cap="none" dirty="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NAČIN REALIZACIJE</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školskoj dvorani, igralištu pod nadzorom </a:t>
                      </a:r>
                      <a:r>
                        <a:rPr lang="hr-HR" sz="1400" u="none" strike="noStrike" cap="none" dirty="0" smtClean="0">
                          <a:solidFill>
                            <a:schemeClr val="dk1"/>
                          </a:solidFill>
                          <a:latin typeface="Times New Roman"/>
                          <a:ea typeface="Times New Roman"/>
                          <a:cs typeface="Times New Roman"/>
                          <a:sym typeface="Times New Roman"/>
                        </a:rPr>
                        <a:t>učitelja</a:t>
                      </a:r>
                      <a:r>
                        <a:rPr lang="en" sz="1400" u="none" strike="noStrike" cap="none" dirty="0" smtClean="0">
                          <a:solidFill>
                            <a:schemeClr val="dk1"/>
                          </a:solidFill>
                          <a:latin typeface="Times New Roman"/>
                          <a:ea typeface="Times New Roman"/>
                          <a:cs typeface="Times New Roman"/>
                          <a:sym typeface="Times New Roman"/>
                        </a:rPr>
                        <a:t>TZK</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VREMENIK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Arial"/>
                        <a:buNone/>
                        <a:tabLst/>
                        <a:defRPr/>
                      </a:pPr>
                      <a:r>
                        <a:rPr lang="hr-HR" sz="1400" u="none" strike="noStrike" cap="none"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a:t>
                      </a:r>
                      <a:r>
                        <a:rPr lang="en" sz="1400" u="none" strike="noStrike" cap="none" dirty="0">
                          <a:solidFill>
                            <a:schemeClr val="dk1"/>
                          </a:solidFill>
                          <a:latin typeface="Times New Roman"/>
                          <a:ea typeface="Times New Roman"/>
                          <a:cs typeface="Times New Roman"/>
                          <a:sym typeface="Times New Roman"/>
                        </a:rPr>
                        <a:t>šk</a:t>
                      </a:r>
                      <a:r>
                        <a:rPr lang="hr-HR" sz="1400" u="none" strike="noStrike" cap="none" dirty="0" err="1">
                          <a:solidFill>
                            <a:schemeClr val="dk1"/>
                          </a:solidFill>
                          <a:latin typeface="Times New Roman"/>
                          <a:ea typeface="Times New Roman"/>
                          <a:cs typeface="Times New Roman"/>
                          <a:sym typeface="Times New Roman"/>
                        </a:rPr>
                        <a:t>olske</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lang="en-US" sz="1400" dirty="0" smtClean="0">
                        <a:effectLst/>
                        <a:latin typeface="Times"/>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TROŠKOVNIK</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Times New Roman"/>
                          <a:ea typeface="Times New Roman"/>
                          <a:cs typeface="Times New Roman"/>
                          <a:sym typeface="Times New Roman"/>
                        </a:rPr>
                        <a:t>Nema materijalnih troškova.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600" u="none" strike="noStrike" cap="none" dirty="0">
                        <a:latin typeface="+mj-lt"/>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svrhu unapređenja sporta</a:t>
                      </a:r>
                      <a:endParaRPr sz="14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graphicFrame>
        <p:nvGraphicFramePr>
          <p:cNvPr id="633" name="Google Shape;633;p68"/>
          <p:cNvGraphicFramePr/>
          <p:nvPr>
            <p:extLst>
              <p:ext uri="{D42A27DB-BD31-4B8C-83A1-F6EECF244321}">
                <p14:modId xmlns:p14="http://schemas.microsoft.com/office/powerpoint/2010/main" val="740105846"/>
              </p:ext>
            </p:extLst>
          </p:nvPr>
        </p:nvGraphicFramePr>
        <p:xfrm>
          <a:off x="395287" y="552450"/>
          <a:ext cx="8353425" cy="5734685"/>
        </p:xfrm>
        <a:graphic>
          <a:graphicData uri="http://schemas.openxmlformats.org/drawingml/2006/table">
            <a:tbl>
              <a:tblPr>
                <a:noFill/>
                <a:tableStyleId>{B2E6745A-B9C5-42E0-A17B-FDAA3278ED7C}</a:tableStyleId>
              </a:tblPr>
              <a:tblGrid>
                <a:gridCol w="2598825">
                  <a:extLst>
                    <a:ext uri="{9D8B030D-6E8A-4147-A177-3AD203B41FA5}">
                      <a16:colId xmlns:a16="http://schemas.microsoft.com/office/drawing/2014/main" val="20000"/>
                    </a:ext>
                  </a:extLst>
                </a:gridCol>
                <a:gridCol w="5754600">
                  <a:extLst>
                    <a:ext uri="{9D8B030D-6E8A-4147-A177-3AD203B41FA5}">
                      <a16:colId xmlns:a16="http://schemas.microsoft.com/office/drawing/2014/main" val="20001"/>
                    </a:ext>
                  </a:extLst>
                </a:gridCol>
              </a:tblGrid>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NOGOMET</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Upoznavanje učenika sa igrom i pravilima nogometa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Za sve učenike predmetne nastave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01675">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NOSITELJI</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1400" dirty="0">
                          <a:latin typeface="+mj-lt"/>
                        </a:rPr>
                        <a:t>Josip </a:t>
                      </a:r>
                      <a:r>
                        <a:rPr lang="en-US" sz="1400" dirty="0" err="1" smtClean="0">
                          <a:latin typeface="+mj-lt"/>
                        </a:rPr>
                        <a:t>Jularić</a:t>
                      </a:r>
                      <a:endParaRPr sz="1400" dirty="0">
                        <a:latin typeface="+mj-lt"/>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U školskoj dvorani, pod nadzorom </a:t>
                      </a:r>
                      <a:r>
                        <a:rPr lang="hr-HR" sz="1400" u="none" strike="noStrike" cap="none" dirty="0" smtClean="0">
                          <a:solidFill>
                            <a:schemeClr val="dk1"/>
                          </a:solidFill>
                          <a:latin typeface="+mj-lt"/>
                          <a:ea typeface="Times New Roman"/>
                          <a:cs typeface="Times New Roman"/>
                          <a:sym typeface="Times New Roman"/>
                        </a:rPr>
                        <a:t>učitelja</a:t>
                      </a:r>
                      <a:r>
                        <a:rPr lang="en" sz="1400" u="none" strike="noStrike" cap="none" dirty="0" smtClean="0">
                          <a:solidFill>
                            <a:schemeClr val="dk1"/>
                          </a:solidFill>
                          <a:latin typeface="+mj-lt"/>
                          <a:ea typeface="Times New Roman"/>
                          <a:cs typeface="Times New Roman"/>
                          <a:sym typeface="Times New Roman"/>
                        </a:rPr>
                        <a:t>TZK</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Arial"/>
                        <a:buNone/>
                        <a:tabLst/>
                        <a:defRPr/>
                      </a:pPr>
                      <a:r>
                        <a:rPr lang="en" sz="1400" u="none" strike="noStrike" cap="none" dirty="0">
                          <a:solidFill>
                            <a:schemeClr val="dk1"/>
                          </a:solidFill>
                          <a:latin typeface="+mj-lt"/>
                          <a:ea typeface="Times New Roman"/>
                          <a:cs typeface="Times New Roman"/>
                          <a:sym typeface="Times New Roman"/>
                        </a:rPr>
                        <a:t>Dva sata </a:t>
                      </a:r>
                      <a:r>
                        <a:rPr lang="en" sz="1400" u="none" strike="noStrike" cap="none" dirty="0" smtClean="0">
                          <a:solidFill>
                            <a:schemeClr val="dk1"/>
                          </a:solidFill>
                          <a:latin typeface="+mj-lt"/>
                          <a:ea typeface="Times New Roman"/>
                          <a:cs typeface="Times New Roman"/>
                          <a:sym typeface="Times New Roman"/>
                        </a:rPr>
                        <a:t>tjedno</a:t>
                      </a:r>
                      <a:r>
                        <a:rPr lang="hr-HR" sz="1400" u="none" strike="noStrike" cap="none" baseline="0" dirty="0" smtClean="0">
                          <a:solidFill>
                            <a:schemeClr val="dk1"/>
                          </a:solidFill>
                          <a:latin typeface="+mj-lt"/>
                          <a:ea typeface="Times New Roman"/>
                          <a:cs typeface="Times New Roman"/>
                          <a:sym typeface="Times New Roman"/>
                        </a:rPr>
                        <a:t> 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lang="en-US" sz="1400" dirty="0" smtClean="0">
                        <a:effectLst/>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mj-lt"/>
                          <a:ea typeface="Times New Roman"/>
                          <a:cs typeface="Times New Roman"/>
                          <a:sym typeface="Times New Roman"/>
                        </a:rPr>
                        <a:t>Nabava nove nogometne lopte u iznosu 300,00kn</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01675">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mj-lt"/>
                          <a:ea typeface="Times New Roman"/>
                          <a:cs typeface="Times New Roman"/>
                          <a:sym typeface="Times New Roman"/>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mj-lt"/>
                          <a:ea typeface="Times New Roman"/>
                          <a:cs typeface="Times New Roman"/>
                          <a:sym typeface="Times New Roman"/>
                        </a:rPr>
                        <a:t>U svrhu unapređenja nogometne igre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aphicFrame>
        <p:nvGraphicFramePr>
          <p:cNvPr id="639" name="Google Shape;639;p69"/>
          <p:cNvGraphicFramePr/>
          <p:nvPr>
            <p:extLst>
              <p:ext uri="{D42A27DB-BD31-4B8C-83A1-F6EECF244321}">
                <p14:modId xmlns:p14="http://schemas.microsoft.com/office/powerpoint/2010/main" val="3096013167"/>
              </p:ext>
            </p:extLst>
          </p:nvPr>
        </p:nvGraphicFramePr>
        <p:xfrm>
          <a:off x="468312" y="584200"/>
          <a:ext cx="8280400" cy="5612360"/>
        </p:xfrm>
        <a:graphic>
          <a:graphicData uri="http://schemas.openxmlformats.org/drawingml/2006/table">
            <a:tbl>
              <a:tblPr>
                <a:noFill/>
                <a:tableStyleId>{B2E6745A-B9C5-42E0-A17B-FDAA3278ED7C}</a:tableStyleId>
              </a:tblPr>
              <a:tblGrid>
                <a:gridCol w="2760080">
                  <a:extLst>
                    <a:ext uri="{9D8B030D-6E8A-4147-A177-3AD203B41FA5}">
                      <a16:colId xmlns:a16="http://schemas.microsoft.com/office/drawing/2014/main" val="20000"/>
                    </a:ext>
                  </a:extLst>
                </a:gridCol>
                <a:gridCol w="5520320">
                  <a:extLst>
                    <a:ext uri="{9D8B030D-6E8A-4147-A177-3AD203B41FA5}">
                      <a16:colId xmlns:a16="http://schemas.microsoft.com/office/drawing/2014/main" val="20001"/>
                    </a:ext>
                  </a:extLst>
                </a:gridCol>
              </a:tblGrid>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ODBOJKA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Upoznavanje učenika sa igrom i pravilima odbojke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sve učenike predmetne nastave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420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u="none" strike="noStrike" cap="none" dirty="0">
                          <a:solidFill>
                            <a:schemeClr val="dk1"/>
                          </a:solidFill>
                          <a:latin typeface="Times New Roman"/>
                          <a:ea typeface="Times New Roman"/>
                          <a:cs typeface="Times New Roman"/>
                        </a:rPr>
                        <a:t> </a:t>
                      </a:r>
                      <a:endParaRPr sz="16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err="1">
                          <a:solidFill>
                            <a:schemeClr val="dk1"/>
                          </a:solidFill>
                          <a:latin typeface="Times New Roman"/>
                          <a:ea typeface="Times New Roman"/>
                          <a:cs typeface="Times New Roman"/>
                        </a:rPr>
                        <a:t>Renato</a:t>
                      </a:r>
                      <a:r>
                        <a:rPr lang="sr-Latn-RS" sz="1400" u="none" strike="noStrike" cap="none" dirty="0">
                          <a:solidFill>
                            <a:schemeClr val="dk1"/>
                          </a:solidFill>
                          <a:latin typeface="Times New Roman"/>
                          <a:ea typeface="Times New Roman"/>
                          <a:cs typeface="Times New Roman"/>
                        </a:rPr>
                        <a:t> </a:t>
                      </a:r>
                      <a:r>
                        <a:rPr lang="hr-HR" sz="1400" u="none" strike="noStrike" cap="none" dirty="0" smtClean="0">
                          <a:solidFill>
                            <a:schemeClr val="dk1"/>
                          </a:solidFill>
                          <a:latin typeface="Times New Roman"/>
                          <a:ea typeface="Times New Roman"/>
                          <a:cs typeface="Times New Roman"/>
                        </a:rPr>
                        <a:t>Blažeković</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školskoj dvorani, pod nadzorom </a:t>
                      </a:r>
                      <a:r>
                        <a:rPr lang="hr-HR" sz="1400" u="none" strike="noStrike" cap="none" dirty="0" smtClean="0">
                          <a:solidFill>
                            <a:schemeClr val="dk1"/>
                          </a:solidFill>
                          <a:latin typeface="Times New Roman"/>
                          <a:ea typeface="Times New Roman"/>
                          <a:cs typeface="Times New Roman"/>
                          <a:sym typeface="Times New Roman"/>
                        </a:rPr>
                        <a:t>učitelja</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TZK</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Arial"/>
                        <a:buNone/>
                        <a:tabLst/>
                        <a:defRPr/>
                      </a:pPr>
                      <a:r>
                        <a:rPr lang="en" sz="1400" u="none" strike="noStrike" cap="none" dirty="0">
                          <a:solidFill>
                            <a:schemeClr val="dk1"/>
                          </a:solidFill>
                          <a:latin typeface="Times New Roman"/>
                          <a:ea typeface="Times New Roman"/>
                          <a:cs typeface="Times New Roman"/>
                          <a:sym typeface="Times New Roman"/>
                        </a:rPr>
                        <a:t>Dva sata </a:t>
                      </a:r>
                      <a:r>
                        <a:rPr lang="en" sz="1400" u="none" strike="noStrike" cap="none" dirty="0" smtClean="0">
                          <a:solidFill>
                            <a:schemeClr val="dk1"/>
                          </a:solidFill>
                          <a:latin typeface="Times New Roman"/>
                          <a:ea typeface="Times New Roman"/>
                          <a:cs typeface="Times New Roman"/>
                          <a:sym typeface="Times New Roman"/>
                        </a:rPr>
                        <a:t>tjedno</a:t>
                      </a:r>
                      <a:r>
                        <a:rPr lang="hr-HR" sz="1400" u="none" strike="noStrike" cap="none" dirty="0" smtClean="0">
                          <a:solidFill>
                            <a:schemeClr val="dk1"/>
                          </a:solidFill>
                          <a:latin typeface="Times New Roman"/>
                          <a:ea typeface="Times New Roman"/>
                          <a:cs typeface="Times New Roman"/>
                          <a:sym typeface="Times New Roman"/>
                        </a:rPr>
                        <a:t>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r>
                        <a:rPr lang="en" sz="1400" u="none" strike="noStrike" cap="none" dirty="0" smtClean="0">
                          <a:solidFill>
                            <a:schemeClr val="dk1"/>
                          </a:solidFill>
                          <a:latin typeface="Times New Roman"/>
                          <a:ea typeface="Times New Roman"/>
                          <a:cs typeface="Times New Roman"/>
                          <a:sym typeface="Times New Roman"/>
                        </a:rPr>
                        <a:t>.</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Times New Roman"/>
                          <a:cs typeface="Times New Roman"/>
                          <a:sym typeface="Times New Roman"/>
                        </a:rPr>
                        <a:t>Nabava nove odbojkaške lopte</a:t>
                      </a:r>
                      <a:r>
                        <a:rPr lang="hr-HR" sz="1400" u="none" strike="noStrike" cap="none" baseline="0" dirty="0" smtClean="0">
                          <a:solidFill>
                            <a:schemeClr val="dk1"/>
                          </a:solidFill>
                          <a:latin typeface="Times New Roman"/>
                          <a:cs typeface="Times New Roman"/>
                          <a:sym typeface="Times New Roman"/>
                        </a:rPr>
                        <a:t> u iznosu cca. 300,00kn</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svrhu unapređenja odbojkaške igre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aphicFrame>
        <p:nvGraphicFramePr>
          <p:cNvPr id="645" name="Google Shape;645;p70"/>
          <p:cNvGraphicFramePr/>
          <p:nvPr>
            <p:extLst>
              <p:ext uri="{D42A27DB-BD31-4B8C-83A1-F6EECF244321}">
                <p14:modId xmlns:p14="http://schemas.microsoft.com/office/powerpoint/2010/main" val="2496866676"/>
              </p:ext>
            </p:extLst>
          </p:nvPr>
        </p:nvGraphicFramePr>
        <p:xfrm>
          <a:off x="468312" y="584200"/>
          <a:ext cx="8280400" cy="5612360"/>
        </p:xfrm>
        <a:graphic>
          <a:graphicData uri="http://schemas.openxmlformats.org/drawingml/2006/table">
            <a:tbl>
              <a:tblPr>
                <a:noFill/>
                <a:tableStyleId>{B2E6745A-B9C5-42E0-A17B-FDAA3278ED7C}</a:tableStyleId>
              </a:tblPr>
              <a:tblGrid>
                <a:gridCol w="2956023">
                  <a:extLst>
                    <a:ext uri="{9D8B030D-6E8A-4147-A177-3AD203B41FA5}">
                      <a16:colId xmlns:a16="http://schemas.microsoft.com/office/drawing/2014/main" val="20000"/>
                    </a:ext>
                  </a:extLst>
                </a:gridCol>
                <a:gridCol w="5324377">
                  <a:extLst>
                    <a:ext uri="{9D8B030D-6E8A-4147-A177-3AD203B41FA5}">
                      <a16:colId xmlns:a16="http://schemas.microsoft.com/office/drawing/2014/main" val="20001"/>
                    </a:ext>
                  </a:extLst>
                </a:gridCol>
              </a:tblGrid>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cs typeface="Times New Roman"/>
                        </a:rPr>
                        <a:t>KOŠARKA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Upoznavanje učenika sa igrom i pravilima košarke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Za sve učenike predmetne nastave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420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Font typeface="Verdana"/>
                        <a:buNone/>
                      </a:pPr>
                      <a:r>
                        <a:rPr lang="hr-HR" sz="1400" u="none" strike="noStrike" cap="none" dirty="0">
                          <a:solidFill>
                            <a:schemeClr val="dk1"/>
                          </a:solidFill>
                          <a:latin typeface="Times New Roman"/>
                          <a:cs typeface="Times New Roman"/>
                        </a:rPr>
                        <a:t>Renato </a:t>
                      </a:r>
                      <a:r>
                        <a:rPr lang="hr-HR" sz="1400" u="none" strike="noStrike" cap="none" dirty="0" smtClean="0">
                          <a:solidFill>
                            <a:schemeClr val="dk1"/>
                          </a:solidFill>
                          <a:latin typeface="Times New Roman"/>
                          <a:cs typeface="Times New Roman"/>
                        </a:rPr>
                        <a:t>Blažeković</a:t>
                      </a:r>
                      <a:endParaRPr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školskoj dvorani, pod nadzorom </a:t>
                      </a:r>
                      <a:r>
                        <a:rPr lang="hr-HR" sz="1400" u="none" strike="noStrike" cap="none" dirty="0" smtClean="0">
                          <a:solidFill>
                            <a:schemeClr val="dk1"/>
                          </a:solidFill>
                          <a:latin typeface="Times New Roman"/>
                          <a:ea typeface="Times New Roman"/>
                          <a:cs typeface="Times New Roman"/>
                          <a:sym typeface="Times New Roman"/>
                        </a:rPr>
                        <a:t>učitelja</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TZK</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Arial"/>
                        <a:buNone/>
                        <a:tabLst/>
                        <a:defRPr/>
                      </a:pPr>
                      <a:r>
                        <a:rPr lang="en" sz="1400" u="none" strike="noStrike" cap="none" dirty="0">
                          <a:latin typeface="Times New Roman"/>
                          <a:ea typeface="Times New Roman"/>
                          <a:cs typeface="Times New Roman"/>
                          <a:sym typeface="Times New Roman"/>
                        </a:rPr>
                        <a:t>Jedan sat </a:t>
                      </a:r>
                      <a:r>
                        <a:rPr lang="en" sz="1400" u="none" strike="noStrike" cap="none" dirty="0" smtClean="0">
                          <a:latin typeface="Times New Roman"/>
                          <a:ea typeface="Times New Roman"/>
                          <a:cs typeface="Times New Roman"/>
                          <a:sym typeface="Times New Roman"/>
                        </a:rPr>
                        <a:t>tjedno</a:t>
                      </a:r>
                      <a:r>
                        <a:rPr lang="hr-HR" sz="1400" u="none" strike="noStrike" cap="none" dirty="0" smtClean="0">
                          <a:latin typeface="Times New Roman"/>
                          <a:ea typeface="Times New Roman"/>
                          <a:cs typeface="Times New Roman"/>
                          <a:sym typeface="Times New Roman"/>
                        </a:rPr>
                        <a:t>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lang="en-US" sz="1400" dirty="0" smtClean="0">
                        <a:effectLst/>
                        <a:latin typeface="Times"/>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Times New Roman"/>
                          <a:ea typeface="Times New Roman"/>
                          <a:cs typeface="Times New Roman"/>
                          <a:sym typeface="Times New Roman"/>
                        </a:rPr>
                        <a:t>Nabava nove košarkaške</a:t>
                      </a:r>
                      <a:r>
                        <a:rPr lang="hr-HR" sz="1400" u="none" strike="noStrike" cap="none" baseline="0" dirty="0" smtClean="0">
                          <a:solidFill>
                            <a:schemeClr val="dk1"/>
                          </a:solidFill>
                          <a:latin typeface="Times New Roman"/>
                          <a:ea typeface="Times New Roman"/>
                          <a:cs typeface="Times New Roman"/>
                          <a:sym typeface="Times New Roman"/>
                        </a:rPr>
                        <a:t> lopte u iznosu cca. 300,00kn</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svrhu unapređenja košarkaške igre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graphicFrame>
        <p:nvGraphicFramePr>
          <p:cNvPr id="651" name="Google Shape;651;p71"/>
          <p:cNvGraphicFramePr/>
          <p:nvPr>
            <p:extLst>
              <p:ext uri="{D42A27DB-BD31-4B8C-83A1-F6EECF244321}">
                <p14:modId xmlns:p14="http://schemas.microsoft.com/office/powerpoint/2010/main" val="2442760692"/>
              </p:ext>
            </p:extLst>
          </p:nvPr>
        </p:nvGraphicFramePr>
        <p:xfrm>
          <a:off x="468312" y="584200"/>
          <a:ext cx="8280400" cy="5612360"/>
        </p:xfrm>
        <a:graphic>
          <a:graphicData uri="http://schemas.openxmlformats.org/drawingml/2006/table">
            <a:tbl>
              <a:tblPr>
                <a:noFill/>
                <a:tableStyleId>{B2E6745A-B9C5-42E0-A17B-FDAA3278ED7C}</a:tableStyleId>
              </a:tblPr>
              <a:tblGrid>
                <a:gridCol w="2825394">
                  <a:extLst>
                    <a:ext uri="{9D8B030D-6E8A-4147-A177-3AD203B41FA5}">
                      <a16:colId xmlns:a16="http://schemas.microsoft.com/office/drawing/2014/main" val="20000"/>
                    </a:ext>
                  </a:extLst>
                </a:gridCol>
                <a:gridCol w="5455006">
                  <a:extLst>
                    <a:ext uri="{9D8B030D-6E8A-4147-A177-3AD203B41FA5}">
                      <a16:colId xmlns:a16="http://schemas.microsoft.com/office/drawing/2014/main" val="20001"/>
                    </a:ext>
                  </a:extLst>
                </a:gridCol>
              </a:tblGrid>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cs typeface="Times New Roman"/>
                        </a:rPr>
                        <a:t>STOLNI TENIS</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a:solidFill>
                            <a:schemeClr val="dk1"/>
                          </a:solidFill>
                          <a:latin typeface="Times New Roman"/>
                          <a:ea typeface="Times New Roman"/>
                          <a:cs typeface="Times New Roman"/>
                          <a:sym typeface="Times New Roman"/>
                        </a:rPr>
                        <a:t>Upoznavanje učenika sa igrom i pravilima stolnog </a:t>
                      </a:r>
                      <a:r>
                        <a:rPr lang="hr-HR" sz="1400" u="none" strike="noStrike" cap="none" dirty="0" smtClean="0">
                          <a:solidFill>
                            <a:schemeClr val="dk1"/>
                          </a:solidFill>
                          <a:latin typeface="Times New Roman"/>
                          <a:ea typeface="Times New Roman"/>
                          <a:cs typeface="Times New Roman"/>
                          <a:sym typeface="Times New Roman"/>
                        </a:rPr>
                        <a:t>tenisa.</a:t>
                      </a:r>
                      <a:endParaRPr lang="hr-H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a:solidFill>
                            <a:schemeClr val="dk1"/>
                          </a:solidFill>
                          <a:latin typeface="Times New Roman"/>
                          <a:ea typeface="Times New Roman"/>
                          <a:cs typeface="Times New Roman"/>
                          <a:sym typeface="Times New Roman"/>
                        </a:rPr>
                        <a:t>Za sve učenike predmetne </a:t>
                      </a:r>
                      <a:r>
                        <a:rPr lang="hr-HR" sz="1400" u="none" strike="noStrike" cap="none" dirty="0" smtClean="0">
                          <a:solidFill>
                            <a:schemeClr val="dk1"/>
                          </a:solidFill>
                          <a:latin typeface="Times New Roman"/>
                          <a:ea typeface="Times New Roman"/>
                          <a:cs typeface="Times New Roman"/>
                          <a:sym typeface="Times New Roman"/>
                        </a:rPr>
                        <a:t>nastave.</a:t>
                      </a:r>
                      <a:endParaRPr lang="hr-H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panose="02020603050405020304" pitchFamily="18" charset="0"/>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Font typeface="Verdana"/>
                        <a:buNone/>
                      </a:pPr>
                      <a:r>
                        <a:rPr lang="hr-HR" sz="1400" u="none" strike="noStrike" cap="none" dirty="0">
                          <a:latin typeface="Times New Roman"/>
                          <a:ea typeface="Times New Roman"/>
                          <a:cs typeface="Times New Roman"/>
                          <a:sym typeface="Times New Roman"/>
                        </a:rPr>
                        <a:t>Renato </a:t>
                      </a:r>
                      <a:r>
                        <a:rPr lang="hr-HR" sz="1400" u="none" strike="noStrike" cap="none" dirty="0" smtClean="0">
                          <a:latin typeface="Times New Roman"/>
                          <a:ea typeface="Times New Roman"/>
                          <a:cs typeface="Times New Roman"/>
                          <a:sym typeface="Times New Roman"/>
                        </a:rPr>
                        <a:t>Blažeković</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školskom prostoru pod nadzorom </a:t>
                      </a:r>
                      <a:r>
                        <a:rPr lang="hr-HR" sz="1400" u="none" strike="noStrike" cap="none" dirty="0" smtClean="0">
                          <a:solidFill>
                            <a:schemeClr val="dk1"/>
                          </a:solidFill>
                          <a:latin typeface="Times New Roman"/>
                          <a:ea typeface="Times New Roman"/>
                          <a:cs typeface="Times New Roman"/>
                          <a:sym typeface="Times New Roman"/>
                        </a:rPr>
                        <a:t>učitelja </a:t>
                      </a:r>
                      <a:r>
                        <a:rPr lang="en" sz="1400" u="none" strike="noStrike" cap="none" dirty="0" smtClean="0">
                          <a:solidFill>
                            <a:schemeClr val="dk1"/>
                          </a:solidFill>
                          <a:latin typeface="Times New Roman"/>
                          <a:ea typeface="Times New Roman"/>
                          <a:cs typeface="Times New Roman"/>
                          <a:sym typeface="Times New Roman"/>
                        </a:rPr>
                        <a:t>TZK</a:t>
                      </a:r>
                      <a:r>
                        <a:rPr lang="hr-HR" sz="1400" u="none" strike="noStrike" cap="none" dirty="0" smtClean="0">
                          <a:solidFill>
                            <a:schemeClr val="dk1"/>
                          </a:solidFill>
                          <a:latin typeface="Times New Roman"/>
                          <a:ea typeface="Times New Roman"/>
                          <a:cs typeface="Times New Roman"/>
                          <a:sym typeface="Times New Roman"/>
                        </a:rPr>
                        <a:t>.</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latin typeface="Times New Roman"/>
                          <a:ea typeface="Times New Roman"/>
                          <a:cs typeface="Times New Roman"/>
                          <a:sym typeface="Times New Roman"/>
                        </a:rPr>
                        <a:t>Jedan sat </a:t>
                      </a:r>
                      <a:r>
                        <a:rPr lang="en" sz="1400" u="none" strike="noStrike" cap="none" dirty="0" smtClean="0">
                          <a:latin typeface="Times New Roman"/>
                          <a:ea typeface="Times New Roman"/>
                          <a:cs typeface="Times New Roman"/>
                          <a:sym typeface="Times New Roman"/>
                        </a:rPr>
                        <a:t>tjedno</a:t>
                      </a:r>
                      <a:r>
                        <a:rPr lang="hr-HR" sz="1400" u="none" strike="noStrike" cap="none" dirty="0" smtClean="0">
                          <a:latin typeface="Times New Roman"/>
                          <a:ea typeface="Times New Roman"/>
                          <a:cs typeface="Times New Roman"/>
                          <a:sym typeface="Times New Roman"/>
                        </a:rPr>
                        <a:t>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hr-HR" sz="1400" u="none" strike="noStrike" cap="none" dirty="0" smtClean="0">
                          <a:solidFill>
                            <a:schemeClr val="dk1"/>
                          </a:solidFill>
                          <a:latin typeface="Times New Roman"/>
                          <a:ea typeface="Times New Roman"/>
                          <a:cs typeface="Times New Roman"/>
                          <a:sym typeface="Times New Roman"/>
                        </a:rPr>
                        <a:t>Nabava</a:t>
                      </a:r>
                      <a:r>
                        <a:rPr lang="hr-HR" sz="1400" u="none" strike="noStrike" cap="none" baseline="0" dirty="0" smtClean="0">
                          <a:solidFill>
                            <a:schemeClr val="dk1"/>
                          </a:solidFill>
                          <a:latin typeface="Times New Roman"/>
                          <a:ea typeface="Times New Roman"/>
                          <a:cs typeface="Times New Roman"/>
                          <a:sym typeface="Times New Roman"/>
                        </a:rPr>
                        <a:t> jednog para stolnih reketa i loptica.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84200">
                <a:tc>
                  <a:txBody>
                    <a:bodyPr/>
                    <a:lstStyle/>
                    <a:p>
                      <a:pPr marL="0" marR="0" lvl="0" indent="0" algn="l" rtl="0">
                        <a:lnSpc>
                          <a:spcPct val="100000"/>
                        </a:lnSpc>
                        <a:spcBef>
                          <a:spcPts val="0"/>
                        </a:spcBef>
                        <a:spcAft>
                          <a:spcPts val="0"/>
                        </a:spcAft>
                        <a:buClr>
                          <a:srgbClr val="000000"/>
                        </a:buClr>
                        <a:buSzPts val="450"/>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50"/>
                        <a:buFont typeface="Arial"/>
                        <a:buNone/>
                      </a:pPr>
                      <a:r>
                        <a:rPr lang="en" sz="1400" u="none" strike="noStrike" cap="none" dirty="0">
                          <a:solidFill>
                            <a:schemeClr val="dk1"/>
                          </a:solidFill>
                          <a:latin typeface="Times New Roman"/>
                          <a:ea typeface="Times New Roman"/>
                          <a:cs typeface="Times New Roman"/>
                          <a:sym typeface="Times New Roman"/>
                        </a:rPr>
                        <a:t>U svrhu unapređenja stolnoteniske </a:t>
                      </a:r>
                      <a:r>
                        <a:rPr lang="en" sz="1400" u="none" strike="noStrike" cap="none" dirty="0" smtClean="0">
                          <a:solidFill>
                            <a:schemeClr val="dk1"/>
                          </a:solidFill>
                          <a:latin typeface="Times New Roman"/>
                          <a:ea typeface="Times New Roman"/>
                          <a:cs typeface="Times New Roman"/>
                          <a:sym typeface="Times New Roman"/>
                        </a:rPr>
                        <a:t>igre</a:t>
                      </a:r>
                      <a:r>
                        <a:rPr lang="hr-HR" sz="1400" u="none" strike="noStrike" cap="none" dirty="0" smtClean="0">
                          <a:solidFill>
                            <a:schemeClr val="dk1"/>
                          </a:solidFill>
                          <a:latin typeface="Times New Roman"/>
                          <a:ea typeface="Times New Roman"/>
                          <a:cs typeface="Times New Roman"/>
                          <a:sym typeface="Times New Roman"/>
                        </a:rPr>
                        <a:t>.</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8"/>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702" name="Google Shape;702;p78"/>
          <p:cNvSpPr/>
          <p:nvPr/>
        </p:nvSpPr>
        <p:spPr>
          <a:xfrm>
            <a:off x="1765275" y="2030850"/>
            <a:ext cx="5795700" cy="27807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
              <a:buFont typeface="Arial"/>
              <a:buNone/>
            </a:pPr>
            <a:r>
              <a:rPr lang="en" sz="4800" b="1" i="0" u="none" strike="noStrike" cap="none">
                <a:solidFill>
                  <a:schemeClr val="dk1"/>
                </a:solidFill>
                <a:latin typeface="Times New Roman"/>
                <a:ea typeface="Times New Roman"/>
                <a:cs typeface="Times New Roman"/>
                <a:sym typeface="Times New Roman"/>
              </a:rPr>
              <a:t>DOPUNSKA NASTAVA</a:t>
            </a:r>
            <a:endParaRPr sz="48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9"/>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709" name="Google Shape;709;p79"/>
          <p:cNvSpPr/>
          <p:nvPr/>
        </p:nvSpPr>
        <p:spPr>
          <a:xfrm>
            <a:off x="1077900" y="1988850"/>
            <a:ext cx="702990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chemeClr val="dk1"/>
              </a:buClr>
              <a:buSzPts val="600"/>
            </a:pPr>
            <a:r>
              <a:rPr lang="en" sz="3600" b="1" i="0" u="none" strike="noStrike" cap="none">
                <a:solidFill>
                  <a:srgbClr val="000000"/>
                </a:solidFill>
                <a:latin typeface="Times New Roman"/>
                <a:ea typeface="Times New Roman"/>
                <a:cs typeface="Times New Roman"/>
                <a:sym typeface="Times New Roman"/>
              </a:rPr>
              <a:t>DOPUNSKA NASTAVA </a:t>
            </a:r>
            <a:r>
              <a:rPr lang="en" sz="3600" b="1">
                <a:solidFill>
                  <a:schemeClr val="dk1"/>
                </a:solidFill>
                <a:latin typeface="Times New Roman"/>
                <a:ea typeface="Times New Roman"/>
                <a:cs typeface="Times New Roman"/>
                <a:sym typeface="Times New Roman"/>
              </a:rPr>
              <a:t>RAZREDNE NASTAVE</a:t>
            </a:r>
            <a:endParaRPr lang="sr-Latn-RS" sz="3600" b="1" i="0" u="none" strike="noStrike" cap="none">
              <a:solidFill>
                <a:schemeClr val="dk1"/>
              </a:solidFill>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txBox="1">
            <a:spLocks noGrp="1"/>
          </p:cNvSpPr>
          <p:nvPr>
            <p:ph type="title"/>
          </p:nvPr>
        </p:nvSpPr>
        <p:spPr>
          <a:xfrm>
            <a:off x="1106424" y="720794"/>
            <a:ext cx="6821424" cy="978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900"/>
              <a:buFont typeface="Arial"/>
              <a:buNone/>
            </a:pPr>
            <a:r>
              <a:rPr lang="en" sz="3600" b="1" i="0" u="none" strike="noStrike" cap="none" dirty="0">
                <a:solidFill>
                  <a:schemeClr val="dk1"/>
                </a:solidFill>
                <a:latin typeface="Times New Roman"/>
                <a:ea typeface="Times New Roman"/>
                <a:cs typeface="Times New Roman"/>
                <a:sym typeface="Times New Roman"/>
              </a:rPr>
              <a:t>Temeljne kompetencije za cjeloživotno obrazovanje:</a:t>
            </a:r>
            <a:endParaRPr sz="3600" b="0" i="0" u="none" strike="noStrike" cap="none" dirty="0">
              <a:solidFill>
                <a:schemeClr val="dk1"/>
              </a:solidFill>
              <a:latin typeface="Calibri"/>
              <a:ea typeface="Calibri"/>
              <a:cs typeface="Calibri"/>
              <a:sym typeface="Calibri"/>
            </a:endParaRPr>
          </a:p>
        </p:txBody>
      </p:sp>
      <p:sp>
        <p:nvSpPr>
          <p:cNvPr id="229" name="Google Shape;229;p10"/>
          <p:cNvSpPr txBox="1">
            <a:spLocks noGrp="1"/>
          </p:cNvSpPr>
          <p:nvPr>
            <p:ph type="body" idx="1"/>
          </p:nvPr>
        </p:nvSpPr>
        <p:spPr>
          <a:xfrm>
            <a:off x="486300" y="1530950"/>
            <a:ext cx="7939713" cy="5029500"/>
          </a:xfrm>
          <a:prstGeom prst="rect">
            <a:avLst/>
          </a:prstGeom>
          <a:noFill/>
          <a:ln>
            <a:noFill/>
          </a:ln>
        </p:spPr>
        <p:txBody>
          <a:bodyPr spcFirstLastPara="1" wrap="square" lIns="91425" tIns="45700" rIns="91425" bIns="45700" anchor="ctr" anchorCtr="0">
            <a:noAutofit/>
          </a:bodyPr>
          <a:lstStyle/>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sporazumijevanje na materinskom jeziku</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sporazumijevanje na stranim jezicima</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matematička kompetencija i osnovne kompetencije u znanosti i tehnologiji</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digitalna kompetencija</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kompetencija samostalnog učenja (učiti kako učiti)</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socijalna i građanska kompetencija</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inicijativnost i poduzetnost</a:t>
            </a:r>
            <a:endParaRPr sz="2400" b="0" i="0" u="none" strike="noStrike" cap="none" dirty="0">
              <a:solidFill>
                <a:schemeClr val="dk1"/>
              </a:solidFill>
              <a:latin typeface="Times New Roman"/>
              <a:ea typeface="Times New Roman"/>
              <a:cs typeface="Times New Roman"/>
              <a:sym typeface="Times New Roman"/>
            </a:endParaRPr>
          </a:p>
          <a:p>
            <a:pPr marL="457200" marR="0" lvl="0" indent="-317500" rtl="0">
              <a:lnSpc>
                <a:spcPct val="100000"/>
              </a:lnSpc>
              <a:spcBef>
                <a:spcPts val="0"/>
              </a:spcBef>
              <a:spcAft>
                <a:spcPts val="0"/>
              </a:spcAft>
              <a:buClr>
                <a:schemeClr val="dk1"/>
              </a:buClr>
              <a:buSzPts val="3111"/>
              <a:buFont typeface="Times New Roman"/>
              <a:buChar char="•"/>
            </a:pPr>
            <a:r>
              <a:rPr lang="en" sz="2400" b="0" i="0" u="none" strike="noStrike" cap="none" dirty="0">
                <a:solidFill>
                  <a:schemeClr val="dk1"/>
                </a:solidFill>
                <a:latin typeface="Times New Roman"/>
                <a:ea typeface="Times New Roman"/>
                <a:cs typeface="Times New Roman"/>
                <a:sym typeface="Times New Roman"/>
              </a:rPr>
              <a:t>kulturna svijest i izražavanje.</a:t>
            </a:r>
            <a:endParaRPr sz="2400" b="0" i="0" u="none" strike="noStrike" cap="none" dirty="0">
              <a:solidFill>
                <a:schemeClr val="dk1"/>
              </a:solidFill>
              <a:latin typeface="Times New Roman"/>
              <a:ea typeface="Times New Roman"/>
              <a:cs typeface="Times New Roman"/>
              <a:sym typeface="Times New Roman"/>
            </a:endParaRPr>
          </a:p>
          <a:p>
            <a:pPr marL="342900" marR="0" lvl="0" indent="-190500" algn="l" rtl="0">
              <a:lnSpc>
                <a:spcPct val="100000"/>
              </a:lnSpc>
              <a:spcBef>
                <a:spcPts val="480"/>
              </a:spcBef>
              <a:spcAft>
                <a:spcPts val="0"/>
              </a:spcAft>
              <a:buClr>
                <a:srgbClr val="3F3F3F"/>
              </a:buClr>
              <a:buSzPts val="600"/>
              <a:buFont typeface="Verdana"/>
              <a:buNone/>
            </a:pP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graphicFrame>
        <p:nvGraphicFramePr>
          <p:cNvPr id="715" name="Google Shape;715;p80"/>
          <p:cNvGraphicFramePr/>
          <p:nvPr>
            <p:extLst>
              <p:ext uri="{D42A27DB-BD31-4B8C-83A1-F6EECF244321}">
                <p14:modId xmlns:p14="http://schemas.microsoft.com/office/powerpoint/2010/main" val="1840994577"/>
              </p:ext>
            </p:extLst>
          </p:nvPr>
        </p:nvGraphicFramePr>
        <p:xfrm>
          <a:off x="251512" y="216042"/>
          <a:ext cx="8640975" cy="6341019"/>
        </p:xfrm>
        <a:graphic>
          <a:graphicData uri="http://schemas.openxmlformats.org/drawingml/2006/table">
            <a:tbl>
              <a:tblPr>
                <a:noFill/>
                <a:tableStyleId>{B2E6745A-B9C5-42E0-A17B-FDAA3278ED7C}</a:tableStyleId>
              </a:tblPr>
              <a:tblGrid>
                <a:gridCol w="2417043">
                  <a:extLst>
                    <a:ext uri="{9D8B030D-6E8A-4147-A177-3AD203B41FA5}">
                      <a16:colId xmlns:a16="http://schemas.microsoft.com/office/drawing/2014/main" val="20000"/>
                    </a:ext>
                  </a:extLst>
                </a:gridCol>
                <a:gridCol w="6223932">
                  <a:extLst>
                    <a:ext uri="{9D8B030D-6E8A-4147-A177-3AD203B41FA5}">
                      <a16:colId xmlns:a16="http://schemas.microsoft.com/office/drawing/2014/main" val="20001"/>
                    </a:ext>
                  </a:extLst>
                </a:gridCol>
              </a:tblGrid>
              <a:tr h="788937">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60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Verdana"/>
                        <a:buNone/>
                      </a:pPr>
                      <a:r>
                        <a:rPr lang="hr-HR" sz="1600" b="1" dirty="0">
                          <a:latin typeface="Times New Roman"/>
                          <a:cs typeface="Times New Roman"/>
                          <a:sym typeface="Times New Roman"/>
                        </a:rPr>
                        <a:t>DOPUNSKA NASTAVA IZ HRVATSKOGA JEZIKA I MATEMATIKE</a:t>
                      </a:r>
                      <a:r>
                        <a:rPr lang="hr-HR" sz="1600" b="1" baseline="0" dirty="0">
                          <a:latin typeface="Times New Roman"/>
                          <a:cs typeface="Times New Roman"/>
                          <a:sym typeface="Times New Roman"/>
                        </a:rPr>
                        <a:t> </a:t>
                      </a:r>
                      <a:endParaRPr lang="hr-HR" sz="1600" b="1" baseline="0" dirty="0" smtClean="0">
                        <a:latin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Verdana"/>
                        <a:buNone/>
                      </a:pPr>
                      <a:r>
                        <a:rPr lang="hr-HR" sz="1600" b="1" baseline="0" dirty="0" smtClean="0">
                          <a:latin typeface="Times New Roman"/>
                          <a:cs typeface="Times New Roman"/>
                          <a:sym typeface="Times New Roman"/>
                        </a:rPr>
                        <a:t>za učenike prvog</a:t>
                      </a:r>
                      <a:r>
                        <a:rPr lang="hr-HR" sz="1600" b="1" dirty="0" smtClean="0">
                          <a:latin typeface="Times New Roman"/>
                          <a:cs typeface="Times New Roman"/>
                          <a:sym typeface="Times New Roman"/>
                        </a:rPr>
                        <a:t> razreda</a:t>
                      </a:r>
                      <a:endParaRPr lang="hr-HR" sz="1600" b="1" dirty="0">
                        <a:latin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1277">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CILJ AKTIVNOSTI</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Verdana"/>
                        <a:buNone/>
                      </a:pPr>
                      <a:r>
                        <a:rPr lang="en" sz="1400" u="none" strike="noStrike" cap="none" dirty="0">
                          <a:solidFill>
                            <a:schemeClr val="dk1"/>
                          </a:solidFill>
                          <a:latin typeface="+mj-lt"/>
                          <a:ea typeface="Times New Roman"/>
                          <a:cs typeface="Times New Roman"/>
                          <a:sym typeface="Times New Roman"/>
                        </a:rPr>
                        <a:t>Omogućiti učenicima individualno svladavanje planiranih ishoda. Pomoć u učenju, svladavanju predviđenog nastavnog gradiva.</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Poticanje samopouzdanja učenika i radnih navika kako u školi tako i kod kuće.</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14895">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NAMJENA</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Pomoć učenicima prvih razreda koji ne prate redovni nastavni program s očekivanom razinom uspjeha</a:t>
                      </a:r>
                      <a:r>
                        <a:rPr lang="en" sz="1400" u="none" strike="noStrike" cap="none" dirty="0">
                          <a:latin typeface="+mj-lt"/>
                          <a:ea typeface="Times New Roman"/>
                          <a:cs typeface="Times New Roman"/>
                        </a:rPr>
                        <a:t> te</a:t>
                      </a:r>
                      <a:r>
                        <a:rPr lang="en" sz="1400" u="none" strike="noStrike" cap="none" dirty="0">
                          <a:latin typeface="+mj-lt"/>
                          <a:ea typeface="Times New Roman"/>
                          <a:cs typeface="Times New Roman"/>
                          <a:sym typeface="Times New Roman"/>
                        </a:rPr>
                        <a:t> učenicima koji zbog odsutnosti nisu uspjeli usvojiti pojedine sadržaje.</a:t>
                      </a:r>
                      <a:r>
                        <a:rPr lang="en" sz="1400" u="none" strike="noStrike" cap="none" dirty="0">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Olakšati usvajanje gradiva primjerenim zadacima, metodama i nastavnim sredstvima.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Omogućiti učenicima napredovanje u skladu s njihovim sposobnostima.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9290">
                <a:tc>
                  <a:txBody>
                    <a:bodyPr/>
                    <a:lstStyle/>
                    <a:p>
                      <a:pPr marL="0" marR="0" lvl="0" indent="0" algn="l" rtl="0">
                        <a:lnSpc>
                          <a:spcPct val="100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NOSITELJI</a:t>
                      </a:r>
                      <a:r>
                        <a:rPr lang="en" sz="1600" b="1" u="none" strike="noStrike" cap="none" dirty="0">
                          <a:latin typeface="Times New Roman"/>
                          <a:ea typeface="Times New Roman"/>
                          <a:cs typeface="Times New Roman"/>
                        </a:rPr>
                        <a:t> </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Anamarija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Dumenčić</a:t>
                      </a:r>
                      <a:r>
                        <a:rPr lang="en-US" sz="1400" u="none" strike="noStrike" cap="none" dirty="0">
                          <a:solidFill>
                            <a:schemeClr val="dk1"/>
                          </a:solidFill>
                          <a:latin typeface="+mj-lt"/>
                          <a:ea typeface="Times New Roman"/>
                          <a:cs typeface="Times New Roman"/>
                        </a:rPr>
                        <a:t>, Maja </a:t>
                      </a:r>
                      <a:r>
                        <a:rPr lang="en-US" sz="1400" u="none" strike="noStrike" cap="none" dirty="0" err="1">
                          <a:solidFill>
                            <a:schemeClr val="dk1"/>
                          </a:solidFill>
                          <a:latin typeface="+mj-lt"/>
                          <a:ea typeface="Times New Roman"/>
                          <a:cs typeface="Times New Roman"/>
                        </a:rPr>
                        <a:t>Đurinović</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Tišljarec</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Jasmina</a:t>
                      </a:r>
                      <a:r>
                        <a:rPr lang="en-US" sz="1400" u="none" strike="noStrike" cap="none" dirty="0">
                          <a:solidFill>
                            <a:schemeClr val="dk1"/>
                          </a:solidFill>
                          <a:latin typeface="+mj-lt"/>
                          <a:ea typeface="Times New Roman"/>
                          <a:cs typeface="Times New Roman"/>
                        </a:rPr>
                        <a:t> Kostelac </a:t>
                      </a:r>
                      <a:r>
                        <a:rPr lang="en-US" sz="1400" u="none" strike="noStrike" cap="none" dirty="0" err="1">
                          <a:solidFill>
                            <a:schemeClr val="dk1"/>
                          </a:solidFill>
                          <a:latin typeface="+mj-lt"/>
                          <a:ea typeface="Times New Roman"/>
                          <a:cs typeface="Times New Roman"/>
                        </a:rPr>
                        <a:t>Pervan</a:t>
                      </a:r>
                      <a:r>
                        <a:rPr lang="en-US" sz="1400" u="none" strike="noStrike" cap="none" dirty="0">
                          <a:solidFill>
                            <a:schemeClr val="dk1"/>
                          </a:solidFill>
                          <a:latin typeface="+mj-lt"/>
                          <a:ea typeface="Times New Roman"/>
                          <a:cs typeface="Times New Roman"/>
                        </a:rPr>
                        <a:t>, Iva </a:t>
                      </a:r>
                      <a:r>
                        <a:rPr lang="en-US" sz="1400" u="none" strike="noStrike" cap="none" dirty="0" err="1">
                          <a:solidFill>
                            <a:schemeClr val="dk1"/>
                          </a:solidFill>
                          <a:latin typeface="+mj-lt"/>
                          <a:ea typeface="Times New Roman"/>
                          <a:cs typeface="Times New Roman"/>
                        </a:rPr>
                        <a:t>Penava</a:t>
                      </a:r>
                      <a:endParaRPr lang="en-US" sz="1400" u="none" strike="noStrike" cap="none" dirty="0">
                        <a:solidFill>
                          <a:schemeClr val="dk1"/>
                        </a:solidFill>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0581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NAČIN REALIACIJE</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Kroz sate dopunske nastave korištenjem različitih nastavnih metoda (metoda</a:t>
                      </a:r>
                      <a:r>
                        <a:rPr lang="en" sz="1400" u="none" strike="noStrike" cap="none" dirty="0">
                          <a:latin typeface="+mj-lt"/>
                          <a:ea typeface="Times New Roman"/>
                          <a:cs typeface="Times New Roman"/>
                        </a:rPr>
                        <a:t> razgovora, rada na tekstu, demonstracije,</a:t>
                      </a:r>
                      <a:r>
                        <a:rPr lang="en" sz="1400" u="none" strike="noStrike" cap="none" dirty="0">
                          <a:latin typeface="+mj-lt"/>
                          <a:ea typeface="Times New Roman"/>
                          <a:cs typeface="Times New Roman"/>
                          <a:sym typeface="Times New Roman"/>
                        </a:rPr>
                        <a:t> usmenog i pismenog individualnog rada, rad u paru i manjim skupinama</a:t>
                      </a:r>
                      <a:r>
                        <a:rPr lang="en" sz="1400" u="none" strike="noStrike" cap="none" dirty="0">
                          <a:latin typeface="+mj-lt"/>
                          <a:ea typeface="Times New Roman"/>
                          <a:cs typeface="Times New Roman"/>
                        </a:rPr>
                        <a:t>).</a:t>
                      </a:r>
                      <a:endParaRPr lang="en-US" sz="1400" u="none" strike="noStrike" cap="none" dirty="0">
                        <a:latin typeface="+mj-lt"/>
                      </a:endParaRPr>
                    </a:p>
                    <a:p>
                      <a:pPr marL="0" marR="0" lvl="0" indent="0" algn="just">
                        <a:lnSpc>
                          <a:spcPct val="100000"/>
                        </a:lnSpc>
                        <a:spcBef>
                          <a:spcPts val="0"/>
                        </a:spcBef>
                        <a:spcAft>
                          <a:spcPts val="0"/>
                        </a:spcAft>
                        <a:buSzPts val="400"/>
                        <a:buFont typeface="Verdana"/>
                        <a:buNone/>
                      </a:pPr>
                      <a:r>
                        <a:rPr lang="en" sz="1400" u="none" strike="noStrike" cap="none" dirty="0">
                          <a:latin typeface="+mj-lt"/>
                          <a:ea typeface="Times New Roman"/>
                          <a:cs typeface="Times New Roman"/>
                        </a:rPr>
                        <a:t>Rad</a:t>
                      </a:r>
                      <a:r>
                        <a:rPr lang="en" sz="1400" u="none" strike="noStrike" cap="none" dirty="0">
                          <a:latin typeface="+mj-lt"/>
                          <a:ea typeface="Times New Roman"/>
                          <a:cs typeface="Times New Roman"/>
                          <a:sym typeface="Times New Roman"/>
                        </a:rPr>
                        <a:t> s učenicima prema potrebi</a:t>
                      </a:r>
                      <a:r>
                        <a:rPr lang="en" sz="1400" u="none" strike="noStrike" cap="none" dirty="0">
                          <a:latin typeface="+mj-lt"/>
                          <a:ea typeface="Times New Roman"/>
                          <a:cs typeface="Times New Roman"/>
                        </a:rPr>
                        <a:t>.</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773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VREMENIK</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Tijekom nastavne godine </a:t>
                      </a:r>
                      <a:r>
                        <a:rPr lang="en" sz="1400" u="none" strike="noStrike" cap="none" dirty="0">
                          <a:latin typeface="+mj-lt"/>
                          <a:ea typeface="Times New Roman"/>
                          <a:cs typeface="Times New Roman"/>
                        </a:rPr>
                        <a:t>2022./2023.</a:t>
                      </a:r>
                      <a:r>
                        <a:rPr lang="en" sz="1400" u="none" strike="noStrike" cap="none" dirty="0">
                          <a:latin typeface="+mj-lt"/>
                          <a:ea typeface="Times New Roman"/>
                          <a:cs typeface="Times New Roman"/>
                          <a:sym typeface="Times New Roman"/>
                        </a:rPr>
                        <a:t>, svaki</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tjedan jedan školski sat</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22360">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TROŠKOVNIK</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a:lnSpc>
                          <a:spcPct val="100000"/>
                        </a:lnSpc>
                        <a:spcBef>
                          <a:spcPts val="0"/>
                        </a:spcBef>
                        <a:spcAft>
                          <a:spcPts val="0"/>
                        </a:spcAft>
                        <a:buNone/>
                      </a:pPr>
                      <a:r>
                        <a:rPr lang="en" sz="1400" b="0" i="0" u="none" strike="noStrike" cap="none" noProof="0" dirty="0">
                          <a:latin typeface="+mj-lt"/>
                        </a:rPr>
                        <a:t>Umnožavanje radnih materijala (fotokopirni papir).</a:t>
                      </a:r>
                      <a:endParaRPr sz="1400"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17795">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VREDNOVANJE I KORIŠTENJE REZULTATA RADA</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Unapređenje individualnog razvoja učeničkih sposobnosti.</a:t>
                      </a:r>
                      <a:endParaRPr lang="en" sz="1400" u="none" strike="noStrike" cap="none" dirty="0">
                        <a:latin typeface="+mj-lt"/>
                        <a:cs typeface="Times New Roman"/>
                      </a:endParaRPr>
                    </a:p>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Određivanje smjernica daljnjeg rada na redovnoj i dopunskoj nastavi.</a:t>
                      </a:r>
                      <a:r>
                        <a:rPr lang="en" sz="1400" u="none" strike="noStrike" cap="none" dirty="0">
                          <a:latin typeface="+mj-lt"/>
                          <a:ea typeface="Times New Roman"/>
                          <a:cs typeface="Times New Roman"/>
                        </a:rPr>
                        <a:t>  </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aphicFrame>
        <p:nvGraphicFramePr>
          <p:cNvPr id="727" name="Google Shape;727;p82"/>
          <p:cNvGraphicFramePr/>
          <p:nvPr>
            <p:extLst>
              <p:ext uri="{D42A27DB-BD31-4B8C-83A1-F6EECF244321}">
                <p14:modId xmlns:p14="http://schemas.microsoft.com/office/powerpoint/2010/main" val="2676474327"/>
              </p:ext>
            </p:extLst>
          </p:nvPr>
        </p:nvGraphicFramePr>
        <p:xfrm>
          <a:off x="139535" y="189068"/>
          <a:ext cx="8892498" cy="6583748"/>
        </p:xfrm>
        <a:graphic>
          <a:graphicData uri="http://schemas.openxmlformats.org/drawingml/2006/table">
            <a:tbl>
              <a:tblPr>
                <a:noFill/>
                <a:tableStyleId>{B2E6745A-B9C5-42E0-A17B-FDAA3278ED7C}</a:tableStyleId>
              </a:tblPr>
              <a:tblGrid>
                <a:gridCol w="2429795">
                  <a:extLst>
                    <a:ext uri="{9D8B030D-6E8A-4147-A177-3AD203B41FA5}">
                      <a16:colId xmlns:a16="http://schemas.microsoft.com/office/drawing/2014/main" val="20000"/>
                    </a:ext>
                  </a:extLst>
                </a:gridCol>
                <a:gridCol w="6462703">
                  <a:extLst>
                    <a:ext uri="{9D8B030D-6E8A-4147-A177-3AD203B41FA5}">
                      <a16:colId xmlns:a16="http://schemas.microsoft.com/office/drawing/2014/main" val="20001"/>
                    </a:ext>
                  </a:extLst>
                </a:gridCol>
              </a:tblGrid>
              <a:tr h="800938">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NAZIV AKTIVNOSTI</a:t>
                      </a:r>
                      <a:endParaRP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Verdana"/>
                        <a:buNone/>
                      </a:pPr>
                      <a:r>
                        <a:rPr lang="en" sz="1600" b="1" u="none" strike="noStrike" cap="none" dirty="0">
                          <a:latin typeface="+mj-lt"/>
                          <a:ea typeface="Times New Roman"/>
                          <a:cs typeface="Times New Roman"/>
                          <a:sym typeface="Times New Roman"/>
                        </a:rPr>
                        <a:t>DOPUNSKA NASTAVA </a:t>
                      </a:r>
                      <a:r>
                        <a:rPr lang="hr-HR" sz="1600" b="1" dirty="0">
                          <a:latin typeface="+mj-lt"/>
                          <a:cs typeface="Times New Roman"/>
                          <a:sym typeface="Times New Roman"/>
                        </a:rPr>
                        <a:t>IZ HRVATSKOGA JEZIKA I MATEMATIKE</a:t>
                      </a:r>
                      <a:r>
                        <a:rPr lang="hr-HR" sz="1600" b="1" baseline="0" dirty="0">
                          <a:latin typeface="+mj-lt"/>
                          <a:cs typeface="Times New Roman"/>
                          <a:sym typeface="Times New Roman"/>
                        </a:rPr>
                        <a:t> </a:t>
                      </a:r>
                      <a:endParaRPr lang="hr-HR" sz="1600" b="1" baseline="0" dirty="0" smtClean="0">
                        <a:latin typeface="+mj-lt"/>
                        <a:cs typeface="Times New Roman"/>
                        <a:sym typeface="Times New Roman"/>
                      </a:endParaRPr>
                    </a:p>
                    <a:p>
                      <a:pPr marL="0" marR="0" lvl="0" indent="0" algn="ctr" rtl="0">
                        <a:lnSpc>
                          <a:spcPct val="100000"/>
                        </a:lnSpc>
                        <a:spcBef>
                          <a:spcPts val="0"/>
                        </a:spcBef>
                        <a:spcAft>
                          <a:spcPts val="0"/>
                        </a:spcAft>
                        <a:buClr>
                          <a:srgbClr val="000000"/>
                        </a:buClr>
                        <a:buSzPts val="400"/>
                        <a:buFont typeface="Verdana"/>
                        <a:buNone/>
                      </a:pPr>
                      <a:r>
                        <a:rPr lang="hr-HR" sz="1600" b="1" baseline="0" dirty="0" smtClean="0">
                          <a:latin typeface="+mj-lt"/>
                          <a:cs typeface="Times New Roman"/>
                          <a:sym typeface="Times New Roman"/>
                        </a:rPr>
                        <a:t>za učenike </a:t>
                      </a:r>
                      <a:r>
                        <a:rPr lang="hr-HR" sz="1600" b="1" u="none" strike="noStrike" cap="none" baseline="0" dirty="0" smtClean="0">
                          <a:latin typeface="+mj-lt"/>
                          <a:cs typeface="Times New Roman"/>
                          <a:sym typeface="Times New Roman"/>
                        </a:rPr>
                        <a:t>drugog</a:t>
                      </a:r>
                      <a:r>
                        <a:rPr lang="hr-HR" sz="1600" b="1" u="none" strike="noStrike" cap="none" dirty="0" smtClean="0">
                          <a:latin typeface="+mj-lt"/>
                          <a:ea typeface="Times New Roman"/>
                          <a:cs typeface="Times New Roman"/>
                          <a:sym typeface="Times New Roman"/>
                        </a:rPr>
                        <a:t> razred</a:t>
                      </a:r>
                      <a:endParaRPr lang="hr-HR" sz="135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34897">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CILJ AKTIVNOSTI</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Nadoknaditi znanje koje učeniku nedostaje ili ga teže usvaja redovnim putem. Pomoć u učenju, savladavanju predviđenog nastavnog gradiva.</a:t>
                      </a:r>
                      <a:r>
                        <a:rPr lang="en" sz="1400" u="none" strike="noStrike" cap="none" dirty="0">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Poticanje interesa za rad, upornost, samostalnost i točnost u radu, razvijanje radnih navika.</a:t>
                      </a:r>
                      <a:r>
                        <a:rPr lang="en" sz="1400" u="none" strike="noStrike" cap="none" dirty="0">
                          <a:latin typeface="+mj-lt"/>
                          <a:ea typeface="Times New Roman"/>
                          <a:cs typeface="Times New Roman"/>
                        </a:rPr>
                        <a:t> Dopunska nastava održavat će se prema potrebi iz matematike i hrvatskog jezika</a:t>
                      </a:r>
                      <a:r>
                        <a:rPr lang="en" sz="1400" u="none" strike="noStrike" cap="none" dirty="0" smtClean="0">
                          <a:latin typeface="+mj-lt"/>
                          <a:ea typeface="Times New Roman"/>
                          <a:cs typeface="Times New Roman"/>
                        </a:rPr>
                        <a:t>.</a:t>
                      </a:r>
                      <a:endParaRPr lang="hr-HR" sz="1400" u="none" strike="noStrike" cap="none" dirty="0" smtClean="0">
                        <a:latin typeface="+mj-lt"/>
                        <a:ea typeface="Times New Roman"/>
                        <a:cs typeface="Times New Roman"/>
                      </a:endParaRPr>
                    </a:p>
                    <a:p>
                      <a:pPr marL="0" marR="0" lvl="0" indent="0" algn="just" rtl="0">
                        <a:lnSpc>
                          <a:spcPct val="100000"/>
                        </a:lnSpc>
                        <a:spcBef>
                          <a:spcPts val="0"/>
                        </a:spcBef>
                        <a:spcAft>
                          <a:spcPts val="0"/>
                        </a:spcAft>
                        <a:buFont typeface="Verdana"/>
                        <a:buNone/>
                      </a:pP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2724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NAMJENA</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Pomoć učenicima</a:t>
                      </a:r>
                      <a:r>
                        <a:rPr lang="en" sz="1400" u="none" strike="noStrike" cap="none" dirty="0">
                          <a:latin typeface="+mj-lt"/>
                          <a:ea typeface="Times New Roman"/>
                          <a:cs typeface="Times New Roman"/>
                        </a:rPr>
                        <a:t> drugog </a:t>
                      </a:r>
                      <a:r>
                        <a:rPr lang="en" sz="1400" u="none" strike="noStrike" cap="none" dirty="0">
                          <a:latin typeface="+mj-lt"/>
                          <a:ea typeface="Times New Roman"/>
                          <a:cs typeface="Times New Roman"/>
                          <a:sym typeface="Times New Roman"/>
                        </a:rPr>
                        <a:t>razreda koji ne prate redovni nastavni program s očekivanom razinom uspjeha, učenicima koji zbog odsutnosti nisu uspjeli usvojiti pojedine sadržaje.</a:t>
                      </a:r>
                      <a:r>
                        <a:rPr lang="en" sz="1400" u="none" strike="noStrike" cap="none" dirty="0">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Olakšati usvajanje gradiva primjerenim zadacima, metodama i nastavnim sredstvima.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Omogućiti učenicima napredovanje u skladu s njihovim sposobnostima.</a:t>
                      </a: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2959">
                <a:tc>
                  <a:txBody>
                    <a:bodyPr/>
                    <a:lstStyle/>
                    <a:p>
                      <a:pPr marL="0" marR="0" lvl="0" indent="0" algn="l" rtl="0">
                        <a:lnSpc>
                          <a:spcPct val="100000"/>
                        </a:lnSpc>
                        <a:spcBef>
                          <a:spcPts val="0"/>
                        </a:spcBef>
                        <a:spcAft>
                          <a:spcPts val="0"/>
                        </a:spcAft>
                        <a:buFont typeface="Verdana"/>
                        <a:buNone/>
                      </a:pPr>
                      <a:r>
                        <a:rPr lang="en" sz="1600" b="1" u="none" strike="noStrike" cap="none">
                          <a:latin typeface="+mj-lt"/>
                          <a:ea typeface="Times New Roman"/>
                          <a:cs typeface="Times New Roman"/>
                          <a:sym typeface="Times New Roman"/>
                        </a:rPr>
                        <a:t>NOSITELJI</a:t>
                      </a:r>
                      <a:r>
                        <a:rPr lang="en" sz="1600" b="1" u="none" strike="noStrike" cap="none">
                          <a:latin typeface="+mj-lt"/>
                          <a:ea typeface="Times New Roman"/>
                          <a:cs typeface="Times New Roman"/>
                        </a:rPr>
                        <a:t> </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Font typeface="Verdana"/>
                        <a:buNone/>
                      </a:pPr>
                      <a:r>
                        <a:rPr lang="en-US" sz="1400" u="none" strike="noStrike" cap="none" dirty="0" err="1">
                          <a:solidFill>
                            <a:schemeClr val="dk1"/>
                          </a:solidFill>
                          <a:latin typeface="+mj-lt"/>
                          <a:ea typeface="Times New Roman"/>
                          <a:cs typeface="Times New Roman"/>
                        </a:rPr>
                        <a:t>Danijela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Divna</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Dujić</a:t>
                      </a:r>
                      <a:r>
                        <a:rPr lang="en-US" sz="1400" u="none" strike="noStrike" cap="none" dirty="0">
                          <a:solidFill>
                            <a:schemeClr val="dk1"/>
                          </a:solidFill>
                          <a:latin typeface="+mj-lt"/>
                          <a:ea typeface="Times New Roman"/>
                          <a:cs typeface="Times New Roman"/>
                        </a:rPr>
                        <a:t>, Martina </a:t>
                      </a:r>
                      <a:r>
                        <a:rPr lang="en-US" sz="1400" u="none" strike="noStrike" cap="none" dirty="0" err="1">
                          <a:solidFill>
                            <a:schemeClr val="dk1"/>
                          </a:solidFill>
                          <a:latin typeface="+mj-lt"/>
                          <a:ea typeface="Times New Roman"/>
                          <a:cs typeface="Times New Roman"/>
                        </a:rPr>
                        <a:t>Delišimunović</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Čmigović</a:t>
                      </a:r>
                      <a:r>
                        <a:rPr lang="en-US" sz="1400" u="none" strike="noStrike" cap="none" dirty="0">
                          <a:solidFill>
                            <a:schemeClr val="dk1"/>
                          </a:solidFill>
                          <a:latin typeface="+mj-lt"/>
                          <a:ea typeface="Times New Roman"/>
                          <a:cs typeface="Times New Roman"/>
                        </a:rPr>
                        <a:t>, Ivana </a:t>
                      </a:r>
                      <a:r>
                        <a:rPr lang="en-US" sz="1400" u="none" strike="noStrike" cap="none" dirty="0" err="1">
                          <a:solidFill>
                            <a:schemeClr val="dk1"/>
                          </a:solidFill>
                          <a:latin typeface="+mj-lt"/>
                          <a:ea typeface="Times New Roman"/>
                          <a:cs typeface="Times New Roman"/>
                        </a:rPr>
                        <a:t>Vlajčić</a:t>
                      </a:r>
                      <a:r>
                        <a:rPr lang="en-US" sz="1400" u="none" strike="noStrike" cap="none" dirty="0">
                          <a:solidFill>
                            <a:schemeClr val="dk1"/>
                          </a:solidFill>
                          <a:latin typeface="+mj-lt"/>
                          <a:ea typeface="Times New Roman"/>
                          <a:cs typeface="Times New Roman"/>
                        </a:rPr>
                        <a:t>, </a:t>
                      </a:r>
                      <a:r>
                        <a:rPr lang="en-US" sz="1400" u="none" strike="noStrike" cap="none" dirty="0" err="1">
                          <a:solidFill>
                            <a:schemeClr val="dk1"/>
                          </a:solidFill>
                          <a:latin typeface="+mj-lt"/>
                          <a:ea typeface="Times New Roman"/>
                          <a:cs typeface="Times New Roman"/>
                        </a:rPr>
                        <a:t>Natalija</a:t>
                      </a:r>
                      <a:r>
                        <a:rPr lang="en-US" sz="1400" u="none" strike="noStrike" cap="none" dirty="0">
                          <a:solidFill>
                            <a:schemeClr val="dk1"/>
                          </a:solidFill>
                          <a:latin typeface="+mj-lt"/>
                          <a:ea typeface="Times New Roman"/>
                          <a:cs typeface="Times New Roman"/>
                        </a:rPr>
                        <a:t> </a:t>
                      </a:r>
                      <a:r>
                        <a:rPr lang="en-US" sz="1400" u="none" strike="noStrike" cap="none" dirty="0" err="1" smtClean="0">
                          <a:solidFill>
                            <a:schemeClr val="dk1"/>
                          </a:solidFill>
                          <a:latin typeface="+mj-lt"/>
                          <a:ea typeface="Times New Roman"/>
                          <a:cs typeface="Times New Roman"/>
                        </a:rPr>
                        <a:t>Kovač</a:t>
                      </a:r>
                      <a:endParaRPr lang="hr-HR" sz="1400" u="none" strike="noStrike" cap="none" dirty="0" smtClean="0">
                        <a:solidFill>
                          <a:schemeClr val="dk1"/>
                        </a:solidFill>
                        <a:latin typeface="+mj-lt"/>
                        <a:ea typeface="Times New Roman"/>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1959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NAČIN REALIACIJE</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Kroz sate dopunske nastave korištenjem različitih nastavnih metoda</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(metoda</a:t>
                      </a:r>
                      <a:r>
                        <a:rPr lang="en" sz="1400" u="none" strike="noStrike" cap="none" dirty="0">
                          <a:latin typeface="+mj-lt"/>
                          <a:ea typeface="Times New Roman"/>
                          <a:cs typeface="Times New Roman"/>
                        </a:rPr>
                        <a:t> razgovora, rada na tekstu, demonstracije, usmenog i pismenog individualnog rada, rada u paru i manjim skupinama, rad s učenicima prema potrebi</a:t>
                      </a:r>
                      <a:r>
                        <a:rPr lang="en" sz="1400" u="none" strike="noStrike" cap="none" dirty="0" smtClean="0">
                          <a:latin typeface="+mj-lt"/>
                          <a:ea typeface="Times New Roman"/>
                          <a:cs typeface="Times New Roman"/>
                        </a:rPr>
                        <a:t>).</a:t>
                      </a:r>
                      <a:endParaRPr lang="hr-HR" sz="1400" u="none" strike="noStrike" cap="none" dirty="0" smtClean="0">
                        <a:latin typeface="+mj-lt"/>
                        <a:ea typeface="Times New Roman"/>
                        <a:cs typeface="Times New Roman"/>
                      </a:endParaRPr>
                    </a:p>
                    <a:p>
                      <a:pPr marL="0" marR="0" lvl="0" indent="0" algn="just" rtl="0">
                        <a:lnSpc>
                          <a:spcPct val="100000"/>
                        </a:lnSpc>
                        <a:spcBef>
                          <a:spcPts val="0"/>
                        </a:spcBef>
                        <a:spcAft>
                          <a:spcPts val="0"/>
                        </a:spcAft>
                        <a:buFont typeface="Verdana"/>
                        <a:buNone/>
                      </a:pP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2949">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VREMENIK</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hr-HR" sz="1400" u="none" strike="noStrike" cap="none" dirty="0">
                          <a:latin typeface="+mj-lt"/>
                          <a:ea typeface="Times New Roman"/>
                          <a:cs typeface="Times New Roman"/>
                          <a:sym typeface="Times New Roman"/>
                        </a:rPr>
                        <a:t>Tijekom nastavne godine </a:t>
                      </a:r>
                      <a:r>
                        <a:rPr lang="hr-HR" sz="1400" u="none" strike="noStrike" cap="none" dirty="0">
                          <a:latin typeface="+mj-lt"/>
                          <a:ea typeface="Times New Roman"/>
                          <a:cs typeface="Times New Roman"/>
                        </a:rPr>
                        <a:t>2022/2023</a:t>
                      </a:r>
                      <a:r>
                        <a:rPr lang="hr-HR" sz="1400" u="none" strike="noStrike" cap="none" dirty="0">
                          <a:latin typeface="+mj-lt"/>
                          <a:ea typeface="Times New Roman"/>
                          <a:cs typeface="Times New Roman"/>
                          <a:sym typeface="Times New Roman"/>
                        </a:rPr>
                        <a:t>., svaki </a:t>
                      </a:r>
                      <a:r>
                        <a:rPr lang="hr-HR" sz="1400" u="none" strike="noStrike" cap="none" dirty="0">
                          <a:latin typeface="+mj-lt"/>
                          <a:ea typeface="Times New Roman"/>
                          <a:cs typeface="Times New Roman"/>
                        </a:rPr>
                        <a:t> </a:t>
                      </a:r>
                      <a:r>
                        <a:rPr lang="hr-HR" sz="1400" u="none" strike="noStrike" cap="none" dirty="0">
                          <a:latin typeface="+mj-lt"/>
                          <a:ea typeface="Times New Roman"/>
                          <a:cs typeface="Times New Roman"/>
                          <a:sym typeface="Times New Roman"/>
                        </a:rPr>
                        <a:t>tjedan jedan školski sat</a:t>
                      </a:r>
                      <a:endParaRPr lang="hr-H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6308">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TROŠKOVNIK</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cs typeface="Times New Roman"/>
                        </a:rPr>
                        <a:t>Umnožavanje radnih materijala (fotokopirni papir).</a:t>
                      </a: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19596">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a:latin typeface="+mj-lt"/>
                          <a:ea typeface="Times New Roman"/>
                          <a:cs typeface="Times New Roman"/>
                          <a:sym typeface="Times New Roman"/>
                        </a:rPr>
                        <a:t>VREDNOVANJE I KORIŠTENJE REZULTATA RADA</a:t>
                      </a:r>
                      <a:endParaRPr sz="1350" u="none" strike="noStrike" cap="none">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Unapređenje individualnog razvoja učeničkih sposobnosti.</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Određivanje smjernica daljnjeg rada na redovnoj i dopunskoj nastavi.</a:t>
                      </a:r>
                      <a:r>
                        <a:rPr lang="en" sz="1400" u="none" strike="noStrike" cap="none" dirty="0">
                          <a:latin typeface="+mj-lt"/>
                          <a:ea typeface="Times New Roman"/>
                          <a:cs typeface="Times New Roman"/>
                        </a:rPr>
                        <a:t>  </a:t>
                      </a:r>
                      <a:endParaRPr sz="1400" u="none" strike="noStrike" cap="none" dirty="0">
                        <a:latin typeface="+mj-lt"/>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375"/>
                        <a:buFont typeface="Times New Roman"/>
                        <a:buNone/>
                      </a:pPr>
                      <a:r>
                        <a:rPr lang="en" sz="1400" u="none" strike="noStrike" cap="none" dirty="0">
                          <a:solidFill>
                            <a:schemeClr val="dk1"/>
                          </a:solidFill>
                          <a:latin typeface="+mj-lt"/>
                          <a:ea typeface="Times New Roman"/>
                          <a:cs typeface="Times New Roman"/>
                          <a:sym typeface="Times New Roman"/>
                        </a:rPr>
                        <a:t>Kontinuirano praćenje individualnog napretka učenika u odnosu na početno stanje</a:t>
                      </a:r>
                      <a:r>
                        <a:rPr lang="en" sz="1400" u="none" strike="noStrike" cap="none" dirty="0" smtClean="0">
                          <a:solidFill>
                            <a:schemeClr val="dk1"/>
                          </a:solidFill>
                          <a:latin typeface="+mj-lt"/>
                          <a:ea typeface="Times New Roman"/>
                          <a:cs typeface="Times New Roman"/>
                          <a:sym typeface="Times New Roman"/>
                        </a:rPr>
                        <a:t>.</a:t>
                      </a:r>
                      <a:endParaRPr lang="hr-HR" sz="1400" u="none" strike="noStrike" cap="none" dirty="0" smtClean="0">
                        <a:solidFill>
                          <a:schemeClr val="dk1"/>
                        </a:solidFill>
                        <a:latin typeface="+mj-lt"/>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375"/>
                        <a:buFont typeface="Times New Roman"/>
                        <a:buNone/>
                      </a:pP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aphicFrame>
        <p:nvGraphicFramePr>
          <p:cNvPr id="727" name="Google Shape;727;p82"/>
          <p:cNvGraphicFramePr/>
          <p:nvPr>
            <p:extLst>
              <p:ext uri="{D42A27DB-BD31-4B8C-83A1-F6EECF244321}">
                <p14:modId xmlns:p14="http://schemas.microsoft.com/office/powerpoint/2010/main" val="2803755733"/>
              </p:ext>
            </p:extLst>
          </p:nvPr>
        </p:nvGraphicFramePr>
        <p:xfrm>
          <a:off x="307911" y="111967"/>
          <a:ext cx="8640550" cy="6667084"/>
        </p:xfrm>
        <a:graphic>
          <a:graphicData uri="http://schemas.openxmlformats.org/drawingml/2006/table">
            <a:tbl>
              <a:tblPr>
                <a:noFill/>
                <a:tableStyleId>{B2E6745A-B9C5-42E0-A17B-FDAA3278ED7C}</a:tableStyleId>
              </a:tblPr>
              <a:tblGrid>
                <a:gridCol w="2160144">
                  <a:extLst>
                    <a:ext uri="{9D8B030D-6E8A-4147-A177-3AD203B41FA5}">
                      <a16:colId xmlns:a16="http://schemas.microsoft.com/office/drawing/2014/main" val="20000"/>
                    </a:ext>
                  </a:extLst>
                </a:gridCol>
                <a:gridCol w="6480406">
                  <a:extLst>
                    <a:ext uri="{9D8B030D-6E8A-4147-A177-3AD203B41FA5}">
                      <a16:colId xmlns:a16="http://schemas.microsoft.com/office/drawing/2014/main" val="20001"/>
                    </a:ext>
                  </a:extLst>
                </a:gridCol>
              </a:tblGrid>
              <a:tr h="792740">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NAZIV AKTIVNOSTI</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DOPUNSKA NASTAVA </a:t>
                      </a:r>
                      <a:r>
                        <a:rPr lang="hr-HR" sz="1600" b="1" dirty="0">
                          <a:latin typeface="Times New Roman"/>
                          <a:cs typeface="Times New Roman"/>
                          <a:sym typeface="Times New Roman"/>
                        </a:rPr>
                        <a:t>IZ HRVATSKOGA JEZIKA I </a:t>
                      </a:r>
                      <a:r>
                        <a:rPr lang="hr-HR" sz="1600" b="1" dirty="0" smtClean="0">
                          <a:latin typeface="Times New Roman"/>
                          <a:cs typeface="Times New Roman"/>
                          <a:sym typeface="Times New Roman"/>
                        </a:rPr>
                        <a:t>MATEMATIKE</a:t>
                      </a:r>
                      <a:endParaRPr lang="hr-HR" sz="1600" b="1" baseline="0" dirty="0">
                        <a:latin typeface="Times New Roman"/>
                        <a:cs typeface="Times New Roman"/>
                        <a:sym typeface="Times New Roman"/>
                      </a:endParaRPr>
                    </a:p>
                    <a:p>
                      <a:pPr marL="0" marR="0" lvl="0" indent="0" algn="ctr" rtl="0">
                        <a:lnSpc>
                          <a:spcPct val="100000"/>
                        </a:lnSpc>
                        <a:spcBef>
                          <a:spcPts val="0"/>
                        </a:spcBef>
                        <a:spcAft>
                          <a:spcPts val="0"/>
                        </a:spcAft>
                        <a:buClr>
                          <a:srgbClr val="000000"/>
                        </a:buClr>
                        <a:buSzPts val="400"/>
                        <a:buFont typeface="Verdana"/>
                        <a:buNone/>
                      </a:pPr>
                      <a:r>
                        <a:rPr lang="hr-HR" sz="1600" b="1" baseline="0" dirty="0" smtClean="0">
                          <a:latin typeface="Times New Roman"/>
                          <a:cs typeface="Times New Roman"/>
                          <a:sym typeface="Times New Roman"/>
                        </a:rPr>
                        <a:t>za učenike </a:t>
                      </a:r>
                      <a:r>
                        <a:rPr lang="hr-HR" sz="1600" b="1" baseline="0" dirty="0" smtClean="0">
                          <a:latin typeface="Times New Roman"/>
                          <a:cs typeface="Times New Roman"/>
                          <a:sym typeface="Arial"/>
                        </a:rPr>
                        <a:t>trećeg</a:t>
                      </a:r>
                      <a:r>
                        <a:rPr lang="hr-HR" sz="1600" b="1" u="none" strike="noStrike" cap="none" dirty="0" smtClean="0">
                          <a:latin typeface="Times New Roman"/>
                          <a:ea typeface="Times New Roman"/>
                          <a:cs typeface="Times New Roman"/>
                          <a:sym typeface="Times New Roman"/>
                        </a:rPr>
                        <a:t> </a:t>
                      </a:r>
                      <a:r>
                        <a:rPr lang="hr-HR" sz="1600" b="1" u="none" strike="noStrike" cap="none" dirty="0" smtClean="0">
                          <a:latin typeface="Times New Roman"/>
                          <a:ea typeface="Times New Roman"/>
                          <a:cs typeface="Times New Roman"/>
                        </a:rPr>
                        <a:t>razreda</a:t>
                      </a:r>
                      <a:endParaRPr lang="hr-H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1233">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CILJ AKTIVNOSTI</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Nadoknaditi znanje koje učeniku nedostaje ili ga teže usvaja redovnim putem. Pomoć u učenju, savladavanju predviđenog nastavnog gradiva.</a:t>
                      </a:r>
                      <a:r>
                        <a:rPr lang="en" sz="1400" u="none" strike="noStrike" cap="none" dirty="0">
                          <a:latin typeface="+mj-lt"/>
                          <a:ea typeface="Times New Roman"/>
                          <a:cs typeface="Times New Roman"/>
                        </a:rPr>
                        <a:t> </a:t>
                      </a:r>
                      <a:r>
                        <a:rPr lang="en" sz="1400" u="none" strike="noStrike" cap="none" dirty="0" smtClean="0">
                          <a:latin typeface="+mj-lt"/>
                          <a:ea typeface="Times New Roman"/>
                          <a:cs typeface="Times New Roman"/>
                          <a:sym typeface="Times New Roman"/>
                        </a:rPr>
                        <a:t>Poticanje </a:t>
                      </a:r>
                      <a:r>
                        <a:rPr lang="en" sz="1400" u="none" strike="noStrike" cap="none" dirty="0">
                          <a:latin typeface="+mj-lt"/>
                          <a:ea typeface="Times New Roman"/>
                          <a:cs typeface="Times New Roman"/>
                          <a:sym typeface="Times New Roman"/>
                        </a:rPr>
                        <a:t>interesa za rad, upornost, samostalnost i točnost u radu, razvijanje radnih navika.</a:t>
                      </a:r>
                      <a:r>
                        <a:rPr lang="en" sz="1400" u="none" strike="noStrike" cap="none" dirty="0">
                          <a:latin typeface="+mj-lt"/>
                          <a:ea typeface="Times New Roman"/>
                          <a:cs typeface="Times New Roman"/>
                        </a:rPr>
                        <a:t> Dopunska nastava održavat će se prema potrebi iz matematike i hrvatskog jezika</a:t>
                      </a:r>
                      <a:r>
                        <a:rPr lang="en" sz="1400" u="none" strike="noStrike" cap="none" dirty="0" smtClean="0">
                          <a:latin typeface="+mj-lt"/>
                          <a:ea typeface="Times New Roman"/>
                          <a:cs typeface="Times New Roman"/>
                        </a:rPr>
                        <a:t>.</a:t>
                      </a:r>
                      <a:endParaRPr lang="hr-HR" sz="1400" u="none" strike="noStrike" cap="none" dirty="0" smtClean="0">
                        <a:latin typeface="+mj-lt"/>
                        <a:ea typeface="Times New Roman"/>
                        <a:cs typeface="Times New Roman"/>
                      </a:endParaRPr>
                    </a:p>
                    <a:p>
                      <a:pPr marL="0" marR="0" lvl="0" indent="0" algn="l" rtl="0">
                        <a:lnSpc>
                          <a:spcPct val="100000"/>
                        </a:lnSpc>
                        <a:spcBef>
                          <a:spcPts val="0"/>
                        </a:spcBef>
                        <a:spcAft>
                          <a:spcPts val="0"/>
                        </a:spcAft>
                        <a:buFont typeface="Verdana"/>
                        <a:buNone/>
                      </a:pP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21233">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NAMJENA</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en-US" sz="1400" b="0" i="0" u="none" strike="noStrike" cap="none" noProof="0" dirty="0" err="1">
                          <a:latin typeface="+mj-lt"/>
                        </a:rPr>
                        <a:t>Pomoć</a:t>
                      </a:r>
                      <a:r>
                        <a:rPr lang="en-US" sz="1400" b="0" i="0" u="none" strike="noStrike" cap="none" noProof="0" dirty="0">
                          <a:latin typeface="+mj-lt"/>
                        </a:rPr>
                        <a:t> </a:t>
                      </a:r>
                      <a:r>
                        <a:rPr lang="en-US" sz="1400" b="0" i="0" u="none" strike="noStrike" cap="none" noProof="0" dirty="0" err="1">
                          <a:latin typeface="+mj-lt"/>
                        </a:rPr>
                        <a:t>učenicima</a:t>
                      </a:r>
                      <a:r>
                        <a:rPr lang="en-US" sz="1400" b="0" i="0" u="none" strike="noStrike" cap="none" noProof="0" dirty="0">
                          <a:latin typeface="+mj-lt"/>
                        </a:rPr>
                        <a:t> 3. </a:t>
                      </a:r>
                      <a:r>
                        <a:rPr lang="en-US" sz="1400" b="0" i="0" u="none" strike="noStrike" cap="none" noProof="0" dirty="0" err="1">
                          <a:latin typeface="+mj-lt"/>
                        </a:rPr>
                        <a:t>razreda</a:t>
                      </a:r>
                      <a:r>
                        <a:rPr lang="en-US" sz="1400" b="0" i="0" u="none" strike="noStrike" cap="none" noProof="0" dirty="0">
                          <a:latin typeface="+mj-lt"/>
                        </a:rPr>
                        <a:t> </a:t>
                      </a:r>
                      <a:r>
                        <a:rPr lang="en-US" sz="1400" b="0" i="0" u="none" strike="noStrike" cap="none" noProof="0" dirty="0" err="1">
                          <a:latin typeface="+mj-lt"/>
                        </a:rPr>
                        <a:t>koji</a:t>
                      </a:r>
                      <a:r>
                        <a:rPr lang="en-US" sz="1400" b="0" i="0" u="none" strike="noStrike" cap="none" noProof="0" dirty="0">
                          <a:latin typeface="+mj-lt"/>
                        </a:rPr>
                        <a:t> prate </a:t>
                      </a:r>
                      <a:r>
                        <a:rPr lang="en-US" sz="1400" b="0" i="0" u="none" strike="noStrike" cap="none" noProof="0" dirty="0" err="1">
                          <a:latin typeface="+mj-lt"/>
                        </a:rPr>
                        <a:t>redovni</a:t>
                      </a:r>
                      <a:r>
                        <a:rPr lang="en-US" sz="1400" b="0" i="0" u="none" strike="noStrike" cap="none" noProof="0" dirty="0">
                          <a:latin typeface="+mj-lt"/>
                        </a:rPr>
                        <a:t>, </a:t>
                      </a:r>
                      <a:r>
                        <a:rPr lang="en-US" sz="1400" b="0" i="0" u="none" strike="noStrike" cap="none" noProof="0" dirty="0" err="1">
                          <a:latin typeface="+mj-lt"/>
                        </a:rPr>
                        <a:t>individualizirani</a:t>
                      </a:r>
                      <a:r>
                        <a:rPr lang="en-US" sz="1400" b="0" i="0" u="none" strike="noStrike" cap="none" noProof="0" dirty="0">
                          <a:latin typeface="+mj-lt"/>
                        </a:rPr>
                        <a:t>  </a:t>
                      </a:r>
                      <a:r>
                        <a:rPr lang="en-US" sz="1400" b="0" i="0" u="none" strike="noStrike" cap="none" noProof="0" dirty="0" err="1">
                          <a:latin typeface="+mj-lt"/>
                        </a:rPr>
                        <a:t>ili</a:t>
                      </a:r>
                      <a:endParaRPr lang="en-US" sz="1400" dirty="0">
                        <a:latin typeface="+mj-lt"/>
                      </a:endParaRPr>
                    </a:p>
                    <a:p>
                      <a:pPr marL="0" marR="0" lvl="0" indent="0" algn="l">
                        <a:lnSpc>
                          <a:spcPct val="100000"/>
                        </a:lnSpc>
                        <a:spcBef>
                          <a:spcPts val="0"/>
                        </a:spcBef>
                        <a:spcAft>
                          <a:spcPts val="0"/>
                        </a:spcAft>
                        <a:buNone/>
                      </a:pPr>
                      <a:r>
                        <a:rPr lang="en-US" sz="1400" b="0" i="0" u="none" strike="noStrike" cap="none" noProof="0" dirty="0">
                          <a:latin typeface="+mj-lt"/>
                        </a:rPr>
                        <a:t> </a:t>
                      </a:r>
                      <a:r>
                        <a:rPr lang="en-US" sz="1400" b="0" i="0" u="none" strike="noStrike" cap="none" noProof="0" dirty="0" err="1">
                          <a:latin typeface="+mj-lt"/>
                        </a:rPr>
                        <a:t>prilagođeni</a:t>
                      </a:r>
                      <a:r>
                        <a:rPr lang="en-US" sz="1400" b="0" i="0" u="none" strike="noStrike" cap="none" noProof="0" dirty="0">
                          <a:latin typeface="+mj-lt"/>
                        </a:rPr>
                        <a:t> </a:t>
                      </a:r>
                      <a:r>
                        <a:rPr lang="en-US" sz="1400" b="0" i="0" u="none" strike="noStrike" cap="none" noProof="0" dirty="0" err="1">
                          <a:latin typeface="+mj-lt"/>
                        </a:rPr>
                        <a:t>nastavni</a:t>
                      </a:r>
                      <a:r>
                        <a:rPr lang="en-US" sz="1400" b="0" i="0" u="none" strike="noStrike" cap="none" noProof="0">
                          <a:latin typeface="+mj-lt"/>
                        </a:rPr>
                        <a:t> </a:t>
                      </a:r>
                      <a:r>
                        <a:rPr lang="en-US" sz="1400" b="0" i="0" u="none" strike="noStrike" cap="none" noProof="0" smtClean="0">
                          <a:latin typeface="+mj-lt"/>
                        </a:rPr>
                        <a:t>kurikulumum</a:t>
                      </a:r>
                      <a:r>
                        <a:rPr lang="en-US" sz="1400" b="0" i="0" u="none" strike="noStrike" cap="none" noProof="0" dirty="0">
                          <a:latin typeface="+mj-lt"/>
                        </a:rPr>
                        <a:t> s </a:t>
                      </a:r>
                      <a:r>
                        <a:rPr lang="en-US" sz="1400" b="0" i="0" u="none" strike="noStrike" cap="none" noProof="0" dirty="0" err="1">
                          <a:latin typeface="+mj-lt"/>
                        </a:rPr>
                        <a:t>očekivanom</a:t>
                      </a:r>
                      <a:r>
                        <a:rPr lang="en-US" sz="1400" b="0" i="0" u="none" strike="noStrike" cap="none" noProof="0" dirty="0">
                          <a:latin typeface="+mj-lt"/>
                        </a:rPr>
                        <a:t> </a:t>
                      </a:r>
                      <a:r>
                        <a:rPr lang="en-US" sz="1400" b="0" i="0" u="none" strike="noStrike" cap="none" noProof="0" dirty="0" err="1">
                          <a:latin typeface="+mj-lt"/>
                        </a:rPr>
                        <a:t>razinom</a:t>
                      </a:r>
                      <a:r>
                        <a:rPr lang="en-US" sz="1400" b="0" i="0" u="none" strike="noStrike" cap="none" noProof="0" dirty="0">
                          <a:latin typeface="+mj-lt"/>
                        </a:rPr>
                        <a:t> </a:t>
                      </a:r>
                      <a:r>
                        <a:rPr lang="en-US" sz="1400" b="0" i="0" u="none" strike="noStrike" cap="none" noProof="0" dirty="0" err="1">
                          <a:latin typeface="+mj-lt"/>
                        </a:rPr>
                        <a:t>uspjeha</a:t>
                      </a:r>
                      <a:r>
                        <a:rPr lang="en-US" sz="1400" b="0" i="0" u="none" strike="noStrike" cap="none" noProof="0" dirty="0">
                          <a:latin typeface="+mj-lt"/>
                        </a:rPr>
                        <a:t>, </a:t>
                      </a:r>
                      <a:r>
                        <a:rPr lang="en-US" sz="1400" b="0" i="0" u="none" strike="noStrike" cap="none" noProof="0" dirty="0" err="1">
                          <a:latin typeface="+mj-lt"/>
                        </a:rPr>
                        <a:t>kao</a:t>
                      </a:r>
                      <a:r>
                        <a:rPr lang="en-US" sz="1400" b="0" i="0" u="none" strike="noStrike" cap="none" noProof="0" dirty="0">
                          <a:latin typeface="+mj-lt"/>
                        </a:rPr>
                        <a:t> </a:t>
                      </a:r>
                      <a:r>
                        <a:rPr lang="en-US" sz="1400" b="0" i="0" u="none" strike="noStrike" cap="none" noProof="0" dirty="0" err="1">
                          <a:latin typeface="+mj-lt"/>
                        </a:rPr>
                        <a:t>i</a:t>
                      </a:r>
                      <a:r>
                        <a:rPr lang="en-US" sz="1400" b="0" i="0" u="none" strike="noStrike" cap="none" noProof="0" dirty="0">
                          <a:latin typeface="+mj-lt"/>
                        </a:rPr>
                        <a:t> </a:t>
                      </a:r>
                      <a:endParaRPr lang="en-US" sz="1400" dirty="0">
                        <a:latin typeface="+mj-lt"/>
                      </a:endParaRPr>
                    </a:p>
                    <a:p>
                      <a:pPr marL="0" marR="0" lvl="0" indent="0" algn="l">
                        <a:lnSpc>
                          <a:spcPct val="100000"/>
                        </a:lnSpc>
                        <a:spcBef>
                          <a:spcPts val="0"/>
                        </a:spcBef>
                        <a:spcAft>
                          <a:spcPts val="0"/>
                        </a:spcAft>
                        <a:buNone/>
                      </a:pPr>
                      <a:r>
                        <a:rPr lang="en-US" sz="1400" b="0" i="0" u="none" strike="noStrike" cap="none" noProof="0" dirty="0" err="1">
                          <a:latin typeface="+mj-lt"/>
                        </a:rPr>
                        <a:t>učenicima</a:t>
                      </a:r>
                      <a:r>
                        <a:rPr lang="en-US" sz="1400" b="0" i="0" u="none" strike="noStrike" cap="none" noProof="0" dirty="0">
                          <a:latin typeface="+mj-lt"/>
                        </a:rPr>
                        <a:t> </a:t>
                      </a:r>
                      <a:r>
                        <a:rPr lang="en-US" sz="1400" b="0" i="0" u="none" strike="noStrike" cap="none" noProof="0" dirty="0" err="1">
                          <a:latin typeface="+mj-lt"/>
                        </a:rPr>
                        <a:t>koji</a:t>
                      </a:r>
                      <a:r>
                        <a:rPr lang="en-US" sz="1400" b="0" i="0" u="none" strike="noStrike" cap="none" noProof="0" dirty="0">
                          <a:latin typeface="+mj-lt"/>
                        </a:rPr>
                        <a:t> </a:t>
                      </a:r>
                      <a:r>
                        <a:rPr lang="en-US" sz="1400" b="0" i="0" u="none" strike="noStrike" cap="none" noProof="0" dirty="0" err="1">
                          <a:latin typeface="+mj-lt"/>
                        </a:rPr>
                        <a:t>zbog</a:t>
                      </a:r>
                      <a:r>
                        <a:rPr lang="en-US" sz="1400" b="0" i="0" u="none" strike="noStrike" cap="none" noProof="0" dirty="0">
                          <a:latin typeface="+mj-lt"/>
                        </a:rPr>
                        <a:t> </a:t>
                      </a:r>
                      <a:r>
                        <a:rPr lang="en-US" sz="1400" b="0" i="0" u="none" strike="noStrike" cap="none" noProof="0" dirty="0" err="1">
                          <a:latin typeface="+mj-lt"/>
                        </a:rPr>
                        <a:t>odsutnosti</a:t>
                      </a:r>
                      <a:r>
                        <a:rPr lang="en-US" sz="1400" b="0" i="0" u="none" strike="noStrike" cap="none" noProof="0" dirty="0">
                          <a:latin typeface="+mj-lt"/>
                        </a:rPr>
                        <a:t> </a:t>
                      </a:r>
                      <a:r>
                        <a:rPr lang="en-US" sz="1400" b="0" i="0" u="none" strike="noStrike" cap="none" noProof="0" dirty="0" err="1">
                          <a:latin typeface="+mj-lt"/>
                        </a:rPr>
                        <a:t>nisu</a:t>
                      </a:r>
                      <a:r>
                        <a:rPr lang="en-US" sz="1400" b="0" i="0" u="none" strike="noStrike" cap="none" noProof="0" dirty="0">
                          <a:latin typeface="+mj-lt"/>
                        </a:rPr>
                        <a:t> </a:t>
                      </a:r>
                      <a:r>
                        <a:rPr lang="en-US" sz="1400" b="0" i="0" u="none" strike="noStrike" cap="none" noProof="0" dirty="0" err="1">
                          <a:latin typeface="+mj-lt"/>
                        </a:rPr>
                        <a:t>uspjeli</a:t>
                      </a:r>
                      <a:r>
                        <a:rPr lang="en-US" sz="1400" b="0" i="0" u="none" strike="noStrike" cap="none" noProof="0" dirty="0">
                          <a:latin typeface="+mj-lt"/>
                        </a:rPr>
                        <a:t> </a:t>
                      </a:r>
                      <a:r>
                        <a:rPr lang="en-US" sz="1400" b="0" i="0" u="none" strike="noStrike" cap="none" noProof="0" dirty="0" err="1">
                          <a:latin typeface="+mj-lt"/>
                        </a:rPr>
                        <a:t>usvojiti</a:t>
                      </a:r>
                      <a:r>
                        <a:rPr lang="en-US" sz="1400" b="0" i="0" u="none" strike="noStrike" cap="none" noProof="0" dirty="0">
                          <a:latin typeface="+mj-lt"/>
                        </a:rPr>
                        <a:t> </a:t>
                      </a:r>
                      <a:r>
                        <a:rPr lang="en-US" sz="1400" b="0" i="0" u="none" strike="noStrike" cap="none" noProof="0" dirty="0" err="1">
                          <a:latin typeface="+mj-lt"/>
                        </a:rPr>
                        <a:t>pojedine</a:t>
                      </a:r>
                      <a:r>
                        <a:rPr lang="en-US" sz="1400" b="0" i="0" u="none" strike="noStrike" cap="none" noProof="0" dirty="0">
                          <a:latin typeface="+mj-lt"/>
                        </a:rPr>
                        <a:t> </a:t>
                      </a:r>
                      <a:r>
                        <a:rPr lang="en-US" sz="1400" b="0" i="0" u="none" strike="noStrike" cap="none" noProof="0" dirty="0" err="1">
                          <a:latin typeface="+mj-lt"/>
                        </a:rPr>
                        <a:t>sadržaje</a:t>
                      </a:r>
                      <a:r>
                        <a:rPr lang="en-US" sz="1400" b="0" i="0" u="none" strike="noStrike" cap="none" noProof="0" dirty="0">
                          <a:latin typeface="+mj-lt"/>
                        </a:rPr>
                        <a:t>.</a:t>
                      </a:r>
                      <a:endParaRPr lang="en-US" sz="1400" dirty="0">
                        <a:latin typeface="+mj-lt"/>
                      </a:endParaRPr>
                    </a:p>
                    <a:p>
                      <a:pPr marL="0" marR="0" lvl="0" indent="0" algn="l">
                        <a:lnSpc>
                          <a:spcPct val="100000"/>
                        </a:lnSpc>
                        <a:spcBef>
                          <a:spcPts val="0"/>
                        </a:spcBef>
                        <a:spcAft>
                          <a:spcPts val="0"/>
                        </a:spcAft>
                        <a:buFont typeface="Verdana"/>
                        <a:buNone/>
                      </a:pPr>
                      <a:r>
                        <a:rPr lang="en" sz="1400" u="none" strike="noStrike" cap="none" dirty="0">
                          <a:latin typeface="+mj-lt"/>
                          <a:ea typeface="Times New Roman"/>
                          <a:cs typeface="Times New Roman"/>
                        </a:rPr>
                        <a:t>Olakšati</a:t>
                      </a:r>
                      <a:r>
                        <a:rPr lang="en" sz="1400" u="none" strike="noStrike" cap="none" dirty="0">
                          <a:latin typeface="+mj-lt"/>
                          <a:ea typeface="Times New Roman"/>
                          <a:cs typeface="Times New Roman"/>
                          <a:sym typeface="Times New Roman"/>
                        </a:rPr>
                        <a:t> usvajanje gradiva primjerenim zadacima, metodama i nastavnim sredstvima.</a:t>
                      </a:r>
                      <a:endParaRPr lang="en-US" sz="1400" u="none" strike="noStrike" cap="none" dirty="0">
                        <a:latin typeface="+mj-lt"/>
                      </a:endParaRPr>
                    </a:p>
                    <a:p>
                      <a:pPr marL="0" marR="0" lvl="0" indent="0" algn="l" rtl="0">
                        <a:lnSpc>
                          <a:spcPct val="100000"/>
                        </a:lnSpc>
                        <a:spcBef>
                          <a:spcPts val="0"/>
                        </a:spcBef>
                        <a:spcAft>
                          <a:spcPts val="0"/>
                        </a:spcAft>
                        <a:buClr>
                          <a:srgbClr val="000000"/>
                        </a:buClr>
                        <a:buSzPts val="400"/>
                        <a:buFont typeface="Verdana"/>
                        <a:buNone/>
                      </a:pPr>
                      <a:r>
                        <a:rPr lang="en" sz="1400" u="none" strike="noStrike" cap="none" dirty="0">
                          <a:latin typeface="+mj-lt"/>
                          <a:ea typeface="Times New Roman"/>
                          <a:cs typeface="Times New Roman"/>
                          <a:sym typeface="Times New Roman"/>
                        </a:rPr>
                        <a:t>Omogućiti učenicima napredovanje u skladu s njihovim sposobnostima</a:t>
                      </a:r>
                      <a:r>
                        <a:rPr lang="en" sz="1400" u="none" strike="noStrike" cap="none" dirty="0" smtClean="0">
                          <a:latin typeface="+mj-lt"/>
                          <a:ea typeface="Times New Roman"/>
                          <a:cs typeface="Times New Roman"/>
                          <a:sym typeface="Times New Roman"/>
                        </a:rPr>
                        <a:t>.</a:t>
                      </a:r>
                      <a:endParaRPr lang="hr-HR" sz="1400" u="none" strike="noStrike" cap="none" dirty="0" smtClean="0">
                        <a:latin typeface="+mj-lt"/>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
                        <a:buFont typeface="Verdana"/>
                        <a:buNone/>
                      </a:pP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3296">
                <a:tc>
                  <a:txBody>
                    <a:bodyPr/>
                    <a:lstStyle/>
                    <a:p>
                      <a:pPr marL="0" marR="0" lvl="0" indent="0" algn="l" rtl="0">
                        <a:lnSpc>
                          <a:spcPct val="100000"/>
                        </a:lnSpc>
                        <a:spcBef>
                          <a:spcPts val="0"/>
                        </a:spcBef>
                        <a:spcAft>
                          <a:spcPts val="0"/>
                        </a:spcAft>
                        <a:buFont typeface="Verdana"/>
                        <a:buNone/>
                      </a:pPr>
                      <a:r>
                        <a:rPr lang="en" sz="1600" b="1" u="none" strike="noStrike" cap="none" dirty="0">
                          <a:latin typeface="Times New Roman"/>
                          <a:ea typeface="Times New Roman"/>
                          <a:cs typeface="Times New Roman"/>
                          <a:sym typeface="Times New Roman"/>
                        </a:rPr>
                        <a:t>NOSITELJI</a:t>
                      </a:r>
                      <a:r>
                        <a:rPr lang="en" sz="1600" b="1" u="none" strike="noStrike" cap="none" dirty="0">
                          <a:latin typeface="Times New Roman"/>
                          <a:ea typeface="Times New Roman"/>
                          <a:cs typeface="Times New Roman"/>
                        </a:rPr>
                        <a:t> </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a:lnSpc>
                          <a:spcPct val="114999"/>
                        </a:lnSpc>
                        <a:spcBef>
                          <a:spcPts val="0"/>
                        </a:spcBef>
                        <a:spcAft>
                          <a:spcPts val="0"/>
                        </a:spcAft>
                        <a:buNone/>
                      </a:pPr>
                      <a:r>
                        <a:rPr lang="en-US" sz="1400" u="none" strike="noStrike" cap="none" dirty="0" err="1">
                          <a:solidFill>
                            <a:schemeClr val="dk1"/>
                          </a:solidFill>
                          <a:latin typeface="+mj-lt"/>
                          <a:cs typeface="Times New Roman"/>
                        </a:rPr>
                        <a:t>Mirta</a:t>
                      </a:r>
                      <a:r>
                        <a:rPr lang="en-US" sz="1400" u="none" strike="noStrike" cap="none" dirty="0">
                          <a:solidFill>
                            <a:schemeClr val="dk1"/>
                          </a:solidFill>
                          <a:latin typeface="+mj-lt"/>
                          <a:cs typeface="Times New Roman"/>
                        </a:rPr>
                        <a:t> </a:t>
                      </a:r>
                      <a:r>
                        <a:rPr lang="en-US" sz="1400" u="none" strike="noStrike" cap="none" dirty="0" err="1">
                          <a:solidFill>
                            <a:schemeClr val="dk1"/>
                          </a:solidFill>
                          <a:latin typeface="+mj-lt"/>
                          <a:cs typeface="Times New Roman"/>
                        </a:rPr>
                        <a:t>Grgić-Mešić</a:t>
                      </a:r>
                      <a:r>
                        <a:rPr lang="en-US" sz="1400" u="none" strike="noStrike" cap="none" dirty="0">
                          <a:solidFill>
                            <a:schemeClr val="dk1"/>
                          </a:solidFill>
                          <a:latin typeface="+mj-lt"/>
                          <a:cs typeface="Times New Roman"/>
                        </a:rPr>
                        <a:t>, </a:t>
                      </a:r>
                      <a:r>
                        <a:rPr lang="en-US" sz="1400" u="none" strike="noStrike" cap="none" dirty="0" err="1">
                          <a:solidFill>
                            <a:schemeClr val="dk1"/>
                          </a:solidFill>
                          <a:latin typeface="+mj-lt"/>
                          <a:cs typeface="Times New Roman"/>
                        </a:rPr>
                        <a:t>Zorka</a:t>
                      </a:r>
                      <a:r>
                        <a:rPr lang="en-US" sz="1400" u="none" strike="noStrike" cap="none" dirty="0">
                          <a:solidFill>
                            <a:schemeClr val="dk1"/>
                          </a:solidFill>
                          <a:latin typeface="+mj-lt"/>
                          <a:cs typeface="Times New Roman"/>
                        </a:rPr>
                        <a:t> </a:t>
                      </a:r>
                      <a:r>
                        <a:rPr lang="en-US" sz="1400" u="none" strike="noStrike" cap="none" dirty="0" err="1">
                          <a:solidFill>
                            <a:schemeClr val="dk1"/>
                          </a:solidFill>
                          <a:latin typeface="+mj-lt"/>
                          <a:cs typeface="Times New Roman"/>
                        </a:rPr>
                        <a:t>Brekalo</a:t>
                      </a:r>
                      <a:r>
                        <a:rPr lang="en-US" sz="1400" u="none" strike="noStrike" cap="none" dirty="0">
                          <a:solidFill>
                            <a:schemeClr val="dk1"/>
                          </a:solidFill>
                          <a:latin typeface="+mj-lt"/>
                          <a:cs typeface="Times New Roman"/>
                        </a:rPr>
                        <a:t>, Irena </a:t>
                      </a:r>
                      <a:r>
                        <a:rPr lang="en-US" sz="1400" u="none" strike="noStrike" cap="none" dirty="0" err="1">
                          <a:solidFill>
                            <a:schemeClr val="dk1"/>
                          </a:solidFill>
                          <a:latin typeface="+mj-lt"/>
                          <a:cs typeface="Times New Roman"/>
                        </a:rPr>
                        <a:t>Koružnjak</a:t>
                      </a:r>
                      <a:r>
                        <a:rPr lang="en-US" sz="1400" u="none" strike="noStrike" cap="none" dirty="0">
                          <a:solidFill>
                            <a:schemeClr val="dk1"/>
                          </a:solidFill>
                          <a:latin typeface="+mj-lt"/>
                          <a:cs typeface="Times New Roman"/>
                        </a:rPr>
                        <a:t>, </a:t>
                      </a:r>
                      <a:r>
                        <a:rPr lang="en-US" sz="1400" u="none" strike="noStrike" cap="none" dirty="0" err="1">
                          <a:solidFill>
                            <a:schemeClr val="dk1"/>
                          </a:solidFill>
                          <a:latin typeface="+mj-lt"/>
                          <a:cs typeface="Times New Roman"/>
                        </a:rPr>
                        <a:t>Danijela</a:t>
                      </a:r>
                      <a:r>
                        <a:rPr lang="en-US" sz="1400" u="none" strike="noStrike" cap="none" dirty="0">
                          <a:solidFill>
                            <a:schemeClr val="dk1"/>
                          </a:solidFill>
                          <a:latin typeface="+mj-lt"/>
                          <a:cs typeface="Times New Roman"/>
                        </a:rPr>
                        <a:t> </a:t>
                      </a:r>
                      <a:r>
                        <a:rPr lang="en-US" sz="1400" u="none" strike="noStrike" cap="none" dirty="0" err="1">
                          <a:solidFill>
                            <a:schemeClr val="dk1"/>
                          </a:solidFill>
                          <a:latin typeface="+mj-lt"/>
                          <a:cs typeface="Times New Roman"/>
                        </a:rPr>
                        <a:t>Crnjac</a:t>
                      </a:r>
                      <a:endParaRPr sz="1400" dirty="0">
                        <a:latin typeface="+mj-lt"/>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10183">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NAČIN REALIACIJE</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Kroz sate dopunske nastave korištenjem različitih nastavnih metoda</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(metoda</a:t>
                      </a:r>
                      <a:r>
                        <a:rPr lang="en" sz="1400" u="none" strike="noStrike" cap="none" dirty="0">
                          <a:latin typeface="+mj-lt"/>
                          <a:ea typeface="Times New Roman"/>
                          <a:cs typeface="Times New Roman"/>
                        </a:rPr>
                        <a:t> razgovora, rada </a:t>
                      </a:r>
                      <a:r>
                        <a:rPr lang="en" sz="1400" u="none" strike="noStrike" cap="none" dirty="0">
                          <a:latin typeface="+mj-lt"/>
                          <a:ea typeface="Times New Roman"/>
                          <a:cs typeface="Times New Roman"/>
                          <a:sym typeface="Times New Roman"/>
                        </a:rPr>
                        <a:t>na </a:t>
                      </a:r>
                      <a:r>
                        <a:rPr lang="en" sz="1400" u="none" strike="noStrike" cap="none" dirty="0">
                          <a:latin typeface="+mj-lt"/>
                          <a:ea typeface="Times New Roman"/>
                          <a:cs typeface="Times New Roman"/>
                        </a:rPr>
                        <a:t>tekstu, demonstracije,</a:t>
                      </a:r>
                      <a:r>
                        <a:rPr lang="en" sz="1400" u="none" strike="noStrike" cap="none" dirty="0">
                          <a:latin typeface="+mj-lt"/>
                          <a:ea typeface="Times New Roman"/>
                          <a:cs typeface="Times New Roman"/>
                          <a:sym typeface="Times New Roman"/>
                        </a:rPr>
                        <a:t> usmenog i pismenog individualnog rada, </a:t>
                      </a:r>
                      <a:r>
                        <a:rPr lang="en" sz="1400" u="none" strike="noStrike" cap="none" dirty="0">
                          <a:latin typeface="+mj-lt"/>
                          <a:ea typeface="Times New Roman"/>
                          <a:cs typeface="Times New Roman"/>
                        </a:rPr>
                        <a:t>rada</a:t>
                      </a:r>
                      <a:r>
                        <a:rPr lang="en" sz="1400" u="none" strike="noStrike" cap="none" dirty="0">
                          <a:latin typeface="+mj-lt"/>
                          <a:ea typeface="Times New Roman"/>
                          <a:cs typeface="Times New Roman"/>
                          <a:sym typeface="Times New Roman"/>
                        </a:rPr>
                        <a:t> u paru i manjim skupinama, rad s učenicima prema potrebi</a:t>
                      </a:r>
                      <a:r>
                        <a:rPr lang="en" sz="1400" u="none" strike="noStrike" cap="none" dirty="0" smtClean="0">
                          <a:latin typeface="+mj-lt"/>
                          <a:ea typeface="Times New Roman"/>
                          <a:cs typeface="Times New Roman"/>
                          <a:sym typeface="Times New Roman"/>
                        </a:rPr>
                        <a:t>).</a:t>
                      </a:r>
                      <a:endParaRPr lang="hr-HR" sz="1400" u="none" strike="noStrike" cap="none" dirty="0" smtClean="0">
                        <a:latin typeface="+mj-lt"/>
                        <a:ea typeface="Times New Roman"/>
                        <a:cs typeface="Times New Roman"/>
                        <a:sym typeface="Times New Roman"/>
                      </a:endParaRPr>
                    </a:p>
                    <a:p>
                      <a:pPr marL="0" marR="0" lvl="0" indent="0" algn="l" rtl="0">
                        <a:lnSpc>
                          <a:spcPct val="100000"/>
                        </a:lnSpc>
                        <a:spcBef>
                          <a:spcPts val="0"/>
                        </a:spcBef>
                        <a:spcAft>
                          <a:spcPts val="0"/>
                        </a:spcAft>
                        <a:buFont typeface="Verdana"/>
                        <a:buNone/>
                      </a:pPr>
                      <a:endParaRP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6567">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VREMENIK</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hr-HR" sz="1400" u="none" strike="noStrike" cap="none" dirty="0">
                          <a:latin typeface="+mj-lt"/>
                          <a:ea typeface="Times New Roman"/>
                          <a:cs typeface="Times New Roman"/>
                          <a:sym typeface="Times New Roman"/>
                        </a:rPr>
                        <a:t>Tijekom nastavne godine </a:t>
                      </a:r>
                      <a:r>
                        <a:rPr lang="hr-HR" sz="1400" u="none" strike="noStrike" cap="none" dirty="0">
                          <a:latin typeface="+mj-lt"/>
                          <a:ea typeface="Times New Roman"/>
                          <a:cs typeface="Times New Roman"/>
                        </a:rPr>
                        <a:t>2022/2023</a:t>
                      </a:r>
                      <a:r>
                        <a:rPr lang="hr-HR" sz="1400" u="none" strike="noStrike" cap="none" dirty="0">
                          <a:latin typeface="+mj-lt"/>
                          <a:ea typeface="Times New Roman"/>
                          <a:cs typeface="Times New Roman"/>
                          <a:sym typeface="Times New Roman"/>
                        </a:rPr>
                        <a:t>., svaki </a:t>
                      </a:r>
                      <a:r>
                        <a:rPr lang="hr-HR" sz="1400" u="none" strike="noStrike" cap="none" dirty="0">
                          <a:latin typeface="+mj-lt"/>
                          <a:ea typeface="Times New Roman"/>
                          <a:cs typeface="Times New Roman"/>
                        </a:rPr>
                        <a:t> </a:t>
                      </a:r>
                      <a:r>
                        <a:rPr lang="hr-HR" sz="1400" u="none" strike="noStrike" cap="none" dirty="0">
                          <a:latin typeface="+mj-lt"/>
                          <a:ea typeface="Times New Roman"/>
                          <a:cs typeface="Times New Roman"/>
                          <a:sym typeface="Times New Roman"/>
                        </a:rPr>
                        <a:t>tjedan jedan školski sat</a:t>
                      </a:r>
                      <a:endParaRPr lang="hr-HR" sz="1400" u="none" strike="noStrike" cap="none" dirty="0">
                        <a:latin typeface="+mj-lt"/>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9133">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TROŠKOVNIK</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cs typeface="Times New Roman"/>
                        </a:rPr>
                        <a:t>Umnožavanje radnih materijala (fotokopirni papir</a:t>
                      </a:r>
                      <a:r>
                        <a:rPr lang="en" sz="1400" u="none" strike="noStrike" cap="none" dirty="0" smtClean="0">
                          <a:latin typeface="+mj-lt"/>
                          <a:cs typeface="Times New Roman"/>
                        </a:rPr>
                        <a:t>).</a:t>
                      </a:r>
                      <a:endParaRPr lang="hr-HR" sz="1400" u="none" strike="noStrike" cap="none" dirty="0" smtClean="0">
                        <a:latin typeface="+mj-lt"/>
                        <a:cs typeface="Times New Roman"/>
                      </a:endParaRPr>
                    </a:p>
                    <a:p>
                      <a:pPr marL="0" marR="0" lvl="0" indent="0" algn="l" rtl="0">
                        <a:lnSpc>
                          <a:spcPct val="100000"/>
                        </a:lnSpc>
                        <a:spcBef>
                          <a:spcPts val="0"/>
                        </a:spcBef>
                        <a:spcAft>
                          <a:spcPts val="0"/>
                        </a:spcAft>
                        <a:buFont typeface="Verdana"/>
                        <a:buNone/>
                      </a:pPr>
                      <a:endParaRPr lang="en" sz="1400" u="none" strike="noStrike" cap="none" dirty="0">
                        <a:latin typeface="+mj-lt"/>
                        <a:cs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10183">
                <a:tc>
                  <a:txBody>
                    <a:bodyPr/>
                    <a:lstStyle/>
                    <a:p>
                      <a:pPr marL="0" marR="0" lvl="0" indent="0" algn="l" rtl="0">
                        <a:lnSpc>
                          <a:spcPct val="100000"/>
                        </a:lnSpc>
                        <a:spcBef>
                          <a:spcPts val="0"/>
                        </a:spcBef>
                        <a:spcAft>
                          <a:spcPts val="0"/>
                        </a:spcAft>
                        <a:buClr>
                          <a:srgbClr val="000000"/>
                        </a:buClr>
                        <a:buSzPts val="400"/>
                        <a:buFont typeface="Verdana"/>
                        <a:buNone/>
                      </a:pPr>
                      <a:r>
                        <a:rPr lang="en" sz="1600" b="1" u="none" strike="noStrike" cap="none" dirty="0">
                          <a:latin typeface="Times New Roman"/>
                          <a:ea typeface="Times New Roman"/>
                          <a:cs typeface="Times New Roman"/>
                          <a:sym typeface="Times New Roman"/>
                        </a:rPr>
                        <a:t>VREDNOVANJE I KORIŠTENJE REZULTATA RADA</a:t>
                      </a:r>
                      <a:endParaRPr sz="1350" u="none" strike="noStrike" cap="none" dirty="0"/>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Unapređenje individualnog razvoja učeničkih sposobnosti.</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rPr>
                        <a:t> </a:t>
                      </a:r>
                      <a:endParaRPr sz="1400" u="none" strike="noStrike" cap="none" dirty="0">
                        <a:latin typeface="+mj-lt"/>
                      </a:endParaRPr>
                    </a:p>
                    <a:p>
                      <a:pPr marL="0" marR="0" lvl="0" indent="0" algn="l" rtl="0">
                        <a:lnSpc>
                          <a:spcPct val="100000"/>
                        </a:lnSpc>
                        <a:spcBef>
                          <a:spcPts val="0"/>
                        </a:spcBef>
                        <a:spcAft>
                          <a:spcPts val="0"/>
                        </a:spcAft>
                        <a:buFont typeface="Verdana"/>
                        <a:buNone/>
                      </a:pPr>
                      <a:r>
                        <a:rPr lang="en" sz="1400" u="none" strike="noStrike" cap="none" dirty="0">
                          <a:latin typeface="+mj-lt"/>
                          <a:ea typeface="Times New Roman"/>
                          <a:cs typeface="Times New Roman"/>
                          <a:sym typeface="Times New Roman"/>
                        </a:rPr>
                        <a:t>Određivanje smjernica daljnjeg rada na redovnoj i dopunskoj nastavi.</a:t>
                      </a:r>
                      <a:r>
                        <a:rPr lang="en" sz="1400" u="none" strike="noStrike" cap="none" dirty="0">
                          <a:latin typeface="+mj-lt"/>
                          <a:ea typeface="Times New Roman"/>
                          <a:cs typeface="Times New Roman"/>
                        </a:rPr>
                        <a:t>  </a:t>
                      </a:r>
                      <a:endParaRPr sz="1400"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75"/>
                        <a:buFont typeface="Times New Roman"/>
                        <a:buNone/>
                      </a:pPr>
                      <a:r>
                        <a:rPr lang="en" sz="1400" u="none" strike="noStrike" cap="none" dirty="0">
                          <a:solidFill>
                            <a:schemeClr val="dk1"/>
                          </a:solidFill>
                          <a:latin typeface="+mj-lt"/>
                          <a:ea typeface="Times New Roman"/>
                          <a:cs typeface="Times New Roman"/>
                          <a:sym typeface="Times New Roman"/>
                        </a:rPr>
                        <a:t>Kontinuirano praćenje individualnog napretka učenika u odnosu na početno stanje</a:t>
                      </a:r>
                      <a:r>
                        <a:rPr lang="en" sz="1400" u="none" strike="noStrike" cap="none" dirty="0" smtClean="0">
                          <a:solidFill>
                            <a:schemeClr val="dk1"/>
                          </a:solidFill>
                          <a:latin typeface="+mj-lt"/>
                          <a:ea typeface="Times New Roman"/>
                          <a:cs typeface="Times New Roman"/>
                          <a:sym typeface="Times New Roman"/>
                        </a:rPr>
                        <a:t>.</a:t>
                      </a:r>
                      <a:endParaRPr lang="hr-HR" sz="1400" u="none" strike="noStrike" cap="none" dirty="0" smtClean="0">
                        <a:solidFill>
                          <a:schemeClr val="dk1"/>
                        </a:solidFill>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75"/>
                        <a:buFont typeface="Times New Roman"/>
                        <a:buNone/>
                      </a:pPr>
                      <a:endParaRPr sz="1400" u="none" strike="noStrike" cap="none" dirty="0">
                        <a:latin typeface="+mj-lt"/>
                        <a:ea typeface="Times New Roman"/>
                        <a:cs typeface="Times New Roman"/>
                        <a:sym typeface="Times New Roman"/>
                      </a:endParaRPr>
                    </a:p>
                  </a:txBody>
                  <a:tcPr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77345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E8D17A-249E-5A39-5A74-2C0CBE45D9B6}"/>
              </a:ext>
            </a:extLst>
          </p:cNvPr>
          <p:cNvGraphicFramePr>
            <a:graphicFrameLocks noGrp="1"/>
          </p:cNvGraphicFramePr>
          <p:nvPr>
            <p:extLst>
              <p:ext uri="{D42A27DB-BD31-4B8C-83A1-F6EECF244321}">
                <p14:modId xmlns:p14="http://schemas.microsoft.com/office/powerpoint/2010/main" val="2914709086"/>
              </p:ext>
            </p:extLst>
          </p:nvPr>
        </p:nvGraphicFramePr>
        <p:xfrm>
          <a:off x="287769" y="137910"/>
          <a:ext cx="8581911" cy="6496156"/>
        </p:xfrm>
        <a:graphic>
          <a:graphicData uri="http://schemas.openxmlformats.org/drawingml/2006/table">
            <a:tbl>
              <a:tblPr firstRow="1" bandRow="1">
                <a:tableStyleId>{B2E6745A-B9C5-42E0-A17B-FDAA3278ED7C}</a:tableStyleId>
              </a:tblPr>
              <a:tblGrid>
                <a:gridCol w="2371455">
                  <a:extLst>
                    <a:ext uri="{9D8B030D-6E8A-4147-A177-3AD203B41FA5}">
                      <a16:colId xmlns:a16="http://schemas.microsoft.com/office/drawing/2014/main" val="3308539439"/>
                    </a:ext>
                  </a:extLst>
                </a:gridCol>
                <a:gridCol w="6210456">
                  <a:extLst>
                    <a:ext uri="{9D8B030D-6E8A-4147-A177-3AD203B41FA5}">
                      <a16:colId xmlns:a16="http://schemas.microsoft.com/office/drawing/2014/main" val="659306360"/>
                    </a:ext>
                  </a:extLst>
                </a:gridCol>
              </a:tblGrid>
              <a:tr h="647653">
                <a:tc>
                  <a:txBody>
                    <a:bodyPr/>
                    <a:lstStyle/>
                    <a:p>
                      <a:pPr algn="l" rtl="0" fontAlgn="base"/>
                      <a:r>
                        <a:rPr lang="en-US" sz="1600" b="1" u="none" strike="noStrike" dirty="0">
                          <a:effectLst/>
                          <a:latin typeface="+mj-lt"/>
                        </a:rPr>
                        <a:t>NAZIV AKTIVNOSTI</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ase"/>
                      <a:r>
                        <a:rPr lang="en-US" sz="1600" b="1" u="none" strike="noStrike" dirty="0">
                          <a:effectLst/>
                          <a:latin typeface="+mj-lt"/>
                        </a:rPr>
                        <a:t>DOPUNSKA NASTAVA ENGLESKOG JEZIKA </a:t>
                      </a:r>
                      <a:endParaRPr lang="hr-HR" sz="1600" b="1" u="none" strike="noStrike" dirty="0" smtClean="0">
                        <a:effectLst/>
                        <a:latin typeface="+mj-lt"/>
                      </a:endParaRPr>
                    </a:p>
                    <a:p>
                      <a:pPr algn="ctr" rtl="0" fontAlgn="base"/>
                      <a:r>
                        <a:rPr lang="en-US" sz="1600" b="1" u="none" strike="noStrike" dirty="0" err="1" smtClean="0">
                          <a:effectLst/>
                          <a:latin typeface="+mj-lt"/>
                        </a:rPr>
                        <a:t>za</a:t>
                      </a:r>
                      <a:r>
                        <a:rPr lang="en-US" sz="1600" b="1" u="none" strike="noStrike" dirty="0" smtClean="0">
                          <a:effectLst/>
                          <a:latin typeface="+mj-lt"/>
                        </a:rPr>
                        <a:t> </a:t>
                      </a:r>
                      <a:r>
                        <a:rPr lang="en-US" sz="1600" b="1" u="none" strike="noStrike" dirty="0" err="1" smtClean="0">
                          <a:effectLst/>
                          <a:latin typeface="+mj-lt"/>
                        </a:rPr>
                        <a:t>učenike</a:t>
                      </a:r>
                      <a:r>
                        <a:rPr lang="en-US" sz="1600" b="1" u="none" strike="noStrike" dirty="0" smtClean="0">
                          <a:effectLst/>
                          <a:latin typeface="+mj-lt"/>
                        </a:rPr>
                        <a:t> </a:t>
                      </a:r>
                      <a:r>
                        <a:rPr lang="hr-HR" sz="1600" b="1" u="none" strike="noStrike" dirty="0" smtClean="0">
                          <a:effectLst/>
                          <a:latin typeface="+mj-lt"/>
                        </a:rPr>
                        <a:t>prvog</a:t>
                      </a:r>
                      <a:r>
                        <a:rPr lang="en-US" sz="1600" b="1" u="none" strike="noStrike" dirty="0" smtClean="0">
                          <a:effectLst/>
                          <a:latin typeface="+mj-lt"/>
                        </a:rPr>
                        <a:t> </a:t>
                      </a:r>
                      <a:r>
                        <a:rPr lang="en-US" sz="1600" b="1" u="none" strike="noStrike" dirty="0" err="1" smtClean="0">
                          <a:effectLst/>
                          <a:latin typeface="+mj-lt"/>
                        </a:rPr>
                        <a:t>razreda</a:t>
                      </a:r>
                      <a:r>
                        <a:rPr lang="en-US" sz="1600" dirty="0" smtClean="0">
                          <a:effectLst/>
                          <a:latin typeface="+mj-lt"/>
                        </a:rPr>
                        <a:t>​</a:t>
                      </a:r>
                      <a:endParaRPr lang="en-US" sz="1600"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13590536"/>
                  </a:ext>
                </a:extLst>
              </a:tr>
              <a:tr h="1157925">
                <a:tc>
                  <a:txBody>
                    <a:bodyPr/>
                    <a:lstStyle/>
                    <a:p>
                      <a:pPr algn="l" rtl="0" fontAlgn="base"/>
                      <a:r>
                        <a:rPr lang="en-US" sz="1600" b="1" u="none" strike="noStrike" dirty="0">
                          <a:effectLst/>
                          <a:latin typeface="+mj-lt"/>
                        </a:rPr>
                        <a:t>CILJ AKTIVNOSTI</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Osposobljavanje</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a:t>
                      </a:r>
                      <a:r>
                        <a:rPr lang="en-US" u="none" strike="noStrike" dirty="0" err="1">
                          <a:effectLst/>
                          <a:latin typeface="+mj-lt"/>
                        </a:rPr>
                        <a:t>za</a:t>
                      </a:r>
                      <a:r>
                        <a:rPr lang="en-US" u="none" strike="noStrike" dirty="0">
                          <a:effectLst/>
                          <a:latin typeface="+mj-lt"/>
                        </a:rPr>
                        <a:t> </a:t>
                      </a:r>
                      <a:r>
                        <a:rPr lang="en-US" u="none" strike="noStrike" dirty="0" err="1">
                          <a:effectLst/>
                          <a:latin typeface="+mj-lt"/>
                        </a:rPr>
                        <a:t>samostalan</a:t>
                      </a:r>
                      <a:r>
                        <a:rPr lang="en-US" u="none" strike="noStrike" dirty="0">
                          <a:effectLst/>
                          <a:latin typeface="+mj-lt"/>
                        </a:rPr>
                        <a:t> rad </a:t>
                      </a:r>
                      <a:r>
                        <a:rPr lang="en-US" u="none" strike="noStrike" dirty="0" err="1">
                          <a:effectLst/>
                          <a:latin typeface="+mj-lt"/>
                        </a:rPr>
                        <a:t>te</a:t>
                      </a:r>
                      <a:r>
                        <a:rPr lang="en-US" u="none" strike="noStrike" dirty="0">
                          <a:effectLst/>
                          <a:latin typeface="+mj-lt"/>
                        </a:rPr>
                        <a:t> </a:t>
                      </a:r>
                      <a:r>
                        <a:rPr lang="en-US" u="none" strike="noStrike" dirty="0" err="1">
                          <a:effectLst/>
                          <a:latin typeface="+mj-lt"/>
                        </a:rPr>
                        <a:t>usvajanje</a:t>
                      </a:r>
                      <a:r>
                        <a:rPr lang="en-US" u="none" strike="noStrike" dirty="0">
                          <a:effectLst/>
                          <a:latin typeface="+mj-lt"/>
                        </a:rPr>
                        <a:t> </a:t>
                      </a:r>
                      <a:r>
                        <a:rPr lang="en-US" u="none" strike="noStrike" dirty="0" err="1">
                          <a:effectLst/>
                          <a:latin typeface="+mj-lt"/>
                        </a:rPr>
                        <a:t>planiranih</a:t>
                      </a:r>
                      <a:r>
                        <a:rPr lang="en-US" u="none" strike="noStrike" dirty="0">
                          <a:effectLst/>
                          <a:latin typeface="+mj-lt"/>
                        </a:rPr>
                        <a:t> </a:t>
                      </a:r>
                      <a:r>
                        <a:rPr lang="en-US" u="none" strike="noStrike" dirty="0" err="1">
                          <a:effectLst/>
                          <a:latin typeface="+mj-lt"/>
                        </a:rPr>
                        <a:t>ishoda</a:t>
                      </a:r>
                      <a:r>
                        <a:rPr lang="en-US" u="none" strike="noStrike" dirty="0">
                          <a:effectLst/>
                          <a:latin typeface="+mj-lt"/>
                        </a:rPr>
                        <a:t>. </a:t>
                      </a:r>
                      <a:r>
                        <a:rPr lang="en-US" u="none" strike="noStrike" dirty="0" err="1">
                          <a:effectLst/>
                          <a:latin typeface="+mj-lt"/>
                        </a:rPr>
                        <a:t>Nadoknaditi</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utvrditi</a:t>
                      </a:r>
                      <a:r>
                        <a:rPr lang="en-US" u="none" strike="noStrike" dirty="0">
                          <a:effectLst/>
                          <a:latin typeface="+mj-lt"/>
                        </a:rPr>
                        <a:t> </a:t>
                      </a:r>
                      <a:r>
                        <a:rPr lang="en-US" u="none" strike="noStrike" dirty="0" err="1">
                          <a:effectLst/>
                          <a:latin typeface="+mj-lt"/>
                        </a:rPr>
                        <a:t>znanje</a:t>
                      </a:r>
                      <a:r>
                        <a:rPr lang="en-US" u="none" strike="noStrike" dirty="0">
                          <a:effectLst/>
                          <a:latin typeface="+mj-lt"/>
                        </a:rPr>
                        <a:t> </a:t>
                      </a:r>
                      <a:r>
                        <a:rPr lang="en-US" u="none" strike="noStrike" dirty="0" err="1">
                          <a:effectLst/>
                          <a:latin typeface="+mj-lt"/>
                        </a:rPr>
                        <a:t>radi</a:t>
                      </a:r>
                      <a:r>
                        <a:rPr lang="en-US" u="none" strike="noStrike" dirty="0">
                          <a:effectLst/>
                          <a:latin typeface="+mj-lt"/>
                        </a:rPr>
                        <a:t> </a:t>
                      </a:r>
                      <a:r>
                        <a:rPr lang="en-US" u="none" strike="noStrike" dirty="0" err="1">
                          <a:effectLst/>
                          <a:latin typeface="+mj-lt"/>
                        </a:rPr>
                        <a:t>lakšeg</a:t>
                      </a:r>
                      <a:r>
                        <a:rPr lang="en-US" u="none" strike="noStrike" dirty="0">
                          <a:effectLst/>
                          <a:latin typeface="+mj-lt"/>
                        </a:rPr>
                        <a:t> </a:t>
                      </a:r>
                      <a:r>
                        <a:rPr lang="en-US" u="none" strike="noStrike" dirty="0" err="1">
                          <a:effectLst/>
                          <a:latin typeface="+mj-lt"/>
                        </a:rPr>
                        <a:t>savladavanje</a:t>
                      </a:r>
                      <a:r>
                        <a:rPr lang="en-US" u="none" strike="noStrike" dirty="0">
                          <a:effectLst/>
                          <a:latin typeface="+mj-lt"/>
                        </a:rPr>
                        <a:t> </a:t>
                      </a:r>
                      <a:r>
                        <a:rPr lang="en-US" u="none" strike="noStrike" dirty="0" err="1">
                          <a:effectLst/>
                          <a:latin typeface="+mj-lt"/>
                        </a:rPr>
                        <a:t>nastavnog</a:t>
                      </a:r>
                      <a:r>
                        <a:rPr lang="en-US" u="none" strike="noStrike" dirty="0">
                          <a:effectLst/>
                          <a:latin typeface="+mj-lt"/>
                        </a:rPr>
                        <a:t> </a:t>
                      </a:r>
                      <a:r>
                        <a:rPr lang="en-US" u="none" strike="noStrike" dirty="0" err="1">
                          <a:effectLst/>
                          <a:latin typeface="+mj-lt"/>
                        </a:rPr>
                        <a:t>programa</a:t>
                      </a:r>
                      <a:r>
                        <a:rPr lang="en-US" u="none" strike="noStrike" dirty="0">
                          <a:effectLst/>
                          <a:latin typeface="+mj-lt"/>
                        </a:rPr>
                        <a:t> </a:t>
                      </a:r>
                      <a:r>
                        <a:rPr lang="en-US" u="none" strike="noStrike" dirty="0" err="1">
                          <a:effectLst/>
                          <a:latin typeface="+mj-lt"/>
                        </a:rPr>
                        <a:t>pojedinih</a:t>
                      </a:r>
                      <a:r>
                        <a:rPr lang="en-US" u="none" strike="noStrike">
                          <a:effectLst/>
                          <a:latin typeface="+mj-lt"/>
                        </a:rPr>
                        <a:t> </a:t>
                      </a:r>
                      <a:r>
                        <a:rPr lang="en-US" u="none" strike="noStrike" smtClean="0">
                          <a:effectLst/>
                          <a:latin typeface="+mj-lt"/>
                        </a:rPr>
                        <a:t>kurikulumuma</a:t>
                      </a:r>
                      <a:r>
                        <a:rPr lang="en-US" u="none" strike="noStrike" dirty="0">
                          <a:effectLst/>
                          <a:latin typeface="+mj-lt"/>
                        </a:rPr>
                        <a:t>. </a:t>
                      </a:r>
                      <a:r>
                        <a:rPr lang="en-US" u="none" strike="noStrike" dirty="0" err="1">
                          <a:effectLst/>
                          <a:latin typeface="+mj-lt"/>
                        </a:rPr>
                        <a:t>Uputiti</a:t>
                      </a:r>
                      <a:r>
                        <a:rPr lang="en-US" u="none" strike="noStrike" dirty="0">
                          <a:effectLst/>
                          <a:latin typeface="+mj-lt"/>
                        </a:rPr>
                        <a:t> </a:t>
                      </a:r>
                      <a:r>
                        <a:rPr lang="en-US" u="none" strike="noStrike" dirty="0" err="1">
                          <a:effectLst/>
                          <a:latin typeface="+mj-lt"/>
                        </a:rPr>
                        <a:t>učenike</a:t>
                      </a:r>
                      <a:r>
                        <a:rPr lang="en-US" u="none" strike="noStrike" dirty="0">
                          <a:effectLst/>
                          <a:latin typeface="+mj-lt"/>
                        </a:rPr>
                        <a:t> </a:t>
                      </a:r>
                      <a:r>
                        <a:rPr lang="en-US" u="none" strike="noStrike" dirty="0" err="1">
                          <a:effectLst/>
                          <a:latin typeface="+mj-lt"/>
                        </a:rPr>
                        <a:t>kako</a:t>
                      </a:r>
                      <a:r>
                        <a:rPr lang="en-US" u="none" strike="noStrike" dirty="0">
                          <a:effectLst/>
                          <a:latin typeface="+mj-lt"/>
                        </a:rPr>
                        <a:t> </a:t>
                      </a:r>
                      <a:r>
                        <a:rPr lang="en-US" u="none" strike="noStrike" dirty="0" err="1">
                          <a:effectLst/>
                          <a:latin typeface="+mj-lt"/>
                        </a:rPr>
                        <a:t>savladati</a:t>
                      </a:r>
                      <a:r>
                        <a:rPr lang="en-US" u="none" strike="noStrike" dirty="0">
                          <a:effectLst/>
                          <a:latin typeface="+mj-lt"/>
                        </a:rPr>
                        <a:t> </a:t>
                      </a:r>
                      <a:r>
                        <a:rPr lang="en-US" u="none" strike="noStrike" dirty="0" err="1">
                          <a:effectLst/>
                          <a:latin typeface="+mj-lt"/>
                        </a:rPr>
                        <a:t>poteškoće</a:t>
                      </a:r>
                      <a:r>
                        <a:rPr lang="en-US" u="none" strike="noStrike" dirty="0">
                          <a:effectLst/>
                          <a:latin typeface="+mj-lt"/>
                        </a:rPr>
                        <a:t> u </a:t>
                      </a:r>
                      <a:r>
                        <a:rPr lang="en-US" u="none" strike="noStrike" dirty="0" err="1">
                          <a:effectLst/>
                          <a:latin typeface="+mj-lt"/>
                        </a:rPr>
                        <a:t>savladavanje</a:t>
                      </a:r>
                      <a:r>
                        <a:rPr lang="en-US" u="none" strike="noStrike" dirty="0">
                          <a:effectLst/>
                          <a:latin typeface="+mj-lt"/>
                        </a:rPr>
                        <a:t> </a:t>
                      </a:r>
                      <a:r>
                        <a:rPr lang="en-US" u="none" strike="noStrike" dirty="0" err="1">
                          <a:effectLst/>
                          <a:latin typeface="+mj-lt"/>
                        </a:rPr>
                        <a:t>nastavnog</a:t>
                      </a:r>
                      <a:r>
                        <a:rPr lang="en-US" u="none" strike="noStrike" dirty="0">
                          <a:effectLst/>
                          <a:latin typeface="+mj-lt"/>
                        </a:rPr>
                        <a:t> </a:t>
                      </a:r>
                      <a:r>
                        <a:rPr lang="en-US" u="none" strike="noStrike" dirty="0" err="1">
                          <a:effectLst/>
                          <a:latin typeface="+mj-lt"/>
                        </a:rPr>
                        <a:t>gradiva</a:t>
                      </a:r>
                      <a:r>
                        <a:rPr lang="en-US" u="none" strike="noStrike" dirty="0">
                          <a:effectLst/>
                          <a:latin typeface="+mj-lt"/>
                        </a:rPr>
                        <a:t>, </a:t>
                      </a:r>
                      <a:r>
                        <a:rPr lang="en-US" u="none" strike="noStrike" dirty="0" err="1">
                          <a:effectLst/>
                          <a:latin typeface="+mj-lt"/>
                        </a:rPr>
                        <a:t>učiti</a:t>
                      </a:r>
                      <a:r>
                        <a:rPr lang="en-US" u="none" strike="noStrike" dirty="0">
                          <a:effectLst/>
                          <a:latin typeface="+mj-lt"/>
                        </a:rPr>
                        <a:t> </a:t>
                      </a:r>
                      <a:r>
                        <a:rPr lang="en-US" u="none" strike="noStrike" dirty="0" err="1">
                          <a:effectLst/>
                          <a:latin typeface="+mj-lt"/>
                        </a:rPr>
                        <a:t>kako</a:t>
                      </a:r>
                      <a:r>
                        <a:rPr lang="en-US" u="none" strike="noStrike" dirty="0">
                          <a:effectLst/>
                          <a:latin typeface="+mj-lt"/>
                        </a:rPr>
                        <a:t> </a:t>
                      </a:r>
                      <a:r>
                        <a:rPr lang="en-US" u="none" strike="noStrike" dirty="0" err="1" smtClean="0">
                          <a:effectLst/>
                          <a:latin typeface="+mj-lt"/>
                        </a:rPr>
                        <a:t>uči</a:t>
                      </a:r>
                      <a:r>
                        <a:rPr lang="hr-HR" u="none" strike="noStrike" dirty="0" smtClean="0">
                          <a:effectLst/>
                          <a:latin typeface="+mj-lt"/>
                        </a:rPr>
                        <a:t>t</a:t>
                      </a:r>
                      <a:r>
                        <a:rPr lang="en-US" u="none" strike="noStrike" dirty="0" err="1" smtClean="0">
                          <a:effectLst/>
                          <a:latin typeface="+mj-lt"/>
                        </a:rPr>
                        <a:t>i</a:t>
                      </a:r>
                      <a:r>
                        <a:rPr lang="en-US" u="none" strike="noStrike" dirty="0">
                          <a:effectLst/>
                          <a:latin typeface="+mj-lt"/>
                        </a:rPr>
                        <a:t>.</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1902359"/>
                  </a:ext>
                </a:extLst>
              </a:tr>
              <a:tr h="922415">
                <a:tc>
                  <a:txBody>
                    <a:bodyPr/>
                    <a:lstStyle/>
                    <a:p>
                      <a:pPr algn="l" rtl="0" fontAlgn="base"/>
                      <a:r>
                        <a:rPr lang="en-US" sz="1600" b="1" u="none" strike="noStrike" dirty="0">
                          <a:effectLst/>
                          <a:latin typeface="+mj-lt"/>
                        </a:rPr>
                        <a:t>NAMJENA</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US" dirty="0" err="1">
                          <a:latin typeface="+mj-lt"/>
                        </a:rPr>
                        <a:t>Učenicima</a:t>
                      </a:r>
                      <a:r>
                        <a:rPr lang="en-US" dirty="0">
                          <a:latin typeface="+mj-lt"/>
                        </a:rPr>
                        <a:t> </a:t>
                      </a:r>
                      <a:r>
                        <a:rPr lang="en-US" dirty="0" err="1">
                          <a:latin typeface="+mj-lt"/>
                        </a:rPr>
                        <a:t>koji</a:t>
                      </a:r>
                      <a:r>
                        <a:rPr lang="en-US" dirty="0">
                          <a:latin typeface="+mj-lt"/>
                        </a:rPr>
                        <a:t> ne prate </a:t>
                      </a:r>
                      <a:r>
                        <a:rPr lang="en-US" dirty="0" err="1">
                          <a:latin typeface="+mj-lt"/>
                        </a:rPr>
                        <a:t>redoviti</a:t>
                      </a:r>
                      <a:r>
                        <a:rPr lang="en-US" dirty="0">
                          <a:latin typeface="+mj-lt"/>
                        </a:rPr>
                        <a:t> </a:t>
                      </a:r>
                      <a:r>
                        <a:rPr lang="en-US" dirty="0" err="1">
                          <a:latin typeface="+mj-lt"/>
                        </a:rPr>
                        <a:t>nastavni</a:t>
                      </a:r>
                      <a:r>
                        <a:rPr lang="en-US" dirty="0">
                          <a:latin typeface="+mj-lt"/>
                        </a:rPr>
                        <a:t> </a:t>
                      </a:r>
                      <a:r>
                        <a:rPr lang="en-US" dirty="0" smtClean="0">
                          <a:latin typeface="+mj-lt"/>
                        </a:rPr>
                        <a:t>program</a:t>
                      </a:r>
                      <a:r>
                        <a:rPr lang="hr-HR" baseline="0" dirty="0" smtClean="0">
                          <a:latin typeface="+mj-lt"/>
                        </a:rPr>
                        <a:t> </a:t>
                      </a:r>
                      <a:r>
                        <a:rPr lang="en-US" dirty="0" smtClean="0">
                          <a:latin typeface="+mj-lt"/>
                        </a:rPr>
                        <a:t>s</a:t>
                      </a:r>
                      <a:r>
                        <a:rPr lang="en-US" dirty="0">
                          <a:latin typeface="+mj-lt"/>
                        </a:rPr>
                        <a:t> </a:t>
                      </a:r>
                      <a:r>
                        <a:rPr lang="en-US" dirty="0" err="1">
                          <a:latin typeface="+mj-lt"/>
                        </a:rPr>
                        <a:t>očekivanom</a:t>
                      </a:r>
                      <a:r>
                        <a:rPr lang="en-US" dirty="0">
                          <a:latin typeface="+mj-lt"/>
                        </a:rPr>
                        <a:t> </a:t>
                      </a:r>
                      <a:r>
                        <a:rPr lang="en-US" dirty="0" err="1">
                          <a:latin typeface="+mj-lt"/>
                        </a:rPr>
                        <a:t>razinom</a:t>
                      </a:r>
                      <a:r>
                        <a:rPr lang="en-US" dirty="0">
                          <a:latin typeface="+mj-lt"/>
                        </a:rPr>
                        <a:t> </a:t>
                      </a:r>
                      <a:r>
                        <a:rPr lang="en-US" dirty="0" err="1">
                          <a:latin typeface="+mj-lt"/>
                        </a:rPr>
                        <a:t>uspjeha</a:t>
                      </a:r>
                      <a:r>
                        <a:rPr lang="en-US" dirty="0">
                          <a:latin typeface="+mj-lt"/>
                        </a:rPr>
                        <a:t> </a:t>
                      </a:r>
                      <a:r>
                        <a:rPr lang="en-US" dirty="0" err="1">
                          <a:latin typeface="+mj-lt"/>
                        </a:rPr>
                        <a:t>pomoći</a:t>
                      </a:r>
                      <a:r>
                        <a:rPr lang="en-US" dirty="0">
                          <a:latin typeface="+mj-lt"/>
                        </a:rPr>
                        <a:t> u </a:t>
                      </a:r>
                      <a:r>
                        <a:rPr lang="en-US" dirty="0" err="1">
                          <a:latin typeface="+mj-lt"/>
                        </a:rPr>
                        <a:t>učenju</a:t>
                      </a:r>
                      <a:r>
                        <a:rPr lang="en-US" dirty="0">
                          <a:latin typeface="+mj-lt"/>
                        </a:rPr>
                        <a:t> </a:t>
                      </a:r>
                      <a:r>
                        <a:rPr lang="en-US" dirty="0" err="1">
                          <a:latin typeface="+mj-lt"/>
                        </a:rPr>
                        <a:t>i</a:t>
                      </a:r>
                      <a:r>
                        <a:rPr lang="en-US" dirty="0">
                          <a:latin typeface="+mj-lt"/>
                        </a:rPr>
                        <a:t> </a:t>
                      </a:r>
                      <a:r>
                        <a:rPr lang="en-US" dirty="0" err="1">
                          <a:latin typeface="+mj-lt"/>
                        </a:rPr>
                        <a:t>savladavanje</a:t>
                      </a:r>
                      <a:r>
                        <a:rPr lang="en-US" dirty="0">
                          <a:latin typeface="+mj-lt"/>
                        </a:rPr>
                        <a:t> </a:t>
                      </a:r>
                      <a:r>
                        <a:rPr lang="en-US" dirty="0" err="1">
                          <a:latin typeface="+mj-lt"/>
                        </a:rPr>
                        <a:t>nastavnog</a:t>
                      </a:r>
                      <a:r>
                        <a:rPr lang="en-US" dirty="0">
                          <a:latin typeface="+mj-lt"/>
                        </a:rPr>
                        <a:t> </a:t>
                      </a:r>
                      <a:r>
                        <a:rPr lang="en-US" dirty="0" err="1">
                          <a:latin typeface="+mj-lt"/>
                        </a:rPr>
                        <a:t>sadržaja</a:t>
                      </a:r>
                      <a:r>
                        <a:rPr lang="en-US" u="none" strike="noStrike" dirty="0">
                          <a:effectLst/>
                          <a:latin typeface="+mj-lt"/>
                        </a:rPr>
                        <a:t>.</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69696899"/>
                  </a:ext>
                </a:extLst>
              </a:tr>
              <a:tr h="667279">
                <a:tc>
                  <a:txBody>
                    <a:bodyPr/>
                    <a:lstStyle/>
                    <a:p>
                      <a:pPr algn="l" rtl="0" fontAlgn="base"/>
                      <a:r>
                        <a:rPr lang="en-US" sz="1600" b="1" u="none" strike="noStrike" dirty="0">
                          <a:effectLst/>
                          <a:latin typeface="+mj-lt"/>
                        </a:rPr>
                        <a:t>NOSITELJI </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Dubravka</a:t>
                      </a:r>
                      <a:r>
                        <a:rPr lang="en-US" u="none" strike="noStrike" dirty="0">
                          <a:effectLst/>
                          <a:latin typeface="+mj-lt"/>
                        </a:rPr>
                        <a:t> </a:t>
                      </a:r>
                      <a:r>
                        <a:rPr lang="en-US" u="none" strike="noStrike" dirty="0" err="1" smtClean="0">
                          <a:effectLst/>
                          <a:latin typeface="+mj-lt"/>
                        </a:rPr>
                        <a:t>Špančić</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6865181"/>
                  </a:ext>
                </a:extLst>
              </a:tr>
              <a:tr h="922415">
                <a:tc>
                  <a:txBody>
                    <a:bodyPr/>
                    <a:lstStyle/>
                    <a:p>
                      <a:pPr algn="l" rtl="0" fontAlgn="base"/>
                      <a:r>
                        <a:rPr lang="en-US" sz="1600" b="1" u="none" strike="noStrike" dirty="0">
                          <a:effectLst/>
                          <a:latin typeface="+mj-lt"/>
                        </a:rPr>
                        <a:t>NAČIN REALIZACIJE</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Individualizirani</a:t>
                      </a:r>
                      <a:r>
                        <a:rPr lang="en-US" u="none" strike="noStrike" dirty="0">
                          <a:effectLst/>
                          <a:latin typeface="+mj-lt"/>
                        </a:rPr>
                        <a:t> </a:t>
                      </a:r>
                      <a:r>
                        <a:rPr lang="en-US" u="none" strike="noStrike" dirty="0" err="1">
                          <a:effectLst/>
                          <a:latin typeface="+mj-lt"/>
                        </a:rPr>
                        <a:t>pristup</a:t>
                      </a:r>
                      <a:r>
                        <a:rPr lang="en-US" u="none" strike="noStrike" dirty="0">
                          <a:effectLst/>
                          <a:latin typeface="+mj-lt"/>
                        </a:rPr>
                        <a:t> </a:t>
                      </a:r>
                      <a:r>
                        <a:rPr lang="en-US" u="none" strike="noStrike" dirty="0" err="1">
                          <a:effectLst/>
                          <a:latin typeface="+mj-lt"/>
                        </a:rPr>
                        <a:t>svakom</a:t>
                      </a:r>
                      <a:r>
                        <a:rPr lang="en-US" u="none" strike="noStrike" dirty="0">
                          <a:effectLst/>
                          <a:latin typeface="+mj-lt"/>
                        </a:rPr>
                        <a:t> </a:t>
                      </a:r>
                      <a:r>
                        <a:rPr lang="en-US" u="none" strike="noStrike" dirty="0" err="1">
                          <a:effectLst/>
                          <a:latin typeface="+mj-lt"/>
                        </a:rPr>
                        <a:t>učeniku</a:t>
                      </a:r>
                      <a:r>
                        <a:rPr lang="en-US" u="none" strike="noStrike" dirty="0">
                          <a:effectLst/>
                          <a:latin typeface="+mj-lt"/>
                        </a:rPr>
                        <a:t> u </a:t>
                      </a:r>
                      <a:r>
                        <a:rPr lang="en-US" u="none" strike="noStrike" dirty="0" err="1">
                          <a:effectLst/>
                          <a:latin typeface="+mj-lt"/>
                        </a:rPr>
                        <a:t>skladu</a:t>
                      </a:r>
                      <a:r>
                        <a:rPr lang="en-US" u="none" strike="noStrike" dirty="0">
                          <a:effectLst/>
                          <a:latin typeface="+mj-lt"/>
                        </a:rPr>
                        <a:t> s </a:t>
                      </a:r>
                      <a:r>
                        <a:rPr lang="en-US" u="none" strike="noStrike" dirty="0" err="1">
                          <a:effectLst/>
                          <a:latin typeface="+mj-lt"/>
                        </a:rPr>
                        <a:t>njegovim</a:t>
                      </a:r>
                      <a:r>
                        <a:rPr lang="en-US" u="none" strike="noStrike" dirty="0">
                          <a:effectLst/>
                          <a:latin typeface="+mj-lt"/>
                        </a:rPr>
                        <a:t> </a:t>
                      </a:r>
                      <a:r>
                        <a:rPr lang="en-US" u="none" strike="noStrike" dirty="0" err="1">
                          <a:effectLst/>
                          <a:latin typeface="+mj-lt"/>
                        </a:rPr>
                        <a:t>potrebama</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grupni</a:t>
                      </a:r>
                      <a:r>
                        <a:rPr lang="en-US" u="none" strike="noStrike" dirty="0">
                          <a:effectLst/>
                          <a:latin typeface="+mj-lt"/>
                        </a:rPr>
                        <a:t> rad u </a:t>
                      </a:r>
                      <a:r>
                        <a:rPr lang="en-US" u="none" strike="noStrike" dirty="0" err="1">
                          <a:effectLst/>
                          <a:latin typeface="+mj-lt"/>
                        </a:rPr>
                        <a:t>skladu</a:t>
                      </a:r>
                      <a:r>
                        <a:rPr lang="en-US" u="none" strike="noStrike" dirty="0">
                          <a:effectLst/>
                          <a:latin typeface="+mj-lt"/>
                        </a:rPr>
                        <a:t> s </a:t>
                      </a:r>
                      <a:r>
                        <a:rPr lang="en-US" u="none" strike="noStrike" dirty="0" err="1">
                          <a:effectLst/>
                          <a:latin typeface="+mj-lt"/>
                        </a:rPr>
                        <a:t>potrebama</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mogućnostima</a:t>
                      </a:r>
                      <a:r>
                        <a:rPr lang="en-US" u="none" strike="noStrike" dirty="0">
                          <a:effectLst/>
                          <a:latin typeface="+mj-lt"/>
                        </a:rPr>
                        <a:t> </a:t>
                      </a:r>
                      <a:r>
                        <a:rPr lang="en-US" u="none" strike="noStrike" dirty="0" err="1">
                          <a:effectLst/>
                          <a:latin typeface="+mj-lt"/>
                        </a:rPr>
                        <a:t>uključenih</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45317645"/>
                  </a:ext>
                </a:extLst>
              </a:tr>
              <a:tr h="510272">
                <a:tc>
                  <a:txBody>
                    <a:bodyPr/>
                    <a:lstStyle/>
                    <a:p>
                      <a:pPr algn="l" rtl="0" fontAlgn="base"/>
                      <a:r>
                        <a:rPr lang="en-US" sz="1600" b="1" u="none" strike="noStrike" dirty="0">
                          <a:effectLst/>
                          <a:latin typeface="+mj-lt"/>
                        </a:rPr>
                        <a:t>VREMENIK</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hr-HR" u="none" strike="noStrike" dirty="0" smtClean="0">
                          <a:effectLst/>
                          <a:latin typeface="+mj-lt"/>
                        </a:rPr>
                        <a:t>J</a:t>
                      </a:r>
                      <a:r>
                        <a:rPr lang="en-US" u="none" strike="noStrike" dirty="0" err="1" smtClean="0">
                          <a:effectLst/>
                          <a:latin typeface="+mj-lt"/>
                        </a:rPr>
                        <a:t>edan</a:t>
                      </a:r>
                      <a:r>
                        <a:rPr lang="en-US" u="none" strike="noStrike" dirty="0">
                          <a:effectLst/>
                          <a:latin typeface="+mj-lt"/>
                        </a:rPr>
                        <a:t> sat </a:t>
                      </a:r>
                      <a:r>
                        <a:rPr lang="en-US" u="none" strike="noStrike" dirty="0" err="1">
                          <a:effectLst/>
                          <a:latin typeface="+mj-lt"/>
                        </a:rPr>
                        <a:t>tjedno</a:t>
                      </a:r>
                      <a:r>
                        <a:rPr lang="en-US" u="none" strike="noStrike" dirty="0">
                          <a:effectLst/>
                          <a:latin typeface="+mj-lt"/>
                        </a:rPr>
                        <a:t> </a:t>
                      </a:r>
                      <a:r>
                        <a:rPr lang="en-US" u="none" strike="noStrike" dirty="0" err="1">
                          <a:effectLst/>
                          <a:latin typeface="+mj-lt"/>
                        </a:rPr>
                        <a:t>tijekom</a:t>
                      </a:r>
                      <a:r>
                        <a:rPr lang="en-US" u="none" strike="noStrike" dirty="0">
                          <a:effectLst/>
                          <a:latin typeface="+mj-lt"/>
                        </a:rPr>
                        <a:t> </a:t>
                      </a:r>
                      <a:r>
                        <a:rPr lang="en-US" u="none" strike="noStrike" dirty="0" err="1">
                          <a:effectLst/>
                          <a:latin typeface="+mj-lt"/>
                        </a:rPr>
                        <a:t>nastavne</a:t>
                      </a:r>
                      <a:r>
                        <a:rPr lang="en-US" u="none" strike="noStrike" dirty="0">
                          <a:effectLst/>
                          <a:latin typeface="+mj-lt"/>
                        </a:rPr>
                        <a:t> </a:t>
                      </a:r>
                      <a:r>
                        <a:rPr lang="en-US" u="none" strike="noStrike" dirty="0" err="1">
                          <a:effectLst/>
                          <a:latin typeface="+mj-lt"/>
                        </a:rPr>
                        <a:t>godine</a:t>
                      </a:r>
                      <a:r>
                        <a:rPr lang="en-US" u="none" strike="noStrike" dirty="0">
                          <a:effectLst/>
                          <a:latin typeface="+mj-lt"/>
                        </a:rPr>
                        <a:t> 2022./2023.</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513399"/>
                  </a:ext>
                </a:extLst>
              </a:tr>
              <a:tr h="510272">
                <a:tc>
                  <a:txBody>
                    <a:bodyPr/>
                    <a:lstStyle/>
                    <a:p>
                      <a:pPr algn="l" rtl="0" fontAlgn="base"/>
                      <a:r>
                        <a:rPr lang="en-US" sz="1600" b="1" u="none" strike="noStrike" dirty="0">
                          <a:effectLst/>
                          <a:latin typeface="+mj-lt"/>
                        </a:rPr>
                        <a:t>TROŠKOVNIK</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Troškove</a:t>
                      </a:r>
                      <a:r>
                        <a:rPr lang="en-US" u="none" strike="noStrike" dirty="0">
                          <a:effectLst/>
                          <a:latin typeface="+mj-lt"/>
                        </a:rPr>
                        <a:t> </a:t>
                      </a:r>
                      <a:r>
                        <a:rPr lang="en-US" u="none" strike="noStrike" dirty="0" err="1">
                          <a:effectLst/>
                          <a:latin typeface="+mj-lt"/>
                        </a:rPr>
                        <a:t>umnožavanja</a:t>
                      </a:r>
                      <a:r>
                        <a:rPr lang="en-US" u="none" strike="noStrike" dirty="0">
                          <a:effectLst/>
                          <a:latin typeface="+mj-lt"/>
                        </a:rPr>
                        <a:t> </a:t>
                      </a:r>
                      <a:r>
                        <a:rPr lang="en-US" u="none" strike="noStrike" dirty="0" err="1">
                          <a:effectLst/>
                          <a:latin typeface="+mj-lt"/>
                        </a:rPr>
                        <a:t>potrebnih</a:t>
                      </a:r>
                      <a:r>
                        <a:rPr lang="en-US" u="none" strike="noStrike" dirty="0">
                          <a:effectLst/>
                          <a:latin typeface="+mj-lt"/>
                        </a:rPr>
                        <a:t> </a:t>
                      </a:r>
                      <a:r>
                        <a:rPr lang="en-US" u="none" strike="noStrike" dirty="0" err="1">
                          <a:effectLst/>
                          <a:latin typeface="+mj-lt"/>
                        </a:rPr>
                        <a:t>nastavnih</a:t>
                      </a:r>
                      <a:r>
                        <a:rPr lang="en-US" u="none" strike="noStrike" dirty="0">
                          <a:effectLst/>
                          <a:latin typeface="+mj-lt"/>
                        </a:rPr>
                        <a:t> </a:t>
                      </a:r>
                      <a:r>
                        <a:rPr lang="en-US" u="none" strike="noStrike" dirty="0" err="1">
                          <a:effectLst/>
                          <a:latin typeface="+mj-lt"/>
                        </a:rPr>
                        <a:t>materijala</a:t>
                      </a:r>
                      <a:r>
                        <a:rPr lang="en-US" u="none" strike="noStrike" dirty="0">
                          <a:effectLst/>
                          <a:latin typeface="+mj-lt"/>
                        </a:rPr>
                        <a:t> </a:t>
                      </a:r>
                      <a:r>
                        <a:rPr lang="en-US" u="none" strike="noStrike" dirty="0" err="1">
                          <a:effectLst/>
                          <a:latin typeface="+mj-lt"/>
                        </a:rPr>
                        <a:t>snosi</a:t>
                      </a:r>
                      <a:r>
                        <a:rPr lang="en-US" u="none" strike="noStrike" dirty="0">
                          <a:effectLst/>
                          <a:latin typeface="+mj-lt"/>
                        </a:rPr>
                        <a:t> </a:t>
                      </a:r>
                      <a:r>
                        <a:rPr lang="en-US" u="none" strike="noStrike" dirty="0" err="1">
                          <a:effectLst/>
                          <a:latin typeface="+mj-lt"/>
                        </a:rPr>
                        <a:t>škola</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36331349"/>
                  </a:ext>
                </a:extLst>
              </a:tr>
              <a:tr h="1157925">
                <a:tc>
                  <a:txBody>
                    <a:bodyPr/>
                    <a:lstStyle/>
                    <a:p>
                      <a:pPr algn="l" rtl="0" fontAlgn="base"/>
                      <a:r>
                        <a:rPr lang="en-US" sz="1600" b="1" u="none" strike="noStrike" dirty="0">
                          <a:effectLst/>
                          <a:latin typeface="+mj-lt"/>
                        </a:rPr>
                        <a:t>VREDNOVANJE I KORIŠTENJE REZULTATA RADA</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Opisno</a:t>
                      </a:r>
                      <a:r>
                        <a:rPr lang="en-US" u="none" strike="noStrike" dirty="0">
                          <a:effectLst/>
                          <a:latin typeface="+mj-lt"/>
                        </a:rPr>
                        <a:t> </a:t>
                      </a:r>
                      <a:r>
                        <a:rPr lang="en-US" u="none" strike="noStrike" dirty="0" err="1">
                          <a:effectLst/>
                          <a:latin typeface="+mj-lt"/>
                        </a:rPr>
                        <a:t>praćenje</a:t>
                      </a:r>
                      <a:r>
                        <a:rPr lang="en-US" u="none" strike="noStrike" dirty="0">
                          <a:effectLst/>
                          <a:latin typeface="+mj-lt"/>
                        </a:rPr>
                        <a:t> </a:t>
                      </a:r>
                      <a:r>
                        <a:rPr lang="en-US" u="none" strike="noStrike" dirty="0" err="1">
                          <a:effectLst/>
                          <a:latin typeface="+mj-lt"/>
                        </a:rPr>
                        <a:t>napredovanja</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a:t>
                      </a:r>
                      <a:r>
                        <a:rPr lang="en-US" dirty="0">
                          <a:effectLst/>
                          <a:latin typeface="+mj-lt"/>
                        </a:rPr>
                        <a:t>​</a:t>
                      </a:r>
                    </a:p>
                    <a:p>
                      <a:pPr algn="just" rtl="0" fontAlgn="base"/>
                      <a:r>
                        <a:rPr lang="en-US" u="none" strike="noStrike" dirty="0" err="1">
                          <a:effectLst/>
                          <a:latin typeface="+mj-lt"/>
                        </a:rPr>
                        <a:t>Prepoznavanje</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uočavanje</a:t>
                      </a:r>
                      <a:r>
                        <a:rPr lang="en-US" u="none" strike="noStrike" dirty="0">
                          <a:effectLst/>
                          <a:latin typeface="+mj-lt"/>
                        </a:rPr>
                        <a:t> </a:t>
                      </a:r>
                      <a:r>
                        <a:rPr lang="en-US" u="none" strike="noStrike" dirty="0" err="1">
                          <a:effectLst/>
                          <a:latin typeface="+mj-lt"/>
                        </a:rPr>
                        <a:t>napretka</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u </a:t>
                      </a:r>
                      <a:r>
                        <a:rPr lang="en-US" u="none" strike="noStrike" dirty="0" err="1">
                          <a:effectLst/>
                          <a:latin typeface="+mj-lt"/>
                        </a:rPr>
                        <a:t>savladavanju</a:t>
                      </a:r>
                      <a:r>
                        <a:rPr lang="en-US" u="none" strike="noStrike" dirty="0">
                          <a:effectLst/>
                          <a:latin typeface="+mj-lt"/>
                        </a:rPr>
                        <a:t> </a:t>
                      </a:r>
                      <a:r>
                        <a:rPr lang="en-US" u="none" strike="noStrike" dirty="0" err="1">
                          <a:effectLst/>
                          <a:latin typeface="+mj-lt"/>
                        </a:rPr>
                        <a:t>određenih</a:t>
                      </a:r>
                      <a:r>
                        <a:rPr lang="en-US" u="none" strike="noStrike" dirty="0">
                          <a:effectLst/>
                          <a:latin typeface="+mj-lt"/>
                        </a:rPr>
                        <a:t> </a:t>
                      </a:r>
                      <a:r>
                        <a:rPr lang="en-US" u="none" strike="noStrike" dirty="0" err="1">
                          <a:effectLst/>
                          <a:latin typeface="+mj-lt"/>
                        </a:rPr>
                        <a:t>nastavnih</a:t>
                      </a:r>
                      <a:r>
                        <a:rPr lang="en-US" u="none" strike="noStrike" dirty="0">
                          <a:effectLst/>
                          <a:latin typeface="+mj-lt"/>
                        </a:rPr>
                        <a:t> </a:t>
                      </a:r>
                      <a:r>
                        <a:rPr lang="en-US" u="none" strike="noStrike" dirty="0" err="1">
                          <a:effectLst/>
                          <a:latin typeface="+mj-lt"/>
                        </a:rPr>
                        <a:t>sadržaja</a:t>
                      </a:r>
                      <a:r>
                        <a:rPr lang="en-US" u="none" strike="noStrike" dirty="0">
                          <a:effectLst/>
                          <a:latin typeface="+mj-lt"/>
                        </a:rPr>
                        <a:t>. </a:t>
                      </a:r>
                      <a:r>
                        <a:rPr lang="en-US" u="none" strike="noStrike" dirty="0" err="1">
                          <a:effectLst/>
                          <a:latin typeface="+mj-lt"/>
                        </a:rPr>
                        <a:t>Rezultati</a:t>
                      </a:r>
                      <a:r>
                        <a:rPr lang="en-US" u="none" strike="noStrike" dirty="0">
                          <a:effectLst/>
                          <a:latin typeface="+mj-lt"/>
                        </a:rPr>
                        <a:t> </a:t>
                      </a:r>
                      <a:r>
                        <a:rPr lang="en-US" u="none" strike="noStrike" dirty="0" err="1">
                          <a:effectLst/>
                          <a:latin typeface="+mj-lt"/>
                        </a:rPr>
                        <a:t>potiču</a:t>
                      </a:r>
                      <a:r>
                        <a:rPr lang="en-US" u="none" strike="noStrike" dirty="0">
                          <a:effectLst/>
                          <a:latin typeface="+mj-lt"/>
                        </a:rPr>
                        <a:t> </a:t>
                      </a:r>
                      <a:r>
                        <a:rPr lang="en-US" u="none" strike="noStrike" dirty="0" err="1">
                          <a:effectLst/>
                          <a:latin typeface="+mj-lt"/>
                        </a:rPr>
                        <a:t>razvoj</a:t>
                      </a:r>
                      <a:r>
                        <a:rPr lang="en-US" u="none" strike="noStrike" dirty="0">
                          <a:effectLst/>
                          <a:latin typeface="+mj-lt"/>
                        </a:rPr>
                        <a:t> </a:t>
                      </a:r>
                      <a:r>
                        <a:rPr lang="en-US" u="none" strike="noStrike" dirty="0" err="1">
                          <a:effectLst/>
                          <a:latin typeface="+mj-lt"/>
                        </a:rPr>
                        <a:t>učenikova</a:t>
                      </a:r>
                      <a:r>
                        <a:rPr lang="en-US" u="none" strike="noStrike" dirty="0">
                          <a:effectLst/>
                          <a:latin typeface="+mj-lt"/>
                        </a:rPr>
                        <a:t> </a:t>
                      </a:r>
                      <a:r>
                        <a:rPr lang="en-US" u="none" strike="noStrike" dirty="0" err="1">
                          <a:effectLst/>
                          <a:latin typeface="+mj-lt"/>
                        </a:rPr>
                        <a:t>samopouzdanja</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usmjeravaju</a:t>
                      </a:r>
                      <a:r>
                        <a:rPr lang="en-US" u="none" strike="noStrike" dirty="0">
                          <a:effectLst/>
                          <a:latin typeface="+mj-lt"/>
                        </a:rPr>
                        <a:t> u </a:t>
                      </a:r>
                      <a:r>
                        <a:rPr lang="en-US" u="none" strike="noStrike" dirty="0" err="1">
                          <a:effectLst/>
                          <a:latin typeface="+mj-lt"/>
                        </a:rPr>
                        <a:t>daljnjem</a:t>
                      </a:r>
                      <a:r>
                        <a:rPr lang="en-US" u="none" strike="noStrike" dirty="0">
                          <a:effectLst/>
                          <a:latin typeface="+mj-lt"/>
                        </a:rPr>
                        <a:t> </a:t>
                      </a:r>
                      <a:r>
                        <a:rPr lang="en-US" u="none" strike="noStrike" dirty="0" err="1">
                          <a:effectLst/>
                          <a:latin typeface="+mj-lt"/>
                        </a:rPr>
                        <a:t>radu</a:t>
                      </a:r>
                      <a:r>
                        <a:rPr lang="en-US" u="none" strike="noStrike" dirty="0">
                          <a:effectLst/>
                          <a:latin typeface="+mj-lt"/>
                        </a:rPr>
                        <a:t>.</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95318699"/>
                  </a:ext>
                </a:extLst>
              </a:tr>
            </a:tbl>
          </a:graphicData>
        </a:graphic>
      </p:graphicFrame>
    </p:spTree>
    <p:extLst>
      <p:ext uri="{BB962C8B-B14F-4D97-AF65-F5344CB8AC3E}">
        <p14:creationId xmlns:p14="http://schemas.microsoft.com/office/powerpoint/2010/main" val="4790222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aphicFrame>
        <p:nvGraphicFramePr>
          <p:cNvPr id="759" name="Google Shape;759;p86"/>
          <p:cNvGraphicFramePr/>
          <p:nvPr>
            <p:extLst>
              <p:ext uri="{D42A27DB-BD31-4B8C-83A1-F6EECF244321}">
                <p14:modId xmlns:p14="http://schemas.microsoft.com/office/powerpoint/2010/main" val="4183721180"/>
              </p:ext>
            </p:extLst>
          </p:nvPr>
        </p:nvGraphicFramePr>
        <p:xfrm>
          <a:off x="320849" y="162422"/>
          <a:ext cx="8617878" cy="6415659"/>
        </p:xfrm>
        <a:graphic>
          <a:graphicData uri="http://schemas.openxmlformats.org/drawingml/2006/table">
            <a:tbl>
              <a:tblPr>
                <a:noFill/>
                <a:tableStyleId>{B2E6745A-B9C5-42E0-A17B-FDAA3278ED7C}</a:tableStyleId>
              </a:tblPr>
              <a:tblGrid>
                <a:gridCol w="2538676">
                  <a:extLst>
                    <a:ext uri="{9D8B030D-6E8A-4147-A177-3AD203B41FA5}">
                      <a16:colId xmlns:a16="http://schemas.microsoft.com/office/drawing/2014/main" val="20000"/>
                    </a:ext>
                  </a:extLst>
                </a:gridCol>
                <a:gridCol w="6079202">
                  <a:extLst>
                    <a:ext uri="{9D8B030D-6E8A-4147-A177-3AD203B41FA5}">
                      <a16:colId xmlns:a16="http://schemas.microsoft.com/office/drawing/2014/main" val="20001"/>
                    </a:ext>
                  </a:extLst>
                </a:gridCol>
              </a:tblGrid>
              <a:tr h="689505">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mj-lt"/>
                          <a:ea typeface="Arial"/>
                          <a:cs typeface="Arial"/>
                          <a:sym typeface="Arial"/>
                        </a:rPr>
                        <a:t>DOPUNSKA NASTAVA ENGLESKOG JEZIKA </a:t>
                      </a:r>
                      <a:endParaRPr lang="hr-HR" sz="1600" b="1" u="none" strike="noStrike" cap="none" dirty="0" smtClean="0">
                        <a:solidFill>
                          <a:schemeClr val="dk1"/>
                        </a:solidFill>
                        <a:latin typeface="+mj-lt"/>
                        <a:ea typeface="Arial"/>
                        <a:cs typeface="Arial"/>
                        <a:sym typeface="Arial"/>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mj-lt"/>
                          <a:ea typeface="Arial"/>
                          <a:cs typeface="Arial"/>
                          <a:sym typeface="Arial"/>
                        </a:rPr>
                        <a:t>za </a:t>
                      </a:r>
                      <a:r>
                        <a:rPr lang="hr-HR" sz="1600" b="1" u="none" strike="noStrike" cap="none" dirty="0" smtClean="0">
                          <a:solidFill>
                            <a:schemeClr val="dk1"/>
                          </a:solidFill>
                          <a:latin typeface="+mj-lt"/>
                          <a:ea typeface="Arial"/>
                          <a:cs typeface="Arial"/>
                          <a:sym typeface="Arial"/>
                        </a:rPr>
                        <a:t>učenike drugog razreda</a:t>
                      </a: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9181">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a:solidFill>
                            <a:schemeClr val="dk1"/>
                          </a:solidFill>
                          <a:latin typeface="+mj-lt"/>
                          <a:ea typeface="Arial"/>
                          <a:cs typeface="Arial"/>
                          <a:sym typeface="Arial"/>
                        </a:rPr>
                        <a:t>CILJ AKTIVNOSTI</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rPr>
                        <a:t>Osposobljavanje</a:t>
                      </a:r>
                      <a:r>
                        <a:rPr lang="en" sz="1400" u="none" strike="noStrike" cap="none" dirty="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rPr>
                        <a:t>učenika</a:t>
                      </a:r>
                      <a:r>
                        <a:rPr lang="en" sz="1400" u="none" strike="noStrike" cap="none" dirty="0">
                          <a:solidFill>
                            <a:schemeClr val="dk1"/>
                          </a:solidFill>
                          <a:latin typeface="Times New Roman"/>
                          <a:ea typeface="Times New Roman"/>
                          <a:cs typeface="Times New Roman"/>
                          <a:sym typeface="Times New Roman"/>
                        </a:rPr>
                        <a:t> za samostalan rad</a:t>
                      </a:r>
                      <a:r>
                        <a:rPr lang="en" sz="1400" u="none" strike="noStrike" cap="none" dirty="0">
                          <a:solidFill>
                            <a:schemeClr val="dk1"/>
                          </a:solidFill>
                          <a:latin typeface="Times New Roman"/>
                          <a:ea typeface="Times New Roman"/>
                          <a:cs typeface="Times New Roman"/>
                        </a:rPr>
                        <a:t> te usvajanje planiranih ishoda</a:t>
                      </a:r>
                      <a:r>
                        <a:rPr lang="en" sz="1400" u="none" strike="noStrike" cap="none" dirty="0">
                          <a:solidFill>
                            <a:schemeClr val="dk1"/>
                          </a:solidFill>
                          <a:latin typeface="Times New Roman"/>
                          <a:ea typeface="Times New Roman"/>
                          <a:cs typeface="Times New Roman"/>
                          <a:sym typeface="Times New Roman"/>
                        </a:rPr>
                        <a:t>. Nadoknaditi i utvrditi znanje radi lakšeg savladavanje nastavnog programa</a:t>
                      </a:r>
                      <a:r>
                        <a:rPr lang="en" sz="1400" u="none" strike="noStrike" cap="none" dirty="0">
                          <a:solidFill>
                            <a:schemeClr val="dk1"/>
                          </a:solidFill>
                          <a:latin typeface="Times New Roman"/>
                          <a:ea typeface="Times New Roman"/>
                          <a:cs typeface="Times New Roman"/>
                        </a:rPr>
                        <a:t> </a:t>
                      </a:r>
                      <a:r>
                        <a:rPr lang="en" sz="1400" u="none" strike="noStrike" cap="none">
                          <a:solidFill>
                            <a:schemeClr val="dk1"/>
                          </a:solidFill>
                          <a:latin typeface="Times New Roman"/>
                          <a:ea typeface="Times New Roman"/>
                          <a:cs typeface="Times New Roman"/>
                        </a:rPr>
                        <a:t>pojedinih </a:t>
                      </a:r>
                      <a:r>
                        <a:rPr lang="hr-HR" sz="1400" u="none" strike="noStrike" cap="none" smtClean="0">
                          <a:solidFill>
                            <a:schemeClr val="dk1"/>
                          </a:solidFill>
                          <a:latin typeface="Times New Roman"/>
                          <a:ea typeface="Times New Roman"/>
                          <a:cs typeface="Times New Roman"/>
                        </a:rPr>
                        <a:t>kurikulum</a:t>
                      </a:r>
                      <a:r>
                        <a:rPr lang="en" sz="1400" u="none" strike="noStrike" cap="none" smtClean="0">
                          <a:solidFill>
                            <a:schemeClr val="dk1"/>
                          </a:solidFill>
                          <a:latin typeface="Times New Roman"/>
                          <a:ea typeface="Times New Roman"/>
                          <a:cs typeface="Times New Roman"/>
                        </a:rPr>
                        <a:t>uma</a:t>
                      </a:r>
                      <a:r>
                        <a:rPr lang="en" sz="1400" u="none" strike="noStrike" cap="none" dirty="0">
                          <a:solidFill>
                            <a:schemeClr val="dk1"/>
                          </a:solidFill>
                          <a:latin typeface="Times New Roman"/>
                          <a:ea typeface="Times New Roman"/>
                          <a:cs typeface="Times New Roman"/>
                          <a:sym typeface="Times New Roman"/>
                        </a:rPr>
                        <a:t>. Uputiti učenike kako savladati poteškoće u savladavanje nastavnog gradiva</a:t>
                      </a:r>
                      <a:r>
                        <a:rPr lang="en" sz="1400" u="none" strike="noStrike" cap="none" dirty="0">
                          <a:solidFill>
                            <a:schemeClr val="dk1"/>
                          </a:solidFill>
                          <a:latin typeface="Times New Roman"/>
                          <a:ea typeface="Times New Roman"/>
                          <a:cs typeface="Times New Roman"/>
                        </a:rPr>
                        <a:t>, učiti kako učiti.</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9359">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a:solidFill>
                            <a:schemeClr val="dk1"/>
                          </a:solidFill>
                          <a:latin typeface="+mj-lt"/>
                          <a:ea typeface="Arial"/>
                          <a:cs typeface="Arial"/>
                          <a:sym typeface="Arial"/>
                        </a:rPr>
                        <a:t>NAMJENA</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Učenicima koji ne prate redoviti nastavni program s očekivanom razinom uspjeha pomoći u učenju i savladavanje nastavnog sadržaja.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46246">
                <a:tc>
                  <a:txBody>
                    <a:bodyPr/>
                    <a:lstStyle/>
                    <a:p>
                      <a:pPr marL="0" marR="0" lvl="0" indent="0" algn="l" rtl="0">
                        <a:lnSpc>
                          <a:spcPct val="100000"/>
                        </a:lnSpc>
                        <a:spcBef>
                          <a:spcPts val="0"/>
                        </a:spcBef>
                        <a:spcAft>
                          <a:spcPts val="0"/>
                        </a:spcAft>
                        <a:buFont typeface="Arial"/>
                        <a:buNone/>
                      </a:pPr>
                      <a:r>
                        <a:rPr lang="en" sz="1600" b="1" u="none" strike="noStrike" cap="none">
                          <a:solidFill>
                            <a:schemeClr val="dk1"/>
                          </a:solidFill>
                          <a:latin typeface="+mj-lt"/>
                          <a:ea typeface="Arial"/>
                          <a:cs typeface="Arial"/>
                          <a:sym typeface="Arial"/>
                        </a:rPr>
                        <a:t>NOSITELJI</a:t>
                      </a:r>
                      <a:r>
                        <a:rPr lang="en" sz="1600" b="1" u="none" strike="noStrike" cap="none">
                          <a:solidFill>
                            <a:schemeClr val="dk1"/>
                          </a:solidFill>
                          <a:latin typeface="+mj-lt"/>
                          <a:ea typeface="Arial"/>
                          <a:cs typeface="Arial"/>
                        </a:rPr>
                        <a:t> </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hr-HR" sz="1400" b="0" i="0" u="none" strike="noStrike" cap="none" noProof="0" dirty="0" smtClean="0">
                          <a:latin typeface="Times New Roman"/>
                        </a:rPr>
                        <a:t>  </a:t>
                      </a:r>
                      <a:r>
                        <a:rPr lang="en-US" sz="1400" b="0" i="0" u="none" strike="noStrike" cap="none" noProof="0" dirty="0" err="1" smtClean="0">
                          <a:latin typeface="Times New Roman"/>
                        </a:rPr>
                        <a:t>Dubravka</a:t>
                      </a:r>
                      <a:r>
                        <a:rPr lang="en-US" sz="1400" b="0" i="0" u="none" strike="noStrike" cap="none" noProof="0" dirty="0" smtClean="0">
                          <a:latin typeface="Times New Roman"/>
                        </a:rPr>
                        <a:t> </a:t>
                      </a:r>
                      <a:r>
                        <a:rPr lang="en-US" sz="1400" b="0" i="0" u="none" strike="noStrike" cap="none" noProof="0" dirty="0" err="1" smtClean="0">
                          <a:latin typeface="Times New Roman"/>
                        </a:rPr>
                        <a:t>Špančić</a:t>
                      </a:r>
                      <a:endParaRPr lang="en-US" sz="1400"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0366">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a:solidFill>
                            <a:schemeClr val="dk1"/>
                          </a:solidFill>
                          <a:latin typeface="+mj-lt"/>
                          <a:ea typeface="Arial"/>
                          <a:cs typeface="Arial"/>
                          <a:sym typeface="Arial"/>
                        </a:rPr>
                        <a:t>NAČIN REALIZACIJE</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Individualizirani pristup svakom učeniku u skladu s njegovim potrebama i grupni rad u skladu s potrebama i mogućnostima uključenih učenika.</a:t>
                      </a:r>
                      <a:r>
                        <a:rPr lang="en" sz="1400" u="none" strike="noStrike" cap="none" dirty="0">
                          <a:solidFill>
                            <a:schemeClr val="dk1"/>
                          </a:solidFill>
                          <a:latin typeface="Times New Roman"/>
                          <a:ea typeface="Times New Roman"/>
                          <a:cs typeface="Times New Roman"/>
                        </a:rPr>
                        <a:t> </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5870">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a:solidFill>
                            <a:schemeClr val="dk1"/>
                          </a:solidFill>
                          <a:latin typeface="+mj-lt"/>
                          <a:ea typeface="Arial"/>
                          <a:cs typeface="Arial"/>
                          <a:sym typeface="Arial"/>
                        </a:rPr>
                        <a:t>VREMENIK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Po jedan sat tjedno tijekom nastavne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86465">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a:solidFill>
                            <a:schemeClr val="dk1"/>
                          </a:solidFill>
                          <a:latin typeface="+mj-lt"/>
                          <a:ea typeface="Arial"/>
                          <a:cs typeface="Arial"/>
                          <a:sym typeface="Arial"/>
                        </a:rPr>
                        <a:t>TROŠKOVNIK</a:t>
                      </a:r>
                      <a:endParaRPr sz="1600" u="none" strike="noStrike" cap="none">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Troškove umnožavanja potrebnih nastavnih materijala snosi škola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58667">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Opisno praćenje napredovanja učenika.</a:t>
                      </a:r>
                      <a:r>
                        <a:rPr lang="en" sz="1400" u="none" strike="noStrike" cap="none" dirty="0">
                          <a:solidFill>
                            <a:schemeClr val="dk1"/>
                          </a:solidFill>
                          <a:latin typeface="Times New Roman"/>
                          <a:ea typeface="Times New Roman"/>
                          <a:cs typeface="Times New Roman"/>
                        </a:rPr>
                        <a:t> </a:t>
                      </a:r>
                      <a:endParaRPr sz="1400" u="none" strike="noStrike" cap="none" dirty="0"/>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Prepoznavanje i uočavanje napretka učenika u savladavanju određenih nastavnih sadržaja. Rezultati potiču razvoj učenikova samopouzdanja i usmjeravaju u daljnjem radu.</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E3C29CD-3457-53E9-4269-D87FD658E53F}"/>
              </a:ext>
            </a:extLst>
          </p:cNvPr>
          <p:cNvGraphicFramePr>
            <a:graphicFrameLocks noGrp="1"/>
          </p:cNvGraphicFramePr>
          <p:nvPr>
            <p:extLst>
              <p:ext uri="{D42A27DB-BD31-4B8C-83A1-F6EECF244321}">
                <p14:modId xmlns:p14="http://schemas.microsoft.com/office/powerpoint/2010/main" val="1331115264"/>
              </p:ext>
            </p:extLst>
          </p:nvPr>
        </p:nvGraphicFramePr>
        <p:xfrm>
          <a:off x="317241" y="151725"/>
          <a:ext cx="8273942" cy="6459159"/>
        </p:xfrm>
        <a:graphic>
          <a:graphicData uri="http://schemas.openxmlformats.org/drawingml/2006/table">
            <a:tbl>
              <a:tblPr firstRow="1" bandRow="1">
                <a:tableStyleId>{B2E6745A-B9C5-42E0-A17B-FDAA3278ED7C}</a:tableStyleId>
              </a:tblPr>
              <a:tblGrid>
                <a:gridCol w="2588429">
                  <a:extLst>
                    <a:ext uri="{9D8B030D-6E8A-4147-A177-3AD203B41FA5}">
                      <a16:colId xmlns:a16="http://schemas.microsoft.com/office/drawing/2014/main" val="3324901507"/>
                    </a:ext>
                  </a:extLst>
                </a:gridCol>
                <a:gridCol w="5685513">
                  <a:extLst>
                    <a:ext uri="{9D8B030D-6E8A-4147-A177-3AD203B41FA5}">
                      <a16:colId xmlns:a16="http://schemas.microsoft.com/office/drawing/2014/main" val="3310793525"/>
                    </a:ext>
                  </a:extLst>
                </a:gridCol>
              </a:tblGrid>
              <a:tr h="555696">
                <a:tc>
                  <a:txBody>
                    <a:bodyPr/>
                    <a:lstStyle/>
                    <a:p>
                      <a:pPr algn="l" rtl="0" fontAlgn="base"/>
                      <a:r>
                        <a:rPr lang="en-US" sz="1600" b="1" u="none" strike="noStrike" dirty="0">
                          <a:effectLst/>
                          <a:latin typeface="+mj-lt"/>
                        </a:rPr>
                        <a:t>NAZIV AKTIVNOSTI</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ase"/>
                      <a:r>
                        <a:rPr lang="en-US" sz="1600" b="1" u="none" strike="noStrike" dirty="0">
                          <a:effectLst/>
                          <a:latin typeface="+mj-lt"/>
                        </a:rPr>
                        <a:t>DOPUNSKA NASTAVA ENGLESKOG JEZIKA </a:t>
                      </a:r>
                      <a:endParaRPr lang="hr-HR" sz="1600" b="1" u="none" strike="noStrike" dirty="0" smtClean="0">
                        <a:effectLst/>
                        <a:latin typeface="+mj-lt"/>
                      </a:endParaRPr>
                    </a:p>
                    <a:p>
                      <a:pPr algn="ctr" rtl="0" fontAlgn="base"/>
                      <a:r>
                        <a:rPr lang="en-US" sz="1600" b="1" u="none" strike="noStrike" dirty="0" err="1" smtClean="0">
                          <a:effectLst/>
                          <a:latin typeface="+mj-lt"/>
                        </a:rPr>
                        <a:t>za</a:t>
                      </a:r>
                      <a:r>
                        <a:rPr lang="en-US" sz="1600" b="1" u="none" strike="noStrike" dirty="0" smtClean="0">
                          <a:effectLst/>
                          <a:latin typeface="+mj-lt"/>
                        </a:rPr>
                        <a:t> </a:t>
                      </a:r>
                      <a:r>
                        <a:rPr lang="en-US" sz="1600" b="1" u="none" strike="noStrike" dirty="0" err="1" smtClean="0">
                          <a:effectLst/>
                          <a:latin typeface="+mj-lt"/>
                        </a:rPr>
                        <a:t>učenike</a:t>
                      </a:r>
                      <a:r>
                        <a:rPr lang="en-US" sz="1600" b="1" u="none" strike="noStrike" dirty="0" smtClean="0">
                          <a:effectLst/>
                          <a:latin typeface="+mj-lt"/>
                        </a:rPr>
                        <a:t> </a:t>
                      </a:r>
                      <a:r>
                        <a:rPr lang="hr-HR" sz="1600" b="1" u="none" strike="noStrike" dirty="0" smtClean="0">
                          <a:effectLst/>
                          <a:latin typeface="+mj-lt"/>
                        </a:rPr>
                        <a:t>četvrtog</a:t>
                      </a:r>
                      <a:r>
                        <a:rPr lang="en-US" sz="1600" b="1" u="none" strike="noStrike" dirty="0" smtClean="0">
                          <a:effectLst/>
                          <a:latin typeface="+mj-lt"/>
                        </a:rPr>
                        <a:t> </a:t>
                      </a:r>
                      <a:r>
                        <a:rPr lang="en-US" sz="1600" b="1" u="none" strike="noStrike" dirty="0" err="1" smtClean="0">
                          <a:effectLst/>
                          <a:latin typeface="+mj-lt"/>
                        </a:rPr>
                        <a:t>razreda</a:t>
                      </a:r>
                      <a:r>
                        <a:rPr lang="en-US" sz="1600" b="1" dirty="0" smtClean="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896707"/>
                  </a:ext>
                </a:extLst>
              </a:tr>
              <a:tr h="1253547">
                <a:tc>
                  <a:txBody>
                    <a:bodyPr/>
                    <a:lstStyle/>
                    <a:p>
                      <a:pPr algn="l" rtl="0" fontAlgn="base"/>
                      <a:r>
                        <a:rPr lang="en-US" sz="1600" b="1" u="none" strike="noStrike" dirty="0">
                          <a:effectLst/>
                          <a:latin typeface="+mj-lt"/>
                        </a:rPr>
                        <a:t>CILJ AKTIVNOSTI</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Osposobljavanje</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a:t>
                      </a:r>
                      <a:r>
                        <a:rPr lang="en-US" u="none" strike="noStrike" dirty="0" err="1">
                          <a:effectLst/>
                          <a:latin typeface="+mj-lt"/>
                        </a:rPr>
                        <a:t>za</a:t>
                      </a:r>
                      <a:r>
                        <a:rPr lang="en-US" u="none" strike="noStrike" dirty="0">
                          <a:effectLst/>
                          <a:latin typeface="+mj-lt"/>
                        </a:rPr>
                        <a:t> </a:t>
                      </a:r>
                      <a:r>
                        <a:rPr lang="en-US" u="none" strike="noStrike" dirty="0" err="1">
                          <a:effectLst/>
                          <a:latin typeface="+mj-lt"/>
                        </a:rPr>
                        <a:t>samostalan</a:t>
                      </a:r>
                      <a:r>
                        <a:rPr lang="en-US" u="none" strike="noStrike" dirty="0">
                          <a:effectLst/>
                          <a:latin typeface="+mj-lt"/>
                        </a:rPr>
                        <a:t> rad </a:t>
                      </a:r>
                      <a:r>
                        <a:rPr lang="en-US" u="none" strike="noStrike" dirty="0" err="1">
                          <a:effectLst/>
                          <a:latin typeface="+mj-lt"/>
                        </a:rPr>
                        <a:t>te</a:t>
                      </a:r>
                      <a:r>
                        <a:rPr lang="en-US" u="none" strike="noStrike" dirty="0">
                          <a:effectLst/>
                          <a:latin typeface="+mj-lt"/>
                        </a:rPr>
                        <a:t> </a:t>
                      </a:r>
                      <a:r>
                        <a:rPr lang="en-US" u="none" strike="noStrike" dirty="0" err="1">
                          <a:effectLst/>
                          <a:latin typeface="+mj-lt"/>
                        </a:rPr>
                        <a:t>usvajanje</a:t>
                      </a:r>
                      <a:r>
                        <a:rPr lang="en-US" u="none" strike="noStrike" dirty="0">
                          <a:effectLst/>
                          <a:latin typeface="+mj-lt"/>
                        </a:rPr>
                        <a:t> </a:t>
                      </a:r>
                      <a:r>
                        <a:rPr lang="en-US" u="none" strike="noStrike" dirty="0" err="1">
                          <a:effectLst/>
                          <a:latin typeface="+mj-lt"/>
                        </a:rPr>
                        <a:t>planiranih</a:t>
                      </a:r>
                      <a:r>
                        <a:rPr lang="en-US" u="none" strike="noStrike" dirty="0">
                          <a:effectLst/>
                          <a:latin typeface="+mj-lt"/>
                        </a:rPr>
                        <a:t> </a:t>
                      </a:r>
                      <a:r>
                        <a:rPr lang="en-US" u="none" strike="noStrike" dirty="0" err="1" smtClean="0">
                          <a:effectLst/>
                          <a:latin typeface="+mj-lt"/>
                        </a:rPr>
                        <a:t>ishoda</a:t>
                      </a:r>
                      <a:r>
                        <a:rPr lang="en-US" u="none" strike="noStrike" dirty="0" smtClean="0">
                          <a:effectLst/>
                          <a:latin typeface="+mj-lt"/>
                        </a:rPr>
                        <a:t>.</a:t>
                      </a:r>
                      <a:r>
                        <a:rPr lang="hr-HR" u="none" strike="noStrike" dirty="0" smtClean="0">
                          <a:effectLst/>
                          <a:latin typeface="+mj-lt"/>
                        </a:rPr>
                        <a:t> </a:t>
                      </a:r>
                      <a:r>
                        <a:rPr lang="en-US" u="none" strike="noStrike" dirty="0" err="1" smtClean="0">
                          <a:effectLst/>
                          <a:latin typeface="+mj-lt"/>
                        </a:rPr>
                        <a:t>Nadoknaditi</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utvrditi</a:t>
                      </a:r>
                      <a:r>
                        <a:rPr lang="en-US" u="none" strike="noStrike" dirty="0">
                          <a:effectLst/>
                          <a:latin typeface="+mj-lt"/>
                        </a:rPr>
                        <a:t> </a:t>
                      </a:r>
                      <a:r>
                        <a:rPr lang="en-US" u="none" strike="noStrike" dirty="0" err="1">
                          <a:effectLst/>
                          <a:latin typeface="+mj-lt"/>
                        </a:rPr>
                        <a:t>znanje</a:t>
                      </a:r>
                      <a:r>
                        <a:rPr lang="en-US" u="none" strike="noStrike" dirty="0">
                          <a:effectLst/>
                          <a:latin typeface="+mj-lt"/>
                        </a:rPr>
                        <a:t> </a:t>
                      </a:r>
                      <a:r>
                        <a:rPr lang="en-US" u="none" strike="noStrike" dirty="0" err="1">
                          <a:effectLst/>
                          <a:latin typeface="+mj-lt"/>
                        </a:rPr>
                        <a:t>radi</a:t>
                      </a:r>
                      <a:r>
                        <a:rPr lang="en-US" u="none" strike="noStrike" dirty="0">
                          <a:effectLst/>
                          <a:latin typeface="+mj-lt"/>
                        </a:rPr>
                        <a:t> </a:t>
                      </a:r>
                      <a:r>
                        <a:rPr lang="en-US" u="none" strike="noStrike" dirty="0" err="1">
                          <a:effectLst/>
                          <a:latin typeface="+mj-lt"/>
                        </a:rPr>
                        <a:t>lakšeg</a:t>
                      </a:r>
                      <a:r>
                        <a:rPr lang="en-US" u="none" strike="noStrike" dirty="0">
                          <a:effectLst/>
                          <a:latin typeface="+mj-lt"/>
                        </a:rPr>
                        <a:t> </a:t>
                      </a:r>
                      <a:r>
                        <a:rPr lang="en-US" u="none" strike="noStrike" dirty="0" err="1">
                          <a:effectLst/>
                          <a:latin typeface="+mj-lt"/>
                        </a:rPr>
                        <a:t>savladavanje</a:t>
                      </a:r>
                      <a:r>
                        <a:rPr lang="en-US" u="none" strike="noStrike" dirty="0">
                          <a:effectLst/>
                          <a:latin typeface="+mj-lt"/>
                        </a:rPr>
                        <a:t> </a:t>
                      </a:r>
                      <a:r>
                        <a:rPr lang="en-US" u="none" strike="noStrike" dirty="0" err="1">
                          <a:effectLst/>
                          <a:latin typeface="+mj-lt"/>
                        </a:rPr>
                        <a:t>nastavnog</a:t>
                      </a:r>
                      <a:r>
                        <a:rPr lang="en-US" u="none" strike="noStrike" dirty="0">
                          <a:effectLst/>
                          <a:latin typeface="+mj-lt"/>
                        </a:rPr>
                        <a:t> </a:t>
                      </a:r>
                      <a:r>
                        <a:rPr lang="en-US" u="none" strike="noStrike" dirty="0" err="1">
                          <a:effectLst/>
                          <a:latin typeface="+mj-lt"/>
                        </a:rPr>
                        <a:t>programa</a:t>
                      </a:r>
                      <a:r>
                        <a:rPr lang="en-US" u="none" strike="noStrike" dirty="0">
                          <a:effectLst/>
                          <a:latin typeface="+mj-lt"/>
                        </a:rPr>
                        <a:t> </a:t>
                      </a:r>
                      <a:r>
                        <a:rPr lang="en-US" u="none" strike="noStrike" dirty="0" err="1">
                          <a:effectLst/>
                          <a:latin typeface="+mj-lt"/>
                        </a:rPr>
                        <a:t>pojedinih</a:t>
                      </a:r>
                      <a:r>
                        <a:rPr lang="en-US" u="none" strike="noStrike">
                          <a:effectLst/>
                          <a:latin typeface="+mj-lt"/>
                        </a:rPr>
                        <a:t> </a:t>
                      </a:r>
                      <a:r>
                        <a:rPr lang="en-US" u="none" strike="noStrike" smtClean="0">
                          <a:effectLst/>
                          <a:latin typeface="+mj-lt"/>
                        </a:rPr>
                        <a:t>kurikulumuma</a:t>
                      </a:r>
                      <a:r>
                        <a:rPr lang="en-US" u="none" strike="noStrike" dirty="0">
                          <a:effectLst/>
                          <a:latin typeface="+mj-lt"/>
                        </a:rPr>
                        <a:t>. </a:t>
                      </a:r>
                      <a:r>
                        <a:rPr lang="en-US" u="none" strike="noStrike" dirty="0" err="1">
                          <a:effectLst/>
                          <a:latin typeface="+mj-lt"/>
                        </a:rPr>
                        <a:t>Uputiti</a:t>
                      </a:r>
                      <a:r>
                        <a:rPr lang="en-US" u="none" strike="noStrike" dirty="0">
                          <a:effectLst/>
                          <a:latin typeface="+mj-lt"/>
                        </a:rPr>
                        <a:t> </a:t>
                      </a:r>
                      <a:r>
                        <a:rPr lang="en-US" u="none" strike="noStrike" dirty="0" err="1">
                          <a:effectLst/>
                          <a:latin typeface="+mj-lt"/>
                        </a:rPr>
                        <a:t>učenike</a:t>
                      </a:r>
                      <a:r>
                        <a:rPr lang="en-US" u="none" strike="noStrike" dirty="0">
                          <a:effectLst/>
                          <a:latin typeface="+mj-lt"/>
                        </a:rPr>
                        <a:t> </a:t>
                      </a:r>
                      <a:r>
                        <a:rPr lang="en-US" u="none" strike="noStrike" dirty="0" err="1">
                          <a:effectLst/>
                          <a:latin typeface="+mj-lt"/>
                        </a:rPr>
                        <a:t>kako</a:t>
                      </a:r>
                      <a:r>
                        <a:rPr lang="en-US" u="none" strike="noStrike" dirty="0">
                          <a:effectLst/>
                          <a:latin typeface="+mj-lt"/>
                        </a:rPr>
                        <a:t> </a:t>
                      </a:r>
                      <a:r>
                        <a:rPr lang="en-US" u="none" strike="noStrike" dirty="0" err="1">
                          <a:effectLst/>
                          <a:latin typeface="+mj-lt"/>
                        </a:rPr>
                        <a:t>savladati</a:t>
                      </a:r>
                      <a:r>
                        <a:rPr lang="en-US" u="none" strike="noStrike" dirty="0">
                          <a:effectLst/>
                          <a:latin typeface="+mj-lt"/>
                        </a:rPr>
                        <a:t> </a:t>
                      </a:r>
                      <a:r>
                        <a:rPr lang="en-US" u="none" strike="noStrike" dirty="0" err="1">
                          <a:effectLst/>
                          <a:latin typeface="+mj-lt"/>
                        </a:rPr>
                        <a:t>poteškoće</a:t>
                      </a:r>
                      <a:r>
                        <a:rPr lang="en-US" u="none" strike="noStrike" dirty="0">
                          <a:effectLst/>
                          <a:latin typeface="+mj-lt"/>
                        </a:rPr>
                        <a:t> u </a:t>
                      </a:r>
                      <a:r>
                        <a:rPr lang="en-US" u="none" strike="noStrike" dirty="0" err="1">
                          <a:effectLst/>
                          <a:latin typeface="+mj-lt"/>
                        </a:rPr>
                        <a:t>savladavanje</a:t>
                      </a:r>
                      <a:r>
                        <a:rPr lang="en-US" u="none" strike="noStrike" dirty="0">
                          <a:effectLst/>
                          <a:latin typeface="+mj-lt"/>
                        </a:rPr>
                        <a:t> </a:t>
                      </a:r>
                      <a:r>
                        <a:rPr lang="en-US" u="none" strike="noStrike" dirty="0" err="1">
                          <a:effectLst/>
                          <a:latin typeface="+mj-lt"/>
                        </a:rPr>
                        <a:t>nastavnog</a:t>
                      </a:r>
                      <a:r>
                        <a:rPr lang="en-US" u="none" strike="noStrike" dirty="0">
                          <a:effectLst/>
                          <a:latin typeface="+mj-lt"/>
                        </a:rPr>
                        <a:t> </a:t>
                      </a:r>
                      <a:r>
                        <a:rPr lang="en-US" u="none" strike="noStrike" dirty="0" err="1">
                          <a:effectLst/>
                          <a:latin typeface="+mj-lt"/>
                        </a:rPr>
                        <a:t>gradiva</a:t>
                      </a:r>
                      <a:r>
                        <a:rPr lang="en-US" u="none" strike="noStrike" dirty="0">
                          <a:effectLst/>
                          <a:latin typeface="+mj-lt"/>
                        </a:rPr>
                        <a:t>, </a:t>
                      </a:r>
                      <a:r>
                        <a:rPr lang="en-US" u="none" strike="noStrike" dirty="0" err="1">
                          <a:effectLst/>
                          <a:latin typeface="+mj-lt"/>
                        </a:rPr>
                        <a:t>učiti</a:t>
                      </a:r>
                      <a:r>
                        <a:rPr lang="en-US" u="none" strike="noStrike" dirty="0">
                          <a:effectLst/>
                          <a:latin typeface="+mj-lt"/>
                        </a:rPr>
                        <a:t> </a:t>
                      </a:r>
                      <a:r>
                        <a:rPr lang="en-US" u="none" strike="noStrike" dirty="0" err="1">
                          <a:effectLst/>
                          <a:latin typeface="+mj-lt"/>
                        </a:rPr>
                        <a:t>kako</a:t>
                      </a:r>
                      <a:r>
                        <a:rPr lang="en-US" u="none" strike="noStrike" dirty="0">
                          <a:effectLst/>
                          <a:latin typeface="+mj-lt"/>
                        </a:rPr>
                        <a:t> </a:t>
                      </a:r>
                      <a:r>
                        <a:rPr lang="en-US" u="none" strike="noStrike" dirty="0" err="1">
                          <a:effectLst/>
                          <a:latin typeface="+mj-lt"/>
                        </a:rPr>
                        <a:t>učiti</a:t>
                      </a:r>
                      <a:r>
                        <a:rPr lang="en-US" u="none" strike="noStrike" dirty="0">
                          <a:effectLst/>
                          <a:latin typeface="+mj-lt"/>
                        </a:rPr>
                        <a:t>.</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49580725"/>
                  </a:ext>
                </a:extLst>
              </a:tr>
              <a:tr h="788313">
                <a:tc>
                  <a:txBody>
                    <a:bodyPr/>
                    <a:lstStyle/>
                    <a:p>
                      <a:pPr algn="l" rtl="0" fontAlgn="base"/>
                      <a:r>
                        <a:rPr lang="en-US" sz="1600" b="1" u="none" strike="noStrike" dirty="0">
                          <a:effectLst/>
                          <a:latin typeface="+mj-lt"/>
                        </a:rPr>
                        <a:t>NAMJENA</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US" u="none" strike="noStrike" dirty="0" err="1">
                          <a:effectLst/>
                          <a:latin typeface="+mj-lt"/>
                        </a:rPr>
                        <a:t>Učenicima</a:t>
                      </a:r>
                      <a:r>
                        <a:rPr lang="en-US" u="none" strike="noStrike" dirty="0">
                          <a:effectLst/>
                          <a:latin typeface="+mj-lt"/>
                        </a:rPr>
                        <a:t> </a:t>
                      </a:r>
                      <a:r>
                        <a:rPr lang="en-US" u="none" strike="noStrike" dirty="0" err="1">
                          <a:effectLst/>
                          <a:latin typeface="+mj-lt"/>
                        </a:rPr>
                        <a:t>koji</a:t>
                      </a:r>
                      <a:r>
                        <a:rPr lang="en-US" u="none" strike="noStrike" dirty="0">
                          <a:effectLst/>
                          <a:latin typeface="+mj-lt"/>
                        </a:rPr>
                        <a:t> ne prate </a:t>
                      </a:r>
                      <a:r>
                        <a:rPr lang="en-US" u="none" strike="noStrike" dirty="0" err="1">
                          <a:effectLst/>
                          <a:latin typeface="+mj-lt"/>
                        </a:rPr>
                        <a:t>redoviti</a:t>
                      </a:r>
                      <a:r>
                        <a:rPr lang="en-US" u="none" strike="noStrike" dirty="0">
                          <a:effectLst/>
                          <a:latin typeface="+mj-lt"/>
                        </a:rPr>
                        <a:t> </a:t>
                      </a:r>
                      <a:r>
                        <a:rPr lang="en-US" u="none" strike="noStrike" dirty="0" err="1">
                          <a:effectLst/>
                          <a:latin typeface="+mj-lt"/>
                        </a:rPr>
                        <a:t>nastavni</a:t>
                      </a:r>
                      <a:r>
                        <a:rPr lang="en-US" u="none" strike="noStrike" dirty="0">
                          <a:effectLst/>
                          <a:latin typeface="+mj-lt"/>
                        </a:rPr>
                        <a:t> program s </a:t>
                      </a:r>
                      <a:r>
                        <a:rPr lang="en-US" u="none" strike="noStrike" dirty="0" err="1">
                          <a:effectLst/>
                          <a:latin typeface="+mj-lt"/>
                        </a:rPr>
                        <a:t>očekivanom</a:t>
                      </a:r>
                      <a:r>
                        <a:rPr lang="en-US" u="none" strike="noStrike" dirty="0">
                          <a:effectLst/>
                          <a:latin typeface="+mj-lt"/>
                        </a:rPr>
                        <a:t> </a:t>
                      </a:r>
                      <a:r>
                        <a:rPr lang="en-US" u="none" strike="noStrike" dirty="0" err="1">
                          <a:effectLst/>
                          <a:latin typeface="+mj-lt"/>
                        </a:rPr>
                        <a:t>razinom</a:t>
                      </a:r>
                      <a:r>
                        <a:rPr lang="en-US" u="none" strike="noStrike" dirty="0">
                          <a:effectLst/>
                          <a:latin typeface="+mj-lt"/>
                        </a:rPr>
                        <a:t> </a:t>
                      </a:r>
                      <a:r>
                        <a:rPr lang="en-US" u="none" strike="noStrike" dirty="0" err="1">
                          <a:effectLst/>
                          <a:latin typeface="+mj-lt"/>
                        </a:rPr>
                        <a:t>uspjeha</a:t>
                      </a:r>
                      <a:r>
                        <a:rPr lang="en-US" u="none" strike="noStrike" dirty="0">
                          <a:effectLst/>
                          <a:latin typeface="+mj-lt"/>
                        </a:rPr>
                        <a:t> </a:t>
                      </a:r>
                      <a:r>
                        <a:rPr lang="en-US" u="none" strike="noStrike" dirty="0" err="1">
                          <a:effectLst/>
                          <a:latin typeface="+mj-lt"/>
                        </a:rPr>
                        <a:t>pomoći</a:t>
                      </a:r>
                      <a:r>
                        <a:rPr lang="en-US" u="none" strike="noStrike" dirty="0">
                          <a:effectLst/>
                          <a:latin typeface="+mj-lt"/>
                        </a:rPr>
                        <a:t> u </a:t>
                      </a:r>
                      <a:r>
                        <a:rPr lang="en-US" u="none" strike="noStrike" dirty="0" err="1">
                          <a:effectLst/>
                          <a:latin typeface="+mj-lt"/>
                        </a:rPr>
                        <a:t>učenju</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savladavanje</a:t>
                      </a:r>
                      <a:r>
                        <a:rPr lang="en-US" u="none" strike="noStrike" dirty="0">
                          <a:effectLst/>
                          <a:latin typeface="+mj-lt"/>
                        </a:rPr>
                        <a:t> </a:t>
                      </a:r>
                      <a:r>
                        <a:rPr lang="en-US" u="none" strike="noStrike" dirty="0" err="1">
                          <a:effectLst/>
                          <a:latin typeface="+mj-lt"/>
                        </a:rPr>
                        <a:t>nastavnog</a:t>
                      </a:r>
                      <a:r>
                        <a:rPr lang="en-US" u="none" strike="noStrike" dirty="0">
                          <a:effectLst/>
                          <a:latin typeface="+mj-lt"/>
                        </a:rPr>
                        <a:t> </a:t>
                      </a:r>
                      <a:r>
                        <a:rPr lang="en-US" u="none" strike="noStrike" dirty="0" err="1">
                          <a:effectLst/>
                          <a:latin typeface="+mj-lt"/>
                        </a:rPr>
                        <a:t>sadržaja</a:t>
                      </a:r>
                      <a:r>
                        <a:rPr lang="en-US" u="none" strike="noStrike" dirty="0">
                          <a:effectLst/>
                          <a:latin typeface="+mj-lt"/>
                        </a:rPr>
                        <a:t>.</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3114278"/>
                  </a:ext>
                </a:extLst>
              </a:tr>
              <a:tr h="568619">
                <a:tc>
                  <a:txBody>
                    <a:bodyPr/>
                    <a:lstStyle/>
                    <a:p>
                      <a:pPr algn="l" rtl="0" fontAlgn="base"/>
                      <a:r>
                        <a:rPr lang="en-US" sz="1600" b="1" u="none" strike="noStrike" dirty="0">
                          <a:effectLst/>
                          <a:latin typeface="+mj-lt"/>
                        </a:rPr>
                        <a:t>NOSITELJI </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Dubravka</a:t>
                      </a:r>
                      <a:r>
                        <a:rPr lang="en-US" u="none" strike="noStrike" dirty="0">
                          <a:effectLst/>
                          <a:latin typeface="+mj-lt"/>
                        </a:rPr>
                        <a:t> </a:t>
                      </a:r>
                      <a:r>
                        <a:rPr lang="en-US" u="none" strike="noStrike" dirty="0" err="1" smtClean="0">
                          <a:effectLst/>
                          <a:latin typeface="+mj-lt"/>
                        </a:rPr>
                        <a:t>Špančić</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60923341"/>
                  </a:ext>
                </a:extLst>
              </a:tr>
              <a:tr h="1020930">
                <a:tc>
                  <a:txBody>
                    <a:bodyPr/>
                    <a:lstStyle/>
                    <a:p>
                      <a:pPr algn="l" rtl="0" fontAlgn="base"/>
                      <a:r>
                        <a:rPr lang="en-US" sz="1600" b="1" u="none" strike="noStrike" dirty="0">
                          <a:effectLst/>
                          <a:latin typeface="+mj-lt"/>
                        </a:rPr>
                        <a:t>NAČIN REALIZACIJE</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Individualizirani</a:t>
                      </a:r>
                      <a:r>
                        <a:rPr lang="en-US" u="none" strike="noStrike" dirty="0">
                          <a:effectLst/>
                          <a:latin typeface="+mj-lt"/>
                        </a:rPr>
                        <a:t> </a:t>
                      </a:r>
                      <a:r>
                        <a:rPr lang="en-US" u="none" strike="noStrike" dirty="0" err="1">
                          <a:effectLst/>
                          <a:latin typeface="+mj-lt"/>
                        </a:rPr>
                        <a:t>pristup</a:t>
                      </a:r>
                      <a:r>
                        <a:rPr lang="en-US" u="none" strike="noStrike" dirty="0">
                          <a:effectLst/>
                          <a:latin typeface="+mj-lt"/>
                        </a:rPr>
                        <a:t> </a:t>
                      </a:r>
                      <a:r>
                        <a:rPr lang="en-US" u="none" strike="noStrike" dirty="0" err="1">
                          <a:effectLst/>
                          <a:latin typeface="+mj-lt"/>
                        </a:rPr>
                        <a:t>svakom</a:t>
                      </a:r>
                      <a:r>
                        <a:rPr lang="en-US" u="none" strike="noStrike" dirty="0">
                          <a:effectLst/>
                          <a:latin typeface="+mj-lt"/>
                        </a:rPr>
                        <a:t> </a:t>
                      </a:r>
                      <a:r>
                        <a:rPr lang="en-US" u="none" strike="noStrike" dirty="0" err="1">
                          <a:effectLst/>
                          <a:latin typeface="+mj-lt"/>
                        </a:rPr>
                        <a:t>učeniku</a:t>
                      </a:r>
                      <a:r>
                        <a:rPr lang="en-US" u="none" strike="noStrike" dirty="0">
                          <a:effectLst/>
                          <a:latin typeface="+mj-lt"/>
                        </a:rPr>
                        <a:t> u </a:t>
                      </a:r>
                      <a:r>
                        <a:rPr lang="en-US" u="none" strike="noStrike" dirty="0" err="1">
                          <a:effectLst/>
                          <a:latin typeface="+mj-lt"/>
                        </a:rPr>
                        <a:t>skladu</a:t>
                      </a:r>
                      <a:r>
                        <a:rPr lang="en-US" u="none" strike="noStrike" dirty="0">
                          <a:effectLst/>
                          <a:latin typeface="+mj-lt"/>
                        </a:rPr>
                        <a:t> s </a:t>
                      </a:r>
                      <a:r>
                        <a:rPr lang="en-US" u="none" strike="noStrike" dirty="0" err="1">
                          <a:effectLst/>
                          <a:latin typeface="+mj-lt"/>
                        </a:rPr>
                        <a:t>njegovim</a:t>
                      </a:r>
                      <a:r>
                        <a:rPr lang="en-US" u="none" strike="noStrike" dirty="0">
                          <a:effectLst/>
                          <a:latin typeface="+mj-lt"/>
                        </a:rPr>
                        <a:t> </a:t>
                      </a:r>
                      <a:r>
                        <a:rPr lang="en-US" u="none" strike="noStrike" dirty="0" err="1">
                          <a:effectLst/>
                          <a:latin typeface="+mj-lt"/>
                        </a:rPr>
                        <a:t>potrebama</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grupni</a:t>
                      </a:r>
                      <a:r>
                        <a:rPr lang="en-US" u="none" strike="noStrike" dirty="0">
                          <a:effectLst/>
                          <a:latin typeface="+mj-lt"/>
                        </a:rPr>
                        <a:t> rad u </a:t>
                      </a:r>
                      <a:r>
                        <a:rPr lang="en-US" u="none" strike="noStrike" dirty="0" err="1">
                          <a:effectLst/>
                          <a:latin typeface="+mj-lt"/>
                        </a:rPr>
                        <a:t>skladu</a:t>
                      </a:r>
                      <a:r>
                        <a:rPr lang="en-US" u="none" strike="noStrike" dirty="0">
                          <a:effectLst/>
                          <a:latin typeface="+mj-lt"/>
                        </a:rPr>
                        <a:t> s </a:t>
                      </a:r>
                      <a:r>
                        <a:rPr lang="en-US" u="none" strike="noStrike" dirty="0" err="1">
                          <a:effectLst/>
                          <a:latin typeface="+mj-lt"/>
                        </a:rPr>
                        <a:t>potrebama</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mogućnostima</a:t>
                      </a:r>
                      <a:r>
                        <a:rPr lang="en-US" u="none" strike="noStrike" dirty="0">
                          <a:effectLst/>
                          <a:latin typeface="+mj-lt"/>
                        </a:rPr>
                        <a:t> </a:t>
                      </a:r>
                      <a:r>
                        <a:rPr lang="en-US" u="none" strike="noStrike" dirty="0" err="1">
                          <a:effectLst/>
                          <a:latin typeface="+mj-lt"/>
                        </a:rPr>
                        <a:t>uključenih</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49084242"/>
                  </a:ext>
                </a:extLst>
              </a:tr>
              <a:tr h="439387">
                <a:tc>
                  <a:txBody>
                    <a:bodyPr/>
                    <a:lstStyle/>
                    <a:p>
                      <a:pPr algn="l" rtl="0" fontAlgn="base"/>
                      <a:r>
                        <a:rPr lang="en-US" sz="1600" b="1" u="none" strike="noStrike" dirty="0">
                          <a:effectLst/>
                          <a:latin typeface="+mj-lt"/>
                        </a:rPr>
                        <a:t>VREMENIK</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a:effectLst/>
                          <a:latin typeface="+mj-lt"/>
                        </a:rPr>
                        <a:t>Po </a:t>
                      </a:r>
                      <a:r>
                        <a:rPr lang="en-US" u="none" strike="noStrike" dirty="0" err="1">
                          <a:effectLst/>
                          <a:latin typeface="+mj-lt"/>
                        </a:rPr>
                        <a:t>jedan</a:t>
                      </a:r>
                      <a:r>
                        <a:rPr lang="en-US" u="none" strike="noStrike" dirty="0">
                          <a:effectLst/>
                          <a:latin typeface="+mj-lt"/>
                        </a:rPr>
                        <a:t> sat </a:t>
                      </a:r>
                      <a:r>
                        <a:rPr lang="en-US" u="none" strike="noStrike" dirty="0" err="1">
                          <a:effectLst/>
                          <a:latin typeface="+mj-lt"/>
                        </a:rPr>
                        <a:t>tjedno</a:t>
                      </a:r>
                      <a:r>
                        <a:rPr lang="en-US" u="none" strike="noStrike" dirty="0">
                          <a:effectLst/>
                          <a:latin typeface="+mj-lt"/>
                        </a:rPr>
                        <a:t> </a:t>
                      </a:r>
                      <a:r>
                        <a:rPr lang="en-US" u="none" strike="noStrike" dirty="0" err="1">
                          <a:effectLst/>
                          <a:latin typeface="+mj-lt"/>
                        </a:rPr>
                        <a:t>tijekom</a:t>
                      </a:r>
                      <a:r>
                        <a:rPr lang="en-US" u="none" strike="noStrike" dirty="0">
                          <a:effectLst/>
                          <a:latin typeface="+mj-lt"/>
                        </a:rPr>
                        <a:t> </a:t>
                      </a:r>
                      <a:r>
                        <a:rPr lang="en-US" u="none" strike="noStrike" dirty="0" err="1">
                          <a:effectLst/>
                          <a:latin typeface="+mj-lt"/>
                        </a:rPr>
                        <a:t>nastavne</a:t>
                      </a:r>
                      <a:r>
                        <a:rPr lang="en-US" u="none" strike="noStrike" dirty="0">
                          <a:effectLst/>
                          <a:latin typeface="+mj-lt"/>
                        </a:rPr>
                        <a:t> </a:t>
                      </a:r>
                      <a:r>
                        <a:rPr lang="en-US" u="none" strike="noStrike" dirty="0" err="1">
                          <a:effectLst/>
                          <a:latin typeface="+mj-lt"/>
                        </a:rPr>
                        <a:t>godine</a:t>
                      </a:r>
                      <a:r>
                        <a:rPr lang="en-US" u="none" strike="noStrike" dirty="0">
                          <a:effectLst/>
                          <a:latin typeface="+mj-lt"/>
                        </a:rPr>
                        <a:t> 2022./2023.</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75568693"/>
                  </a:ext>
                </a:extLst>
              </a:tr>
              <a:tr h="555696">
                <a:tc>
                  <a:txBody>
                    <a:bodyPr/>
                    <a:lstStyle/>
                    <a:p>
                      <a:pPr algn="l" rtl="0" fontAlgn="base"/>
                      <a:r>
                        <a:rPr lang="en-US" sz="1600" b="1" u="none" strike="noStrike" dirty="0">
                          <a:effectLst/>
                          <a:latin typeface="+mj-lt"/>
                        </a:rPr>
                        <a:t>TROŠKOVNIK</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Troškove</a:t>
                      </a:r>
                      <a:r>
                        <a:rPr lang="en-US" u="none" strike="noStrike" dirty="0">
                          <a:effectLst/>
                          <a:latin typeface="+mj-lt"/>
                        </a:rPr>
                        <a:t> </a:t>
                      </a:r>
                      <a:r>
                        <a:rPr lang="en-US" u="none" strike="noStrike" dirty="0" err="1">
                          <a:effectLst/>
                          <a:latin typeface="+mj-lt"/>
                        </a:rPr>
                        <a:t>umnožavanja</a:t>
                      </a:r>
                      <a:r>
                        <a:rPr lang="en-US" u="none" strike="noStrike" dirty="0">
                          <a:effectLst/>
                          <a:latin typeface="+mj-lt"/>
                        </a:rPr>
                        <a:t> </a:t>
                      </a:r>
                      <a:r>
                        <a:rPr lang="en-US" u="none" strike="noStrike" dirty="0" err="1">
                          <a:effectLst/>
                          <a:latin typeface="+mj-lt"/>
                        </a:rPr>
                        <a:t>potrebnih</a:t>
                      </a:r>
                      <a:r>
                        <a:rPr lang="en-US" u="none" strike="noStrike" dirty="0">
                          <a:effectLst/>
                          <a:latin typeface="+mj-lt"/>
                        </a:rPr>
                        <a:t> </a:t>
                      </a:r>
                      <a:r>
                        <a:rPr lang="en-US" u="none" strike="noStrike" dirty="0" err="1">
                          <a:effectLst/>
                          <a:latin typeface="+mj-lt"/>
                        </a:rPr>
                        <a:t>nastavnih</a:t>
                      </a:r>
                      <a:r>
                        <a:rPr lang="en-US" u="none" strike="noStrike" dirty="0">
                          <a:effectLst/>
                          <a:latin typeface="+mj-lt"/>
                        </a:rPr>
                        <a:t> </a:t>
                      </a:r>
                      <a:r>
                        <a:rPr lang="en-US" u="none" strike="noStrike" dirty="0" err="1">
                          <a:effectLst/>
                          <a:latin typeface="+mj-lt"/>
                        </a:rPr>
                        <a:t>materijala</a:t>
                      </a:r>
                      <a:r>
                        <a:rPr lang="en-US" u="none" strike="noStrike" dirty="0">
                          <a:effectLst/>
                          <a:latin typeface="+mj-lt"/>
                        </a:rPr>
                        <a:t> </a:t>
                      </a:r>
                      <a:r>
                        <a:rPr lang="en-US" u="none" strike="noStrike" dirty="0" err="1">
                          <a:effectLst/>
                          <a:latin typeface="+mj-lt"/>
                        </a:rPr>
                        <a:t>snosi</a:t>
                      </a:r>
                      <a:r>
                        <a:rPr lang="en-US" u="none" strike="noStrike" dirty="0">
                          <a:effectLst/>
                          <a:latin typeface="+mj-lt"/>
                        </a:rPr>
                        <a:t> </a:t>
                      </a:r>
                      <a:r>
                        <a:rPr lang="en-US" u="none" strike="noStrike" dirty="0" err="1">
                          <a:effectLst/>
                          <a:latin typeface="+mj-lt"/>
                        </a:rPr>
                        <a:t>škola</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8222324"/>
                  </a:ext>
                </a:extLst>
              </a:tr>
              <a:tr h="1253547">
                <a:tc>
                  <a:txBody>
                    <a:bodyPr/>
                    <a:lstStyle/>
                    <a:p>
                      <a:pPr algn="l" rtl="0" fontAlgn="base"/>
                      <a:r>
                        <a:rPr lang="en-US" sz="1600" b="1" u="none" strike="noStrike" dirty="0">
                          <a:effectLst/>
                          <a:latin typeface="+mj-lt"/>
                        </a:rPr>
                        <a:t>VREDNOVANJE I KORIŠTENJE REZULTATA RADA</a:t>
                      </a:r>
                      <a:r>
                        <a:rPr lang="en-US" sz="1600" b="1" dirty="0">
                          <a:effectLst/>
                          <a:latin typeface="+mj-lt"/>
                        </a:rPr>
                        <a:t>​</a:t>
                      </a:r>
                      <a:endParaRPr lang="en-US" sz="1600" b="1"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just" rtl="0" fontAlgn="base"/>
                      <a:r>
                        <a:rPr lang="en-US" u="none" strike="noStrike" dirty="0" err="1">
                          <a:effectLst/>
                          <a:latin typeface="+mj-lt"/>
                        </a:rPr>
                        <a:t>Opisno</a:t>
                      </a:r>
                      <a:r>
                        <a:rPr lang="en-US" u="none" strike="noStrike" dirty="0">
                          <a:effectLst/>
                          <a:latin typeface="+mj-lt"/>
                        </a:rPr>
                        <a:t> </a:t>
                      </a:r>
                      <a:r>
                        <a:rPr lang="en-US" u="none" strike="noStrike" dirty="0" err="1">
                          <a:effectLst/>
                          <a:latin typeface="+mj-lt"/>
                        </a:rPr>
                        <a:t>praćenje</a:t>
                      </a:r>
                      <a:r>
                        <a:rPr lang="en-US" u="none" strike="noStrike" dirty="0">
                          <a:effectLst/>
                          <a:latin typeface="+mj-lt"/>
                        </a:rPr>
                        <a:t> </a:t>
                      </a:r>
                      <a:r>
                        <a:rPr lang="en-US" u="none" strike="noStrike" dirty="0" err="1">
                          <a:effectLst/>
                          <a:latin typeface="+mj-lt"/>
                        </a:rPr>
                        <a:t>napredovanja</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a:t>
                      </a:r>
                      <a:r>
                        <a:rPr lang="en-US" dirty="0">
                          <a:effectLst/>
                          <a:latin typeface="+mj-lt"/>
                        </a:rPr>
                        <a:t>​</a:t>
                      </a:r>
                    </a:p>
                    <a:p>
                      <a:pPr algn="just" rtl="0" fontAlgn="base"/>
                      <a:r>
                        <a:rPr lang="en-US" u="none" strike="noStrike" dirty="0" err="1">
                          <a:effectLst/>
                          <a:latin typeface="+mj-lt"/>
                        </a:rPr>
                        <a:t>Prepoznavanje</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uočavanje</a:t>
                      </a:r>
                      <a:r>
                        <a:rPr lang="en-US" u="none" strike="noStrike" dirty="0">
                          <a:effectLst/>
                          <a:latin typeface="+mj-lt"/>
                        </a:rPr>
                        <a:t> </a:t>
                      </a:r>
                      <a:r>
                        <a:rPr lang="en-US" u="none" strike="noStrike" dirty="0" err="1">
                          <a:effectLst/>
                          <a:latin typeface="+mj-lt"/>
                        </a:rPr>
                        <a:t>napretka</a:t>
                      </a:r>
                      <a:r>
                        <a:rPr lang="en-US" u="none" strike="noStrike" dirty="0">
                          <a:effectLst/>
                          <a:latin typeface="+mj-lt"/>
                        </a:rPr>
                        <a:t> </a:t>
                      </a:r>
                      <a:r>
                        <a:rPr lang="en-US" u="none" strike="noStrike" dirty="0" err="1">
                          <a:effectLst/>
                          <a:latin typeface="+mj-lt"/>
                        </a:rPr>
                        <a:t>učenika</a:t>
                      </a:r>
                      <a:r>
                        <a:rPr lang="en-US" u="none" strike="noStrike" dirty="0">
                          <a:effectLst/>
                          <a:latin typeface="+mj-lt"/>
                        </a:rPr>
                        <a:t> u </a:t>
                      </a:r>
                      <a:r>
                        <a:rPr lang="en-US" u="none" strike="noStrike" dirty="0" err="1">
                          <a:effectLst/>
                          <a:latin typeface="+mj-lt"/>
                        </a:rPr>
                        <a:t>savladavanju</a:t>
                      </a:r>
                      <a:r>
                        <a:rPr lang="en-US" u="none" strike="noStrike" dirty="0">
                          <a:effectLst/>
                          <a:latin typeface="+mj-lt"/>
                        </a:rPr>
                        <a:t> </a:t>
                      </a:r>
                      <a:r>
                        <a:rPr lang="en-US" u="none" strike="noStrike" dirty="0" err="1">
                          <a:effectLst/>
                          <a:latin typeface="+mj-lt"/>
                        </a:rPr>
                        <a:t>određenih</a:t>
                      </a:r>
                      <a:r>
                        <a:rPr lang="en-US" u="none" strike="noStrike" dirty="0">
                          <a:effectLst/>
                          <a:latin typeface="+mj-lt"/>
                        </a:rPr>
                        <a:t> </a:t>
                      </a:r>
                      <a:r>
                        <a:rPr lang="en-US" u="none" strike="noStrike" dirty="0" err="1">
                          <a:effectLst/>
                          <a:latin typeface="+mj-lt"/>
                        </a:rPr>
                        <a:t>nastavnih</a:t>
                      </a:r>
                      <a:r>
                        <a:rPr lang="en-US" u="none" strike="noStrike" dirty="0">
                          <a:effectLst/>
                          <a:latin typeface="+mj-lt"/>
                        </a:rPr>
                        <a:t> </a:t>
                      </a:r>
                      <a:r>
                        <a:rPr lang="en-US" u="none" strike="noStrike" dirty="0" err="1">
                          <a:effectLst/>
                          <a:latin typeface="+mj-lt"/>
                        </a:rPr>
                        <a:t>sadržaja</a:t>
                      </a:r>
                      <a:r>
                        <a:rPr lang="en-US" u="none" strike="noStrike" dirty="0">
                          <a:effectLst/>
                          <a:latin typeface="+mj-lt"/>
                        </a:rPr>
                        <a:t>. </a:t>
                      </a:r>
                      <a:r>
                        <a:rPr lang="en-US" u="none" strike="noStrike" dirty="0" err="1">
                          <a:effectLst/>
                          <a:latin typeface="+mj-lt"/>
                        </a:rPr>
                        <a:t>Rezultati</a:t>
                      </a:r>
                      <a:r>
                        <a:rPr lang="en-US" u="none" strike="noStrike" dirty="0">
                          <a:effectLst/>
                          <a:latin typeface="+mj-lt"/>
                        </a:rPr>
                        <a:t> </a:t>
                      </a:r>
                      <a:r>
                        <a:rPr lang="en-US" u="none" strike="noStrike" dirty="0" err="1">
                          <a:effectLst/>
                          <a:latin typeface="+mj-lt"/>
                        </a:rPr>
                        <a:t>potiču</a:t>
                      </a:r>
                      <a:r>
                        <a:rPr lang="en-US" u="none" strike="noStrike" dirty="0">
                          <a:effectLst/>
                          <a:latin typeface="+mj-lt"/>
                        </a:rPr>
                        <a:t> </a:t>
                      </a:r>
                      <a:r>
                        <a:rPr lang="en-US" u="none" strike="noStrike" dirty="0" err="1">
                          <a:effectLst/>
                          <a:latin typeface="+mj-lt"/>
                        </a:rPr>
                        <a:t>razvoj</a:t>
                      </a:r>
                      <a:r>
                        <a:rPr lang="en-US" u="none" strike="noStrike" dirty="0">
                          <a:effectLst/>
                          <a:latin typeface="+mj-lt"/>
                        </a:rPr>
                        <a:t> </a:t>
                      </a:r>
                      <a:r>
                        <a:rPr lang="en-US" u="none" strike="noStrike" dirty="0" err="1">
                          <a:effectLst/>
                          <a:latin typeface="+mj-lt"/>
                        </a:rPr>
                        <a:t>učenikova</a:t>
                      </a:r>
                      <a:r>
                        <a:rPr lang="en-US" u="none" strike="noStrike" dirty="0">
                          <a:effectLst/>
                          <a:latin typeface="+mj-lt"/>
                        </a:rPr>
                        <a:t> </a:t>
                      </a:r>
                      <a:r>
                        <a:rPr lang="en-US" u="none" strike="noStrike" dirty="0" err="1">
                          <a:effectLst/>
                          <a:latin typeface="+mj-lt"/>
                        </a:rPr>
                        <a:t>samopouzdanja</a:t>
                      </a:r>
                      <a:r>
                        <a:rPr lang="en-US" u="none" strike="noStrike" dirty="0">
                          <a:effectLst/>
                          <a:latin typeface="+mj-lt"/>
                        </a:rPr>
                        <a:t> </a:t>
                      </a:r>
                      <a:r>
                        <a:rPr lang="en-US" u="none" strike="noStrike" dirty="0" err="1">
                          <a:effectLst/>
                          <a:latin typeface="+mj-lt"/>
                        </a:rPr>
                        <a:t>i</a:t>
                      </a:r>
                      <a:r>
                        <a:rPr lang="en-US" u="none" strike="noStrike" dirty="0">
                          <a:effectLst/>
                          <a:latin typeface="+mj-lt"/>
                        </a:rPr>
                        <a:t> </a:t>
                      </a:r>
                      <a:r>
                        <a:rPr lang="en-US" u="none" strike="noStrike" dirty="0" err="1">
                          <a:effectLst/>
                          <a:latin typeface="+mj-lt"/>
                        </a:rPr>
                        <a:t>usmjeravaju</a:t>
                      </a:r>
                      <a:r>
                        <a:rPr lang="en-US" u="none" strike="noStrike" dirty="0">
                          <a:effectLst/>
                          <a:latin typeface="+mj-lt"/>
                        </a:rPr>
                        <a:t> u </a:t>
                      </a:r>
                      <a:r>
                        <a:rPr lang="en-US" u="none" strike="noStrike" dirty="0" err="1">
                          <a:effectLst/>
                          <a:latin typeface="+mj-lt"/>
                        </a:rPr>
                        <a:t>daljnjem</a:t>
                      </a:r>
                      <a:r>
                        <a:rPr lang="en-US" u="none" strike="noStrike" dirty="0">
                          <a:effectLst/>
                          <a:latin typeface="+mj-lt"/>
                        </a:rPr>
                        <a:t> </a:t>
                      </a:r>
                      <a:r>
                        <a:rPr lang="en-US" u="none" strike="noStrike" dirty="0" err="1">
                          <a:effectLst/>
                          <a:latin typeface="+mj-lt"/>
                        </a:rPr>
                        <a:t>radu</a:t>
                      </a:r>
                      <a:r>
                        <a:rPr lang="en-US" u="none" strike="noStrike" dirty="0">
                          <a:effectLst/>
                          <a:latin typeface="+mj-lt"/>
                        </a:rPr>
                        <a:t>.</a:t>
                      </a:r>
                      <a:r>
                        <a:rPr lang="en-US" dirty="0">
                          <a:effectLst/>
                          <a:latin typeface="+mj-lt"/>
                        </a:rPr>
                        <a:t>​</a:t>
                      </a:r>
                      <a:endParaRPr lang="en-US" b="0" i="0" dirty="0">
                        <a:solidFill>
                          <a:srgbClr val="000000"/>
                        </a:solidFill>
                        <a:effectLst/>
                        <a:latin typeface="+mj-l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68083956"/>
                  </a:ext>
                </a:extLst>
              </a:tr>
            </a:tbl>
          </a:graphicData>
        </a:graphic>
      </p:graphicFrame>
    </p:spTree>
    <p:extLst>
      <p:ext uri="{BB962C8B-B14F-4D97-AF65-F5344CB8AC3E}">
        <p14:creationId xmlns:p14="http://schemas.microsoft.com/office/powerpoint/2010/main" val="3305297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8"/>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78" name="Google Shape;778;p88"/>
          <p:cNvGraphicFramePr/>
          <p:nvPr>
            <p:extLst>
              <p:ext uri="{D42A27DB-BD31-4B8C-83A1-F6EECF244321}">
                <p14:modId xmlns:p14="http://schemas.microsoft.com/office/powerpoint/2010/main" val="2457358735"/>
              </p:ext>
            </p:extLst>
          </p:nvPr>
        </p:nvGraphicFramePr>
        <p:xfrm>
          <a:off x="205273" y="138150"/>
          <a:ext cx="8836090" cy="6541461"/>
        </p:xfrm>
        <a:graphic>
          <a:graphicData uri="http://schemas.openxmlformats.org/drawingml/2006/table">
            <a:tbl>
              <a:tblPr>
                <a:noFill/>
                <a:tableStyleId>{B2E6745A-B9C5-42E0-A17B-FDAA3278ED7C}</a:tableStyleId>
              </a:tblPr>
              <a:tblGrid>
                <a:gridCol w="2356128">
                  <a:extLst>
                    <a:ext uri="{9D8B030D-6E8A-4147-A177-3AD203B41FA5}">
                      <a16:colId xmlns:a16="http://schemas.microsoft.com/office/drawing/2014/main" val="20000"/>
                    </a:ext>
                  </a:extLst>
                </a:gridCol>
                <a:gridCol w="6479962">
                  <a:extLst>
                    <a:ext uri="{9D8B030D-6E8A-4147-A177-3AD203B41FA5}">
                      <a16:colId xmlns:a16="http://schemas.microsoft.com/office/drawing/2014/main" val="20001"/>
                    </a:ext>
                  </a:extLst>
                </a:gridCol>
              </a:tblGrid>
              <a:tr h="540308">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mj-lt"/>
                          <a:ea typeface="Calibri"/>
                          <a:cs typeface="Calibri"/>
                          <a:sym typeface="Calibri"/>
                        </a:rPr>
                        <a:t>DOPUNSKA </a:t>
                      </a:r>
                      <a:r>
                        <a:rPr lang="en" sz="1600" b="1" u="none" strike="noStrike" cap="none" dirty="0">
                          <a:solidFill>
                            <a:schemeClr val="dk1"/>
                          </a:solidFill>
                          <a:latin typeface="+mj-lt"/>
                          <a:ea typeface="Calibri"/>
                          <a:cs typeface="Calibri"/>
                          <a:sym typeface="Calibri"/>
                        </a:rPr>
                        <a:t>NASTAVA MATEMATIKE </a:t>
                      </a:r>
                      <a:endParaRPr lang="hr-HR" sz="1600" b="1" u="none" strike="noStrike" cap="none" dirty="0" smtClean="0">
                        <a:solidFill>
                          <a:schemeClr val="dk1"/>
                        </a:solidFill>
                        <a:latin typeface="+mj-lt"/>
                        <a:ea typeface="Calibri"/>
                        <a:cs typeface="Calibri"/>
                        <a:sym typeface="Calibri"/>
                      </a:endParaRPr>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mj-lt"/>
                          <a:ea typeface="Calibri"/>
                          <a:cs typeface="Calibri"/>
                          <a:sym typeface="Calibri"/>
                        </a:rPr>
                        <a:t>za učenik četvrtog</a:t>
                      </a:r>
                      <a:r>
                        <a:rPr lang="en" sz="1600" b="1" u="none" strike="noStrike" cap="none" dirty="0">
                          <a:solidFill>
                            <a:schemeClr val="dk1"/>
                          </a:solidFill>
                          <a:latin typeface="+mj-lt"/>
                          <a:ea typeface="Calibri"/>
                          <a:cs typeface="Calibri"/>
                        </a:rPr>
                        <a:t> </a:t>
                      </a:r>
                      <a:r>
                        <a:rPr lang="en" sz="1600" b="1" u="none" strike="noStrike" cap="none" dirty="0">
                          <a:solidFill>
                            <a:schemeClr val="dk1"/>
                          </a:solidFill>
                          <a:latin typeface="+mj-lt"/>
                          <a:ea typeface="Calibri"/>
                          <a:cs typeface="Calibri"/>
                          <a:sym typeface="Calibri"/>
                        </a:rPr>
                        <a:t> </a:t>
                      </a:r>
                      <a:r>
                        <a:rPr lang="hr-HR" sz="1600" b="1" u="none" strike="noStrike" cap="none" dirty="0" smtClean="0">
                          <a:solidFill>
                            <a:schemeClr val="dk1"/>
                          </a:solidFill>
                          <a:latin typeface="+mj-lt"/>
                          <a:ea typeface="Calibri"/>
                          <a:cs typeface="Calibri"/>
                          <a:sym typeface="Calibri"/>
                        </a:rPr>
                        <a:t>razreda</a:t>
                      </a:r>
                      <a:endParaRPr lang="hr-H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20640">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b="0" i="0" u="none" strike="noStrike" cap="none" dirty="0">
                          <a:solidFill>
                            <a:schemeClr val="dk1"/>
                          </a:solidFill>
                          <a:latin typeface="Times New Roman"/>
                          <a:ea typeface="Times New Roman"/>
                          <a:cs typeface="Times New Roman"/>
                          <a:sym typeface="Times New Roman"/>
                        </a:rPr>
                        <a:t>Nadoknaditi znanje koje učeniku nedostaje ili ga teže usvaja redovnim putem. Pomoć u učenju, svladavanju predviđenog nastavnog gradiva, osposobljavanje učenika za samostalno rješavanje i </a:t>
                      </a:r>
                      <a:r>
                        <a:rPr lang="en" sz="1400" b="0" i="0" u="none" strike="noStrike" cap="none" dirty="0">
                          <a:solidFill>
                            <a:schemeClr val="dk1"/>
                          </a:solidFill>
                          <a:latin typeface="Times New Roman"/>
                          <a:ea typeface="Times New Roman"/>
                          <a:cs typeface="Times New Roman"/>
                        </a:rPr>
                        <a:t>razumijevanje zadanih zadataka</a:t>
                      </a:r>
                      <a:r>
                        <a:rPr lang="en" sz="1400" b="0" i="0" u="none" strike="noStrike" cap="none" dirty="0">
                          <a:solidFill>
                            <a:schemeClr val="dk1"/>
                          </a:solidFill>
                          <a:latin typeface="Times New Roman"/>
                          <a:ea typeface="Times New Roman"/>
                          <a:cs typeface="Times New Roman"/>
                          <a:sym typeface="Times New Roman"/>
                        </a:rPr>
                        <a:t>. Poticanje samopouzdanja učenika i radnih navika kako u školi tako i kod kuće.</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2292">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b="0" i="0" u="none" strike="noStrike" cap="none" dirty="0">
                          <a:solidFill>
                            <a:schemeClr val="dk1"/>
                          </a:solidFill>
                          <a:latin typeface="Times New Roman"/>
                          <a:ea typeface="Times New Roman"/>
                          <a:cs typeface="Times New Roman"/>
                          <a:sym typeface="Times New Roman"/>
                        </a:rPr>
                        <a:t>Pomoć učenicima </a:t>
                      </a:r>
                      <a:r>
                        <a:rPr lang="en" sz="1400" u="none" strike="noStrike" cap="none" dirty="0">
                          <a:solidFill>
                            <a:schemeClr val="dk1"/>
                          </a:solidFill>
                          <a:latin typeface="Times New Roman"/>
                          <a:ea typeface="Times New Roman"/>
                          <a:cs typeface="Times New Roman"/>
                          <a:sym typeface="Times New Roman"/>
                        </a:rPr>
                        <a:t>4.</a:t>
                      </a:r>
                      <a:r>
                        <a:rPr lang="en" sz="1400" b="0" i="0" u="none" strike="noStrike" cap="none" dirty="0">
                          <a:solidFill>
                            <a:schemeClr val="dk1"/>
                          </a:solidFill>
                          <a:latin typeface="Times New Roman"/>
                          <a:ea typeface="Times New Roman"/>
                          <a:cs typeface="Times New Roman"/>
                          <a:sym typeface="Times New Roman"/>
                        </a:rPr>
                        <a:t> razreda koji ne prate redovni nastavni program s očekivanom razinom uspjeha, učenicima koji zbog odsutnosti nisu uspjeli usvojiti pojedine sadržaje.</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1990">
                <a:tc>
                  <a:txBody>
                    <a:bodyPr/>
                    <a:lstStyle/>
                    <a:p>
                      <a:pPr marL="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mj-lt"/>
                          <a:ea typeface="Calibri"/>
                          <a:cs typeface="Calibri"/>
                          <a:sym typeface="Calibri"/>
                        </a:rPr>
                        <a:t>NOSITELJI</a:t>
                      </a:r>
                      <a:r>
                        <a:rPr lang="en" sz="1600" b="1" u="none" strike="noStrike" cap="none" dirty="0">
                          <a:solidFill>
                            <a:schemeClr val="dk1"/>
                          </a:solidFill>
                          <a:latin typeface="+mj-lt"/>
                          <a:ea typeface="Calibri"/>
                          <a:cs typeface="Calibri"/>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Verdana"/>
                        <a:buNone/>
                      </a:pPr>
                      <a:r>
                        <a:rPr lang="sr-Latn-RS" sz="1350" u="none" strike="noStrike" cap="none" dirty="0">
                          <a:latin typeface="Times New Roman"/>
                          <a:ea typeface="Times New Roman"/>
                          <a:cs typeface="Times New Roman"/>
                        </a:rPr>
                        <a:t>Ksenija </a:t>
                      </a:r>
                      <a:r>
                        <a:rPr lang="sr-Latn-RS" sz="1350" u="none" strike="noStrike" cap="none" dirty="0" err="1">
                          <a:latin typeface="Times New Roman"/>
                          <a:ea typeface="Times New Roman"/>
                          <a:cs typeface="Times New Roman"/>
                        </a:rPr>
                        <a:t>Borović</a:t>
                      </a:r>
                      <a:r>
                        <a:rPr lang="sr-Latn-RS" sz="1350" u="none" strike="noStrike" cap="none" dirty="0">
                          <a:latin typeface="Times New Roman"/>
                          <a:ea typeface="Times New Roman"/>
                          <a:cs typeface="Times New Roman"/>
                        </a:rPr>
                        <a:t>, Jasminka </a:t>
                      </a:r>
                      <a:r>
                        <a:rPr lang="sr-Latn-RS" sz="1350" u="none" strike="noStrike" cap="none" dirty="0" err="1">
                          <a:latin typeface="Times New Roman"/>
                          <a:ea typeface="Times New Roman"/>
                          <a:cs typeface="Times New Roman"/>
                        </a:rPr>
                        <a:t>Španić</a:t>
                      </a:r>
                      <a:r>
                        <a:rPr lang="sr-Latn-RS" sz="1350" u="none" strike="noStrike" cap="none" dirty="0">
                          <a:latin typeface="Times New Roman"/>
                          <a:ea typeface="Times New Roman"/>
                          <a:cs typeface="Times New Roman"/>
                        </a:rPr>
                        <a:t>, Marija </a:t>
                      </a:r>
                      <a:r>
                        <a:rPr lang="sr-Latn-RS" sz="1350" u="none" strike="noStrike" cap="none" dirty="0" err="1">
                          <a:latin typeface="Times New Roman"/>
                          <a:ea typeface="Times New Roman"/>
                          <a:cs typeface="Times New Roman"/>
                        </a:rPr>
                        <a:t>Krijan</a:t>
                      </a:r>
                      <a:r>
                        <a:rPr lang="sr-Latn-RS" sz="1350" u="none" strike="noStrike" cap="none" dirty="0">
                          <a:latin typeface="Times New Roman"/>
                          <a:ea typeface="Times New Roman"/>
                          <a:cs typeface="Times New Roman"/>
                        </a:rPr>
                        <a:t>, Dora </a:t>
                      </a:r>
                      <a:r>
                        <a:rPr lang="sr-Latn-RS" sz="1350" u="none" strike="noStrike" cap="none" dirty="0" err="1">
                          <a:latin typeface="Times New Roman"/>
                          <a:ea typeface="Times New Roman"/>
                          <a:cs typeface="Times New Roman"/>
                        </a:rPr>
                        <a:t>Borecki</a:t>
                      </a:r>
                      <a:endParaRPr sz="135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20640">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sym typeface="Times New Roman"/>
                        </a:rPr>
                        <a:t>Individualni rad s pojedinim učenicima prema potrebi. </a:t>
                      </a:r>
                      <a:r>
                        <a:rPr lang="en" sz="1400" b="0" i="0" u="none" strike="noStrike" cap="none" dirty="0">
                          <a:solidFill>
                            <a:schemeClr val="dk1"/>
                          </a:solidFill>
                          <a:latin typeface="Times New Roman"/>
                          <a:ea typeface="Times New Roman"/>
                          <a:cs typeface="Times New Roman"/>
                        </a:rPr>
                        <a:t> </a:t>
                      </a:r>
                      <a:endParaRPr sz="1350" u="none" strike="noStrike" cap="none" dirty="0"/>
                    </a:p>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sym typeface="Times New Roman"/>
                        </a:rPr>
                        <a:t>Rad sa skupinom učenika koji imaju iste potrebe.</a:t>
                      </a:r>
                      <a:r>
                        <a:rPr lang="en" sz="1400" b="0" i="0" u="none" strike="noStrike" cap="none" dirty="0">
                          <a:solidFill>
                            <a:schemeClr val="dk1"/>
                          </a:solidFill>
                          <a:latin typeface="Times New Roman"/>
                          <a:ea typeface="Times New Roman"/>
                          <a:cs typeface="Times New Roman"/>
                        </a:rPr>
                        <a:t> </a:t>
                      </a:r>
                      <a:endParaRPr sz="1350" u="none" strike="noStrike" cap="none" dirty="0"/>
                    </a:p>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sym typeface="Times New Roman"/>
                        </a:rPr>
                        <a:t>Individualizirani pristup učeniku u svladavanju gradiva koje nije uspješno savladao na satu.</a:t>
                      </a:r>
                      <a:r>
                        <a:rPr lang="en" sz="1400" b="0" i="0" u="none" strike="noStrike" cap="none" dirty="0">
                          <a:solidFill>
                            <a:schemeClr val="dk1"/>
                          </a:solidFill>
                          <a:latin typeface="Times New Roman"/>
                          <a:ea typeface="Times New Roman"/>
                          <a:cs typeface="Times New Roman"/>
                        </a:rPr>
                        <a:t> </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1860">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Times New Roman"/>
                          <a:ea typeface="Times New Roman"/>
                          <a:cs typeface="Times New Roman"/>
                          <a:sym typeface="Times New Roman"/>
                        </a:rPr>
                        <a:t>Kroz cijelu š</a:t>
                      </a:r>
                      <a:r>
                        <a:rPr lang="en" sz="1400" u="none" strike="noStrike" cap="none" dirty="0">
                          <a:latin typeface="Times New Roman"/>
                          <a:ea typeface="Times New Roman"/>
                          <a:cs typeface="Times New Roman"/>
                          <a:sym typeface="Times New Roman"/>
                        </a:rPr>
                        <a:t>k. god. </a:t>
                      </a:r>
                      <a:r>
                        <a:rPr lang="en" sz="1400" u="none" strike="noStrike" cap="none" dirty="0">
                          <a:latin typeface="Times New Roman"/>
                          <a:ea typeface="Times New Roman"/>
                          <a:cs typeface="Times New Roman"/>
                        </a:rPr>
                        <a:t>2022./2023.</a:t>
                      </a:r>
                      <a:r>
                        <a:rPr lang="en" sz="1400" u="none" strike="noStrike" cap="none" dirty="0">
                          <a:latin typeface="Times New Roman"/>
                          <a:ea typeface="Times New Roman"/>
                          <a:cs typeface="Times New Roman"/>
                          <a:sym typeface="Times New Roman"/>
                        </a:rPr>
                        <a:t>,</a:t>
                      </a:r>
                      <a:r>
                        <a:rPr lang="en" sz="1400" u="none" strike="noStrike" cap="none" dirty="0">
                          <a:latin typeface="Times New Roman"/>
                          <a:ea typeface="Times New Roman"/>
                          <a:cs typeface="Times New Roman"/>
                        </a:rPr>
                        <a:t> svaki drugi tjedan 1 školski sat</a:t>
                      </a:r>
                      <a:r>
                        <a:rPr lang="en" sz="1350" u="none" strike="noStrike" cap="none" dirty="0">
                          <a:solidFill>
                            <a:schemeClr val="dk1"/>
                          </a:solidFill>
                          <a:latin typeface="Times New Roman"/>
                          <a:ea typeface="Times New Roman"/>
                          <a:cs typeface="Times New Roman"/>
                          <a:sym typeface="Times New Roman"/>
                        </a:rPr>
                        <a:t>.</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9959">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solidFill>
                            <a:schemeClr val="dk1"/>
                          </a:solidFill>
                          <a:latin typeface="Times New Roman"/>
                          <a:ea typeface="Times New Roman"/>
                          <a:cs typeface="Times New Roman"/>
                          <a:sym typeface="Times New Roman"/>
                        </a:rPr>
                        <a:t>Troškovi kopiranja listića.</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568896">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solidFill>
                            <a:srgbClr val="000000"/>
                          </a:solidFill>
                          <a:latin typeface="Times New Roman"/>
                          <a:ea typeface="Times New Roman"/>
                          <a:cs typeface="Times New Roman"/>
                          <a:sym typeface="Times New Roman"/>
                        </a:rPr>
                        <a:t>Samovrednovanje. Kontinuirano se prati individualni napredak učenika u odnosu na početno stanje - Evidencijski list za dopunsku nastavu i opisne zabilješke na listi praćenja učenika. Kratke provjere tijekom dopunske nastave.</a:t>
                      </a:r>
                      <a:endParaRPr sz="1350" u="none" strike="noStrike" cap="none" dirty="0"/>
                    </a:p>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Times New Roman"/>
                          <a:ea typeface="Times New Roman"/>
                          <a:cs typeface="Times New Roman"/>
                          <a:sym typeface="Times New Roman"/>
                        </a:rPr>
                        <a:t>Unapređenje individualnog razvoja učeničkih sposobnosti.</a:t>
                      </a:r>
                      <a:r>
                        <a:rPr lang="en" sz="1400" u="none" strike="noStrike" cap="none" dirty="0">
                          <a:solidFill>
                            <a:srgbClr val="000000"/>
                          </a:solidFill>
                          <a:latin typeface="Times New Roman"/>
                          <a:ea typeface="Times New Roman"/>
                          <a:cs typeface="Times New Roman"/>
                        </a:rPr>
                        <a:t>  </a:t>
                      </a:r>
                      <a:endParaRPr sz="1350" u="none" strike="noStrike" cap="none" dirty="0"/>
                    </a:p>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a:t>
                      </a:r>
                      <a:r>
                        <a:rPr lang="en" sz="1400" u="none" strike="noStrike" cap="none" dirty="0">
                          <a:solidFill>
                            <a:srgbClr val="000000"/>
                          </a:solidFill>
                          <a:latin typeface="Times New Roman"/>
                          <a:ea typeface="Times New Roman"/>
                          <a:cs typeface="Times New Roman"/>
                        </a:rPr>
                        <a:t> </a:t>
                      </a:r>
                      <a:endParaRPr sz="1350" u="none" strike="noStrike" cap="none" dirty="0"/>
                    </a:p>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Times New Roman"/>
                          <a:ea typeface="Times New Roman"/>
                          <a:cs typeface="Times New Roman"/>
                          <a:sym typeface="Times New Roman"/>
                        </a:rPr>
                        <a:t>Određivanje smjernica daljnjeg rada na redovnoj i dopunskoj nastavi.</a:t>
                      </a:r>
                      <a:r>
                        <a:rPr lang="en" sz="1400" u="none" strike="noStrike" cap="none" dirty="0">
                          <a:solidFill>
                            <a:srgbClr val="000000"/>
                          </a:solidFill>
                          <a:latin typeface="Times New Roman"/>
                          <a:ea typeface="Times New Roman"/>
                          <a:cs typeface="Times New Roman"/>
                        </a:rPr>
                        <a:t> </a:t>
                      </a:r>
                      <a:endParaRPr sz="135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7c9ea51da0_0_0"/>
          <p:cNvSpPr txBox="1"/>
          <p:nvPr/>
        </p:nvSpPr>
        <p:spPr>
          <a:xfrm>
            <a:off x="7078660" y="0"/>
            <a:ext cx="20652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85" name="Google Shape;785;g7c9ea51da0_0_0"/>
          <p:cNvGraphicFramePr/>
          <p:nvPr>
            <p:extLst>
              <p:ext uri="{D42A27DB-BD31-4B8C-83A1-F6EECF244321}">
                <p14:modId xmlns:p14="http://schemas.microsoft.com/office/powerpoint/2010/main" val="1580423142"/>
              </p:ext>
            </p:extLst>
          </p:nvPr>
        </p:nvGraphicFramePr>
        <p:xfrm>
          <a:off x="139959" y="138150"/>
          <a:ext cx="8798768" cy="6541461"/>
        </p:xfrm>
        <a:graphic>
          <a:graphicData uri="http://schemas.openxmlformats.org/drawingml/2006/table">
            <a:tbl>
              <a:tblPr>
                <a:noFill/>
                <a:tableStyleId>{B2E6745A-B9C5-42E0-A17B-FDAA3278ED7C}</a:tableStyleId>
              </a:tblPr>
              <a:tblGrid>
                <a:gridCol w="2405664">
                  <a:extLst>
                    <a:ext uri="{9D8B030D-6E8A-4147-A177-3AD203B41FA5}">
                      <a16:colId xmlns:a16="http://schemas.microsoft.com/office/drawing/2014/main" val="20000"/>
                    </a:ext>
                  </a:extLst>
                </a:gridCol>
                <a:gridCol w="6393104">
                  <a:extLst>
                    <a:ext uri="{9D8B030D-6E8A-4147-A177-3AD203B41FA5}">
                      <a16:colId xmlns:a16="http://schemas.microsoft.com/office/drawing/2014/main" val="20001"/>
                    </a:ext>
                  </a:extLst>
                </a:gridCol>
              </a:tblGrid>
              <a:tr h="540308">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Times New Roman"/>
                        <a:buNone/>
                      </a:pPr>
                      <a:r>
                        <a:rPr lang="en" sz="1600" b="1" u="none" strike="noStrike" cap="none" dirty="0" smtClean="0">
                          <a:solidFill>
                            <a:schemeClr val="dk1"/>
                          </a:solidFill>
                          <a:latin typeface="+mj-lt"/>
                          <a:ea typeface="Calibri"/>
                          <a:cs typeface="Calibri"/>
                          <a:sym typeface="Calibri"/>
                        </a:rPr>
                        <a:t>DOPUNSKA </a:t>
                      </a:r>
                      <a:r>
                        <a:rPr lang="en" sz="1600" b="1" u="none" strike="noStrike" cap="none" dirty="0">
                          <a:solidFill>
                            <a:schemeClr val="dk1"/>
                          </a:solidFill>
                          <a:latin typeface="+mj-lt"/>
                          <a:ea typeface="Calibri"/>
                          <a:cs typeface="Calibri"/>
                          <a:sym typeface="Calibri"/>
                        </a:rPr>
                        <a:t>NASTAV</a:t>
                      </a:r>
                      <a:r>
                        <a:rPr lang="en" sz="1600" b="1" dirty="0">
                          <a:solidFill>
                            <a:schemeClr val="dk1"/>
                          </a:solidFill>
                          <a:latin typeface="+mj-lt"/>
                          <a:ea typeface="Calibri"/>
                          <a:cs typeface="Calibri"/>
                          <a:sym typeface="Calibri"/>
                        </a:rPr>
                        <a:t>A IZ</a:t>
                      </a:r>
                      <a:r>
                        <a:rPr lang="en" sz="1600" b="1" dirty="0">
                          <a:solidFill>
                            <a:schemeClr val="dk1"/>
                          </a:solidFill>
                          <a:latin typeface="+mj-lt"/>
                          <a:ea typeface="Calibri"/>
                          <a:cs typeface="Calibri"/>
                        </a:rPr>
                        <a:t> </a:t>
                      </a:r>
                      <a:r>
                        <a:rPr lang="en" sz="1600" b="1" u="none" strike="noStrike" cap="none" dirty="0">
                          <a:solidFill>
                            <a:schemeClr val="dk1"/>
                          </a:solidFill>
                          <a:latin typeface="+mj-lt"/>
                          <a:ea typeface="Calibri"/>
                          <a:cs typeface="Calibri"/>
                          <a:sym typeface="Calibri"/>
                        </a:rPr>
                        <a:t> HRVATSKOG JEZIKA </a:t>
                      </a:r>
                      <a:endParaRPr lang="hr-HR" sz="1600" b="1" u="none" strike="noStrike" cap="none" dirty="0" smtClean="0">
                        <a:solidFill>
                          <a:schemeClr val="dk1"/>
                        </a:solidFill>
                        <a:latin typeface="+mj-lt"/>
                        <a:ea typeface="Calibri"/>
                        <a:cs typeface="Calibri"/>
                        <a:sym typeface="Calibri"/>
                      </a:endParaRPr>
                    </a:p>
                    <a:p>
                      <a:pPr marL="0" marR="0" lvl="0" indent="0" algn="ctr" rtl="0">
                        <a:lnSpc>
                          <a:spcPct val="100000"/>
                        </a:lnSpc>
                        <a:spcBef>
                          <a:spcPts val="0"/>
                        </a:spcBef>
                        <a:spcAft>
                          <a:spcPts val="0"/>
                        </a:spcAft>
                        <a:buFont typeface="Times New Roman"/>
                        <a:buNone/>
                      </a:pPr>
                      <a:r>
                        <a:rPr lang="hr-HR" sz="1600" b="1" u="none" strike="noStrike" cap="none" dirty="0" smtClean="0">
                          <a:solidFill>
                            <a:schemeClr val="dk1"/>
                          </a:solidFill>
                          <a:latin typeface="+mj-lt"/>
                          <a:ea typeface="Calibri"/>
                          <a:cs typeface="Calibri"/>
                          <a:sym typeface="Calibri"/>
                        </a:rPr>
                        <a:t>za učenike</a:t>
                      </a:r>
                      <a:r>
                        <a:rPr lang="hr-HR" sz="1600" b="1" u="none" strike="noStrike" cap="none" baseline="0" dirty="0" smtClean="0">
                          <a:solidFill>
                            <a:schemeClr val="dk1"/>
                          </a:solidFill>
                          <a:latin typeface="+mj-lt"/>
                          <a:ea typeface="Calibri"/>
                          <a:cs typeface="Calibri"/>
                          <a:sym typeface="Calibri"/>
                        </a:rPr>
                        <a:t> četvrtog</a:t>
                      </a:r>
                      <a:r>
                        <a:rPr lang="en" sz="1600" b="1" u="none" strike="noStrike" cap="none" dirty="0">
                          <a:solidFill>
                            <a:schemeClr val="dk1"/>
                          </a:solidFill>
                          <a:latin typeface="+mj-lt"/>
                          <a:ea typeface="Calibri"/>
                          <a:cs typeface="Calibri"/>
                        </a:rPr>
                        <a:t> </a:t>
                      </a:r>
                      <a:r>
                        <a:rPr lang="en" sz="1600" b="1" u="none" strike="noStrike" cap="none" dirty="0">
                          <a:solidFill>
                            <a:schemeClr val="dk1"/>
                          </a:solidFill>
                          <a:latin typeface="+mj-lt"/>
                          <a:ea typeface="Calibri"/>
                          <a:cs typeface="Calibri"/>
                          <a:sym typeface="Calibri"/>
                        </a:rPr>
                        <a:t> </a:t>
                      </a:r>
                      <a:r>
                        <a:rPr lang="en" sz="1600" b="1" u="none" strike="noStrike" cap="none" dirty="0" smtClean="0">
                          <a:solidFill>
                            <a:schemeClr val="dk1"/>
                          </a:solidFill>
                          <a:latin typeface="+mj-lt"/>
                          <a:ea typeface="Calibri"/>
                          <a:cs typeface="Calibri"/>
                          <a:sym typeface="Calibri"/>
                        </a:rPr>
                        <a:t>razred</a:t>
                      </a:r>
                      <a:r>
                        <a:rPr lang="hr-HR" sz="1600" b="1" u="none" strike="noStrike" cap="none" dirty="0" smtClean="0">
                          <a:solidFill>
                            <a:schemeClr val="dk1"/>
                          </a:solidFill>
                          <a:latin typeface="+mj-lt"/>
                          <a:ea typeface="Calibri"/>
                          <a:cs typeface="Calibri"/>
                          <a:sym typeface="Calibri"/>
                        </a:rPr>
                        <a:t>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20640">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CILJ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b="0" i="0" u="none" strike="noStrike" cap="none" dirty="0">
                          <a:solidFill>
                            <a:schemeClr val="dk1"/>
                          </a:solidFill>
                          <a:latin typeface="+mj-lt"/>
                          <a:ea typeface="Times New Roman"/>
                          <a:cs typeface="Times New Roman"/>
                          <a:sym typeface="Times New Roman"/>
                        </a:rPr>
                        <a:t>Nadoknaditi znanje koje učeniku nedostaje ili ga teže usvaja redovnim putem. Pomoć u učenju, svladavanju predviđenog nastavnog gradiva, osposobljavanje učenika za samostalno rješavanje i razumijevanje računskih priča. Poticanje samopouzdanja učenika i radnih navika kako u školi tako i kod kuće.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2292">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NAMJENA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b="0" i="0" u="none" strike="noStrike" cap="none" dirty="0">
                          <a:solidFill>
                            <a:schemeClr val="dk1"/>
                          </a:solidFill>
                          <a:latin typeface="+mj-lt"/>
                          <a:ea typeface="Times New Roman"/>
                          <a:cs typeface="Times New Roman"/>
                          <a:sym typeface="Times New Roman"/>
                        </a:rPr>
                        <a:t>Pomoć učenicima </a:t>
                      </a:r>
                      <a:r>
                        <a:rPr lang="en" sz="1400" u="none" strike="noStrike" cap="none" dirty="0">
                          <a:solidFill>
                            <a:schemeClr val="dk1"/>
                          </a:solidFill>
                          <a:latin typeface="+mj-lt"/>
                          <a:ea typeface="Times New Roman"/>
                          <a:cs typeface="Times New Roman"/>
                          <a:sym typeface="Times New Roman"/>
                        </a:rPr>
                        <a:t>4.</a:t>
                      </a:r>
                      <a:r>
                        <a:rPr lang="en" sz="1400" b="0" i="0" u="none" strike="noStrike" cap="none" dirty="0">
                          <a:solidFill>
                            <a:schemeClr val="dk1"/>
                          </a:solidFill>
                          <a:latin typeface="+mj-lt"/>
                          <a:ea typeface="Times New Roman"/>
                          <a:cs typeface="Times New Roman"/>
                          <a:sym typeface="Times New Roman"/>
                        </a:rPr>
                        <a:t> razreda koji ne prate redovni nastavni program s očekivanom razinom uspjeha, učenicima koji zbog odsutnosti nisu uspjeli usvojiti pojedine sadržaje.</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1990">
                <a:tc>
                  <a:txBody>
                    <a:bodyPr/>
                    <a:lstStyle/>
                    <a:p>
                      <a:pPr marL="0" marR="0" lvl="0" indent="0" algn="l" rtl="0">
                        <a:lnSpc>
                          <a:spcPct val="100000"/>
                        </a:lnSpc>
                        <a:spcBef>
                          <a:spcPts val="0"/>
                        </a:spcBef>
                        <a:spcAft>
                          <a:spcPts val="0"/>
                        </a:spcAft>
                        <a:buFont typeface="Times New Roman"/>
                        <a:buNone/>
                      </a:pPr>
                      <a:r>
                        <a:rPr lang="en" sz="1600" b="1" u="none" strike="noStrike" cap="none" dirty="0">
                          <a:solidFill>
                            <a:schemeClr val="dk1"/>
                          </a:solidFill>
                          <a:latin typeface="+mj-lt"/>
                          <a:ea typeface="Calibri"/>
                          <a:cs typeface="Calibri"/>
                          <a:sym typeface="Calibri"/>
                        </a:rPr>
                        <a:t>NOSITELJI</a:t>
                      </a:r>
                      <a:r>
                        <a:rPr lang="en" sz="1600" b="1" u="none" strike="noStrike" cap="none" dirty="0">
                          <a:solidFill>
                            <a:schemeClr val="dk1"/>
                          </a:solidFill>
                          <a:latin typeface="+mj-lt"/>
                          <a:ea typeface="Calibri"/>
                          <a:cs typeface="Calibri"/>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just">
                        <a:lnSpc>
                          <a:spcPct val="100000"/>
                        </a:lnSpc>
                        <a:spcBef>
                          <a:spcPts val="0"/>
                        </a:spcBef>
                        <a:spcAft>
                          <a:spcPts val="0"/>
                        </a:spcAft>
                        <a:buNone/>
                      </a:pPr>
                      <a:r>
                        <a:rPr lang="en-US" sz="1400" b="0" i="0" u="none" strike="noStrike" cap="none" noProof="0" dirty="0" err="1">
                          <a:latin typeface="+mj-lt"/>
                        </a:rPr>
                        <a:t>Ksenija</a:t>
                      </a:r>
                      <a:r>
                        <a:rPr lang="en-US" sz="1400" b="0" i="0" u="none" strike="noStrike" cap="none" noProof="0" dirty="0">
                          <a:latin typeface="+mj-lt"/>
                        </a:rPr>
                        <a:t> </a:t>
                      </a:r>
                      <a:r>
                        <a:rPr lang="en-US" sz="1400" b="0" i="0" u="none" strike="noStrike" cap="none" noProof="0" dirty="0" err="1">
                          <a:latin typeface="+mj-lt"/>
                        </a:rPr>
                        <a:t>Borović</a:t>
                      </a:r>
                      <a:r>
                        <a:rPr lang="en-US" sz="1400" b="0" i="0" u="none" strike="noStrike" cap="none" noProof="0" dirty="0">
                          <a:latin typeface="+mj-lt"/>
                        </a:rPr>
                        <a:t>, Jasminka </a:t>
                      </a:r>
                      <a:r>
                        <a:rPr lang="en-US" sz="1400" b="0" i="0" u="none" strike="noStrike" cap="none" noProof="0" dirty="0" err="1">
                          <a:latin typeface="+mj-lt"/>
                        </a:rPr>
                        <a:t>Španić</a:t>
                      </a:r>
                      <a:r>
                        <a:rPr lang="en-US" sz="1400" b="0" i="0" u="none" strike="noStrike" cap="none" noProof="0" dirty="0">
                          <a:latin typeface="+mj-lt"/>
                        </a:rPr>
                        <a:t>, </a:t>
                      </a:r>
                      <a:r>
                        <a:rPr lang="en-US" sz="1400" b="0" i="0" u="none" strike="noStrike" cap="none" noProof="0" dirty="0" err="1">
                          <a:latin typeface="+mj-lt"/>
                        </a:rPr>
                        <a:t>Marija</a:t>
                      </a:r>
                      <a:r>
                        <a:rPr lang="en-US" sz="1400" b="0" i="0" u="none" strike="noStrike" cap="none" noProof="0" dirty="0">
                          <a:latin typeface="+mj-lt"/>
                        </a:rPr>
                        <a:t> </a:t>
                      </a:r>
                      <a:r>
                        <a:rPr lang="en-US" sz="1400" b="0" i="0" u="none" strike="noStrike" cap="none" noProof="0" dirty="0" err="1">
                          <a:latin typeface="+mj-lt"/>
                        </a:rPr>
                        <a:t>Krijan</a:t>
                      </a:r>
                      <a:r>
                        <a:rPr lang="en-US" sz="1400" b="0" i="0" u="none" strike="noStrike" cap="none" noProof="0" dirty="0">
                          <a:latin typeface="+mj-lt"/>
                        </a:rPr>
                        <a:t>, Dora </a:t>
                      </a:r>
                      <a:r>
                        <a:rPr lang="en-US" sz="1400" b="0" i="0" u="none" strike="noStrike" cap="none" noProof="0" dirty="0" err="1">
                          <a:latin typeface="+mj-lt"/>
                        </a:rPr>
                        <a:t>Borecki</a:t>
                      </a:r>
                      <a:endParaRPr lang="en-US" sz="1400" b="0" i="0" u="none" strike="noStrike" cap="none" noProof="0"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20640">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NAČIN REALIZACIJE</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mj-lt"/>
                          <a:ea typeface="Times New Roman"/>
                          <a:cs typeface="Times New Roman"/>
                          <a:sym typeface="Times New Roman"/>
                        </a:rPr>
                        <a:t>Individualni rad s pojedinim učenicima prema potrebi.</a:t>
                      </a:r>
                      <a:r>
                        <a:rPr lang="en" sz="1400" b="0" i="0" u="none" strike="noStrike" cap="none" dirty="0">
                          <a:solidFill>
                            <a:schemeClr val="dk1"/>
                          </a:solidFill>
                          <a:latin typeface="+mj-lt"/>
                          <a:ea typeface="Times New Roman"/>
                          <a:cs typeface="Times New Roman"/>
                        </a:rPr>
                        <a:t> </a:t>
                      </a:r>
                      <a:endParaRPr lang="en" sz="1400" b="0" i="0" u="none" strike="noStrike" cap="none" dirty="0">
                        <a:solidFill>
                          <a:schemeClr val="dk1"/>
                        </a:solidFill>
                        <a:latin typeface="+mj-lt"/>
                        <a:cs typeface="Times New Roman"/>
                      </a:endParaRPr>
                    </a:p>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mj-lt"/>
                          <a:ea typeface="Times New Roman"/>
                          <a:cs typeface="Times New Roman"/>
                          <a:sym typeface="Times New Roman"/>
                        </a:rPr>
                        <a:t>Rad sa skupinom učenika koji imaju iste potrebe.</a:t>
                      </a:r>
                      <a:r>
                        <a:rPr lang="en" sz="1400" b="0" i="0" u="none" strike="noStrike" cap="none" dirty="0">
                          <a:solidFill>
                            <a:schemeClr val="dk1"/>
                          </a:solidFill>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Font typeface="Times New Roman"/>
                        <a:buNone/>
                      </a:pPr>
                      <a:r>
                        <a:rPr lang="en" sz="1400" b="0" i="0" u="none" strike="noStrike" cap="none" dirty="0">
                          <a:solidFill>
                            <a:schemeClr val="dk1"/>
                          </a:solidFill>
                          <a:latin typeface="+mj-lt"/>
                          <a:ea typeface="Times New Roman"/>
                          <a:cs typeface="Times New Roman"/>
                          <a:sym typeface="Times New Roman"/>
                        </a:rPr>
                        <a:t>Individualizirani pristup učeniku u svladavanju gradiva koje nije uspješno savladao na satu.</a:t>
                      </a:r>
                      <a:r>
                        <a:rPr lang="en" sz="1400" b="0" i="0" u="none" strike="noStrike" cap="none" dirty="0">
                          <a:solidFill>
                            <a:schemeClr val="dk1"/>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1860">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Font typeface="Times New Roman"/>
                        <a:buNone/>
                      </a:pPr>
                      <a:r>
                        <a:rPr lang="en" sz="1400" u="none" strike="noStrike" cap="none" dirty="0">
                          <a:solidFill>
                            <a:schemeClr val="dk1"/>
                          </a:solidFill>
                          <a:latin typeface="+mj-lt"/>
                          <a:cs typeface="Times New Roman"/>
                        </a:rPr>
                        <a:t>Tijekom nastavne godine 2022./23. Svaki drugi tjedan 1 školski sat</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9959">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TROŠKOVNIK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solidFill>
                            <a:schemeClr val="dk1"/>
                          </a:solidFill>
                          <a:latin typeface="+mj-lt"/>
                          <a:ea typeface="Times New Roman"/>
                          <a:cs typeface="Times New Roman"/>
                          <a:sym typeface="Times New Roman"/>
                        </a:rPr>
                        <a:t>Troškovi kopiranja listića.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568896">
                <a:tc>
                  <a:txBody>
                    <a:bodyPr/>
                    <a:lstStyle/>
                    <a:p>
                      <a:pPr marL="0" marR="0" lvl="0" indent="0" algn="l" rtl="0">
                        <a:lnSpc>
                          <a:spcPct val="100000"/>
                        </a:lnSpc>
                        <a:spcBef>
                          <a:spcPts val="0"/>
                        </a:spcBef>
                        <a:spcAft>
                          <a:spcPts val="0"/>
                        </a:spcAft>
                        <a:buClr>
                          <a:srgbClr val="000000"/>
                        </a:buClr>
                        <a:buSzPts val="350"/>
                        <a:buFont typeface="Times New Roman"/>
                        <a:buNone/>
                      </a:pPr>
                      <a:r>
                        <a:rPr lang="en" sz="1600" b="1" u="none" strike="noStrike" cap="none" dirty="0">
                          <a:solidFill>
                            <a:schemeClr val="dk1"/>
                          </a:solidFill>
                          <a:latin typeface="+mj-lt"/>
                          <a:ea typeface="Calibri"/>
                          <a:cs typeface="Calibri"/>
                          <a:sym typeface="Calibri"/>
                        </a:rPr>
                        <a:t>VREDNOVANJE I KORIŠTENJE REZULTATA RADA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solidFill>
                            <a:srgbClr val="000000"/>
                          </a:solidFill>
                          <a:latin typeface="+mj-lt"/>
                          <a:ea typeface="Times New Roman"/>
                          <a:cs typeface="Times New Roman"/>
                          <a:sym typeface="Times New Roman"/>
                        </a:rPr>
                        <a:t>Samovrednovanje. Kontinuirano se prati individualni napredak učenika u odnosu na početno stanje - Evidencijski list za dopunsku nastavu i opisne zabilješke na listi praćenja učenika. Kratke provjere tijekom dopunske nastave.</a:t>
                      </a:r>
                      <a:endParaRPr sz="1400" u="none" strike="noStrike" cap="none" dirty="0">
                        <a:latin typeface="+mj-lt"/>
                      </a:endParaRPr>
                    </a:p>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mj-lt"/>
                          <a:ea typeface="Times New Roman"/>
                          <a:cs typeface="Times New Roman"/>
                          <a:sym typeface="Times New Roman"/>
                        </a:rPr>
                        <a:t>Unapređenje individualnog razvoja učeničkih sposobnosti.</a:t>
                      </a:r>
                      <a:r>
                        <a:rPr lang="en" sz="1400" u="none" strike="noStrike" cap="none" dirty="0">
                          <a:solidFill>
                            <a:srgbClr val="000000"/>
                          </a:solidFill>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mj-lt"/>
                          <a:ea typeface="Times New Roman"/>
                          <a:cs typeface="Times New Roman"/>
                          <a:sym typeface="Times New Roman"/>
                        </a:rPr>
                        <a:t>Poticanje za daljnji rad, upoznavanje stručne službe o većim teškoćama svladavanja matematičkog gradiva, kao i o poboljšanju usvajanja gradiva uz informiranje roditelja.</a:t>
                      </a:r>
                      <a:r>
                        <a:rPr lang="en" sz="1400" u="none" strike="noStrike" cap="none" dirty="0">
                          <a:solidFill>
                            <a:srgbClr val="000000"/>
                          </a:solidFill>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Font typeface="Times New Roman"/>
                        <a:buNone/>
                      </a:pPr>
                      <a:r>
                        <a:rPr lang="en" sz="1400" u="none" strike="noStrike" cap="none" dirty="0">
                          <a:solidFill>
                            <a:srgbClr val="000000"/>
                          </a:solidFill>
                          <a:latin typeface="+mj-lt"/>
                          <a:ea typeface="Times New Roman"/>
                          <a:cs typeface="Times New Roman"/>
                          <a:sym typeface="Times New Roman"/>
                        </a:rPr>
                        <a:t>Određivanje smjernica daljnjeg rada na redovnoj i dopunskoj nastavi.</a:t>
                      </a:r>
                      <a:r>
                        <a:rPr lang="en" sz="1400" u="none" strike="noStrike" cap="none" dirty="0">
                          <a:solidFill>
                            <a:srgbClr val="000000"/>
                          </a:solidFill>
                          <a:latin typeface="+mj-lt"/>
                          <a:ea typeface="Times New Roman"/>
                          <a:cs typeface="Times New Roman"/>
                        </a:rPr>
                        <a:t> </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grpSp>
        <p:nvGrpSpPr>
          <p:cNvPr id="798" name="Google Shape;798;p90"/>
          <p:cNvGrpSpPr/>
          <p:nvPr/>
        </p:nvGrpSpPr>
        <p:grpSpPr>
          <a:xfrm>
            <a:off x="2360742" y="3679031"/>
            <a:ext cx="4443499" cy="1017587"/>
            <a:chOff x="3078158" y="3346450"/>
            <a:chExt cx="2987672" cy="1017587"/>
          </a:xfrm>
        </p:grpSpPr>
        <p:sp>
          <p:nvSpPr>
            <p:cNvPr id="799" name="Google Shape;799;p90"/>
            <p:cNvSpPr/>
            <p:nvPr/>
          </p:nvSpPr>
          <p:spPr>
            <a:xfrm>
              <a:off x="3078158" y="3346450"/>
              <a:ext cx="2987672" cy="10175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90"/>
            <p:cNvSpPr txBox="1"/>
            <p:nvPr/>
          </p:nvSpPr>
          <p:spPr>
            <a:xfrm>
              <a:off x="3132133" y="3429000"/>
              <a:ext cx="2879700" cy="758700"/>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700"/>
                </a:spcBef>
                <a:spcAft>
                  <a:spcPts val="0"/>
                </a:spcAft>
                <a:buClr>
                  <a:srgbClr val="000000"/>
                </a:buClr>
                <a:buSzPts val="500"/>
                <a:buFont typeface="Arial"/>
                <a:buNone/>
              </a:pPr>
              <a:endParaRPr sz="1800" b="0" i="0" u="none" strike="noStrike" cap="none">
                <a:solidFill>
                  <a:schemeClr val="dk1"/>
                </a:solidFill>
                <a:latin typeface="Calibri"/>
                <a:ea typeface="Calibri"/>
                <a:cs typeface="Calibri"/>
                <a:sym typeface="Calibri"/>
              </a:endParaRPr>
            </a:p>
          </p:txBody>
        </p:sp>
      </p:grpSp>
      <p:sp>
        <p:nvSpPr>
          <p:cNvPr id="801" name="Google Shape;801;p90"/>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802" name="Google Shape;802;p90"/>
          <p:cNvSpPr/>
          <p:nvPr/>
        </p:nvSpPr>
        <p:spPr>
          <a:xfrm>
            <a:off x="1621522" y="2058545"/>
            <a:ext cx="5900840" cy="2526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lnSpc>
                <a:spcPct val="90000"/>
              </a:lnSpc>
              <a:buClr>
                <a:schemeClr val="dk1"/>
              </a:buClr>
              <a:buSzPts val="600"/>
            </a:pPr>
            <a:r>
              <a:rPr lang="en" sz="3200" b="1" i="0" u="none" strike="noStrike" cap="none">
                <a:solidFill>
                  <a:srgbClr val="000000"/>
                </a:solidFill>
                <a:latin typeface="Times New Roman"/>
                <a:ea typeface="Times New Roman"/>
                <a:cs typeface="Times New Roman"/>
                <a:sym typeface="Times New Roman"/>
              </a:rPr>
              <a:t>DOPUNSKA NASTAVA </a:t>
            </a:r>
            <a:r>
              <a:rPr lang="en" sz="3200" b="1">
                <a:solidFill>
                  <a:schemeClr val="dk1"/>
                </a:solidFill>
                <a:latin typeface="Times New Roman"/>
                <a:ea typeface="Times New Roman"/>
                <a:cs typeface="Times New Roman"/>
                <a:sym typeface="Times New Roman"/>
              </a:rPr>
              <a:t>PREDMETNE NASTAVE</a:t>
            </a:r>
            <a:endParaRPr lang="sr-Latn-RS" sz="3200" b="1" i="0" u="none" strike="noStrike" cap="none">
              <a:solidFill>
                <a:schemeClr val="dk1"/>
              </a:solidFill>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91"/>
          <p:cNvSpPr txBox="1"/>
          <p:nvPr/>
        </p:nvSpPr>
        <p:spPr>
          <a:xfrm>
            <a:off x="7078660" y="0"/>
            <a:ext cx="2046286" cy="274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09" name="Google Shape;809;p91"/>
          <p:cNvGraphicFramePr/>
          <p:nvPr>
            <p:extLst>
              <p:ext uri="{D42A27DB-BD31-4B8C-83A1-F6EECF244321}">
                <p14:modId xmlns:p14="http://schemas.microsoft.com/office/powerpoint/2010/main" val="2481823524"/>
              </p:ext>
            </p:extLst>
          </p:nvPr>
        </p:nvGraphicFramePr>
        <p:xfrm>
          <a:off x="130629" y="83977"/>
          <a:ext cx="8689496" cy="6668511"/>
        </p:xfrm>
        <a:graphic>
          <a:graphicData uri="http://schemas.openxmlformats.org/drawingml/2006/table">
            <a:tbl>
              <a:tblPr>
                <a:noFill/>
                <a:tableStyleId>{B2E6745A-B9C5-42E0-A17B-FDAA3278ED7C}</a:tableStyleId>
              </a:tblPr>
              <a:tblGrid>
                <a:gridCol w="2366489">
                  <a:extLst>
                    <a:ext uri="{9D8B030D-6E8A-4147-A177-3AD203B41FA5}">
                      <a16:colId xmlns:a16="http://schemas.microsoft.com/office/drawing/2014/main" val="20000"/>
                    </a:ext>
                  </a:extLst>
                </a:gridCol>
                <a:gridCol w="6323007">
                  <a:extLst>
                    <a:ext uri="{9D8B030D-6E8A-4147-A177-3AD203B41FA5}">
                      <a16:colId xmlns:a16="http://schemas.microsoft.com/office/drawing/2014/main" val="20001"/>
                    </a:ext>
                  </a:extLst>
                </a:gridCol>
              </a:tblGrid>
              <a:tr h="568347">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DOPUNSKA NASTAVA IZ HRVATSKOGA JEZIKA</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p>
                      <a:pPr marL="0" marR="0" lvl="0" indent="0" algn="ctr" rtl="0">
                        <a:lnSpc>
                          <a:spcPct val="100000"/>
                        </a:lnSpc>
                        <a:spcBef>
                          <a:spcPts val="0"/>
                        </a:spcBef>
                        <a:spcAft>
                          <a:spcPts val="0"/>
                        </a:spcAft>
                        <a:buClr>
                          <a:srgbClr val="000000"/>
                        </a:buClr>
                        <a:buSzPts val="350"/>
                        <a:buFont typeface="Arial"/>
                        <a:buNone/>
                      </a:pPr>
                      <a:r>
                        <a:rPr lang="en" sz="1600" b="1" u="none" strike="noStrike" cap="none" dirty="0" smtClean="0">
                          <a:solidFill>
                            <a:schemeClr val="dk1"/>
                          </a:solidFill>
                          <a:latin typeface="+mj-lt"/>
                          <a:ea typeface="Times New Roman"/>
                          <a:cs typeface="Times New Roman"/>
                          <a:sym typeface="Times New Roman"/>
                        </a:rPr>
                        <a:t>za učenike </a:t>
                      </a:r>
                      <a:r>
                        <a:rPr lang="hr-HR" sz="1600" b="1" u="none" strike="noStrike" cap="none" dirty="0" smtClean="0">
                          <a:solidFill>
                            <a:schemeClr val="dk1"/>
                          </a:solidFill>
                          <a:latin typeface="+mj-lt"/>
                          <a:ea typeface="Times New Roman"/>
                          <a:cs typeface="Times New Roman"/>
                          <a:sym typeface="Times New Roman"/>
                        </a:rPr>
                        <a:t>5</a:t>
                      </a:r>
                      <a:r>
                        <a:rPr lang="hr-HR" sz="1600" b="1" u="none" strike="noStrike" cap="none" dirty="0">
                          <a:solidFill>
                            <a:schemeClr val="dk1"/>
                          </a:solidFill>
                          <a:latin typeface="+mj-lt"/>
                          <a:ea typeface="Times New Roman"/>
                          <a:cs typeface="Times New Roman"/>
                          <a:sym typeface="Times New Roman"/>
                        </a:rPr>
                        <a:t>.</a:t>
                      </a:r>
                      <a:r>
                        <a:rPr lang="hr-HR" sz="1600" b="1" u="none" strike="noStrike" cap="none" dirty="0">
                          <a:solidFill>
                            <a:schemeClr val="dk1"/>
                          </a:solidFill>
                          <a:latin typeface="+mj-lt"/>
                          <a:ea typeface="Times New Roman"/>
                          <a:cs typeface="Times New Roman"/>
                        </a:rPr>
                        <a:t> a i 5. b </a:t>
                      </a:r>
                      <a:r>
                        <a:rPr lang="hr-HR" sz="1600" b="1" u="none" strike="noStrike" cap="none" dirty="0" smtClean="0">
                          <a:solidFill>
                            <a:schemeClr val="dk1"/>
                          </a:solidFill>
                          <a:latin typeface="+mj-lt"/>
                          <a:ea typeface="Times New Roman"/>
                          <a:cs typeface="Times New Roman"/>
                        </a:rPr>
                        <a:t>razrednog </a:t>
                      </a:r>
                      <a:r>
                        <a:rPr lang="hr-HR" sz="1600" b="1" u="none" strike="noStrike" cap="none" dirty="0">
                          <a:solidFill>
                            <a:schemeClr val="dk1"/>
                          </a:solidFill>
                          <a:latin typeface="+mj-lt"/>
                          <a:ea typeface="Times New Roman"/>
                          <a:cs typeface="Times New Roman"/>
                        </a:rPr>
                        <a:t>odjela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93042">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te interes za primjenu pravopisnih pravila</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učenika te poboljšati umijeće komunikacije</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67767">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p>
                    <a:p>
                      <a:pPr marL="0" marR="0" lvl="0" indent="0" algn="l" rtl="0">
                        <a:lnSpc>
                          <a:spcPct val="100000"/>
                        </a:lnSpc>
                        <a:spcBef>
                          <a:spcPts val="40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904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NOSITELJ</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sr-Latn-RS" sz="1400" u="none" strike="noStrike" cap="none" dirty="0" err="1">
                          <a:latin typeface="Times New Roman"/>
                          <a:cs typeface="Times New Roman"/>
                        </a:rPr>
                        <a:t>Renata</a:t>
                      </a:r>
                      <a:r>
                        <a:rPr lang="sr-Latn-RS" sz="1400" u="none" strike="noStrike" cap="none" dirty="0">
                          <a:latin typeface="Times New Roman"/>
                          <a:cs typeface="Times New Roman"/>
                        </a:rPr>
                        <a:t> </a:t>
                      </a:r>
                      <a:r>
                        <a:rPr lang="sr-Latn-RS" sz="1400" u="none" strike="noStrike" cap="none" dirty="0" err="1">
                          <a:latin typeface="Times New Roman"/>
                          <a:cs typeface="Times New Roman"/>
                        </a:rPr>
                        <a:t>Kovačićek</a:t>
                      </a:r>
                      <a:endParaRPr sz="1400" u="none" strike="noStrike" cap="none" dirty="0">
                        <a:latin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515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Tx/>
                        <a:buNone/>
                      </a:pPr>
                      <a:r>
                        <a:rPr lang="en" sz="1400" u="none" strike="noStrike" cap="none" dirty="0">
                          <a:solidFill>
                            <a:schemeClr val="dk1"/>
                          </a:solidFill>
                          <a:latin typeface="Times New Roman"/>
                          <a:ea typeface="Times New Roman"/>
                          <a:cs typeface="Times New Roman"/>
                          <a:sym typeface="Times New Roman"/>
                        </a:rPr>
                        <a:t>individualizirani pristup</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9043">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Tx/>
                        <a:buNone/>
                      </a:pPr>
                      <a:r>
                        <a:rPr lang="en" sz="1400" u="none" strike="noStrike" cap="none" dirty="0">
                          <a:solidFill>
                            <a:schemeClr val="dk1"/>
                          </a:solidFill>
                          <a:latin typeface="Times New Roman"/>
                          <a:ea typeface="Times New Roman"/>
                          <a:cs typeface="Times New Roman"/>
                          <a:sym typeface="Times New Roman"/>
                        </a:rPr>
                        <a:t>jedan sat tjedno</a:t>
                      </a:r>
                      <a:r>
                        <a:rPr lang="en" sz="1400" u="none" strike="noStrike" cap="none" dirty="0">
                          <a:solidFill>
                            <a:schemeClr val="dk1"/>
                          </a:solidFill>
                          <a:latin typeface="Times New Roman"/>
                          <a:ea typeface="Times New Roman"/>
                          <a:cs typeface="Times New Roman"/>
                        </a:rPr>
                        <a:t> u B smjeni tijekom</a:t>
                      </a:r>
                      <a:r>
                        <a:rPr lang="en" sz="1400" u="none" strike="noStrike" cap="none" dirty="0">
                          <a:solidFill>
                            <a:schemeClr val="dk1"/>
                          </a:solidFill>
                          <a:latin typeface="Times New Roman"/>
                          <a:ea typeface="Times New Roman"/>
                          <a:cs typeface="Times New Roman"/>
                          <a:sym typeface="Times New Roman"/>
                        </a:rPr>
                        <a:t>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5356">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p>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7651">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p>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61d1de75f5_14_0"/>
          <p:cNvSpPr txBox="1">
            <a:spLocks noGrp="1"/>
          </p:cNvSpPr>
          <p:nvPr>
            <p:ph type="title"/>
          </p:nvPr>
        </p:nvSpPr>
        <p:spPr>
          <a:xfrm>
            <a:off x="628650" y="365125"/>
            <a:ext cx="8015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r-HR" sz="3600" b="1" dirty="0" smtClean="0">
                <a:latin typeface="Times New Roman"/>
                <a:ea typeface="Times New Roman"/>
                <a:cs typeface="Times New Roman"/>
                <a:sym typeface="Times New Roman"/>
              </a:rPr>
              <a:t>Vizija i misija škole</a:t>
            </a:r>
            <a:endParaRPr lang="hr-HR" sz="3600" b="1" dirty="0">
              <a:latin typeface="Times New Roman"/>
              <a:ea typeface="Times New Roman"/>
              <a:cs typeface="Times New Roman"/>
              <a:sym typeface="Times New Roman"/>
            </a:endParaRPr>
          </a:p>
        </p:txBody>
      </p:sp>
      <p:sp>
        <p:nvSpPr>
          <p:cNvPr id="236" name="Google Shape;236;g61d1de75f5_14_0"/>
          <p:cNvSpPr txBox="1">
            <a:spLocks noGrp="1"/>
          </p:cNvSpPr>
          <p:nvPr>
            <p:ph type="body" idx="1"/>
          </p:nvPr>
        </p:nvSpPr>
        <p:spPr>
          <a:xfrm>
            <a:off x="757650" y="1560153"/>
            <a:ext cx="7886700" cy="4644703"/>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750"/>
              </a:spcBef>
              <a:spcAft>
                <a:spcPts val="0"/>
              </a:spcAft>
              <a:buSzPts val="1800"/>
              <a:buNone/>
            </a:pPr>
            <a:r>
              <a:rPr lang="en" sz="2400" dirty="0">
                <a:latin typeface="Times New Roman"/>
                <a:ea typeface="Times New Roman"/>
                <a:cs typeface="Times New Roman"/>
                <a:sym typeface="Times New Roman"/>
              </a:rPr>
              <a:t>Škola pruža mogućnost kvalitetnog obrazovanja na zanimljiv i suvremen način, polazeći od učenikovih sposobnosti te uvažavajući njegovu individualnost.</a:t>
            </a:r>
            <a:endParaRPr sz="2400" dirty="0">
              <a:latin typeface="Times New Roman"/>
              <a:ea typeface="Times New Roman"/>
              <a:cs typeface="Times New Roman"/>
              <a:sym typeface="Times New Roman"/>
            </a:endParaRPr>
          </a:p>
          <a:p>
            <a:pPr marL="0" indent="0" algn="just">
              <a:lnSpc>
                <a:spcPct val="115000"/>
              </a:lnSpc>
              <a:buNone/>
            </a:pPr>
            <a:r>
              <a:rPr lang="en" sz="2400" dirty="0">
                <a:latin typeface="Times New Roman"/>
                <a:ea typeface="Times New Roman"/>
                <a:cs typeface="Times New Roman"/>
                <a:sym typeface="Times New Roman"/>
              </a:rPr>
              <a:t>Težimo školi u koju  će  svaki učenik i djelatnik dolaziti s veseljem, znajući da će suvremeni pristupi tradicionalnoj nastavi uz visoku zastupljenost interakcije između učenika, učitelja i sadržaja poučavanja, dati tražene i željene ishode.</a:t>
            </a:r>
            <a:endParaRPr sz="2400" dirty="0">
              <a:latin typeface="Times New Roman"/>
              <a:ea typeface="Times New Roman"/>
              <a:cs typeface="Times New Roman"/>
              <a:sym typeface="Times New Roman"/>
            </a:endParaRPr>
          </a:p>
          <a:p>
            <a:pPr marL="0" indent="0" algn="just">
              <a:lnSpc>
                <a:spcPct val="115000"/>
              </a:lnSpc>
              <a:buNone/>
            </a:pPr>
            <a:r>
              <a:rPr lang="en" sz="2400" dirty="0">
                <a:latin typeface="Times New Roman"/>
                <a:ea typeface="Times New Roman"/>
                <a:cs typeface="Times New Roman"/>
                <a:sym typeface="Times New Roman"/>
              </a:rPr>
              <a:t>Težimo školi u kojoj će učenici znati prepoznati svoje obveze i dužnosti te se samoinicijativno zalagati u razvoju demokratskih vrijednosti. </a:t>
            </a:r>
            <a:endParaRPr sz="24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92"/>
          <p:cNvSpPr txBox="1"/>
          <p:nvPr/>
        </p:nvSpPr>
        <p:spPr>
          <a:xfrm>
            <a:off x="7078660" y="0"/>
            <a:ext cx="2046300" cy="2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16" name="Google Shape;816;p92"/>
          <p:cNvGraphicFramePr/>
          <p:nvPr>
            <p:extLst>
              <p:ext uri="{D42A27DB-BD31-4B8C-83A1-F6EECF244321}">
                <p14:modId xmlns:p14="http://schemas.microsoft.com/office/powerpoint/2010/main" val="420640258"/>
              </p:ext>
            </p:extLst>
          </p:nvPr>
        </p:nvGraphicFramePr>
        <p:xfrm>
          <a:off x="130629" y="102636"/>
          <a:ext cx="8873412" cy="6635823"/>
        </p:xfrm>
        <a:graphic>
          <a:graphicData uri="http://schemas.openxmlformats.org/drawingml/2006/table">
            <a:tbl>
              <a:tblPr>
                <a:noFill/>
                <a:tableStyleId>{B2E6745A-B9C5-42E0-A17B-FDAA3278ED7C}</a:tableStyleId>
              </a:tblPr>
              <a:tblGrid>
                <a:gridCol w="2388636">
                  <a:extLst>
                    <a:ext uri="{9D8B030D-6E8A-4147-A177-3AD203B41FA5}">
                      <a16:colId xmlns:a16="http://schemas.microsoft.com/office/drawing/2014/main" val="20000"/>
                    </a:ext>
                  </a:extLst>
                </a:gridCol>
                <a:gridCol w="6484776">
                  <a:extLst>
                    <a:ext uri="{9D8B030D-6E8A-4147-A177-3AD203B41FA5}">
                      <a16:colId xmlns:a16="http://schemas.microsoft.com/office/drawing/2014/main" val="20001"/>
                    </a:ext>
                  </a:extLst>
                </a:gridCol>
              </a:tblGrid>
              <a:tr h="560380">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Font typeface="Arial"/>
                        <a:buNone/>
                      </a:pPr>
                      <a:r>
                        <a:rPr lang="en" sz="1600" b="1" u="none" strike="noStrike" cap="none" dirty="0">
                          <a:solidFill>
                            <a:schemeClr val="dk1"/>
                          </a:solidFill>
                          <a:latin typeface="+mj-lt"/>
                          <a:ea typeface="Times New Roman"/>
                          <a:cs typeface="Times New Roman"/>
                          <a:sym typeface="Times New Roman"/>
                        </a:rPr>
                        <a:t>DOPUNSKA NASTAVA IZ HRVATSKOGA JEZIKA</a:t>
                      </a:r>
                      <a:r>
                        <a:rPr lang="en" sz="1600" b="1" u="none" strike="noStrike" cap="none" dirty="0">
                          <a:solidFill>
                            <a:schemeClr val="dk1"/>
                          </a:solidFill>
                          <a:latin typeface="+mj-lt"/>
                          <a:ea typeface="Times New Roman"/>
                          <a:cs typeface="Times New Roman"/>
                        </a:rPr>
                        <a:t> </a:t>
                      </a:r>
                      <a:endParaRPr sz="1600" u="none" strike="noStrike" cap="none" dirty="0">
                        <a:latin typeface="+mj-lt"/>
                      </a:endParaRPr>
                    </a:p>
                    <a:p>
                      <a:pPr marL="0" marR="0" lvl="0" indent="0" algn="ctr" rtl="0">
                        <a:lnSpc>
                          <a:spcPct val="100000"/>
                        </a:lnSpc>
                        <a:spcBef>
                          <a:spcPts val="0"/>
                        </a:spcBef>
                        <a:spcAft>
                          <a:spcPts val="0"/>
                        </a:spcAft>
                        <a:buClr>
                          <a:srgbClr val="000000"/>
                        </a:buClr>
                        <a:buSzPts val="350"/>
                        <a:buFont typeface="Arial"/>
                        <a:buNone/>
                      </a:pPr>
                      <a:r>
                        <a:rPr lang="en" sz="1600" b="1" u="none" strike="noStrike" cap="none" dirty="0" smtClean="0">
                          <a:solidFill>
                            <a:schemeClr val="dk1"/>
                          </a:solidFill>
                          <a:latin typeface="+mj-lt"/>
                          <a:ea typeface="Times New Roman"/>
                          <a:cs typeface="Times New Roman"/>
                          <a:sym typeface="Times New Roman"/>
                        </a:rPr>
                        <a:t>za učenike </a:t>
                      </a:r>
                      <a:r>
                        <a:rPr lang="hr-HR" sz="1600" b="1" u="none" strike="noStrike" cap="none" dirty="0" smtClean="0">
                          <a:solidFill>
                            <a:schemeClr val="dk1"/>
                          </a:solidFill>
                          <a:latin typeface="+mj-lt"/>
                          <a:ea typeface="Times New Roman"/>
                          <a:cs typeface="Times New Roman"/>
                          <a:sym typeface="Times New Roman"/>
                        </a:rPr>
                        <a:t>za</a:t>
                      </a:r>
                      <a:r>
                        <a:rPr lang="hr-HR" sz="1600" b="1" u="none" strike="noStrike" cap="none" baseline="0" dirty="0" smtClean="0">
                          <a:solidFill>
                            <a:schemeClr val="dk1"/>
                          </a:solidFill>
                          <a:latin typeface="+mj-lt"/>
                          <a:ea typeface="Times New Roman"/>
                          <a:cs typeface="Times New Roman"/>
                          <a:sym typeface="Times New Roman"/>
                        </a:rPr>
                        <a:t> 7</a:t>
                      </a:r>
                      <a:r>
                        <a:rPr lang="hr-HR" sz="1600" b="1" u="none" strike="noStrike" cap="none" baseline="0" dirty="0">
                          <a:solidFill>
                            <a:schemeClr val="dk1"/>
                          </a:solidFill>
                          <a:latin typeface="+mj-lt"/>
                          <a:ea typeface="Times New Roman"/>
                          <a:cs typeface="Times New Roman"/>
                          <a:sym typeface="Times New Roman"/>
                        </a:rPr>
                        <a:t>. </a:t>
                      </a:r>
                      <a:r>
                        <a:rPr lang="hr-HR" sz="1600" b="1" u="none" strike="noStrike" cap="none" baseline="0" dirty="0">
                          <a:solidFill>
                            <a:schemeClr val="dk1"/>
                          </a:solidFill>
                          <a:latin typeface="+mj-lt"/>
                          <a:ea typeface="Times New Roman"/>
                          <a:cs typeface="Times New Roman"/>
                        </a:rPr>
                        <a:t>c i 7. d </a:t>
                      </a:r>
                      <a:r>
                        <a:rPr lang="hr-HR" sz="1600" b="1" u="none" strike="noStrike" cap="none" baseline="0" dirty="0" smtClean="0">
                          <a:solidFill>
                            <a:schemeClr val="dk1"/>
                          </a:solidFill>
                          <a:latin typeface="+mj-lt"/>
                          <a:ea typeface="Times New Roman"/>
                          <a:cs typeface="Times New Roman"/>
                        </a:rPr>
                        <a:t>razrednog </a:t>
                      </a:r>
                      <a:r>
                        <a:rPr lang="hr-HR" sz="1600" b="1" u="none" strike="noStrike" cap="none" baseline="0" dirty="0">
                          <a:solidFill>
                            <a:schemeClr val="dk1"/>
                          </a:solidFill>
                          <a:latin typeface="+mj-lt"/>
                          <a:ea typeface="Times New Roman"/>
                          <a:cs typeface="Times New Roman"/>
                        </a:rPr>
                        <a:t>odjela</a:t>
                      </a:r>
                      <a:endParaRPr lang="en" sz="1600" b="1"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38485">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smtClean="0">
                          <a:solidFill>
                            <a:schemeClr val="dk1"/>
                          </a:solidFill>
                          <a:latin typeface="Times New Roman"/>
                          <a:ea typeface="Times New Roman"/>
                          <a:cs typeface="Times New Roman"/>
                        </a:rPr>
                        <a:t>CILJ</a:t>
                      </a:r>
                      <a:r>
                        <a:rPr lang="en" sz="1600" b="1" u="none" strike="noStrike" cap="none" dirty="0" smtClean="0">
                          <a:solidFill>
                            <a:schemeClr val="dk1"/>
                          </a:solidFill>
                          <a:latin typeface="Times New Roman"/>
                          <a:ea typeface="Times New Roman"/>
                          <a:cs typeface="Times New Roman"/>
                          <a:sym typeface="Times New Roman"/>
                        </a:rPr>
                        <a:t> </a:t>
                      </a:r>
                      <a:r>
                        <a:rPr lang="en" sz="1600" b="1" u="none" strike="noStrike" cap="none" dirty="0">
                          <a:solidFill>
                            <a:schemeClr val="dk1"/>
                          </a:solidFill>
                          <a:latin typeface="Times New Roman"/>
                          <a:ea typeface="Times New Roman"/>
                          <a:cs typeface="Times New Roman"/>
                          <a:sym typeface="Times New Roman"/>
                        </a:rPr>
                        <a:t>AKTIVNOSTI</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a:buNone/>
                      </a:pPr>
                      <a:r>
                        <a:rPr lang="en" dirty="0">
                          <a:latin typeface="+mj-lt"/>
                          <a:sym typeface="Times New Roman"/>
                        </a:rPr>
                        <a:t>- pomoći učenicima usvojiti nastavne sadržaje </a:t>
                      </a:r>
                      <a:r>
                        <a:rPr lang="en" dirty="0">
                          <a:latin typeface="+mj-lt"/>
                        </a:rPr>
                        <a:t>s ciljem </a:t>
                      </a:r>
                      <a:r>
                        <a:rPr lang="en" dirty="0">
                          <a:latin typeface="+mj-lt"/>
                          <a:sym typeface="Times New Roman"/>
                        </a:rPr>
                        <a:t>poboljšanja njihova uspjeha u ovladavanju nastavnim gradivom</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poticati učenike na pravilnu uporabu hrvatskoga standardnog jezika u govoru i pismu</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razvijati jezične sposobnosti te interes za primjenu pravopisnih pravila</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razvijati svijest o potrebi stjecanja i njegovanja jezične kulture te svijest o nužnosti učenja slovnice hrvatskoga jezika</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razvijati potrebu primjene gramatičke norme u govoru i pismu</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razvijati samopouzdanje učenika te poboljšati umijeće komunikacije</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razvijati svijest o izražajnim mogućnostima hrvatskoga jezika</a:t>
                      </a:r>
                      <a:endParaRPr dirty="0">
                        <a:latin typeface="+mj-lt"/>
                      </a:endParaRPr>
                    </a:p>
                    <a:p>
                      <a:pPr marL="0" marR="0" lvl="0" indent="0" algn="l" rtl="0">
                        <a:lnSpc>
                          <a:spcPct val="100000"/>
                        </a:lnSpc>
                        <a:spcBef>
                          <a:spcPts val="400"/>
                        </a:spcBef>
                        <a:spcAft>
                          <a:spcPts val="0"/>
                        </a:spcAft>
                        <a:buClr>
                          <a:srgbClr val="000000"/>
                        </a:buClr>
                        <a:buSzPts val="350"/>
                        <a:buFont typeface="Arial"/>
                        <a:buNone/>
                      </a:pPr>
                      <a:r>
                        <a:rPr lang="en" dirty="0">
                          <a:latin typeface="+mj-lt"/>
                          <a:sym typeface="Times New Roman"/>
                        </a:rPr>
                        <a:t>- razvijati spoznaju o važnosti, vrijednosti i ljepoti hrvatskoga jezika</a:t>
                      </a:r>
                      <a:endParaRPr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87177">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a:t>
                      </a:r>
                      <a:r>
                        <a:rPr lang="en" sz="1400" u="none" strike="noStrike" cap="none" dirty="0">
                          <a:solidFill>
                            <a:schemeClr val="dk1"/>
                          </a:solidFill>
                          <a:latin typeface="Times New Roman"/>
                          <a:ea typeface="Times New Roman"/>
                          <a:cs typeface="Times New Roman"/>
                        </a:rPr>
                        <a:t>određenoga</a:t>
                      </a:r>
                      <a:r>
                        <a:rPr lang="en" sz="1400" u="none" strike="noStrike" cap="none" dirty="0">
                          <a:solidFill>
                            <a:schemeClr val="dk1"/>
                          </a:solidFill>
                          <a:latin typeface="Times New Roman"/>
                          <a:ea typeface="Times New Roman"/>
                          <a:cs typeface="Times New Roman"/>
                          <a:sym typeface="Times New Roman"/>
                        </a:rPr>
                        <a:t> dijela gradiva</a:t>
                      </a:r>
                      <a:endParaRPr sz="1400" u="none" strike="noStrike" cap="none" dirty="0"/>
                    </a:p>
                    <a:p>
                      <a:pPr marL="0" marR="0" lvl="0" indent="0" algn="l" rtl="0">
                        <a:lnSpc>
                          <a:spcPct val="100000"/>
                        </a:lnSpc>
                        <a:spcBef>
                          <a:spcPts val="40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 za učenike koji </a:t>
                      </a:r>
                      <a:r>
                        <a:rPr lang="en" sz="1400" u="none" strike="noStrike" cap="none" dirty="0">
                          <a:solidFill>
                            <a:schemeClr val="dk1"/>
                          </a:solidFill>
                          <a:latin typeface="Times New Roman"/>
                          <a:ea typeface="Times New Roman"/>
                          <a:cs typeface="Times New Roman"/>
                        </a:rPr>
                        <a:t>često </a:t>
                      </a:r>
                      <a:r>
                        <a:rPr lang="en" sz="1400" u="none" strike="noStrike" cap="none" dirty="0">
                          <a:solidFill>
                            <a:schemeClr val="dk1"/>
                          </a:solidFill>
                          <a:latin typeface="Times New Roman"/>
                          <a:ea typeface="Times New Roman"/>
                          <a:cs typeface="Times New Roman"/>
                          <a:sym typeface="Times New Roman"/>
                        </a:rPr>
                        <a:t>izostaju te zbog toga ne mogu pratiti gradivo</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4430">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NOSITELJ</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err="1">
                          <a:latin typeface="Times New Roman"/>
                          <a:ea typeface="Times New Roman"/>
                          <a:cs typeface="Times New Roman"/>
                        </a:rPr>
                        <a:t>Renata</a:t>
                      </a:r>
                      <a:r>
                        <a:rPr lang="sr-Latn-RS" sz="1400" u="none" strike="noStrike" cap="none" dirty="0">
                          <a:latin typeface="Times New Roman"/>
                          <a:ea typeface="Times New Roman"/>
                          <a:cs typeface="Times New Roman"/>
                        </a:rPr>
                        <a:t> </a:t>
                      </a:r>
                      <a:r>
                        <a:rPr lang="sr-Latn-RS" sz="1400" u="none" strike="noStrike" cap="none" dirty="0" err="1">
                          <a:latin typeface="Times New Roman"/>
                          <a:ea typeface="Times New Roman"/>
                          <a:cs typeface="Times New Roman"/>
                        </a:rPr>
                        <a:t>Kovačićek</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1321">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4430">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J</a:t>
                      </a:r>
                      <a:r>
                        <a:rPr lang="en" sz="1400" u="none" strike="noStrike" cap="none" dirty="0" smtClean="0">
                          <a:solidFill>
                            <a:schemeClr val="dk1"/>
                          </a:solidFill>
                          <a:latin typeface="Times New Roman"/>
                          <a:ea typeface="Times New Roman"/>
                          <a:cs typeface="Times New Roman"/>
                          <a:sym typeface="Times New Roman"/>
                        </a:rPr>
                        <a:t>edan </a:t>
                      </a:r>
                      <a:r>
                        <a:rPr lang="en" sz="1400" u="none" strike="noStrike" cap="none" dirty="0">
                          <a:solidFill>
                            <a:schemeClr val="dk1"/>
                          </a:solidFill>
                          <a:latin typeface="Times New Roman"/>
                          <a:ea typeface="Times New Roman"/>
                          <a:cs typeface="Times New Roman"/>
                          <a:sym typeface="Times New Roman"/>
                        </a:rPr>
                        <a:t>sat tjedno</a:t>
                      </a:r>
                      <a:r>
                        <a:rPr lang="en" sz="1400" u="none" strike="noStrike" cap="none" dirty="0">
                          <a:solidFill>
                            <a:schemeClr val="dk1"/>
                          </a:solidFill>
                          <a:latin typeface="Times New Roman"/>
                          <a:ea typeface="Times New Roman"/>
                          <a:cs typeface="Times New Roman"/>
                        </a:rPr>
                        <a:t> u A smjeni tijekom</a:t>
                      </a:r>
                      <a:r>
                        <a:rPr lang="en" sz="1400" u="none" strike="noStrike" cap="none" dirty="0">
                          <a:solidFill>
                            <a:schemeClr val="dk1"/>
                          </a:solidFill>
                          <a:latin typeface="Times New Roman"/>
                          <a:ea typeface="Times New Roman"/>
                          <a:cs typeface="Times New Roman"/>
                          <a:sym typeface="Times New Roman"/>
                        </a:rPr>
                        <a:t>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56200">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p>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96329">
                <a:tc>
                  <a:txBody>
                    <a:bodyPr/>
                    <a:lstStyle/>
                    <a:p>
                      <a:pPr marL="0" marR="0" lvl="0" indent="0" algn="l" rtl="0">
                        <a:lnSpc>
                          <a:spcPct val="100000"/>
                        </a:lnSpc>
                        <a:spcBef>
                          <a:spcPts val="0"/>
                        </a:spcBef>
                        <a:spcAft>
                          <a:spcPts val="0"/>
                        </a:spcAft>
                        <a:buClr>
                          <a:srgbClr val="000000"/>
                        </a:buClr>
                        <a:buSzPts val="350"/>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50"/>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p>
                    <a:p>
                      <a:pPr marL="0" marR="0" lvl="0" indent="0" algn="l" rtl="0">
                        <a:lnSpc>
                          <a:spcPct val="100000"/>
                        </a:lnSpc>
                        <a:spcBef>
                          <a:spcPts val="0"/>
                        </a:spcBef>
                        <a:spcAft>
                          <a:spcPts val="0"/>
                        </a:spcAft>
                        <a:buFont typeface="Arial"/>
                        <a:buNone/>
                      </a:pPr>
                      <a:r>
                        <a:rPr lang="en" sz="1400" u="none" strike="noStrike" cap="none" dirty="0">
                          <a:solidFill>
                            <a:schemeClr val="dk1"/>
                          </a:solidFill>
                          <a:latin typeface="Times New Roman"/>
                          <a:ea typeface="Times New Roman"/>
                          <a:cs typeface="Times New Roman"/>
                          <a:sym typeface="Times New Roman"/>
                        </a:rPr>
                        <a:t>- opisno ocjenjivanje </a:t>
                      </a:r>
                      <a:r>
                        <a:rPr lang="en" sz="1400" u="none" strike="noStrike" cap="none" dirty="0">
                          <a:solidFill>
                            <a:schemeClr val="dk1"/>
                          </a:solidFill>
                          <a:latin typeface="Times New Roman"/>
                          <a:ea typeface="Times New Roman"/>
                          <a:cs typeface="Times New Roman"/>
                        </a:rPr>
                        <a:t>sa svrhom </a:t>
                      </a:r>
                      <a:r>
                        <a:rPr lang="en" sz="1400" u="none" strike="noStrike" cap="none" dirty="0">
                          <a:solidFill>
                            <a:schemeClr val="dk1"/>
                          </a:solidFill>
                          <a:latin typeface="Times New Roman"/>
                          <a:ea typeface="Times New Roman"/>
                          <a:cs typeface="Times New Roman"/>
                          <a:sym typeface="Times New Roman"/>
                        </a:rPr>
                        <a:t>poboljšanja konačne ocjene</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3"/>
          <p:cNvSpPr txBox="1"/>
          <p:nvPr/>
        </p:nvSpPr>
        <p:spPr>
          <a:xfrm>
            <a:off x="7078660" y="0"/>
            <a:ext cx="2046298" cy="2744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23" name="Google Shape;823;p93"/>
          <p:cNvGraphicFramePr/>
          <p:nvPr>
            <p:extLst>
              <p:ext uri="{D42A27DB-BD31-4B8C-83A1-F6EECF244321}">
                <p14:modId xmlns:p14="http://schemas.microsoft.com/office/powerpoint/2010/main" val="309212480"/>
              </p:ext>
            </p:extLst>
          </p:nvPr>
        </p:nvGraphicFramePr>
        <p:xfrm>
          <a:off x="102637" y="62046"/>
          <a:ext cx="8916949" cy="6745175"/>
        </p:xfrm>
        <a:graphic>
          <a:graphicData uri="http://schemas.openxmlformats.org/drawingml/2006/table">
            <a:tbl>
              <a:tblPr>
                <a:noFill/>
                <a:tableStyleId>{B2E6745A-B9C5-42E0-A17B-FDAA3278ED7C}</a:tableStyleId>
              </a:tblPr>
              <a:tblGrid>
                <a:gridCol w="2251523">
                  <a:extLst>
                    <a:ext uri="{9D8B030D-6E8A-4147-A177-3AD203B41FA5}">
                      <a16:colId xmlns:a16="http://schemas.microsoft.com/office/drawing/2014/main" val="20000"/>
                    </a:ext>
                  </a:extLst>
                </a:gridCol>
                <a:gridCol w="6665426">
                  <a:extLst>
                    <a:ext uri="{9D8B030D-6E8A-4147-A177-3AD203B41FA5}">
                      <a16:colId xmlns:a16="http://schemas.microsoft.com/office/drawing/2014/main" val="20001"/>
                    </a:ext>
                  </a:extLst>
                </a:gridCol>
              </a:tblGrid>
              <a:tr h="599624">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NAZIV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100"/>
                        <a:buFont typeface="Arial"/>
                        <a:buNone/>
                      </a:pPr>
                      <a:r>
                        <a:rPr lang="en" sz="1600" b="1" u="none" strike="noStrike" cap="none" dirty="0">
                          <a:solidFill>
                            <a:schemeClr val="dk1"/>
                          </a:solidFill>
                          <a:latin typeface="Times New Roman"/>
                          <a:ea typeface="Times New Roman"/>
                          <a:cs typeface="Times New Roman"/>
                          <a:sym typeface="Times New Roman"/>
                        </a:rPr>
                        <a:t>DOPUNSKA NASTAVA IZ HRVATSKOGA JEZIKA</a:t>
                      </a:r>
                      <a:endParaRPr sz="1600" b="1" u="none" strike="noStrike" cap="none" dirty="0">
                        <a:solidFill>
                          <a:schemeClr val="dk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Font typeface="Arial"/>
                        <a:buNone/>
                      </a:pPr>
                      <a:r>
                        <a:rPr lang="en" sz="1600" b="1" u="none" strike="noStrike" cap="none" dirty="0" smtClean="0">
                          <a:solidFill>
                            <a:schemeClr val="dk1"/>
                          </a:solidFill>
                          <a:latin typeface="Times New Roman"/>
                          <a:ea typeface="Times New Roman"/>
                          <a:cs typeface="Times New Roman"/>
                          <a:sym typeface="Times New Roman"/>
                        </a:rPr>
                        <a:t>za učenike 6</a:t>
                      </a:r>
                      <a:r>
                        <a:rPr lang="en" sz="1600" b="1" u="none" strike="noStrike" cap="none" dirty="0">
                          <a:solidFill>
                            <a:schemeClr val="dk1"/>
                          </a:solidFill>
                          <a:latin typeface="Times New Roman"/>
                          <a:ea typeface="Times New Roman"/>
                          <a:cs typeface="Times New Roman"/>
                          <a:sym typeface="Times New Roman"/>
                        </a:rPr>
                        <a:t>. </a:t>
                      </a:r>
                      <a:r>
                        <a:rPr lang="en" sz="1600" b="1" u="none" strike="noStrike" cap="none" dirty="0">
                          <a:solidFill>
                            <a:schemeClr val="dk1"/>
                          </a:solidFill>
                          <a:latin typeface="Times New Roman"/>
                          <a:ea typeface="Times New Roman"/>
                          <a:cs typeface="Times New Roman"/>
                        </a:rPr>
                        <a:t>c i 6. d razrednog odjela</a:t>
                      </a:r>
                      <a:endParaRPr lang="en" sz="1600" b="1"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24733">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CILJ AKTIVNOSTI</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učenika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interes za primjenu pravopisnih pravila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učenika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poboljšati umijeće komunikacije</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50343">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NAMJENA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9219">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Times New Roman"/>
                          <a:cs typeface="Times New Roman"/>
                          <a:sym typeface="Times New Roman"/>
                        </a:rPr>
                        <a:t>NOSITELJI</a:t>
                      </a:r>
                      <a:r>
                        <a:rPr lang="en" sz="1600" b="1" u="none" strike="noStrike" cap="none" dirty="0">
                          <a:solidFill>
                            <a:schemeClr val="dk1"/>
                          </a:solidFill>
                          <a:latin typeface="Times New Roman"/>
                          <a:ea typeface="Times New Roman"/>
                          <a:cs typeface="Times New Roman"/>
                        </a:rPr>
                        <a:t> </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solidFill>
                            <a:schemeClr val="dk1"/>
                          </a:solidFill>
                          <a:latin typeface="Times New Roman"/>
                          <a:ea typeface="Times New Roman"/>
                          <a:cs typeface="Times New Roman"/>
                        </a:rPr>
                        <a:t>Antonija</a:t>
                      </a:r>
                      <a:r>
                        <a:rPr lang="en-US" sz="1400" u="none" strike="noStrike" cap="none" dirty="0">
                          <a:solidFill>
                            <a:schemeClr val="dk1"/>
                          </a:solidFill>
                          <a:latin typeface="Times New Roman"/>
                          <a:ea typeface="Times New Roman"/>
                          <a:cs typeface="Times New Roman"/>
                        </a:rPr>
                        <a:t> </a:t>
                      </a:r>
                      <a:r>
                        <a:rPr lang="en-US" sz="1400" u="none" strike="noStrike" cap="none" dirty="0" err="1">
                          <a:solidFill>
                            <a:schemeClr val="dk1"/>
                          </a:solidFill>
                          <a:latin typeface="Times New Roman"/>
                          <a:ea typeface="Times New Roman"/>
                          <a:cs typeface="Times New Roman"/>
                        </a:rPr>
                        <a:t>Barišić</a:t>
                      </a:r>
                      <a:r>
                        <a:rPr lang="en-US" sz="1400" u="none" strike="noStrike" cap="none" dirty="0">
                          <a:solidFill>
                            <a:schemeClr val="dk1"/>
                          </a:solidFill>
                          <a:latin typeface="Times New Roman"/>
                          <a:ea typeface="Times New Roman"/>
                          <a:cs typeface="Times New Roman"/>
                        </a:rPr>
                        <a:t> </a:t>
                      </a:r>
                      <a:r>
                        <a:rPr lang="en-US" sz="1400" u="none" strike="noStrike" cap="none" dirty="0" err="1" smtClean="0">
                          <a:solidFill>
                            <a:schemeClr val="dk1"/>
                          </a:solidFill>
                          <a:latin typeface="Times New Roman"/>
                          <a:ea typeface="Times New Roman"/>
                          <a:cs typeface="Times New Roman"/>
                        </a:rPr>
                        <a:t>Kolenac</a:t>
                      </a:r>
                      <a:endParaRPr sz="1400" u="none" strike="noStrike" cap="none" dirty="0">
                        <a:solidFill>
                          <a:schemeClr val="dk1"/>
                        </a:solidFill>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137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NAČIN REALIZACIJE</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9219">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VREMENIK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lvl="0" algn="l">
                        <a:lnSpc>
                          <a:spcPct val="100000"/>
                        </a:lnSpc>
                        <a:spcBef>
                          <a:spcPts val="0"/>
                        </a:spcBef>
                        <a:spcAft>
                          <a:spcPts val="0"/>
                        </a:spcAft>
                        <a:buNone/>
                      </a:pPr>
                      <a:r>
                        <a:rPr lang="hr-HR" sz="1400" b="0" i="0" u="none" strike="noStrike" cap="none" noProof="0" dirty="0" smtClean="0">
                          <a:solidFill>
                            <a:schemeClr val="dk1"/>
                          </a:solidFill>
                          <a:latin typeface="Times New Roman"/>
                          <a:sym typeface="Times New Roman"/>
                        </a:rPr>
                        <a:t>J</a:t>
                      </a:r>
                      <a:r>
                        <a:rPr lang="en" sz="1400" b="0" i="0" u="none" strike="noStrike" cap="none" noProof="0" dirty="0" smtClean="0">
                          <a:solidFill>
                            <a:schemeClr val="dk1"/>
                          </a:solidFill>
                          <a:latin typeface="Times New Roman"/>
                          <a:sym typeface="Times New Roman"/>
                        </a:rPr>
                        <a:t>edan</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sat</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tjedno</a:t>
                      </a:r>
                      <a:r>
                        <a:rPr lang="en" sz="1400" b="0" i="0" u="none" strike="noStrike" cap="none" noProof="0" dirty="0">
                          <a:solidFill>
                            <a:schemeClr val="dk1"/>
                          </a:solidFill>
                          <a:latin typeface="Times New Roman"/>
                        </a:rPr>
                        <a:t> u B smjeni </a:t>
                      </a:r>
                      <a:r>
                        <a:rPr lang="en" sz="1400" b="0" i="0" u="none" strike="noStrike" cap="none" noProof="0" dirty="0">
                          <a:solidFill>
                            <a:schemeClr val="dk1"/>
                          </a:solidFill>
                          <a:latin typeface="Times New Roman"/>
                          <a:sym typeface="Times New Roman"/>
                        </a:rPr>
                        <a:t>tijekom</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školske</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godine</a:t>
                      </a:r>
                      <a:r>
                        <a:rPr lang="en" sz="1400" b="0" i="0" u="none" strike="noStrike" cap="none" noProof="0" dirty="0">
                          <a:solidFill>
                            <a:schemeClr val="dk1"/>
                          </a:solidFill>
                          <a:latin typeface="Times New Roman"/>
                        </a:rPr>
                        <a:t> 2022./2023.</a:t>
                      </a:r>
                      <a:endParaRPr lang="en" sz="1400" b="0" i="0" u="none" strike="noStrike" cap="none" noProof="0" dirty="0">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3339">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TROŠKOVNIK</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8353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Times New Roman"/>
                          <a:cs typeface="Times New Roman"/>
                          <a:sym typeface="Times New Roman"/>
                        </a:rPr>
                        <a:t>VREDNOVANJE I KORIŠTENJE REZULTATA RADA</a:t>
                      </a:r>
                      <a:endParaRPr sz="16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aphicFrame>
        <p:nvGraphicFramePr>
          <p:cNvPr id="829" name="Google Shape;829;p94"/>
          <p:cNvGraphicFramePr/>
          <p:nvPr>
            <p:extLst>
              <p:ext uri="{D42A27DB-BD31-4B8C-83A1-F6EECF244321}">
                <p14:modId xmlns:p14="http://schemas.microsoft.com/office/powerpoint/2010/main" val="954183985"/>
              </p:ext>
            </p:extLst>
          </p:nvPr>
        </p:nvGraphicFramePr>
        <p:xfrm>
          <a:off x="93306" y="114248"/>
          <a:ext cx="8864081" cy="6715760"/>
        </p:xfrm>
        <a:graphic>
          <a:graphicData uri="http://schemas.openxmlformats.org/drawingml/2006/table">
            <a:tbl>
              <a:tblPr>
                <a:noFill/>
                <a:tableStyleId>{B2E6745A-B9C5-42E0-A17B-FDAA3278ED7C}</a:tableStyleId>
              </a:tblPr>
              <a:tblGrid>
                <a:gridCol w="2511375">
                  <a:extLst>
                    <a:ext uri="{9D8B030D-6E8A-4147-A177-3AD203B41FA5}">
                      <a16:colId xmlns:a16="http://schemas.microsoft.com/office/drawing/2014/main" val="20000"/>
                    </a:ext>
                  </a:extLst>
                </a:gridCol>
                <a:gridCol w="6352706">
                  <a:extLst>
                    <a:ext uri="{9D8B030D-6E8A-4147-A177-3AD203B41FA5}">
                      <a16:colId xmlns:a16="http://schemas.microsoft.com/office/drawing/2014/main" val="20001"/>
                    </a:ext>
                  </a:extLst>
                </a:gridCol>
              </a:tblGrid>
              <a:tr h="566904">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DOPUNSKA NASTAVA IZ HRVATSKOGA JEZIKA</a:t>
                      </a:r>
                      <a:endParaRPr sz="1600" u="none" strike="noStrike" cap="none" dirty="0">
                        <a:latin typeface="Times New Roman"/>
                        <a:cs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Arial"/>
                          <a:cs typeface="Times New Roman"/>
                          <a:sym typeface="Arial"/>
                        </a:rPr>
                        <a:t>za učenike</a:t>
                      </a:r>
                      <a:r>
                        <a:rPr lang="en" sz="1600" b="1" u="none" strike="noStrike" cap="none" dirty="0">
                          <a:solidFill>
                            <a:schemeClr val="dk1"/>
                          </a:solidFill>
                          <a:latin typeface="Times New Roman"/>
                          <a:cs typeface="Times New Roman"/>
                        </a:rPr>
                        <a:t> 8. b razrednog odjela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47906">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razvijati interes za primjenu pravopisnih pravila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poboljšati </a:t>
                      </a:r>
                      <a:r>
                        <a:rPr lang="en" sz="1400" u="none" strike="noStrike" cap="none" dirty="0">
                          <a:solidFill>
                            <a:schemeClr val="dk1"/>
                          </a:solidFill>
                          <a:latin typeface="Times New Roman"/>
                          <a:ea typeface="Times New Roman"/>
                          <a:cs typeface="Times New Roman"/>
                          <a:sym typeface="Times New Roman"/>
                        </a:rPr>
                        <a:t>umijeće komunikacije</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6581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8208">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Times New Roman"/>
                          <a:cs typeface="Times New Roman"/>
                        </a:rPr>
                        <a:t>Antonija</a:t>
                      </a:r>
                      <a:r>
                        <a:rPr lang="en-US" sz="1400" u="none" strike="noStrike" cap="none" dirty="0">
                          <a:latin typeface="Times New Roman"/>
                          <a:cs typeface="Times New Roman"/>
                        </a:rPr>
                        <a:t> </a:t>
                      </a:r>
                      <a:r>
                        <a:rPr lang="en-US" sz="1400" u="none" strike="noStrike" cap="none" dirty="0" err="1">
                          <a:latin typeface="Times New Roman"/>
                          <a:cs typeface="Times New Roman"/>
                        </a:rPr>
                        <a:t>Barišić</a:t>
                      </a:r>
                      <a:r>
                        <a:rPr lang="en-US" sz="1400" u="none" strike="noStrike" cap="none" dirty="0">
                          <a:latin typeface="Times New Roman"/>
                          <a:cs typeface="Times New Roman"/>
                        </a:rPr>
                        <a:t> </a:t>
                      </a:r>
                      <a:r>
                        <a:rPr lang="en-US" sz="1400" u="none" strike="noStrike" cap="none" dirty="0" err="1" smtClean="0">
                          <a:latin typeface="Times New Roman"/>
                          <a:cs typeface="Times New Roman"/>
                        </a:rPr>
                        <a:t>Kolenac</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820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820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a:lnSpc>
                          <a:spcPct val="100000"/>
                        </a:lnSpc>
                        <a:spcBef>
                          <a:spcPts val="0"/>
                        </a:spcBef>
                        <a:spcAft>
                          <a:spcPts val="0"/>
                        </a:spcAft>
                        <a:buNone/>
                      </a:pPr>
                      <a:r>
                        <a:rPr lang="hr-HR" sz="1400" b="0" i="0" u="none" strike="noStrike" cap="none" noProof="0" dirty="0" smtClean="0">
                          <a:solidFill>
                            <a:schemeClr val="dk1"/>
                          </a:solidFill>
                          <a:latin typeface="Times New Roman"/>
                          <a:sym typeface="Times New Roman"/>
                        </a:rPr>
                        <a:t>J</a:t>
                      </a:r>
                      <a:r>
                        <a:rPr lang="en" sz="1400" b="0" i="0" u="none" strike="noStrike" cap="none" noProof="0" dirty="0" smtClean="0">
                          <a:solidFill>
                            <a:schemeClr val="dk1"/>
                          </a:solidFill>
                          <a:latin typeface="Times New Roman"/>
                          <a:sym typeface="Times New Roman"/>
                        </a:rPr>
                        <a:t>edan</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sat</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tjedno</a:t>
                      </a:r>
                      <a:r>
                        <a:rPr lang="en" sz="1400" b="0" i="0" u="none" strike="noStrike" cap="none" noProof="0" dirty="0">
                          <a:solidFill>
                            <a:schemeClr val="dk1"/>
                          </a:solidFill>
                          <a:latin typeface="Times New Roman"/>
                        </a:rPr>
                        <a:t> u A smjeni </a:t>
                      </a:r>
                      <a:r>
                        <a:rPr lang="en" sz="1400" b="0" i="0" u="none" strike="noStrike" cap="none" noProof="0" dirty="0">
                          <a:solidFill>
                            <a:schemeClr val="dk1"/>
                          </a:solidFill>
                          <a:latin typeface="Times New Roman"/>
                          <a:sym typeface="Times New Roman"/>
                        </a:rPr>
                        <a:t>tijekom</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školske</a:t>
                      </a:r>
                      <a:r>
                        <a:rPr lang="en" sz="1400" b="0" i="0" u="none" strike="noStrike" cap="none" noProof="0" dirty="0">
                          <a:solidFill>
                            <a:schemeClr val="dk1"/>
                          </a:solidFill>
                          <a:latin typeface="Times New Roman"/>
                        </a:rPr>
                        <a:t> </a:t>
                      </a:r>
                      <a:r>
                        <a:rPr lang="en" sz="1400" b="0" i="0" u="none" strike="noStrike" cap="none" noProof="0" dirty="0">
                          <a:solidFill>
                            <a:schemeClr val="dk1"/>
                          </a:solidFill>
                          <a:latin typeface="Times New Roman"/>
                          <a:sym typeface="Times New Roman"/>
                        </a:rPr>
                        <a:t>godine</a:t>
                      </a:r>
                      <a:r>
                        <a:rPr lang="en" sz="1400" b="0" i="0" u="none" strike="noStrike" cap="none" noProof="0" dirty="0">
                          <a:solidFill>
                            <a:schemeClr val="dk1"/>
                          </a:solidFill>
                          <a:latin typeface="Times New Roman"/>
                        </a:rPr>
                        <a:t> 2022./2023.</a:t>
                      </a:r>
                      <a:endParaRPr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723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5601">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hr-HR" sz="1400" u="none" strike="noStrike" cap="none" dirty="0" smtClean="0">
                          <a:solidFill>
                            <a:schemeClr val="dk1"/>
                          </a:solidFill>
                          <a:latin typeface="Times New Roman"/>
                          <a:ea typeface="Times New Roman"/>
                          <a:cs typeface="Times New Roman"/>
                          <a:sym typeface="Times New Roman"/>
                        </a:rPr>
                        <a:t>-</a:t>
                      </a:r>
                      <a:r>
                        <a:rPr lang="hr-HR" sz="1400" u="none" strike="noStrike" cap="none" baseline="0" dirty="0" smtClean="0">
                          <a:solidFill>
                            <a:schemeClr val="dk1"/>
                          </a:solidFill>
                          <a:latin typeface="Times New Roman"/>
                          <a:ea typeface="Times New Roman"/>
                          <a:cs typeface="Times New Roman"/>
                          <a:sym typeface="Times New Roman"/>
                        </a:rPr>
                        <a:t> </a:t>
                      </a:r>
                      <a:r>
                        <a:rPr lang="en" sz="1400" u="none" strike="noStrike" cap="none" dirty="0" smtClean="0">
                          <a:solidFill>
                            <a:schemeClr val="dk1"/>
                          </a:solidFill>
                          <a:latin typeface="Times New Roman"/>
                          <a:ea typeface="Times New Roman"/>
                          <a:cs typeface="Times New Roman"/>
                          <a:sym typeface="Times New Roman"/>
                        </a:rPr>
                        <a:t>redovito </a:t>
                      </a:r>
                      <a:r>
                        <a:rPr lang="en" sz="1400" u="none" strike="noStrike" cap="none" dirty="0">
                          <a:solidFill>
                            <a:schemeClr val="dk1"/>
                          </a:solidFill>
                          <a:latin typeface="Times New Roman"/>
                          <a:ea typeface="Times New Roman"/>
                          <a:cs typeface="Times New Roman"/>
                          <a:sym typeface="Times New Roman"/>
                        </a:rPr>
                        <a:t>praćenje postignuća učenika</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190198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aphicFrame>
        <p:nvGraphicFramePr>
          <p:cNvPr id="829" name="Google Shape;829;p94"/>
          <p:cNvGraphicFramePr/>
          <p:nvPr>
            <p:extLst>
              <p:ext uri="{D42A27DB-BD31-4B8C-83A1-F6EECF244321}">
                <p14:modId xmlns:p14="http://schemas.microsoft.com/office/powerpoint/2010/main" val="2690484773"/>
              </p:ext>
            </p:extLst>
          </p:nvPr>
        </p:nvGraphicFramePr>
        <p:xfrm>
          <a:off x="121299" y="156431"/>
          <a:ext cx="8910734" cy="6788945"/>
        </p:xfrm>
        <a:graphic>
          <a:graphicData uri="http://schemas.openxmlformats.org/drawingml/2006/table">
            <a:tbl>
              <a:tblPr>
                <a:noFill/>
                <a:tableStyleId>{B2E6745A-B9C5-42E0-A17B-FDAA3278ED7C}</a:tableStyleId>
              </a:tblPr>
              <a:tblGrid>
                <a:gridCol w="2408165">
                  <a:extLst>
                    <a:ext uri="{9D8B030D-6E8A-4147-A177-3AD203B41FA5}">
                      <a16:colId xmlns:a16="http://schemas.microsoft.com/office/drawing/2014/main" val="20000"/>
                    </a:ext>
                  </a:extLst>
                </a:gridCol>
                <a:gridCol w="6502569">
                  <a:extLst>
                    <a:ext uri="{9D8B030D-6E8A-4147-A177-3AD203B41FA5}">
                      <a16:colId xmlns:a16="http://schemas.microsoft.com/office/drawing/2014/main" val="20001"/>
                    </a:ext>
                  </a:extLst>
                </a:gridCol>
              </a:tblGrid>
              <a:tr h="52117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DOPUNSKA NASTAVA IZ HRVATSKOGA JEZIKA</a:t>
                      </a:r>
                      <a:endParaRPr sz="1600" u="none" strike="noStrike" cap="none" dirty="0">
                        <a:latin typeface="Times New Roman"/>
                        <a:cs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Arial"/>
                          <a:cs typeface="Times New Roman"/>
                          <a:sym typeface="Arial"/>
                        </a:rPr>
                        <a:t>za učenike</a:t>
                      </a:r>
                      <a:r>
                        <a:rPr lang="en" sz="1600" b="1" u="none" strike="noStrike" cap="none" dirty="0">
                          <a:solidFill>
                            <a:schemeClr val="dk1"/>
                          </a:solidFill>
                          <a:latin typeface="Times New Roman"/>
                          <a:cs typeface="Times New Roman"/>
                        </a:rPr>
                        <a:t> </a:t>
                      </a:r>
                      <a:r>
                        <a:rPr lang="en" sz="1600" b="1" u="none" strike="noStrike" cap="none" dirty="0" smtClean="0">
                          <a:solidFill>
                            <a:schemeClr val="dk1"/>
                          </a:solidFill>
                          <a:latin typeface="Times New Roman"/>
                          <a:cs typeface="Times New Roman"/>
                        </a:rPr>
                        <a:t>6</a:t>
                      </a:r>
                      <a:r>
                        <a:rPr lang="hr-HR" sz="1600" b="1" u="none" strike="noStrike" cap="none" dirty="0" smtClean="0">
                          <a:solidFill>
                            <a:schemeClr val="dk1"/>
                          </a:solidFill>
                          <a:latin typeface="Times New Roman"/>
                          <a:cs typeface="Times New Roman"/>
                        </a:rPr>
                        <a:t>.</a:t>
                      </a:r>
                      <a:r>
                        <a:rPr lang="hr-HR" sz="1600" b="1" u="none" strike="noStrike" cap="none" dirty="0">
                          <a:solidFill>
                            <a:schemeClr val="dk1"/>
                          </a:solidFill>
                          <a:latin typeface="Times New Roman"/>
                          <a:cs typeface="Times New Roman"/>
                        </a:rPr>
                        <a:t> a i 6. b razrednog  odjela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3367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razvijati </a:t>
                      </a:r>
                      <a:r>
                        <a:rPr lang="en" sz="1400" u="none" strike="noStrike" cap="none" dirty="0">
                          <a:solidFill>
                            <a:schemeClr val="dk1"/>
                          </a:solidFill>
                          <a:latin typeface="Times New Roman"/>
                          <a:ea typeface="Times New Roman"/>
                          <a:cs typeface="Times New Roman"/>
                          <a:sym typeface="Times New Roman"/>
                        </a:rPr>
                        <a:t>interes za primjenu pravopisnih pravila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poboljšati </a:t>
                      </a:r>
                      <a:r>
                        <a:rPr lang="en" sz="1400" u="none" strike="noStrike" cap="none" dirty="0">
                          <a:solidFill>
                            <a:schemeClr val="dk1"/>
                          </a:solidFill>
                          <a:latin typeface="Times New Roman"/>
                          <a:ea typeface="Times New Roman"/>
                          <a:cs typeface="Times New Roman"/>
                          <a:sym typeface="Times New Roman"/>
                        </a:rPr>
                        <a:t>umijeće komunikacije</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380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2250">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sr-Latn-RS" sz="1400" u="none" strike="noStrike" cap="none" dirty="0">
                          <a:latin typeface="Times New Roman"/>
                          <a:cs typeface="Times New Roman"/>
                        </a:rPr>
                        <a:t>Olgica </a:t>
                      </a:r>
                      <a:r>
                        <a:rPr lang="sr-Latn-RS" sz="1400" u="none" strike="noStrike" cap="none" dirty="0" err="1" smtClean="0">
                          <a:latin typeface="Times New Roman"/>
                          <a:cs typeface="Times New Roman"/>
                        </a:rPr>
                        <a:t>Pavičić</a:t>
                      </a:r>
                      <a:r>
                        <a:rPr lang="sr-Latn-RS" sz="1400" u="none" strike="noStrike" cap="none" dirty="0" smtClean="0">
                          <a:latin typeface="Times New Roman"/>
                          <a:cs typeface="Times New Roman"/>
                        </a:rPr>
                        <a:t>-Čović</a:t>
                      </a:r>
                      <a:endParaRPr sz="1400" u="none" strike="noStrike" cap="none" dirty="0">
                        <a:latin typeface="Times New Roman" panose="02020603050405020304" pitchFamily="18" charset="0"/>
                        <a:cs typeface="Times New Roman" panose="02020603050405020304" pitchFamily="18" charset="0"/>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892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a:solidFill>
                            <a:schemeClr val="dk1"/>
                          </a:solidFill>
                          <a:latin typeface="Times New Roman"/>
                          <a:ea typeface="Arial"/>
                          <a:cs typeface="Times New Roman"/>
                          <a:sym typeface="Arial"/>
                        </a:rPr>
                        <a:t>VREMENIK</a:t>
                      </a:r>
                      <a:endParaRPr sz="1600" u="none" strike="noStrike" cap="none">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J</a:t>
                      </a:r>
                      <a:r>
                        <a:rPr lang="en" sz="1400" u="none" strike="noStrike" cap="none" dirty="0" smtClean="0">
                          <a:solidFill>
                            <a:schemeClr val="dk1"/>
                          </a:solidFill>
                          <a:latin typeface="Times New Roman"/>
                          <a:ea typeface="Times New Roman"/>
                          <a:cs typeface="Times New Roman"/>
                          <a:sym typeface="Times New Roman"/>
                        </a:rPr>
                        <a:t>edan </a:t>
                      </a:r>
                      <a:r>
                        <a:rPr lang="en" sz="1400" u="none" strike="noStrike" cap="none" dirty="0">
                          <a:solidFill>
                            <a:schemeClr val="dk1"/>
                          </a:solidFill>
                          <a:latin typeface="Times New Roman"/>
                          <a:ea typeface="Times New Roman"/>
                          <a:cs typeface="Times New Roman"/>
                          <a:sym typeface="Times New Roman"/>
                        </a:rPr>
                        <a:t>sat tjedno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355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9372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aphicFrame>
        <p:nvGraphicFramePr>
          <p:cNvPr id="829" name="Google Shape;829;p94"/>
          <p:cNvGraphicFramePr/>
          <p:nvPr>
            <p:extLst>
              <p:ext uri="{D42A27DB-BD31-4B8C-83A1-F6EECF244321}">
                <p14:modId xmlns:p14="http://schemas.microsoft.com/office/powerpoint/2010/main" val="1543513269"/>
              </p:ext>
            </p:extLst>
          </p:nvPr>
        </p:nvGraphicFramePr>
        <p:xfrm>
          <a:off x="121298" y="84605"/>
          <a:ext cx="8892073" cy="6738742"/>
        </p:xfrm>
        <a:graphic>
          <a:graphicData uri="http://schemas.openxmlformats.org/drawingml/2006/table">
            <a:tbl>
              <a:tblPr>
                <a:noFill/>
                <a:tableStyleId>{B2E6745A-B9C5-42E0-A17B-FDAA3278ED7C}</a:tableStyleId>
              </a:tblPr>
              <a:tblGrid>
                <a:gridCol w="2635492">
                  <a:extLst>
                    <a:ext uri="{9D8B030D-6E8A-4147-A177-3AD203B41FA5}">
                      <a16:colId xmlns:a16="http://schemas.microsoft.com/office/drawing/2014/main" val="20000"/>
                    </a:ext>
                  </a:extLst>
                </a:gridCol>
                <a:gridCol w="6256581">
                  <a:extLst>
                    <a:ext uri="{9D8B030D-6E8A-4147-A177-3AD203B41FA5}">
                      <a16:colId xmlns:a16="http://schemas.microsoft.com/office/drawing/2014/main" val="20001"/>
                    </a:ext>
                  </a:extLst>
                </a:gridCol>
              </a:tblGrid>
              <a:tr h="57339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DOPUNSKA NASTAVA IZ HRVATSKOGA JEZIKA</a:t>
                      </a:r>
                      <a:endParaRPr sz="1600" u="none" strike="noStrike" cap="none" dirty="0">
                        <a:latin typeface="Times New Roman"/>
                        <a:cs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Arial"/>
                          <a:cs typeface="Times New Roman"/>
                          <a:sym typeface="Arial"/>
                        </a:rPr>
                        <a:t>za učenike</a:t>
                      </a:r>
                      <a:r>
                        <a:rPr lang="en" sz="1600" b="1" u="none" strike="noStrike" cap="none" dirty="0">
                          <a:solidFill>
                            <a:schemeClr val="dk1"/>
                          </a:solidFill>
                          <a:latin typeface="Times New Roman"/>
                          <a:cs typeface="Times New Roman"/>
                        </a:rPr>
                        <a:t> 8</a:t>
                      </a:r>
                      <a:r>
                        <a:rPr lang="en" sz="1600" b="1" u="none" strike="noStrike" cap="none" dirty="0" smtClean="0">
                          <a:solidFill>
                            <a:schemeClr val="dk1"/>
                          </a:solidFill>
                          <a:latin typeface="Times New Roman"/>
                          <a:cs typeface="Times New Roman"/>
                        </a:rPr>
                        <a:t>.</a:t>
                      </a:r>
                      <a:r>
                        <a:rPr lang="hr-HR" sz="1600" b="1" u="none" strike="noStrike" cap="none" dirty="0" smtClean="0">
                          <a:solidFill>
                            <a:schemeClr val="dk1"/>
                          </a:solidFill>
                          <a:latin typeface="Times New Roman"/>
                          <a:cs typeface="Times New Roman"/>
                        </a:rPr>
                        <a:t> </a:t>
                      </a:r>
                      <a:r>
                        <a:rPr lang="en" sz="1600" b="1" u="none" strike="noStrike" cap="none" dirty="0" smtClean="0">
                          <a:solidFill>
                            <a:schemeClr val="dk1"/>
                          </a:solidFill>
                          <a:latin typeface="Times New Roman"/>
                          <a:cs typeface="Times New Roman"/>
                        </a:rPr>
                        <a:t>a </a:t>
                      </a:r>
                      <a:r>
                        <a:rPr lang="en" sz="1600" b="1" u="none" strike="noStrike" cap="none" dirty="0">
                          <a:solidFill>
                            <a:schemeClr val="dk1"/>
                          </a:solidFill>
                          <a:latin typeface="Times New Roman"/>
                          <a:cs typeface="Times New Roman"/>
                        </a:rPr>
                        <a:t>i 8. c razrednog odjela</a:t>
                      </a:r>
                      <a:endParaRPr lang="hr-HR" sz="1600" b="1"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77632">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a:t>
                      </a:r>
                      <a:r>
                        <a:rPr lang="en" sz="1400" u="none" strike="noStrike" cap="none" dirty="0" smtClean="0">
                          <a:solidFill>
                            <a:schemeClr val="dk1"/>
                          </a:solidFill>
                          <a:latin typeface="Times New Roman"/>
                          <a:ea typeface="Times New Roman"/>
                          <a:cs typeface="Times New Roman"/>
                          <a:sym typeface="Times New Roman"/>
                        </a:rPr>
                        <a:t>učenik</a:t>
                      </a:r>
                      <a:r>
                        <a:rPr lang="hr-HR" sz="1400" u="none" strike="noStrike" cap="none" baseline="0" dirty="0" smtClean="0">
                          <a:solidFill>
                            <a:schemeClr val="dk1"/>
                          </a:solidFill>
                          <a:latin typeface="Times New Roman"/>
                          <a:ea typeface="Times New Roman"/>
                          <a:cs typeface="Times New Roman"/>
                          <a:sym typeface="Times New Roman"/>
                        </a:rPr>
                        <a:t> i</a:t>
                      </a:r>
                      <a:r>
                        <a:rPr lang="en" sz="1400" u="none" strike="noStrike" cap="none" dirty="0" smtClean="0">
                          <a:solidFill>
                            <a:schemeClr val="dk1"/>
                          </a:solidFill>
                          <a:latin typeface="Times New Roman"/>
                          <a:ea typeface="Times New Roman"/>
                          <a:cs typeface="Times New Roman"/>
                          <a:sym typeface="Times New Roman"/>
                        </a:rPr>
                        <a:t> </a:t>
                      </a:r>
                      <a:r>
                        <a:rPr lang="en" sz="1400" u="none" strike="noStrike" cap="none" dirty="0">
                          <a:solidFill>
                            <a:schemeClr val="dk1"/>
                          </a:solidFill>
                          <a:latin typeface="Times New Roman"/>
                          <a:ea typeface="Times New Roman"/>
                          <a:cs typeface="Times New Roman"/>
                          <a:sym typeface="Times New Roman"/>
                        </a:rPr>
                        <a:t>razvijati interes za primjenu pravopisnih pravila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poboljšati </a:t>
                      </a:r>
                      <a:r>
                        <a:rPr lang="en" sz="1400" u="none" strike="noStrike" cap="none" dirty="0">
                          <a:solidFill>
                            <a:schemeClr val="dk1"/>
                          </a:solidFill>
                          <a:latin typeface="Times New Roman"/>
                          <a:ea typeface="Times New Roman"/>
                          <a:cs typeface="Times New Roman"/>
                          <a:sym typeface="Times New Roman"/>
                        </a:rPr>
                        <a:t>umijeće komunikacije</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05302">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1966">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Times New Roman"/>
                          <a:cs typeface="Times New Roman"/>
                        </a:rPr>
                        <a:t>Olgica</a:t>
                      </a:r>
                      <a:r>
                        <a:rPr lang="en-US" sz="1400" u="none" strike="noStrike" cap="none" dirty="0">
                          <a:latin typeface="Times New Roman"/>
                          <a:cs typeface="Times New Roman"/>
                        </a:rPr>
                        <a:t> </a:t>
                      </a:r>
                      <a:r>
                        <a:rPr lang="en-US" sz="1400" u="none" strike="noStrike" cap="none" dirty="0" err="1" smtClean="0">
                          <a:latin typeface="Times New Roman"/>
                          <a:cs typeface="Times New Roman"/>
                        </a:rPr>
                        <a:t>Pavičić-Čović</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1966">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1966">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J</a:t>
                      </a:r>
                      <a:r>
                        <a:rPr lang="en" sz="1400" u="none" strike="noStrike" cap="none" dirty="0" smtClean="0">
                          <a:solidFill>
                            <a:schemeClr val="dk1"/>
                          </a:solidFill>
                          <a:latin typeface="Times New Roman"/>
                          <a:ea typeface="Times New Roman"/>
                          <a:cs typeface="Times New Roman"/>
                          <a:sym typeface="Times New Roman"/>
                        </a:rPr>
                        <a:t>edan </a:t>
                      </a:r>
                      <a:r>
                        <a:rPr lang="en" sz="1400" u="none" strike="noStrike" cap="none" dirty="0">
                          <a:solidFill>
                            <a:schemeClr val="dk1"/>
                          </a:solidFill>
                          <a:latin typeface="Times New Roman"/>
                          <a:ea typeface="Times New Roman"/>
                          <a:cs typeface="Times New Roman"/>
                          <a:sym typeface="Times New Roman"/>
                        </a:rPr>
                        <a:t>sat tjedno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303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1482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629569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aphicFrame>
        <p:nvGraphicFramePr>
          <p:cNvPr id="829" name="Google Shape;829;p94"/>
          <p:cNvGraphicFramePr/>
          <p:nvPr>
            <p:extLst>
              <p:ext uri="{D42A27DB-BD31-4B8C-83A1-F6EECF244321}">
                <p14:modId xmlns:p14="http://schemas.microsoft.com/office/powerpoint/2010/main" val="565674090"/>
              </p:ext>
            </p:extLst>
          </p:nvPr>
        </p:nvGraphicFramePr>
        <p:xfrm>
          <a:off x="147389" y="90048"/>
          <a:ext cx="8800667" cy="6715760"/>
        </p:xfrm>
        <a:graphic>
          <a:graphicData uri="http://schemas.openxmlformats.org/drawingml/2006/table">
            <a:tbl>
              <a:tblPr>
                <a:noFill/>
                <a:tableStyleId>{B2E6745A-B9C5-42E0-A17B-FDAA3278ED7C}</a:tableStyleId>
              </a:tblPr>
              <a:tblGrid>
                <a:gridCol w="2474244">
                  <a:extLst>
                    <a:ext uri="{9D8B030D-6E8A-4147-A177-3AD203B41FA5}">
                      <a16:colId xmlns:a16="http://schemas.microsoft.com/office/drawing/2014/main" val="20000"/>
                    </a:ext>
                  </a:extLst>
                </a:gridCol>
                <a:gridCol w="6326423">
                  <a:extLst>
                    <a:ext uri="{9D8B030D-6E8A-4147-A177-3AD203B41FA5}">
                      <a16:colId xmlns:a16="http://schemas.microsoft.com/office/drawing/2014/main" val="20001"/>
                    </a:ext>
                  </a:extLst>
                </a:gridCol>
              </a:tblGrid>
              <a:tr h="562701">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DOPUNSKA NASTAVA IZ HRVATSKOGA JEZIKA</a:t>
                      </a:r>
                      <a:endParaRPr sz="1600" u="none" strike="noStrike" cap="none" dirty="0">
                        <a:latin typeface="Times New Roman"/>
                        <a:cs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Arial"/>
                          <a:cs typeface="Times New Roman"/>
                          <a:sym typeface="Arial"/>
                        </a:rPr>
                        <a:t>za učenike</a:t>
                      </a:r>
                      <a:r>
                        <a:rPr lang="en" sz="1600" b="1" u="none" strike="noStrike" cap="none" dirty="0">
                          <a:solidFill>
                            <a:schemeClr val="dk1"/>
                          </a:solidFill>
                          <a:latin typeface="Times New Roman"/>
                          <a:cs typeface="Times New Roman"/>
                        </a:rPr>
                        <a:t> 5. c i 5. d razrednog odjela</a:t>
                      </a:r>
                      <a:endParaRPr lang="hr-HR" sz="1600" b="1"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22096">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razvijati </a:t>
                      </a:r>
                      <a:r>
                        <a:rPr lang="en" sz="1400" u="none" strike="noStrike" cap="none" dirty="0">
                          <a:solidFill>
                            <a:schemeClr val="dk1"/>
                          </a:solidFill>
                          <a:latin typeface="Times New Roman"/>
                          <a:ea typeface="Times New Roman"/>
                          <a:cs typeface="Times New Roman"/>
                          <a:sym typeface="Times New Roman"/>
                        </a:rPr>
                        <a:t>interes za primjenu pravopisnih pravila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poboljšati </a:t>
                      </a:r>
                      <a:r>
                        <a:rPr lang="en" sz="1400" u="none" strike="noStrike" cap="none" dirty="0">
                          <a:solidFill>
                            <a:schemeClr val="dk1"/>
                          </a:solidFill>
                          <a:latin typeface="Times New Roman"/>
                          <a:ea typeface="Times New Roman"/>
                          <a:cs typeface="Times New Roman"/>
                          <a:sym typeface="Times New Roman"/>
                        </a:rPr>
                        <a:t>umijeće komunikacije</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60140">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5774">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Times New Roman"/>
                          <a:cs typeface="Times New Roman"/>
                        </a:rPr>
                        <a:t>Božica</a:t>
                      </a:r>
                      <a:r>
                        <a:rPr lang="en-US" sz="1400" u="none" strike="noStrike" cap="none" dirty="0">
                          <a:latin typeface="Times New Roman"/>
                          <a:cs typeface="Times New Roman"/>
                        </a:rPr>
                        <a:t> </a:t>
                      </a:r>
                      <a:r>
                        <a:rPr lang="en-US" sz="1400" u="none" strike="noStrike" cap="none" dirty="0" err="1" smtClean="0">
                          <a:latin typeface="Times New Roman"/>
                          <a:cs typeface="Times New Roman"/>
                        </a:rPr>
                        <a:t>Ruganec</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5774">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5774">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J</a:t>
                      </a:r>
                      <a:r>
                        <a:rPr lang="en" sz="1400" u="none" strike="noStrike" cap="none" dirty="0" smtClean="0">
                          <a:solidFill>
                            <a:schemeClr val="dk1"/>
                          </a:solidFill>
                          <a:latin typeface="Times New Roman"/>
                          <a:ea typeface="Times New Roman"/>
                          <a:cs typeface="Times New Roman"/>
                          <a:sym typeface="Times New Roman"/>
                        </a:rPr>
                        <a:t>edan </a:t>
                      </a:r>
                      <a:r>
                        <a:rPr lang="en" sz="1400" u="none" strike="noStrike" cap="none" dirty="0">
                          <a:solidFill>
                            <a:schemeClr val="dk1"/>
                          </a:solidFill>
                          <a:latin typeface="Times New Roman"/>
                          <a:ea typeface="Times New Roman"/>
                          <a:cs typeface="Times New Roman"/>
                          <a:sym typeface="Times New Roman"/>
                        </a:rPr>
                        <a:t>sat tjedno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3469">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9962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4887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aphicFrame>
        <p:nvGraphicFramePr>
          <p:cNvPr id="829" name="Google Shape;829;p94"/>
          <p:cNvGraphicFramePr/>
          <p:nvPr>
            <p:extLst>
              <p:ext uri="{D42A27DB-BD31-4B8C-83A1-F6EECF244321}">
                <p14:modId xmlns:p14="http://schemas.microsoft.com/office/powerpoint/2010/main" val="1037119753"/>
              </p:ext>
            </p:extLst>
          </p:nvPr>
        </p:nvGraphicFramePr>
        <p:xfrm>
          <a:off x="74646" y="0"/>
          <a:ext cx="8873412" cy="6715760"/>
        </p:xfrm>
        <a:graphic>
          <a:graphicData uri="http://schemas.openxmlformats.org/drawingml/2006/table">
            <a:tbl>
              <a:tblPr>
                <a:noFill/>
                <a:tableStyleId>{B2E6745A-B9C5-42E0-A17B-FDAA3278ED7C}</a:tableStyleId>
              </a:tblPr>
              <a:tblGrid>
                <a:gridCol w="2552667">
                  <a:extLst>
                    <a:ext uri="{9D8B030D-6E8A-4147-A177-3AD203B41FA5}">
                      <a16:colId xmlns:a16="http://schemas.microsoft.com/office/drawing/2014/main" val="20000"/>
                    </a:ext>
                  </a:extLst>
                </a:gridCol>
                <a:gridCol w="6320745">
                  <a:extLst>
                    <a:ext uri="{9D8B030D-6E8A-4147-A177-3AD203B41FA5}">
                      <a16:colId xmlns:a16="http://schemas.microsoft.com/office/drawing/2014/main" val="20001"/>
                    </a:ext>
                  </a:extLst>
                </a:gridCol>
              </a:tblGrid>
              <a:tr h="564029">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NAZIV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DOPUNSKA NASTAVA IZ HRVATSKOGA JEZIKA</a:t>
                      </a:r>
                      <a:endParaRPr sz="1600" u="none" strike="noStrike" cap="none" dirty="0">
                        <a:latin typeface="Times New Roman"/>
                        <a:cs typeface="Times New Roman"/>
                      </a:endParaRPr>
                    </a:p>
                    <a:p>
                      <a:pPr marL="0" marR="0" lvl="0" indent="0" algn="ctr" rtl="0">
                        <a:lnSpc>
                          <a:spcPct val="100000"/>
                        </a:lnSpc>
                        <a:spcBef>
                          <a:spcPts val="0"/>
                        </a:spcBef>
                        <a:spcAft>
                          <a:spcPts val="0"/>
                        </a:spcAft>
                        <a:buFont typeface="Arial"/>
                        <a:buNone/>
                      </a:pPr>
                      <a:r>
                        <a:rPr lang="en" sz="1600" b="1" u="none" strike="noStrike" cap="none" dirty="0" smtClean="0">
                          <a:solidFill>
                            <a:schemeClr val="dk1"/>
                          </a:solidFill>
                          <a:latin typeface="Times New Roman"/>
                          <a:ea typeface="Arial"/>
                          <a:cs typeface="Times New Roman"/>
                          <a:sym typeface="Arial"/>
                        </a:rPr>
                        <a:t>za učenike</a:t>
                      </a:r>
                      <a:r>
                        <a:rPr lang="en" sz="1600" b="1" u="none" strike="noStrike" cap="none" dirty="0">
                          <a:solidFill>
                            <a:schemeClr val="dk1"/>
                          </a:solidFill>
                          <a:latin typeface="Times New Roman"/>
                          <a:cs typeface="Times New Roman"/>
                        </a:rPr>
                        <a:t> 7. a i 7. b razrednog odjela</a:t>
                      </a:r>
                      <a:endParaRPr lang="hr-HR" sz="1600" b="1"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28993">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CILJ AKTIVNOSTI</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poticati učenike na pravilnu uporabu hrvatskoga standardnog jezika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jezične sposobnosti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razvijati </a:t>
                      </a:r>
                      <a:r>
                        <a:rPr lang="en" sz="1400" u="none" strike="noStrike" cap="none" dirty="0">
                          <a:solidFill>
                            <a:schemeClr val="dk1"/>
                          </a:solidFill>
                          <a:latin typeface="Times New Roman"/>
                          <a:ea typeface="Times New Roman"/>
                          <a:cs typeface="Times New Roman"/>
                          <a:sym typeface="Times New Roman"/>
                        </a:rPr>
                        <a:t>interes za primjenu pravopisnih pravila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potrebu primjene gramatičke norme u govoru i pismu</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samopouzdanje </a:t>
                      </a:r>
                      <a:r>
                        <a:rPr lang="en" sz="1400" u="none" strike="noStrike" cap="none" dirty="0" smtClean="0">
                          <a:solidFill>
                            <a:schemeClr val="dk1"/>
                          </a:solidFill>
                          <a:latin typeface="Times New Roman"/>
                          <a:ea typeface="Times New Roman"/>
                          <a:cs typeface="Times New Roman"/>
                          <a:sym typeface="Times New Roman"/>
                        </a:rPr>
                        <a:t>učenika</a:t>
                      </a:r>
                      <a:r>
                        <a:rPr lang="hr-HR" sz="1400" u="none" strike="noStrike" cap="none" baseline="0" dirty="0" smtClean="0">
                          <a:solidFill>
                            <a:srgbClr val="000000"/>
                          </a:solidFill>
                          <a:latin typeface="Times New Roman"/>
                          <a:ea typeface="Times New Roman"/>
                          <a:cs typeface="Times New Roman"/>
                          <a:sym typeface="Arial"/>
                        </a:rPr>
                        <a:t> i </a:t>
                      </a:r>
                      <a:r>
                        <a:rPr lang="en" sz="1400" u="none" strike="noStrike" cap="none" dirty="0" smtClean="0">
                          <a:solidFill>
                            <a:schemeClr val="dk1"/>
                          </a:solidFill>
                          <a:latin typeface="Times New Roman"/>
                          <a:ea typeface="Times New Roman"/>
                          <a:cs typeface="Times New Roman"/>
                          <a:sym typeface="Times New Roman"/>
                        </a:rPr>
                        <a:t>poboljšati </a:t>
                      </a:r>
                      <a:r>
                        <a:rPr lang="en" sz="1400" u="none" strike="noStrike" cap="none" dirty="0">
                          <a:solidFill>
                            <a:schemeClr val="dk1"/>
                          </a:solidFill>
                          <a:latin typeface="Times New Roman"/>
                          <a:ea typeface="Times New Roman"/>
                          <a:cs typeface="Times New Roman"/>
                          <a:sym typeface="Times New Roman"/>
                        </a:rPr>
                        <a:t>umijeće komunikacije</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svijest o izražajnim mogućnostima hrvatskoga jezika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razvijati spoznaju o važnosti, vrijednosti i ljepoti hrvatskoga jezika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61934">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NAMJENA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endParaRPr sz="1400" u="none" strike="noStrike" cap="none" dirty="0">
                        <a:latin typeface="Times New Roman"/>
                        <a:cs typeface="Times New Roman"/>
                      </a:endParaRPr>
                    </a:p>
                    <a:p>
                      <a:pPr marL="0" marR="0" lvl="0" indent="0" algn="l" rtl="0">
                        <a:lnSpc>
                          <a:spcPct val="100000"/>
                        </a:lnSpc>
                        <a:spcBef>
                          <a:spcPts val="40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za učenike koji puno izostaju te zbog toga ne mogu pratiti gradivo</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6543">
                <a:tc>
                  <a:txBody>
                    <a:bodyPr/>
                    <a:lstStyle/>
                    <a:p>
                      <a:pPr marL="0" marR="0" lvl="0" indent="0" algn="l" rtl="0">
                        <a:lnSpc>
                          <a:spcPct val="100000"/>
                        </a:lnSpc>
                        <a:spcBef>
                          <a:spcPts val="0"/>
                        </a:spcBef>
                        <a:spcAft>
                          <a:spcPts val="0"/>
                        </a:spcAft>
                        <a:buFont typeface="Arial"/>
                        <a:buNone/>
                      </a:pPr>
                      <a:r>
                        <a:rPr lang="en" sz="1600" b="1" u="none" strike="noStrike" cap="none" dirty="0">
                          <a:solidFill>
                            <a:schemeClr val="dk1"/>
                          </a:solidFill>
                          <a:latin typeface="Times New Roman"/>
                          <a:ea typeface="Arial"/>
                          <a:cs typeface="Times New Roman"/>
                          <a:sym typeface="Arial"/>
                        </a:rPr>
                        <a:t>NOSITELJI</a:t>
                      </a:r>
                      <a:r>
                        <a:rPr lang="en" sz="1600" b="1" u="none" strike="noStrike" cap="none" dirty="0">
                          <a:solidFill>
                            <a:schemeClr val="dk1"/>
                          </a:solidFill>
                          <a:latin typeface="Times New Roman"/>
                          <a:ea typeface="Arial"/>
                          <a:cs typeface="Times New Roman"/>
                        </a:rPr>
                        <a:t> </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Verdana"/>
                        <a:buNone/>
                      </a:pPr>
                      <a:r>
                        <a:rPr lang="en-US" sz="1400" u="none" strike="noStrike" cap="none" dirty="0" err="1">
                          <a:latin typeface="Times New Roman"/>
                          <a:cs typeface="Times New Roman"/>
                        </a:rPr>
                        <a:t>Božica</a:t>
                      </a:r>
                      <a:r>
                        <a:rPr lang="en-US" sz="1400" u="none" strike="noStrike" cap="none" dirty="0">
                          <a:latin typeface="Times New Roman"/>
                          <a:cs typeface="Times New Roman"/>
                        </a:rPr>
                        <a:t> </a:t>
                      </a:r>
                      <a:r>
                        <a:rPr lang="en-US" sz="1400" u="none" strike="noStrike" cap="none" dirty="0" err="1" smtClean="0">
                          <a:latin typeface="Times New Roman"/>
                          <a:cs typeface="Times New Roman"/>
                        </a:rPr>
                        <a:t>Ruganec</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6543">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NAČIN REALIZACIJE</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I</a:t>
                      </a:r>
                      <a:r>
                        <a:rPr lang="en" sz="1400" u="none" strike="noStrike" cap="none" dirty="0" smtClean="0">
                          <a:solidFill>
                            <a:schemeClr val="dk1"/>
                          </a:solidFill>
                          <a:latin typeface="Times New Roman"/>
                          <a:ea typeface="Times New Roman"/>
                          <a:cs typeface="Times New Roman"/>
                          <a:sym typeface="Times New Roman"/>
                        </a:rPr>
                        <a:t>ndividualizirani </a:t>
                      </a:r>
                      <a:r>
                        <a:rPr lang="en" sz="1400" u="none" strike="noStrike" cap="none" dirty="0">
                          <a:solidFill>
                            <a:schemeClr val="dk1"/>
                          </a:solidFill>
                          <a:latin typeface="Times New Roman"/>
                          <a:ea typeface="Times New Roman"/>
                          <a:cs typeface="Times New Roman"/>
                          <a:sym typeface="Times New Roman"/>
                        </a:rPr>
                        <a:t>pristup</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6543">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VREMENIK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33"/>
                        <a:buFont typeface="Times New Roman"/>
                        <a:buNone/>
                      </a:pPr>
                      <a:r>
                        <a:rPr lang="hr-HR" sz="1400" u="none" strike="noStrike" cap="none" dirty="0" smtClean="0">
                          <a:solidFill>
                            <a:schemeClr val="dk1"/>
                          </a:solidFill>
                          <a:latin typeface="Times New Roman"/>
                          <a:ea typeface="Times New Roman"/>
                          <a:cs typeface="Times New Roman"/>
                          <a:sym typeface="Times New Roman"/>
                        </a:rPr>
                        <a:t>J</a:t>
                      </a:r>
                      <a:r>
                        <a:rPr lang="en" sz="1400" u="none" strike="noStrike" cap="none" dirty="0" smtClean="0">
                          <a:solidFill>
                            <a:schemeClr val="dk1"/>
                          </a:solidFill>
                          <a:latin typeface="Times New Roman"/>
                          <a:ea typeface="Times New Roman"/>
                          <a:cs typeface="Times New Roman"/>
                          <a:sym typeface="Times New Roman"/>
                        </a:rPr>
                        <a:t>edan </a:t>
                      </a:r>
                      <a:r>
                        <a:rPr lang="en" sz="1400" u="none" strike="noStrike" cap="none" dirty="0">
                          <a:solidFill>
                            <a:schemeClr val="dk1"/>
                          </a:solidFill>
                          <a:latin typeface="Times New Roman"/>
                          <a:ea typeface="Times New Roman"/>
                          <a:cs typeface="Times New Roman"/>
                          <a:sym typeface="Times New Roman"/>
                        </a:rPr>
                        <a:t>sat tjedno tijekom školske godine </a:t>
                      </a:r>
                      <a:r>
                        <a:rPr lang="en" sz="1400" u="none" strike="noStrike" cap="none" dirty="0">
                          <a:solidFill>
                            <a:schemeClr val="dk1"/>
                          </a:solidFill>
                          <a:latin typeface="Times New Roman"/>
                          <a:ea typeface="Times New Roman"/>
                          <a:cs typeface="Times New Roman"/>
                        </a:rPr>
                        <a:t>2022./2023.</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4658">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TROŠKOVNIK</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oko 30 kn (papir za kopiranje i troškovi ispisa, bijela kreda i kreda u boji)</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troškove snosi škola</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1515">
                <a:tc>
                  <a:txBody>
                    <a:bodyPr/>
                    <a:lstStyle/>
                    <a:p>
                      <a:pPr marL="0" marR="0" lvl="0" indent="0" algn="l" rtl="0">
                        <a:lnSpc>
                          <a:spcPct val="100000"/>
                        </a:lnSpc>
                        <a:spcBef>
                          <a:spcPts val="0"/>
                        </a:spcBef>
                        <a:spcAft>
                          <a:spcPts val="0"/>
                        </a:spcAft>
                        <a:buClr>
                          <a:srgbClr val="000000"/>
                        </a:buClr>
                        <a:buSzPts val="325"/>
                        <a:buFont typeface="Arial"/>
                        <a:buNone/>
                      </a:pPr>
                      <a:r>
                        <a:rPr lang="en" sz="1600" b="1" u="none" strike="noStrike" cap="none" dirty="0">
                          <a:solidFill>
                            <a:schemeClr val="dk1"/>
                          </a:solidFill>
                          <a:latin typeface="Times New Roman"/>
                          <a:ea typeface="Arial"/>
                          <a:cs typeface="Times New Roman"/>
                          <a:sym typeface="Arial"/>
                        </a:rPr>
                        <a:t>VREDNOVANJE I KORIŠTENJE REZULTATA RADA</a:t>
                      </a:r>
                      <a:endParaRPr sz="16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redovito praćenje postignuća učenika</a:t>
                      </a:r>
                      <a:endParaRPr sz="1400" u="none" strike="noStrike" cap="none" dirty="0">
                        <a:latin typeface="Times New Roman"/>
                        <a:cs typeface="Times New Roman"/>
                      </a:endParaRPr>
                    </a:p>
                    <a:p>
                      <a:pPr marL="0" marR="0" lvl="0" indent="0" algn="l" rtl="0">
                        <a:lnSpc>
                          <a:spcPct val="100000"/>
                        </a:lnSpc>
                        <a:spcBef>
                          <a:spcPts val="0"/>
                        </a:spcBef>
                        <a:spcAft>
                          <a:spcPts val="0"/>
                        </a:spcAft>
                        <a:buClr>
                          <a:srgbClr val="000000"/>
                        </a:buClr>
                        <a:buSzPts val="325"/>
                        <a:buFont typeface="Arial"/>
                        <a:buNone/>
                      </a:pPr>
                      <a:r>
                        <a:rPr lang="en" sz="1400" u="none" strike="noStrike" cap="none" dirty="0">
                          <a:solidFill>
                            <a:schemeClr val="dk1"/>
                          </a:solidFill>
                          <a:latin typeface="Times New Roman"/>
                          <a:ea typeface="Times New Roman"/>
                          <a:cs typeface="Times New Roman"/>
                          <a:sym typeface="Times New Roman"/>
                        </a:rPr>
                        <a:t>- opisno ocjenjivanje sa svrhom poboljšanja konačne ocjene</a:t>
                      </a:r>
                      <a:endParaRPr sz="1400" u="none" strike="noStrike" cap="none" dirty="0">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59833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6"/>
          <p:cNvSpPr txBox="1"/>
          <p:nvPr/>
        </p:nvSpPr>
        <p:spPr>
          <a:xfrm>
            <a:off x="7078660" y="0"/>
            <a:ext cx="2065337" cy="2762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43" name="Google Shape;843;p96"/>
          <p:cNvGraphicFramePr/>
          <p:nvPr>
            <p:extLst>
              <p:ext uri="{D42A27DB-BD31-4B8C-83A1-F6EECF244321}">
                <p14:modId xmlns:p14="http://schemas.microsoft.com/office/powerpoint/2010/main" val="533160480"/>
              </p:ext>
            </p:extLst>
          </p:nvPr>
        </p:nvGraphicFramePr>
        <p:xfrm>
          <a:off x="323850" y="345233"/>
          <a:ext cx="8491550" cy="6114254"/>
        </p:xfrm>
        <a:graphic>
          <a:graphicData uri="http://schemas.openxmlformats.org/drawingml/2006/table">
            <a:tbl>
              <a:tblPr>
                <a:noFill/>
                <a:tableStyleId>{B2E6745A-B9C5-42E0-A17B-FDAA3278ED7C}</a:tableStyleId>
              </a:tblPr>
              <a:tblGrid>
                <a:gridCol w="2671277">
                  <a:extLst>
                    <a:ext uri="{9D8B030D-6E8A-4147-A177-3AD203B41FA5}">
                      <a16:colId xmlns:a16="http://schemas.microsoft.com/office/drawing/2014/main" val="20000"/>
                    </a:ext>
                  </a:extLst>
                </a:gridCol>
                <a:gridCol w="5820273">
                  <a:extLst>
                    <a:ext uri="{9D8B030D-6E8A-4147-A177-3AD203B41FA5}">
                      <a16:colId xmlns:a16="http://schemas.microsoft.com/office/drawing/2014/main" val="20001"/>
                    </a:ext>
                  </a:extLst>
                </a:gridCol>
              </a:tblGrid>
              <a:tr h="883174">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smtClean="0">
                          <a:solidFill>
                            <a:schemeClr val="dk1"/>
                          </a:solidFill>
                          <a:latin typeface="+mj-lt"/>
                          <a:ea typeface="Arial"/>
                          <a:cs typeface="Arial"/>
                          <a:sym typeface="Arial"/>
                        </a:rPr>
                        <a:t>DOPUNSKA </a:t>
                      </a:r>
                      <a:r>
                        <a:rPr lang="en" sz="1600" b="1" u="none" strike="noStrike" cap="none" dirty="0">
                          <a:solidFill>
                            <a:schemeClr val="dk1"/>
                          </a:solidFill>
                          <a:latin typeface="+mj-lt"/>
                        </a:rPr>
                        <a:t>NASTAVA  IZ  </a:t>
                      </a:r>
                      <a:r>
                        <a:rPr lang="en" sz="1600" b="1" u="none" strike="noStrike" cap="none" dirty="0">
                          <a:solidFill>
                            <a:schemeClr val="dk1"/>
                          </a:solidFill>
                          <a:latin typeface="+mj-lt"/>
                          <a:ea typeface="Arial"/>
                          <a:cs typeface="Arial"/>
                          <a:sym typeface="Arial"/>
                        </a:rPr>
                        <a:t>MATEMATIK</a:t>
                      </a:r>
                      <a:r>
                        <a:rPr lang="en" sz="1600" b="1" u="none" strike="noStrike" cap="none" dirty="0">
                          <a:solidFill>
                            <a:schemeClr val="dk1"/>
                          </a:solidFill>
                          <a:latin typeface="+mj-lt"/>
                        </a:rPr>
                        <a:t>E </a:t>
                      </a:r>
                      <a:endParaRPr lang="hr-HR" sz="1600" b="1" u="none" strike="noStrike" cap="none" dirty="0" smtClean="0">
                        <a:solidFill>
                          <a:schemeClr val="dk1"/>
                        </a:solidFill>
                        <a:latin typeface="+mj-lt"/>
                      </a:endParaRPr>
                    </a:p>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smtClean="0">
                          <a:solidFill>
                            <a:schemeClr val="dk1"/>
                          </a:solidFill>
                          <a:latin typeface="+mj-lt"/>
                          <a:cs typeface="Arial"/>
                        </a:rPr>
                        <a:t> </a:t>
                      </a:r>
                      <a:r>
                        <a:rPr lang="en" sz="1600" b="1" u="none" strike="noStrike" cap="none" dirty="0" smtClean="0">
                          <a:solidFill>
                            <a:schemeClr val="dk1"/>
                          </a:solidFill>
                          <a:latin typeface="+mj-lt"/>
                          <a:ea typeface="Arial"/>
                          <a:cs typeface="Arial"/>
                          <a:sym typeface="Arial"/>
                        </a:rPr>
                        <a:t>za učenike</a:t>
                      </a:r>
                      <a:r>
                        <a:rPr lang="en" sz="1600" b="1" u="none" strike="noStrike" cap="none" dirty="0" smtClean="0">
                          <a:solidFill>
                            <a:schemeClr val="dk1"/>
                          </a:solidFill>
                          <a:latin typeface="+mj-lt"/>
                          <a:ea typeface="Arial"/>
                          <a:cs typeface="Arial"/>
                        </a:rPr>
                        <a:t> </a:t>
                      </a:r>
                      <a:r>
                        <a:rPr lang="hr-HR" sz="1600" b="1" u="none" strike="noStrike" cap="none" dirty="0" smtClean="0">
                          <a:solidFill>
                            <a:schemeClr val="dk1"/>
                          </a:solidFill>
                          <a:latin typeface="+mj-lt"/>
                          <a:ea typeface="Arial"/>
                          <a:cs typeface="Arial"/>
                        </a:rPr>
                        <a:t>šestog</a:t>
                      </a:r>
                      <a:r>
                        <a:rPr lang="en" sz="1600" b="1" u="none" strike="noStrike" cap="none" dirty="0" smtClean="0">
                          <a:solidFill>
                            <a:schemeClr val="dk1"/>
                          </a:solidFill>
                          <a:latin typeface="+mj-lt"/>
                          <a:ea typeface="Arial"/>
                          <a:cs typeface="Arial"/>
                          <a:sym typeface="Arial"/>
                        </a:rPr>
                        <a:t> </a:t>
                      </a:r>
                      <a:r>
                        <a:rPr lang="en" sz="1600" b="1" u="none" strike="noStrike" cap="none" dirty="0" smtClean="0">
                          <a:solidFill>
                            <a:schemeClr val="dk1"/>
                          </a:solidFill>
                          <a:latin typeface="+mj-lt"/>
                        </a:rPr>
                        <a:t>razreda</a:t>
                      </a:r>
                      <a:r>
                        <a:rPr lang="en" sz="1600" b="1" u="none" strike="noStrike" cap="none" dirty="0">
                          <a:solidFill>
                            <a:schemeClr val="dk1"/>
                          </a:solidFill>
                          <a:latin typeface="+mj-lt"/>
                        </a:rPr>
                        <a:t> </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40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Usvojiti sadržaje koji nisu usvojeni na redovnom satu, vježbom utvrditi usvojene sadržaje.</a:t>
                      </a:r>
                      <a:endParaRPr sz="1400" u="none" strike="noStrike" cap="none" dirty="0"/>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Naučiti osnovne matematičke pojmove i metode i primijeniti ih na osnovnim zadacima.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52475">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Za učenike koji imaju poteškoće u praćenju i svladavanju </a:t>
                      </a:r>
                      <a:r>
                        <a:rPr lang="en" sz="1400" u="none" strike="noStrike" cap="none" dirty="0">
                          <a:solidFill>
                            <a:schemeClr val="dk1"/>
                          </a:solidFill>
                          <a:latin typeface="Times New Roman"/>
                          <a:ea typeface="Times New Roman"/>
                          <a:cs typeface="Times New Roman"/>
                        </a:rPr>
                        <a:t>gradiva, za one koji su izostali s nastave te</a:t>
                      </a:r>
                      <a:r>
                        <a:rPr lang="en" sz="1400" u="none" strike="noStrike" cap="none" dirty="0">
                          <a:solidFill>
                            <a:schemeClr val="dk1"/>
                          </a:solidFill>
                          <a:latin typeface="Times New Roman"/>
                          <a:ea typeface="Times New Roman"/>
                          <a:cs typeface="Times New Roman"/>
                          <a:sym typeface="Times New Roman"/>
                        </a:rPr>
                        <a:t> one učenike koji sami osjećaju potrebu za poboljšanjem svoga znanja.</a:t>
                      </a:r>
                      <a:endParaRPr sz="1400" u="none" strike="noStrike" cap="none" dirty="0"/>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Razvoj samostalnosti kod učenja, razumijevanje naučenih sadržaja i njihova primjena.</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62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NOSITELJI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Verdana"/>
                        <a:buNone/>
                      </a:pPr>
                      <a:r>
                        <a:rPr lang="sr-Latn-RS" sz="1400" u="none" strike="noStrike" cap="none" dirty="0">
                          <a:latin typeface="Times New Roman"/>
                          <a:ea typeface="Times New Roman"/>
                          <a:cs typeface="Times New Roman"/>
                        </a:rPr>
                        <a:t>Danijela </a:t>
                      </a:r>
                      <a:r>
                        <a:rPr lang="sr-Latn-RS" sz="1400" u="none" strike="noStrike" cap="none" dirty="0" err="1" smtClean="0">
                          <a:latin typeface="Times New Roman"/>
                          <a:ea typeface="Times New Roman"/>
                          <a:cs typeface="Times New Roman"/>
                        </a:rPr>
                        <a:t>Varga</a:t>
                      </a:r>
                      <a:endParaRPr sz="1400" u="none" strike="noStrike" cap="none" dirty="0">
                        <a:latin typeface="Times New Roman"/>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62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Usmeno izlaganje, pisanje, ponavljanje, rješavanje zadataka.</a:t>
                      </a:r>
                      <a:r>
                        <a:rPr lang="en" sz="1400" u="none" strike="noStrike" cap="none" dirty="0">
                          <a:solidFill>
                            <a:schemeClr val="dk1"/>
                          </a:solidFill>
                          <a:latin typeface="Times New Roman"/>
                          <a:ea typeface="Times New Roman"/>
                          <a:cs typeface="Times New Roman"/>
                        </a:rPr>
                        <a:t> </a:t>
                      </a:r>
                      <a:endParaRPr sz="1400" u="none" strike="noStrike" cap="none" dirty="0"/>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Individualni i grupni rad.</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62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rPr>
                        <a:t>Jedan školski </a:t>
                      </a:r>
                      <a:r>
                        <a:rPr lang="hr-HR" sz="1400" u="none" strike="noStrike" cap="none" dirty="0">
                          <a:solidFill>
                            <a:schemeClr val="dk1"/>
                          </a:solidFill>
                          <a:latin typeface="Times New Roman"/>
                          <a:ea typeface="Times New Roman"/>
                          <a:cs typeface="Times New Roman"/>
                        </a:rPr>
                        <a:t>sat</a:t>
                      </a:r>
                      <a:r>
                        <a:rPr lang="en" sz="1400" u="none" strike="noStrike" cap="none" dirty="0">
                          <a:solidFill>
                            <a:schemeClr val="dk1"/>
                          </a:solidFill>
                          <a:latin typeface="Times New Roman"/>
                          <a:ea typeface="Times New Roman"/>
                          <a:cs typeface="Times New Roman"/>
                          <a:sym typeface="Times New Roman"/>
                        </a:rPr>
                        <a:t> tjedno </a:t>
                      </a:r>
                      <a:r>
                        <a:rPr lang="hr-HR" sz="1400" u="none" strike="noStrike" cap="none" baseline="0" dirty="0" smtClean="0">
                          <a:solidFill>
                            <a:schemeClr val="dk1"/>
                          </a:solidFill>
                          <a:latin typeface="Times New Roman"/>
                          <a:ea typeface="Times New Roman"/>
                          <a:cs typeface="Times New Roman"/>
                          <a:sym typeface="Times New Roman"/>
                        </a:rPr>
                        <a:t>t</a:t>
                      </a:r>
                      <a:r>
                        <a:rPr lang="en" sz="1400" u="none" strike="noStrike" cap="none" dirty="0" smtClean="0">
                          <a:solidFill>
                            <a:schemeClr val="dk1"/>
                          </a:solidFill>
                          <a:latin typeface="Times New Roman"/>
                          <a:ea typeface="Times New Roman"/>
                          <a:cs typeface="Times New Roman"/>
                          <a:sym typeface="Times New Roman"/>
                        </a:rPr>
                        <a:t>ijekom šk</a:t>
                      </a:r>
                      <a:r>
                        <a:rPr lang="hr-HR" sz="1400" u="none" strike="noStrike" cap="none" dirty="0" err="1" smtClean="0">
                          <a:solidFill>
                            <a:schemeClr val="dk1"/>
                          </a:solidFill>
                          <a:latin typeface="Times New Roman"/>
                          <a:ea typeface="Times New Roman"/>
                          <a:cs typeface="Times New Roman"/>
                          <a:sym typeface="Times New Roman"/>
                        </a:rPr>
                        <a:t>olske</a:t>
                      </a:r>
                      <a:r>
                        <a:rPr lang="en" sz="1400" u="none" strike="noStrike" cap="none" dirty="0" smtClean="0">
                          <a:solidFill>
                            <a:schemeClr val="dk1"/>
                          </a:solidFill>
                          <a:latin typeface="Times New Roman"/>
                          <a:ea typeface="Times New Roman"/>
                          <a:cs typeface="Times New Roman"/>
                          <a:sym typeface="Times New Roman"/>
                        </a:rPr>
                        <a:t> godine</a:t>
                      </a:r>
                      <a:r>
                        <a:rPr lang="hr-HR" sz="1400" u="none" strike="noStrike" cap="none" baseline="0" dirty="0" smtClean="0">
                          <a:solidFill>
                            <a:schemeClr val="dk1"/>
                          </a:solidFill>
                          <a:latin typeface="Times New Roman"/>
                          <a:ea typeface="Times New Roman"/>
                          <a:cs typeface="Times New Roman"/>
                          <a:sym typeface="Times New Roman"/>
                        </a:rPr>
                        <a:t> </a:t>
                      </a:r>
                      <a:r>
                        <a:rPr lang="en-US" sz="1400" kern="1200" dirty="0" smtClean="0">
                          <a:effectLst/>
                          <a:latin typeface="Times"/>
                        </a:rPr>
                        <a:t>​</a:t>
                      </a:r>
                      <a:r>
                        <a:rPr lang="hr-HR" sz="1400" kern="1200" dirty="0" smtClean="0">
                          <a:effectLst/>
                          <a:latin typeface="Times"/>
                        </a:rPr>
                        <a:t>2022./2023.</a:t>
                      </a:r>
                      <a:endParaRPr sz="14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762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Kopiranje nastavnih listića, papir, kreda, kreda u boji.</a:t>
                      </a:r>
                    </a:p>
                    <a:p>
                      <a:pPr marL="0" marR="0" lvl="0" indent="0" algn="l">
                        <a:lnSpc>
                          <a:spcPct val="100000"/>
                        </a:lnSpc>
                        <a:spcBef>
                          <a:spcPts val="0"/>
                        </a:spcBef>
                        <a:spcAft>
                          <a:spcPts val="0"/>
                        </a:spcAft>
                        <a:buSzPts val="400"/>
                        <a:buFont typeface="Arial"/>
                        <a:buNone/>
                      </a:pPr>
                      <a:r>
                        <a:rPr lang="en" sz="1400" u="none" strike="noStrike" cap="none" dirty="0">
                          <a:solidFill>
                            <a:schemeClr val="dk1"/>
                          </a:solidFill>
                          <a:latin typeface="Times New Roman"/>
                          <a:cs typeface="Times New Roman"/>
                        </a:rPr>
                        <a:t>Troškove snosi škola.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3975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Opisno praćenje učenika na redovnoj i dopunskoj nastavi.</a:t>
                      </a:r>
                      <a:endParaRPr sz="1400" u="none" strike="noStrike" cap="none" dirty="0"/>
                    </a:p>
                    <a:p>
                      <a:pPr marL="0" marR="0" lvl="0" indent="0" algn="l"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Times New Roman"/>
                          <a:ea typeface="Times New Roman"/>
                          <a:cs typeface="Times New Roman"/>
                          <a:sym typeface="Times New Roman"/>
                        </a:rPr>
                        <a:t>Zadovoljstvo učenika, učitelja i roditelja naučenim</a:t>
                      </a:r>
                      <a:r>
                        <a:rPr lang="en" sz="1400" u="none" strike="noStrike" cap="none" dirty="0">
                          <a:solidFill>
                            <a:schemeClr val="dk1"/>
                          </a:solidFill>
                          <a:latin typeface="Times New Roman"/>
                          <a:ea typeface="Times New Roman"/>
                          <a:cs typeface="Times New Roman"/>
                        </a:rPr>
                        <a:t> </a:t>
                      </a:r>
                      <a:r>
                        <a:rPr lang="en" sz="1400" u="none" strike="noStrike" cap="none" dirty="0">
                          <a:solidFill>
                            <a:schemeClr val="dk1"/>
                          </a:solidFill>
                          <a:latin typeface="Times New Roman"/>
                          <a:ea typeface="Times New Roman"/>
                          <a:cs typeface="Times New Roman"/>
                          <a:sym typeface="Times New Roman"/>
                        </a:rPr>
                        <a:t> gradivom te napretkom učenika.</a:t>
                      </a:r>
                      <a:r>
                        <a:rPr lang="en" sz="1400" u="none" strike="noStrike" cap="none" dirty="0">
                          <a:solidFill>
                            <a:schemeClr val="dk1"/>
                          </a:solidFill>
                          <a:latin typeface="Times New Roman"/>
                          <a:ea typeface="Times New Roman"/>
                          <a:cs typeface="Times New Roman"/>
                        </a:rPr>
                        <a:t> </a:t>
                      </a:r>
                      <a:endParaRPr lang="en" sz="1400" u="none" strike="noStrike" cap="none" dirty="0">
                        <a:solidFill>
                          <a:schemeClr val="dk1"/>
                        </a:solidFill>
                        <a:latin typeface="Times New Roman"/>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7"/>
          <p:cNvSpPr txBox="1"/>
          <p:nvPr/>
        </p:nvSpPr>
        <p:spPr>
          <a:xfrm>
            <a:off x="7078660" y="0"/>
            <a:ext cx="2065199"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50" name="Google Shape;850;p97"/>
          <p:cNvGraphicFramePr/>
          <p:nvPr>
            <p:extLst>
              <p:ext uri="{D42A27DB-BD31-4B8C-83A1-F6EECF244321}">
                <p14:modId xmlns:p14="http://schemas.microsoft.com/office/powerpoint/2010/main" val="141382073"/>
              </p:ext>
            </p:extLst>
          </p:nvPr>
        </p:nvGraphicFramePr>
        <p:xfrm>
          <a:off x="223724" y="276300"/>
          <a:ext cx="8640358" cy="6367098"/>
        </p:xfrm>
        <a:graphic>
          <a:graphicData uri="http://schemas.openxmlformats.org/drawingml/2006/table">
            <a:tbl>
              <a:tblPr>
                <a:noFill/>
                <a:tableStyleId>{B2E6745A-B9C5-42E0-A17B-FDAA3278ED7C}</a:tableStyleId>
              </a:tblPr>
              <a:tblGrid>
                <a:gridCol w="2140950">
                  <a:extLst>
                    <a:ext uri="{9D8B030D-6E8A-4147-A177-3AD203B41FA5}">
                      <a16:colId xmlns:a16="http://schemas.microsoft.com/office/drawing/2014/main" val="20000"/>
                    </a:ext>
                  </a:extLst>
                </a:gridCol>
                <a:gridCol w="6499408">
                  <a:extLst>
                    <a:ext uri="{9D8B030D-6E8A-4147-A177-3AD203B41FA5}">
                      <a16:colId xmlns:a16="http://schemas.microsoft.com/office/drawing/2014/main" val="20001"/>
                    </a:ext>
                  </a:extLst>
                </a:gridCol>
              </a:tblGrid>
              <a:tr h="605730">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DOPUNSKA </a:t>
                      </a:r>
                      <a:r>
                        <a:rPr lang="en" sz="1600" b="1" u="none" strike="noStrike" cap="none" dirty="0">
                          <a:solidFill>
                            <a:schemeClr val="dk1"/>
                          </a:solidFill>
                          <a:latin typeface="+mj-lt"/>
                        </a:rPr>
                        <a:t>NASTAVA  IZ  </a:t>
                      </a:r>
                      <a:r>
                        <a:rPr lang="en" sz="1600" b="1" u="none" strike="noStrike" cap="none" dirty="0">
                          <a:solidFill>
                            <a:schemeClr val="dk1"/>
                          </a:solidFill>
                          <a:latin typeface="+mj-lt"/>
                          <a:ea typeface="Arial"/>
                          <a:cs typeface="Arial"/>
                          <a:sym typeface="Arial"/>
                        </a:rPr>
                        <a:t>MATEMATIK</a:t>
                      </a:r>
                      <a:r>
                        <a:rPr lang="en" sz="1600" b="1" u="none" strike="noStrike" cap="none" dirty="0">
                          <a:solidFill>
                            <a:schemeClr val="dk1"/>
                          </a:solidFill>
                          <a:latin typeface="+mj-lt"/>
                        </a:rPr>
                        <a:t>E </a:t>
                      </a:r>
                      <a:r>
                        <a:rPr lang="en" sz="1600" b="1" u="none" strike="noStrike" cap="none" dirty="0">
                          <a:solidFill>
                            <a:schemeClr val="dk1"/>
                          </a:solidFill>
                          <a:latin typeface="+mj-lt"/>
                          <a:cs typeface="Arial"/>
                        </a:rPr>
                        <a:t> </a:t>
                      </a:r>
                      <a:endParaRPr lang="hr-HR" sz="1600" b="1" u="none" strike="noStrike" cap="none" dirty="0" smtClean="0">
                        <a:solidFill>
                          <a:schemeClr val="dk1"/>
                        </a:solidFill>
                        <a:latin typeface="+mj-lt"/>
                        <a:cs typeface="Arial"/>
                      </a:endParaRPr>
                    </a:p>
                    <a:p>
                      <a:pPr marL="0" marR="0" lvl="0" indent="0" algn="ctr" rtl="0">
                        <a:lnSpc>
                          <a:spcPct val="100000"/>
                        </a:lnSpc>
                        <a:spcBef>
                          <a:spcPts val="0"/>
                        </a:spcBef>
                        <a:spcAft>
                          <a:spcPts val="0"/>
                        </a:spcAft>
                        <a:buClr>
                          <a:srgbClr val="000000"/>
                        </a:buClr>
                        <a:buSzPts val="400"/>
                        <a:buFont typeface="Arial"/>
                        <a:buNone/>
                      </a:pPr>
                      <a:r>
                        <a:rPr lang="en" sz="1600" b="1" u="none" strike="noStrike" cap="none" dirty="0" smtClean="0">
                          <a:solidFill>
                            <a:schemeClr val="dk1"/>
                          </a:solidFill>
                          <a:latin typeface="+mj-lt"/>
                          <a:ea typeface="Arial"/>
                          <a:cs typeface="Arial"/>
                          <a:sym typeface="Arial"/>
                        </a:rPr>
                        <a:t>za učenike</a:t>
                      </a:r>
                      <a:r>
                        <a:rPr lang="en" sz="1600" b="1" u="none" strike="noStrike" cap="none" dirty="0" smtClean="0">
                          <a:solidFill>
                            <a:schemeClr val="dk1"/>
                          </a:solidFill>
                          <a:latin typeface="+mj-lt"/>
                          <a:ea typeface="Arial"/>
                          <a:cs typeface="Arial"/>
                        </a:rPr>
                        <a:t> </a:t>
                      </a:r>
                      <a:r>
                        <a:rPr lang="hr-HR" sz="1600" b="1" u="none" strike="noStrike" cap="none" dirty="0" smtClean="0">
                          <a:solidFill>
                            <a:schemeClr val="dk1"/>
                          </a:solidFill>
                          <a:latin typeface="+mj-lt"/>
                          <a:ea typeface="Arial"/>
                          <a:cs typeface="Arial"/>
                          <a:sym typeface="Arial"/>
                        </a:rPr>
                        <a:t>osmog</a:t>
                      </a:r>
                      <a:r>
                        <a:rPr lang="en" sz="1600" b="1" u="none" strike="noStrike" cap="none" dirty="0" smtClean="0">
                          <a:solidFill>
                            <a:schemeClr val="dk1"/>
                          </a:solidFill>
                          <a:latin typeface="+mj-lt"/>
                          <a:ea typeface="Arial"/>
                          <a:cs typeface="Arial"/>
                          <a:sym typeface="Arial"/>
                        </a:rPr>
                        <a:t> </a:t>
                      </a:r>
                      <a:r>
                        <a:rPr lang="en" sz="1600" b="1" u="none" strike="noStrike" cap="none" dirty="0" smtClean="0">
                          <a:solidFill>
                            <a:schemeClr val="dk1"/>
                          </a:solidFill>
                          <a:latin typeface="+mj-lt"/>
                        </a:rPr>
                        <a:t>razreda</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829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CILJ AKTIVNOSTI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Usvojiti sadržaje koji nisu usvojeni na redovnom satu, vježbom utvrditi usvojene sadržaje.</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Naučiti osnovne matematičke pojmove i metode i primijeniti ih na osnovnim zadacima.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829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NAMJENA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Za učenike koji imaju poteškoće u praćenju i svladavanju </a:t>
                      </a:r>
                      <a:r>
                        <a:rPr lang="en" sz="1400" u="none" strike="noStrike" cap="none" dirty="0">
                          <a:solidFill>
                            <a:schemeClr val="dk1"/>
                          </a:solidFill>
                          <a:latin typeface="+mj-lt"/>
                          <a:ea typeface="Times New Roman"/>
                          <a:cs typeface="Times New Roman"/>
                        </a:rPr>
                        <a:t>gradiva, za one koji su izostali s nastave te</a:t>
                      </a:r>
                      <a:r>
                        <a:rPr lang="en" sz="1400" u="none" strike="noStrike" cap="none" dirty="0">
                          <a:solidFill>
                            <a:schemeClr val="dk1"/>
                          </a:solidFill>
                          <a:latin typeface="+mj-lt"/>
                          <a:ea typeface="Times New Roman"/>
                          <a:cs typeface="Times New Roman"/>
                          <a:sym typeface="Times New Roman"/>
                        </a:rPr>
                        <a:t> one učenike koji sami osjećaju potrebu za poboljšanjem svoga znanja.</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Razvoj samostalnosti kod učenja, razumijevanje naučenih sadržaja i njihova primjena.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27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NOSITELJI</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400"/>
                        <a:buFont typeface="Verdana"/>
                        <a:buNone/>
                      </a:pPr>
                      <a:r>
                        <a:rPr lang="hr-HR" sz="1400" u="none" strike="noStrike" cap="none" dirty="0">
                          <a:latin typeface="+mj-lt"/>
                          <a:ea typeface="Times New Roman"/>
                          <a:cs typeface="Times New Roman"/>
                        </a:rPr>
                        <a:t>Danijela </a:t>
                      </a:r>
                      <a:r>
                        <a:rPr lang="hr-HR" sz="1400" u="none" strike="noStrike" cap="none" dirty="0" smtClean="0">
                          <a:latin typeface="+mj-lt"/>
                          <a:ea typeface="Times New Roman"/>
                          <a:cs typeface="Times New Roman"/>
                        </a:rPr>
                        <a:t>Varga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8829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NAČIN REALIZACIJE</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Usmeno izlaganje, pisanje, ponavljanje, rješavanje zadataka.</a:t>
                      </a:r>
                      <a:r>
                        <a:rPr lang="en" sz="1400" u="none" strike="noStrike" cap="none" dirty="0">
                          <a:solidFill>
                            <a:schemeClr val="dk1"/>
                          </a:solidFill>
                          <a:latin typeface="+mj-lt"/>
                          <a:ea typeface="Times New Roman"/>
                          <a:cs typeface="Times New Roman"/>
                        </a:rPr>
                        <a:t> </a:t>
                      </a:r>
                      <a:endParaRPr sz="1400" u="none" strike="noStrike" cap="none" dirty="0">
                        <a:latin typeface="+mj-lt"/>
                      </a:endParaRPr>
                    </a:p>
                    <a:p>
                      <a:pPr marL="0" marR="0" lvl="0" indent="0" algn="just" rtl="0">
                        <a:lnSpc>
                          <a:spcPct val="100000"/>
                        </a:lnSpc>
                        <a:spcBef>
                          <a:spcPts val="0"/>
                        </a:spcBef>
                        <a:spcAft>
                          <a:spcPts val="0"/>
                        </a:spcAft>
                        <a:buClr>
                          <a:schemeClr val="dk1"/>
                        </a:buClr>
                        <a:buSzPts val="350"/>
                        <a:buFont typeface="Arial"/>
                        <a:buNone/>
                      </a:pPr>
                      <a:r>
                        <a:rPr lang="en" sz="1400" u="none" strike="noStrike" cap="none" dirty="0">
                          <a:solidFill>
                            <a:schemeClr val="dk1"/>
                          </a:solidFill>
                          <a:latin typeface="+mj-lt"/>
                          <a:ea typeface="Times New Roman"/>
                          <a:cs typeface="Times New Roman"/>
                          <a:sym typeface="Times New Roman"/>
                        </a:rPr>
                        <a:t>Individualni i grupni ra</a:t>
                      </a:r>
                      <a:r>
                        <a:rPr lang="hr-HR" sz="1400" u="none" strike="noStrike" cap="none" dirty="0">
                          <a:solidFill>
                            <a:schemeClr val="dk1"/>
                          </a:solidFill>
                          <a:latin typeface="+mj-lt"/>
                          <a:ea typeface="Times New Roman"/>
                          <a:cs typeface="Times New Roman"/>
                          <a:sym typeface="Times New Roman"/>
                        </a:rPr>
                        <a:t>d uz </a:t>
                      </a:r>
                      <a:r>
                        <a:rPr lang="hr-HR" sz="1400" u="none" strike="noStrike" cap="none" dirty="0">
                          <a:latin typeface="+mj-lt"/>
                          <a:ea typeface="Times New Roman"/>
                          <a:cs typeface="Times New Roman"/>
                          <a:sym typeface="Times New Roman"/>
                        </a:rPr>
                        <a:t>neposrednu pomoć učiteljice u računanju, pisanju i objašnjavanju matematičkih zadataka</a:t>
                      </a:r>
                      <a:endParaRPr lang="hr-H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Times New Roman"/>
                        <a:buNone/>
                      </a:pPr>
                      <a:r>
                        <a:rPr lang="hr-HR" sz="1400" u="none" strike="noStrike" cap="none" dirty="0">
                          <a:latin typeface="+mj-lt"/>
                          <a:ea typeface="Times New Roman"/>
                          <a:cs typeface="Times New Roman"/>
                          <a:sym typeface="Times New Roman"/>
                        </a:rPr>
                        <a:t>Redovito praćenje rada i napredovanja svakog učenika.</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27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VREMENIK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Jedan školski sat tjedno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lang="en" sz="1400" u="none" strike="noStrike" cap="none" dirty="0">
                        <a:solidFill>
                          <a:schemeClr val="dk1"/>
                        </a:solidFill>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02728">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TROŠKOVNIK</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Kopiranje nastavnih listića, papir, kreda, kreda u boji.</a:t>
                      </a:r>
                    </a:p>
                    <a:p>
                      <a:pPr marL="0" marR="0" lvl="0" indent="0" algn="just">
                        <a:lnSpc>
                          <a:spcPct val="100000"/>
                        </a:lnSpc>
                        <a:spcBef>
                          <a:spcPts val="0"/>
                        </a:spcBef>
                        <a:spcAft>
                          <a:spcPts val="0"/>
                        </a:spcAft>
                        <a:buSzPts val="400"/>
                        <a:buFont typeface="Arial"/>
                        <a:buNone/>
                      </a:pPr>
                      <a:r>
                        <a:rPr lang="en" sz="1400" u="none" strike="noStrike" cap="none" dirty="0">
                          <a:solidFill>
                            <a:schemeClr val="dk1"/>
                          </a:solidFill>
                          <a:latin typeface="+mj-lt"/>
                          <a:cs typeface="Times New Roman"/>
                        </a:rPr>
                        <a:t>Troškove snosi škola.</a:t>
                      </a: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988296">
                <a:tc>
                  <a:txBody>
                    <a:bodyPr/>
                    <a:lstStyle/>
                    <a:p>
                      <a:pPr marL="0" marR="0" lvl="0" indent="0" algn="l" rtl="0">
                        <a:lnSpc>
                          <a:spcPct val="100000"/>
                        </a:lnSpc>
                        <a:spcBef>
                          <a:spcPts val="0"/>
                        </a:spcBef>
                        <a:spcAft>
                          <a:spcPts val="0"/>
                        </a:spcAft>
                        <a:buClr>
                          <a:srgbClr val="000000"/>
                        </a:buClr>
                        <a:buSzPts val="400"/>
                        <a:buFont typeface="Arial"/>
                        <a:buNone/>
                      </a:pPr>
                      <a:r>
                        <a:rPr lang="en" sz="1600" b="1" u="none" strike="noStrike" cap="none" dirty="0">
                          <a:solidFill>
                            <a:schemeClr val="dk1"/>
                          </a:solidFill>
                          <a:latin typeface="+mj-lt"/>
                          <a:ea typeface="Arial"/>
                          <a:cs typeface="Arial"/>
                          <a:sym typeface="Arial"/>
                        </a:rPr>
                        <a:t>VREDNOVANJE I KORIŠTENJE REZULTATA RADA</a:t>
                      </a:r>
                      <a:endParaRPr sz="135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Opisno praćenje učenika na redovnoj i dopunskoj nastavi.</a:t>
                      </a:r>
                      <a:endParaRPr sz="1400" u="none" strike="noStrike" cap="none" dirty="0">
                        <a:latin typeface="+mj-lt"/>
                      </a:endParaRPr>
                    </a:p>
                    <a:p>
                      <a:pPr marL="0" marR="0" lvl="0" indent="0" algn="just" rtl="0">
                        <a:lnSpc>
                          <a:spcPct val="100000"/>
                        </a:lnSpc>
                        <a:spcBef>
                          <a:spcPts val="0"/>
                        </a:spcBef>
                        <a:spcAft>
                          <a:spcPts val="0"/>
                        </a:spcAft>
                        <a:buClr>
                          <a:srgbClr val="000000"/>
                        </a:buClr>
                        <a:buSzPts val="400"/>
                        <a:buFont typeface="Arial"/>
                        <a:buNone/>
                      </a:pPr>
                      <a:r>
                        <a:rPr lang="en" sz="1400" u="none" strike="noStrike" cap="none" dirty="0">
                          <a:solidFill>
                            <a:schemeClr val="dk1"/>
                          </a:solidFill>
                          <a:latin typeface="+mj-lt"/>
                          <a:ea typeface="Times New Roman"/>
                          <a:cs typeface="Times New Roman"/>
                          <a:sym typeface="Times New Roman"/>
                        </a:rPr>
                        <a:t>Zadovoljstvo učenika, učitelja i roditelja naučenim</a:t>
                      </a:r>
                      <a:r>
                        <a:rPr lang="en" sz="1400" u="none" strike="noStrike" cap="none" dirty="0">
                          <a:solidFill>
                            <a:schemeClr val="dk1"/>
                          </a:solidFill>
                          <a:latin typeface="+mj-lt"/>
                          <a:ea typeface="Times New Roman"/>
                          <a:cs typeface="Times New Roman"/>
                        </a:rPr>
                        <a:t> </a:t>
                      </a:r>
                      <a:r>
                        <a:rPr lang="en" sz="1400" u="none" strike="noStrike" cap="none" dirty="0">
                          <a:solidFill>
                            <a:schemeClr val="dk1"/>
                          </a:solidFill>
                          <a:latin typeface="+mj-lt"/>
                          <a:ea typeface="Times New Roman"/>
                          <a:cs typeface="Times New Roman"/>
                          <a:sym typeface="Times New Roman"/>
                        </a:rPr>
                        <a:t> gradivom te napretkom učenika.</a:t>
                      </a:r>
                      <a:r>
                        <a:rPr lang="en" sz="1400" u="none" strike="noStrike" cap="none" dirty="0">
                          <a:solidFill>
                            <a:schemeClr val="dk1"/>
                          </a:solidFill>
                          <a:latin typeface="+mj-lt"/>
                          <a:ea typeface="Times New Roman"/>
                          <a:cs typeface="Times New Roman"/>
                        </a:rPr>
                        <a:t> Ispravljanje negativne ocjene te poboljšanje ocjene kojom učenik nije zadovoljan.</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aphicFrame>
        <p:nvGraphicFramePr>
          <p:cNvPr id="856" name="Google Shape;856;p98"/>
          <p:cNvGraphicFramePr/>
          <p:nvPr>
            <p:extLst>
              <p:ext uri="{D42A27DB-BD31-4B8C-83A1-F6EECF244321}">
                <p14:modId xmlns:p14="http://schemas.microsoft.com/office/powerpoint/2010/main" val="2190494682"/>
              </p:ext>
            </p:extLst>
          </p:nvPr>
        </p:nvGraphicFramePr>
        <p:xfrm>
          <a:off x="180975" y="140985"/>
          <a:ext cx="8782050" cy="6631752"/>
        </p:xfrm>
        <a:graphic>
          <a:graphicData uri="http://schemas.openxmlformats.org/drawingml/2006/table">
            <a:tbl>
              <a:tblPr>
                <a:noFill/>
                <a:tableStyleId>{B2E6745A-B9C5-42E0-A17B-FDAA3278ED7C}</a:tableStyleId>
              </a:tblPr>
              <a:tblGrid>
                <a:gridCol w="2608878">
                  <a:extLst>
                    <a:ext uri="{9D8B030D-6E8A-4147-A177-3AD203B41FA5}">
                      <a16:colId xmlns:a16="http://schemas.microsoft.com/office/drawing/2014/main" val="20000"/>
                    </a:ext>
                  </a:extLst>
                </a:gridCol>
                <a:gridCol w="6173172">
                  <a:extLst>
                    <a:ext uri="{9D8B030D-6E8A-4147-A177-3AD203B41FA5}">
                      <a16:colId xmlns:a16="http://schemas.microsoft.com/office/drawing/2014/main" val="20001"/>
                    </a:ext>
                  </a:extLst>
                </a:gridCol>
              </a:tblGrid>
              <a:tr h="54947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NAZIV AKTIVNOSTI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450"/>
                        <a:buFont typeface="Verdana"/>
                        <a:buNone/>
                      </a:pPr>
                      <a:r>
                        <a:rPr lang="en" sz="1600" b="1" u="none" strike="noStrike" cap="none" dirty="0">
                          <a:latin typeface="Times New Roman"/>
                          <a:ea typeface="Times New Roman"/>
                          <a:cs typeface="Times New Roman"/>
                          <a:sym typeface="Times New Roman"/>
                        </a:rPr>
                        <a:t>DOPUNSKA NASTAVA IZ MATEMATIKE</a:t>
                      </a:r>
                      <a:endParaRPr sz="1600" u="none" strike="noStrike" cap="none" dirty="0"/>
                    </a:p>
                    <a:p>
                      <a:pPr marL="0" marR="0" lvl="0" indent="0" algn="ctr" rtl="0">
                        <a:lnSpc>
                          <a:spcPct val="115000"/>
                        </a:lnSpc>
                        <a:spcBef>
                          <a:spcPts val="0"/>
                        </a:spcBef>
                        <a:spcAft>
                          <a:spcPts val="0"/>
                        </a:spcAft>
                        <a:buClr>
                          <a:srgbClr val="000000"/>
                        </a:buClr>
                        <a:buSzPts val="450"/>
                        <a:buFont typeface="Verdana"/>
                        <a:buNone/>
                      </a:pPr>
                      <a:r>
                        <a:rPr lang="hr-HR" sz="1600" b="1" u="none" strike="noStrike" cap="none" dirty="0" smtClean="0">
                          <a:latin typeface="Times New Roman"/>
                          <a:ea typeface="Times New Roman"/>
                          <a:cs typeface="Times New Roman"/>
                          <a:sym typeface="Times New Roman"/>
                        </a:rPr>
                        <a:t>za učenike </a:t>
                      </a:r>
                      <a:r>
                        <a:rPr lang="hr-HR" sz="1600" b="1" u="none" strike="noStrike" cap="none" dirty="0" smtClean="0">
                          <a:latin typeface="Times New Roman"/>
                          <a:ea typeface="Times New Roman"/>
                          <a:cs typeface="Times New Roman"/>
                          <a:sym typeface="Arial"/>
                        </a:rPr>
                        <a:t>petog</a:t>
                      </a:r>
                      <a:r>
                        <a:rPr lang="hr-HR" sz="1600" b="1" u="none" strike="noStrike" cap="none" dirty="0" smtClean="0">
                          <a:latin typeface="Times New Roman"/>
                          <a:ea typeface="Times New Roman"/>
                          <a:cs typeface="Times New Roman"/>
                        </a:rPr>
                        <a:t> </a:t>
                      </a:r>
                      <a:r>
                        <a:rPr lang="hr-HR" sz="1600" b="1" u="none" strike="noStrike" cap="none" dirty="0" smtClean="0">
                          <a:latin typeface="Times New Roman"/>
                          <a:ea typeface="Times New Roman"/>
                          <a:cs typeface="Times New Roman"/>
                          <a:sym typeface="Times New Roman"/>
                        </a:rPr>
                        <a:t>razreda</a:t>
                      </a:r>
                      <a:endParaRPr sz="1600" u="none" strike="noStrike" cap="none" dirty="0"/>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8155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CILJ AKTIVNOSTI</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350"/>
                        <a:buFont typeface="Arial"/>
                        <a:buNone/>
                      </a:pPr>
                      <a:r>
                        <a:rPr lang="en" sz="1400" u="none" strike="noStrike" cap="none" dirty="0">
                          <a:latin typeface="+mj-lt"/>
                          <a:ea typeface="Times New Roman"/>
                          <a:cs typeface="Times New Roman"/>
                          <a:sym typeface="Times New Roman"/>
                        </a:rPr>
                        <a:t>Pomoći u učenju i nadoknađivanju znanja kako bi stekli sposobnosti i vještine iz određenih nastavnih cjelina (izostanak s nastave, slabije predznanje</a:t>
                      </a:r>
                      <a:r>
                        <a:rPr lang="en" sz="1400" u="none" strike="noStrike" cap="none" dirty="0">
                          <a:latin typeface="+mj-lt"/>
                          <a:ea typeface="Times New Roman"/>
                          <a:cs typeface="Times New Roman"/>
                        </a:rPr>
                        <a:t> </a:t>
                      </a:r>
                      <a:r>
                        <a:rPr lang="en" sz="1400" u="none" strike="noStrike" cap="none" dirty="0">
                          <a:latin typeface="+mj-lt"/>
                          <a:ea typeface="Times New Roman"/>
                          <a:cs typeface="Times New Roman"/>
                          <a:sym typeface="Times New Roman"/>
                        </a:rPr>
                        <a:t> i sl</a:t>
                      </a:r>
                      <a:r>
                        <a:rPr lang="en" sz="1400" u="none" strike="noStrike" cap="none" dirty="0">
                          <a:latin typeface="+mj-lt"/>
                          <a:ea typeface="Times New Roman"/>
                          <a:cs typeface="Times New Roman"/>
                        </a:rPr>
                        <a:t>.).</a:t>
                      </a:r>
                      <a:endParaRPr sz="1400" u="none" strike="noStrike" cap="none" dirty="0">
                        <a:latin typeface="+mj-lt"/>
                      </a:endParaRPr>
                    </a:p>
                    <a:p>
                      <a:pPr marL="0" marR="0" lvl="0" indent="0" algn="just" rtl="0">
                        <a:lnSpc>
                          <a:spcPct val="100000"/>
                        </a:lnSpc>
                        <a:spcBef>
                          <a:spcPts val="0"/>
                        </a:spcBef>
                        <a:spcAft>
                          <a:spcPts val="0"/>
                        </a:spcAft>
                        <a:buClr>
                          <a:schemeClr val="dk1"/>
                        </a:buClr>
                        <a:buSzPts val="350"/>
                        <a:buFont typeface="Arial"/>
                        <a:buNone/>
                      </a:pPr>
                      <a:r>
                        <a:rPr lang="en" sz="1400" u="none" strike="noStrike" cap="none" dirty="0">
                          <a:latin typeface="+mj-lt"/>
                          <a:ea typeface="Times New Roman"/>
                          <a:cs typeface="Times New Roman"/>
                          <a:sym typeface="Times New Roman"/>
                        </a:rPr>
                        <a:t>Podržati učenike u želji da svladaju gradivo koje nisu savladali na satu,</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Verdana"/>
                        <a:buNone/>
                      </a:pPr>
                      <a:r>
                        <a:rPr lang="en" sz="1400" u="none" strike="noStrike" cap="none" dirty="0">
                          <a:latin typeface="+mj-lt"/>
                          <a:ea typeface="Times New Roman"/>
                          <a:cs typeface="Times New Roman"/>
                          <a:sym typeface="Times New Roman"/>
                        </a:rPr>
                        <a:t>pomoći učenicima da isprave nedovoljne ocjene iz matematike</a:t>
                      </a:r>
                      <a:r>
                        <a:rPr lang="en" sz="1400" u="none" strike="noStrike" cap="none" dirty="0">
                          <a:latin typeface="+mj-lt"/>
                          <a:ea typeface="Times New Roman"/>
                          <a:cs typeface="Times New Roman"/>
                        </a:rPr>
                        <a:t>.</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7552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NAMJENA</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lang="hr-HR" sz="1600" b="1"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lang="hr-HR" sz="1600" b="1" u="none" strike="noStrike" cap="none" dirty="0">
                        <a:latin typeface="+mj-lt"/>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50"/>
                        <a:buFont typeface="Calibri"/>
                        <a:buNone/>
                      </a:pPr>
                      <a:endParaRPr lang="hr-H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350"/>
                        <a:buFont typeface="Arial"/>
                        <a:buNone/>
                      </a:pPr>
                      <a:r>
                        <a:rPr lang="en" sz="1400" u="none" strike="noStrike" cap="none" dirty="0">
                          <a:latin typeface="+mj-lt"/>
                          <a:ea typeface="Times New Roman"/>
                          <a:cs typeface="Times New Roman"/>
                          <a:sym typeface="Times New Roman"/>
                        </a:rPr>
                        <a:t>Razvijanje upornosti i radnih navika</a:t>
                      </a:r>
                      <a:r>
                        <a:rPr lang="en" sz="1400" u="none" strike="noStrike" cap="none" dirty="0">
                          <a:latin typeface="+mj-lt"/>
                          <a:ea typeface="Times New Roman"/>
                          <a:cs typeface="Times New Roman"/>
                        </a:rPr>
                        <a:t>.</a:t>
                      </a:r>
                      <a:endParaRPr sz="1400" u="none" strike="noStrike" cap="none" dirty="0">
                        <a:latin typeface="+mj-lt"/>
                      </a:endParaRPr>
                    </a:p>
                    <a:p>
                      <a:pPr marL="0" marR="0" lvl="0" indent="0" algn="just" rtl="0">
                        <a:lnSpc>
                          <a:spcPct val="100000"/>
                        </a:lnSpc>
                        <a:spcBef>
                          <a:spcPts val="0"/>
                        </a:spcBef>
                        <a:spcAft>
                          <a:spcPts val="0"/>
                        </a:spcAft>
                        <a:buClr>
                          <a:schemeClr val="dk1"/>
                        </a:buClr>
                        <a:buSzPts val="350"/>
                        <a:buFont typeface="Arial"/>
                        <a:buNone/>
                      </a:pPr>
                      <a:r>
                        <a:rPr lang="en" sz="1400" u="none" strike="noStrike" cap="none" dirty="0">
                          <a:latin typeface="+mj-lt"/>
                          <a:ea typeface="Times New Roman"/>
                          <a:cs typeface="Times New Roman"/>
                          <a:sym typeface="Times New Roman"/>
                        </a:rPr>
                        <a:t>Savladavanje poteškoća u praćenju nastavnog programa matematike ili samo određenog dijela gradiva za učenike koji imaju poteškoće u svladavanju </a:t>
                      </a:r>
                      <a:r>
                        <a:rPr lang="en" sz="1400" u="none" strike="noStrike" cap="none" dirty="0">
                          <a:latin typeface="+mj-lt"/>
                          <a:ea typeface="Times New Roman"/>
                          <a:cs typeface="Times New Roman"/>
                        </a:rPr>
                        <a:t>gradiva. Za</a:t>
                      </a:r>
                      <a:r>
                        <a:rPr lang="en" sz="1400" u="none" strike="noStrike" cap="none" dirty="0">
                          <a:latin typeface="+mj-lt"/>
                          <a:ea typeface="Times New Roman"/>
                          <a:cs typeface="Times New Roman"/>
                          <a:sym typeface="Times New Roman"/>
                        </a:rPr>
                        <a:t> učenike koji puno izostaju te za one koji sami osjećaju potrebu poboljšati svoje znanje</a:t>
                      </a:r>
                      <a:r>
                        <a:rPr lang="en" sz="1400" u="none" strike="noStrike" cap="none" dirty="0" smtClean="0">
                          <a:latin typeface="+mj-lt"/>
                          <a:ea typeface="Times New Roman"/>
                          <a:cs typeface="Times New Roman"/>
                        </a:rPr>
                        <a:t>.</a:t>
                      </a:r>
                      <a:endParaRPr lang="hr-HR" sz="1400" u="none" strike="noStrike" cap="none" dirty="0" smtClean="0">
                        <a:latin typeface="+mj-lt"/>
                        <a:ea typeface="Times New Roman"/>
                        <a:cs typeface="Times New Roman"/>
                      </a:endParaRPr>
                    </a:p>
                    <a:p>
                      <a:pPr marL="0" marR="0" lvl="0" indent="0" algn="just" rtl="0">
                        <a:lnSpc>
                          <a:spcPct val="100000"/>
                        </a:lnSpc>
                        <a:spcBef>
                          <a:spcPts val="0"/>
                        </a:spcBef>
                        <a:spcAft>
                          <a:spcPts val="0"/>
                        </a:spcAft>
                        <a:buClr>
                          <a:schemeClr val="dk1"/>
                        </a:buClr>
                        <a:buSzPts val="350"/>
                        <a:buFont typeface="Arial"/>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025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NOSITELJI</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38"/>
                        <a:buFont typeface="Times New Roman"/>
                        <a:buNone/>
                      </a:pPr>
                      <a:r>
                        <a:rPr lang="hr-HR" sz="1400" u="none" strike="noStrike" cap="none" dirty="0">
                          <a:latin typeface="+mj-lt"/>
                          <a:ea typeface="Times New Roman"/>
                          <a:cs typeface="Times New Roman"/>
                          <a:sym typeface="Times New Roman"/>
                        </a:rPr>
                        <a:t>Katarina </a:t>
                      </a:r>
                      <a:r>
                        <a:rPr lang="hr-HR" sz="1400" u="none" strike="noStrike" cap="none" dirty="0" err="1" smtClean="0">
                          <a:latin typeface="+mj-lt"/>
                          <a:ea typeface="Times New Roman"/>
                          <a:cs typeface="Times New Roman"/>
                          <a:sym typeface="Times New Roman"/>
                        </a:rPr>
                        <a:t>Čabraja</a:t>
                      </a:r>
                      <a:endParaRPr sz="1400"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5382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NAČIN REALIZACIJE</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350"/>
                        <a:buFont typeface="Arial"/>
                        <a:buNone/>
                      </a:pPr>
                      <a:r>
                        <a:rPr lang="en" sz="1400" u="none" strike="noStrike" cap="none" dirty="0">
                          <a:latin typeface="+mj-lt"/>
                          <a:ea typeface="Times New Roman"/>
                          <a:cs typeface="Times New Roman"/>
                          <a:sym typeface="Times New Roman"/>
                        </a:rPr>
                        <a:t>Individualni rad uz neposrednu pomoć učiteljice u računanju, pisanju i objašnjavanju matematičkih zadataka</a:t>
                      </a:r>
                      <a:r>
                        <a:rPr lang="en" sz="1400" u="none" strike="noStrike" cap="none" dirty="0">
                          <a:latin typeface="+mj-lt"/>
                          <a:ea typeface="Times New Roman"/>
                          <a:cs typeface="Times New Roman"/>
                        </a:rPr>
                        <a:t>.</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latin typeface="+mj-lt"/>
                          <a:ea typeface="Times New Roman"/>
                          <a:cs typeface="Times New Roman"/>
                          <a:sym typeface="Times New Roman"/>
                        </a:rPr>
                        <a:t>Redovito praćenje rada i napredovanja svakog </a:t>
                      </a:r>
                      <a:r>
                        <a:rPr lang="hr-HR" sz="1400" u="none" strike="noStrike" cap="none" dirty="0">
                          <a:latin typeface="+mj-lt"/>
                          <a:ea typeface="Times New Roman"/>
                          <a:cs typeface="Times New Roman"/>
                          <a:sym typeface="Times New Roman"/>
                        </a:rPr>
                        <a:t>učenika</a:t>
                      </a:r>
                      <a:r>
                        <a:rPr lang="hr-HR" sz="1400" u="none" strike="noStrike" cap="none" dirty="0" smtClean="0">
                          <a:latin typeface="+mj-lt"/>
                          <a:ea typeface="Times New Roman"/>
                          <a:cs typeface="Times New Roman"/>
                          <a:sym typeface="Times New Roman"/>
                        </a:rPr>
                        <a:t>.</a:t>
                      </a:r>
                    </a:p>
                    <a:p>
                      <a:pPr marL="0" marR="0" lvl="0" indent="0" algn="just" rtl="0">
                        <a:lnSpc>
                          <a:spcPct val="100000"/>
                        </a:lnSpc>
                        <a:spcBef>
                          <a:spcPts val="0"/>
                        </a:spcBef>
                        <a:spcAft>
                          <a:spcPts val="0"/>
                        </a:spcAft>
                        <a:buClr>
                          <a:srgbClr val="000000"/>
                        </a:buClr>
                        <a:buSzPts val="350"/>
                        <a:buFont typeface="Times New Roman"/>
                        <a:buNone/>
                      </a:pP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280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VREMENIK</a:t>
                      </a:r>
                      <a:endParaRPr sz="16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hr-HR" sz="1400" u="none" strike="noStrike" cap="none" dirty="0">
                          <a:latin typeface="+mj-lt"/>
                          <a:ea typeface="Times New Roman"/>
                          <a:cs typeface="Times New Roman"/>
                          <a:sym typeface="Times New Roman"/>
                        </a:rPr>
                        <a:t>Jedan</a:t>
                      </a:r>
                      <a:r>
                        <a:rPr lang="en" sz="1400" u="none" strike="noStrike" cap="none" dirty="0">
                          <a:latin typeface="+mj-lt"/>
                          <a:ea typeface="Times New Roman"/>
                          <a:cs typeface="Times New Roman"/>
                          <a:sym typeface="Times New Roman"/>
                        </a:rPr>
                        <a:t> </a:t>
                      </a:r>
                      <a:r>
                        <a:rPr lang="hr-HR" sz="1400" u="none" strike="noStrike" cap="none" dirty="0">
                          <a:latin typeface="+mj-lt"/>
                          <a:ea typeface="Times New Roman"/>
                          <a:cs typeface="Times New Roman"/>
                          <a:sym typeface="Times New Roman"/>
                        </a:rPr>
                        <a:t>školski </a:t>
                      </a:r>
                      <a:r>
                        <a:rPr lang="en" sz="1400" u="none" strike="noStrike" cap="none" dirty="0">
                          <a:latin typeface="+mj-lt"/>
                          <a:ea typeface="Times New Roman"/>
                          <a:cs typeface="Times New Roman"/>
                          <a:sym typeface="Times New Roman"/>
                        </a:rPr>
                        <a:t>sat</a:t>
                      </a:r>
                      <a:r>
                        <a:rPr lang="hr-HR" sz="1400" u="none" strike="noStrike" cap="none" dirty="0">
                          <a:latin typeface="+mj-lt"/>
                          <a:ea typeface="Times New Roman"/>
                          <a:cs typeface="Times New Roman"/>
                          <a:sym typeface="Times New Roman"/>
                        </a:rPr>
                        <a:t> </a:t>
                      </a:r>
                      <a:r>
                        <a:rPr lang="en" sz="1400" u="none" strike="noStrike" cap="none" dirty="0">
                          <a:latin typeface="+mj-lt"/>
                          <a:ea typeface="Times New Roman"/>
                          <a:cs typeface="Times New Roman"/>
                          <a:sym typeface="Times New Roman"/>
                        </a:rPr>
                        <a:t>tjedno </a:t>
                      </a:r>
                      <a:r>
                        <a:rPr lang="hr-HR" sz="1400" u="none" strike="noStrike" cap="none" baseline="0" dirty="0" smtClean="0">
                          <a:solidFill>
                            <a:schemeClr val="dk1"/>
                          </a:solidFill>
                          <a:latin typeface="+mj-lt"/>
                          <a:ea typeface="Times New Roman"/>
                          <a:cs typeface="Times New Roman"/>
                          <a:sym typeface="Times New Roman"/>
                        </a:rPr>
                        <a:t>t</a:t>
                      </a:r>
                      <a:r>
                        <a:rPr lang="en" sz="1400" u="none" strike="noStrike" cap="none" dirty="0" smtClean="0">
                          <a:solidFill>
                            <a:schemeClr val="dk1"/>
                          </a:solidFill>
                          <a:latin typeface="+mj-lt"/>
                          <a:ea typeface="Times New Roman"/>
                          <a:cs typeface="Times New Roman"/>
                          <a:sym typeface="Times New Roman"/>
                        </a:rPr>
                        <a:t>ijekom šk</a:t>
                      </a:r>
                      <a:r>
                        <a:rPr lang="hr-HR" sz="1400" u="none" strike="noStrike" cap="none" dirty="0" err="1" smtClean="0">
                          <a:solidFill>
                            <a:schemeClr val="dk1"/>
                          </a:solidFill>
                          <a:latin typeface="+mj-lt"/>
                          <a:ea typeface="Times New Roman"/>
                          <a:cs typeface="Times New Roman"/>
                          <a:sym typeface="Times New Roman"/>
                        </a:rPr>
                        <a:t>olske</a:t>
                      </a:r>
                      <a:r>
                        <a:rPr lang="en" sz="1400" u="none" strike="noStrike" cap="none" dirty="0" smtClean="0">
                          <a:solidFill>
                            <a:schemeClr val="dk1"/>
                          </a:solidFill>
                          <a:latin typeface="+mj-lt"/>
                          <a:ea typeface="Times New Roman"/>
                          <a:cs typeface="Times New Roman"/>
                          <a:sym typeface="Times New Roman"/>
                        </a:rPr>
                        <a:t> godine</a:t>
                      </a:r>
                      <a:r>
                        <a:rPr lang="hr-HR" sz="1400" u="none" strike="noStrike" cap="none" baseline="0" dirty="0" smtClean="0">
                          <a:solidFill>
                            <a:schemeClr val="dk1"/>
                          </a:solidFill>
                          <a:latin typeface="+mj-lt"/>
                          <a:ea typeface="Times New Roman"/>
                          <a:cs typeface="Times New Roman"/>
                          <a:sym typeface="Times New Roman"/>
                        </a:rPr>
                        <a:t> </a:t>
                      </a:r>
                      <a:r>
                        <a:rPr lang="en-US" sz="1400" kern="1200" dirty="0" smtClean="0">
                          <a:effectLst/>
                          <a:latin typeface="+mj-lt"/>
                        </a:rPr>
                        <a:t>​</a:t>
                      </a:r>
                      <a:r>
                        <a:rPr lang="hr-HR" sz="1400" kern="1200" dirty="0" smtClean="0">
                          <a:effectLst/>
                          <a:latin typeface="+mj-lt"/>
                        </a:rPr>
                        <a:t>2022./2023.</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9325">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TROŠKOVNIK</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latin typeface="+mj-lt"/>
                          <a:ea typeface="Times New Roman"/>
                          <a:cs typeface="Times New Roman"/>
                          <a:sym typeface="Times New Roman"/>
                        </a:rPr>
                        <a:t>Troškove potrebnih i dodatnih radnih materijala snosi škola (kopiranje radnih listića i vježbi za učenike</a:t>
                      </a:r>
                      <a:r>
                        <a:rPr lang="en" sz="1400" u="none" strike="noStrike" cap="none" dirty="0">
                          <a:latin typeface="+mj-lt"/>
                          <a:ea typeface="Times New Roman"/>
                          <a:cs typeface="Times New Roman"/>
                        </a:rPr>
                        <a:t>).</a:t>
                      </a:r>
                      <a:endParaRPr sz="1400" u="none" strike="noStrike" cap="none" dirty="0">
                        <a:latin typeface="+mj-lt"/>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13950">
                <a:tc>
                  <a:txBody>
                    <a:bodyPr/>
                    <a:lstStyle/>
                    <a:p>
                      <a:pPr marL="0" marR="0" lvl="0" indent="0" algn="l" rtl="0">
                        <a:lnSpc>
                          <a:spcPct val="100000"/>
                        </a:lnSpc>
                        <a:spcBef>
                          <a:spcPts val="0"/>
                        </a:spcBef>
                        <a:spcAft>
                          <a:spcPts val="0"/>
                        </a:spcAft>
                        <a:buClr>
                          <a:srgbClr val="000000"/>
                        </a:buClr>
                        <a:buSzPts val="350"/>
                        <a:buFont typeface="Verdana"/>
                        <a:buNone/>
                      </a:pPr>
                      <a:r>
                        <a:rPr lang="en" sz="1600" b="1" u="none" strike="noStrike" cap="none" dirty="0">
                          <a:latin typeface="+mj-lt"/>
                          <a:ea typeface="Times New Roman"/>
                          <a:cs typeface="Times New Roman"/>
                          <a:sym typeface="Times New Roman"/>
                        </a:rPr>
                        <a:t>VREDNOVANJE I KORIŠTENJE REZULTATA RADA</a:t>
                      </a:r>
                      <a:endParaRPr sz="1600" u="none" strike="noStrike" cap="none" dirty="0">
                        <a:latin typeface="+mj-lt"/>
                      </a:endParaRPr>
                    </a:p>
                    <a:p>
                      <a:pPr marL="0" marR="0" lvl="0" indent="0" algn="l" rtl="0">
                        <a:lnSpc>
                          <a:spcPct val="100000"/>
                        </a:lnSpc>
                        <a:spcBef>
                          <a:spcPts val="0"/>
                        </a:spcBef>
                        <a:spcAft>
                          <a:spcPts val="0"/>
                        </a:spcAft>
                        <a:buClr>
                          <a:schemeClr val="dk1"/>
                        </a:buClr>
                        <a:buSzPts val="350"/>
                        <a:buFont typeface="Calibri"/>
                        <a:buNone/>
                      </a:pPr>
                      <a:endParaRPr sz="1600" b="1" u="none" strike="noStrike" cap="none" dirty="0">
                        <a:latin typeface="+mj-lt"/>
                        <a:ea typeface="Times New Roman"/>
                        <a:cs typeface="Times New Roman"/>
                        <a:sym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latin typeface="+mj-lt"/>
                          <a:ea typeface="Times New Roman"/>
                          <a:cs typeface="Times New Roman"/>
                          <a:sym typeface="Times New Roman"/>
                        </a:rPr>
                        <a:t>Zadovoljstvo učenika, učitelja i roditelja</a:t>
                      </a:r>
                      <a:r>
                        <a:rPr lang="en" sz="1400" u="none" strike="noStrike" cap="none" dirty="0">
                          <a:latin typeface="+mj-lt"/>
                          <a:ea typeface="Times New Roman"/>
                          <a:cs typeface="Times New Roman"/>
                        </a:rPr>
                        <a:t>.</a:t>
                      </a:r>
                      <a:endParaRPr sz="1400" u="none" strike="noStrike" cap="none" dirty="0">
                        <a:latin typeface="+mj-lt"/>
                      </a:endParaRPr>
                    </a:p>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latin typeface="+mj-lt"/>
                          <a:ea typeface="Times New Roman"/>
                          <a:cs typeface="Times New Roman"/>
                          <a:sym typeface="Times New Roman"/>
                        </a:rPr>
                        <a:t>Opisno praćenje napredovanja učenika sa svrhom boljeg usvajanja gradiva</a:t>
                      </a:r>
                      <a:r>
                        <a:rPr lang="en" sz="1400" u="none" strike="noStrike" cap="none" dirty="0">
                          <a:latin typeface="+mj-lt"/>
                          <a:ea typeface="Times New Roman"/>
                          <a:cs typeface="Times New Roman"/>
                        </a:rPr>
                        <a:t>.</a:t>
                      </a:r>
                      <a:endParaRPr lang="en" sz="1400" u="none" strike="noStrike" cap="none" dirty="0">
                        <a:latin typeface="+mj-lt"/>
                        <a:cs typeface="Times New Roman"/>
                      </a:endParaRPr>
                    </a:p>
                    <a:p>
                      <a:pPr marL="0" marR="0" lvl="0" indent="0" algn="just" rtl="0">
                        <a:lnSpc>
                          <a:spcPct val="100000"/>
                        </a:lnSpc>
                        <a:spcBef>
                          <a:spcPts val="0"/>
                        </a:spcBef>
                        <a:spcAft>
                          <a:spcPts val="0"/>
                        </a:spcAft>
                        <a:buClr>
                          <a:srgbClr val="000000"/>
                        </a:buClr>
                        <a:buSzPts val="350"/>
                        <a:buFont typeface="Times New Roman"/>
                        <a:buNone/>
                      </a:pPr>
                      <a:r>
                        <a:rPr lang="en" sz="1400" u="none" strike="noStrike" cap="none" dirty="0">
                          <a:latin typeface="+mj-lt"/>
                          <a:ea typeface="Times New Roman"/>
                          <a:cs typeface="Times New Roman"/>
                          <a:sym typeface="Times New Roman"/>
                        </a:rPr>
                        <a:t>Ispravljanje negativnih ocjena i ocjena kojima učenici nisu zadovoljni</a:t>
                      </a:r>
                      <a:r>
                        <a:rPr lang="en" sz="1400" u="none" strike="noStrike" cap="none" dirty="0">
                          <a:latin typeface="+mj-lt"/>
                          <a:ea typeface="Times New Roman"/>
                          <a:cs typeface="Times New Roman"/>
                        </a:rPr>
                        <a:t>.</a:t>
                      </a:r>
                      <a:endParaRPr lang="en" sz="1400" u="none" strike="noStrike" cap="none" dirty="0">
                        <a:latin typeface="+mj-lt"/>
                        <a:cs typeface="Times New Roman"/>
                      </a:endParaRPr>
                    </a:p>
                  </a:txBody>
                  <a:tcPr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82B9FB3D2D574D8F0EFE4F9A3E694B" ma:contentTypeVersion="8" ma:contentTypeDescription="Stvaranje novog dokumenta." ma:contentTypeScope="" ma:versionID="1a4bbd5782e518d6ed3e87d0d9a8a41d">
  <xsd:schema xmlns:xsd="http://www.w3.org/2001/XMLSchema" xmlns:xs="http://www.w3.org/2001/XMLSchema" xmlns:p="http://schemas.microsoft.com/office/2006/metadata/properties" xmlns:ns2="fab80420-665e-4425-b572-29d4ab0aa5e5" targetNamespace="http://schemas.microsoft.com/office/2006/metadata/properties" ma:root="true" ma:fieldsID="88e1699fcb7400e217693c5e0a479c24" ns2:_="">
    <xsd:import namespace="fab80420-665e-4425-b572-29d4ab0aa5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80420-665e-4425-b572-29d4ab0aa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3C8912-E59D-45E3-9644-08221BD894D9}">
  <ds:schemaRefs>
    <ds:schemaRef ds:uri="http://purl.org/dc/terms/"/>
    <ds:schemaRef ds:uri="fab80420-665e-4425-b572-29d4ab0aa5e5"/>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40CCE70-CD22-41C4-898F-2455DC6AFE23}">
  <ds:schemaRefs>
    <ds:schemaRef ds:uri="http://schemas.microsoft.com/sharepoint/v3/contenttype/forms"/>
  </ds:schemaRefs>
</ds:datastoreItem>
</file>

<file path=customXml/itemProps3.xml><?xml version="1.0" encoding="utf-8"?>
<ds:datastoreItem xmlns:ds="http://schemas.openxmlformats.org/officeDocument/2006/customXml" ds:itemID="{DACD4487-E0D4-42D6-B99F-928E33E5D4B3}">
  <ds:schemaRefs>
    <ds:schemaRef ds:uri="fab80420-665e-4425-b572-29d4ab0aa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1724</TotalTime>
  <Words>37182</Words>
  <Application>Microsoft Office PowerPoint</Application>
  <PresentationFormat>Prikaz na zaslonu (4:3)</PresentationFormat>
  <Paragraphs>6423</Paragraphs>
  <Slides>269</Slides>
  <Notes>214</Notes>
  <HiddenSlides>0</HiddenSlides>
  <MMClips>0</MMClips>
  <ScaleCrop>false</ScaleCrop>
  <HeadingPairs>
    <vt:vector size="6" baseType="variant">
      <vt:variant>
        <vt:lpstr>Korišteni fontovi</vt:lpstr>
      </vt:variant>
      <vt:variant>
        <vt:i4>9</vt:i4>
      </vt:variant>
      <vt:variant>
        <vt:lpstr>Tema</vt:lpstr>
      </vt:variant>
      <vt:variant>
        <vt:i4>2</vt:i4>
      </vt:variant>
      <vt:variant>
        <vt:lpstr>Naslovi slajdova</vt:lpstr>
      </vt:variant>
      <vt:variant>
        <vt:i4>269</vt:i4>
      </vt:variant>
    </vt:vector>
  </HeadingPairs>
  <TitlesOfParts>
    <vt:vector size="280" baseType="lpstr">
      <vt:lpstr>Times New Roman</vt:lpstr>
      <vt:lpstr>Arial</vt:lpstr>
      <vt:lpstr>Verdana</vt:lpstr>
      <vt:lpstr>Times</vt:lpstr>
      <vt:lpstr>Noto Sans Symbols</vt:lpstr>
      <vt:lpstr>Calibri</vt:lpstr>
      <vt:lpstr>Merriweather</vt:lpstr>
      <vt:lpstr>Symbol</vt:lpstr>
      <vt:lpstr>Comic Sans MS</vt:lpstr>
      <vt:lpstr>Tema sustava Office</vt:lpstr>
      <vt:lpstr>Tema sustava Office</vt:lpstr>
      <vt:lpstr>PowerPoint prezentacija</vt:lpstr>
      <vt:lpstr>PowerPoint prezentacija</vt:lpstr>
      <vt:lpstr>O kurikulumu OSNOVNE ŠKOLE</vt:lpstr>
      <vt:lpstr>Načela nacionalnog kurikuluma</vt:lpstr>
      <vt:lpstr>Načela nacionalnog kurikuluma</vt:lpstr>
      <vt:lpstr>Opći odgojno-obrazovni ciljevi Nacionalnog okvirnog kurikuluma</vt:lpstr>
      <vt:lpstr>PowerPoint prezentacija</vt:lpstr>
      <vt:lpstr>Temeljne kompetencije za cjeloživotno obrazovanje:</vt:lpstr>
      <vt:lpstr>Vizija i misija škole</vt:lpstr>
      <vt:lpstr>Vrijednosti</vt:lpstr>
      <vt:lpstr>Znanje</vt:lpstr>
      <vt:lpstr>Solidarnost</vt:lpstr>
      <vt:lpstr>Odgovornost</vt:lpstr>
      <vt:lpstr>Identitet</vt:lpstr>
      <vt:lpstr>Analiza potreba i interesa učenika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1. razred</vt:lpstr>
      <vt:lpstr>1. razred</vt:lpstr>
      <vt:lpstr>1. razred</vt:lpstr>
      <vt:lpstr>2. razred</vt:lpstr>
      <vt:lpstr>2. razred</vt:lpstr>
      <vt:lpstr>2. razred</vt:lpstr>
      <vt:lpstr>3. razred</vt:lpstr>
      <vt:lpstr>3. razred</vt:lpstr>
      <vt:lpstr>3. razred</vt:lpstr>
      <vt:lpstr>3. razred</vt:lpstr>
      <vt:lpstr>4. razred</vt:lpstr>
      <vt:lpstr>4. razred</vt:lpstr>
      <vt:lpstr>4. razred</vt:lpstr>
      <vt:lpstr>4. razred</vt:lpstr>
      <vt:lpstr>5. razred</vt:lpstr>
      <vt:lpstr>5. razred</vt:lpstr>
      <vt:lpstr>5. razred</vt:lpstr>
      <vt:lpstr>5. razred</vt:lpstr>
      <vt:lpstr>5. razred</vt:lpstr>
      <vt:lpstr>6. razred</vt:lpstr>
      <vt:lpstr>6. razred</vt:lpstr>
      <vt:lpstr>6. razred</vt:lpstr>
      <vt:lpstr>6. razred</vt:lpstr>
      <vt:lpstr>6. razred</vt:lpstr>
      <vt:lpstr>7. razred</vt:lpstr>
      <vt:lpstr>7. razred</vt:lpstr>
      <vt:lpstr>7. razred</vt:lpstr>
      <vt:lpstr>7. razred</vt:lpstr>
      <vt:lpstr>7. razred</vt:lpstr>
      <vt:lpstr>8. razred</vt:lpstr>
      <vt:lpstr>8. razred</vt:lpstr>
      <vt:lpstr>8. razred</vt:lpstr>
      <vt:lpstr>8. razred</vt:lpstr>
      <vt:lpstr>8. razred</vt:lpstr>
      <vt:lpstr>8. razred</vt:lpstr>
      <vt:lpstr>PowerPoint prezentacija</vt:lpstr>
      <vt:lpstr>PowerPoint prezentacija</vt:lpstr>
      <vt:lpstr>PowerPoint prezentacija</vt:lpstr>
      <vt:lpstr>Razredna nastava </vt:lpstr>
      <vt:lpstr>Razredna nastava</vt:lpstr>
      <vt:lpstr>Razredna nastava</vt:lpstr>
      <vt:lpstr>Razredna nastava</vt:lpstr>
      <vt:lpstr>Razredna nastava</vt:lpstr>
      <vt:lpstr>Predmetna nastava</vt:lpstr>
      <vt:lpstr>Predmetna nastava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Korisnik</dc:creator>
  <cp:lastModifiedBy>Vlatka Pavić</cp:lastModifiedBy>
  <cp:revision>171</cp:revision>
  <dcterms:modified xsi:type="dcterms:W3CDTF">2023-01-10T15:08:44Z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0x0101004782B9FB3D2D574D8F0EFE4F9A3E694B</vt:lpwstr>
  </property>
</Properties>
</file>