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362D"/>
    <a:srgbClr val="FD971D"/>
    <a:srgbClr val="A31F26"/>
    <a:srgbClr val="E8B03E"/>
    <a:srgbClr val="DC9027"/>
    <a:srgbClr val="91BACF"/>
    <a:srgbClr val="F2653B"/>
    <a:srgbClr val="F8F8F8"/>
    <a:srgbClr val="005E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10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91BA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9AC7F-0D89-4EC3-8047-A0F615D17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69874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A31F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005BC-D050-4CE9-BE4E-D4127E3C0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49549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C7362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  <p:pic>
        <p:nvPicPr>
          <p:cNvPr id="7" name="Picture 6" descr="White text on a black background&#10;&#10;Description automatically generated">
            <a:extLst>
              <a:ext uri="{FF2B5EF4-FFF2-40B4-BE49-F238E27FC236}">
                <a16:creationId xmlns:a16="http://schemas.microsoft.com/office/drawing/2014/main" id="{3B861150-7C06-4D22-B25D-38AC3F44C4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147" y="5999321"/>
            <a:ext cx="2023705" cy="463258"/>
          </a:xfrm>
          <a:prstGeom prst="rect">
            <a:avLst/>
          </a:prstGeom>
        </p:spPr>
      </p:pic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695C984F-E31D-4DEE-9345-C4405C27C5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886" y="775855"/>
            <a:ext cx="3896227" cy="27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97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FD4C8F5-09D9-4B02-9C79-D5D2B5D0EF86}"/>
              </a:ext>
            </a:extLst>
          </p:cNvPr>
          <p:cNvSpPr/>
          <p:nvPr userDrawn="1"/>
        </p:nvSpPr>
        <p:spPr>
          <a:xfrm>
            <a:off x="0" y="6298250"/>
            <a:ext cx="12192000" cy="568295"/>
          </a:xfrm>
          <a:prstGeom prst="rect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64F162-42B2-461E-A49E-0D15DECF276E}"/>
              </a:ext>
            </a:extLst>
          </p:cNvPr>
          <p:cNvSpPr/>
          <p:nvPr userDrawn="1"/>
        </p:nvSpPr>
        <p:spPr>
          <a:xfrm>
            <a:off x="0" y="1"/>
            <a:ext cx="12192000" cy="1333144"/>
          </a:xfrm>
          <a:prstGeom prst="rect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08CB76-5C0B-4B4A-9A53-53E8C7EEC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94348"/>
            <a:ext cx="10515600" cy="968019"/>
          </a:xfrm>
        </p:spPr>
        <p:txBody>
          <a:bodyPr/>
          <a:lstStyle>
            <a:lvl1pPr algn="ctr">
              <a:defRPr b="1">
                <a:solidFill>
                  <a:srgbClr val="A31F2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4D1EA-110B-46E9-BAA9-D88F82481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4351338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804C15-2671-4AE8-B951-F30EE4482E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4331" y="327089"/>
            <a:ext cx="738874" cy="702536"/>
          </a:xfrm>
          <a:prstGeom prst="rect">
            <a:avLst/>
          </a:prstGeom>
        </p:spPr>
      </p:pic>
      <p:pic>
        <p:nvPicPr>
          <p:cNvPr id="12" name="Picture 11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A8621E29-BE6F-4011-B3F5-CE77DC0FB32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54" y="209085"/>
            <a:ext cx="953282" cy="953282"/>
          </a:xfrm>
          <a:prstGeom prst="rect">
            <a:avLst/>
          </a:prstGeom>
        </p:spPr>
      </p:pic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70724050-B31F-4140-8D4A-911609904ED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136" y="6404488"/>
            <a:ext cx="1491044" cy="35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029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4B922-6A14-4BA9-BA65-3B4BD9B84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058" y="1613039"/>
            <a:ext cx="5181600" cy="4351338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1054D-D827-441C-A41C-C6D81CE9D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5486" y="1609864"/>
            <a:ext cx="5181600" cy="4351338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64775F-413E-46CD-AFED-16288F6C6CD5}"/>
              </a:ext>
            </a:extLst>
          </p:cNvPr>
          <p:cNvSpPr/>
          <p:nvPr userDrawn="1"/>
        </p:nvSpPr>
        <p:spPr>
          <a:xfrm>
            <a:off x="0" y="6298250"/>
            <a:ext cx="12192000" cy="568295"/>
          </a:xfrm>
          <a:prstGeom prst="rect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930ADA-BE8A-4F8C-9BED-29DB2E1EF69E}"/>
              </a:ext>
            </a:extLst>
          </p:cNvPr>
          <p:cNvSpPr/>
          <p:nvPr userDrawn="1"/>
        </p:nvSpPr>
        <p:spPr>
          <a:xfrm>
            <a:off x="0" y="1"/>
            <a:ext cx="12192000" cy="1333144"/>
          </a:xfrm>
          <a:prstGeom prst="rect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6B90DB7-04E3-43D3-9352-1D52114D3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94348"/>
            <a:ext cx="10515600" cy="968019"/>
          </a:xfrm>
        </p:spPr>
        <p:txBody>
          <a:bodyPr/>
          <a:lstStyle>
            <a:lvl1pPr algn="ctr">
              <a:defRPr b="1">
                <a:solidFill>
                  <a:srgbClr val="A31F2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B712A94-7275-477E-AD40-60F082347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4331" y="327089"/>
            <a:ext cx="738874" cy="702536"/>
          </a:xfrm>
          <a:prstGeom prst="rect">
            <a:avLst/>
          </a:prstGeom>
        </p:spPr>
      </p:pic>
      <p:pic>
        <p:nvPicPr>
          <p:cNvPr id="16" name="Picture 15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8241A478-3EC8-4F4F-83C7-B6FC14D4D2D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54" y="209085"/>
            <a:ext cx="953282" cy="953282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22F2DF2E-A35F-41D7-BEB8-052D756B077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136" y="6404488"/>
            <a:ext cx="1491044" cy="35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673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88E5A-D5D1-4AF8-8DF8-B258B082F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9" y="365125"/>
            <a:ext cx="5489961" cy="1325563"/>
          </a:xfrm>
        </p:spPr>
        <p:txBody>
          <a:bodyPr>
            <a:normAutofit/>
          </a:bodyPr>
          <a:lstStyle>
            <a:lvl1pPr>
              <a:defRPr sz="4400" b="1">
                <a:solidFill>
                  <a:srgbClr val="A31F2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4B922-6A14-4BA9-BA65-3B4BD9B84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839" y="1825625"/>
            <a:ext cx="5489961" cy="4667250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958DB6-8856-4FEF-B449-5324C42B77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93633" y="0"/>
            <a:ext cx="55983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144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29F2B362-44CC-4A10-A1CB-8EB27FCAF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399308"/>
            <a:ext cx="5489961" cy="1325563"/>
          </a:xfrm>
        </p:spPr>
        <p:txBody>
          <a:bodyPr>
            <a:normAutofit/>
          </a:bodyPr>
          <a:lstStyle>
            <a:lvl1pPr>
              <a:defRPr sz="4400" b="1">
                <a:solidFill>
                  <a:srgbClr val="A31F2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24EB2D8-8A76-4C70-ADE6-DB8FF5593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859808"/>
            <a:ext cx="5489961" cy="4667250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90476A-A46F-4197-B31D-933E440EAF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55983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04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84C14A20-D749-46B5-8E85-47946CE3DADC}"/>
              </a:ext>
            </a:extLst>
          </p:cNvPr>
          <p:cNvSpPr/>
          <p:nvPr userDrawn="1"/>
        </p:nvSpPr>
        <p:spPr>
          <a:xfrm>
            <a:off x="0" y="5469308"/>
            <a:ext cx="4136164" cy="1388692"/>
          </a:xfrm>
          <a:prstGeom prst="rtTriangle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F773CEBF-7EFA-4F12-BAFB-48258ABE6B66}"/>
              </a:ext>
            </a:extLst>
          </p:cNvPr>
          <p:cNvSpPr/>
          <p:nvPr userDrawn="1"/>
        </p:nvSpPr>
        <p:spPr>
          <a:xfrm flipH="1" flipV="1">
            <a:off x="8055836" y="0"/>
            <a:ext cx="4136164" cy="1388692"/>
          </a:xfrm>
          <a:prstGeom prst="rtTriangle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pic>
        <p:nvPicPr>
          <p:cNvPr id="10" name="Graphic 9" descr="A lightbulb">
            <a:extLst>
              <a:ext uri="{FF2B5EF4-FFF2-40B4-BE49-F238E27FC236}">
                <a16:creationId xmlns:a16="http://schemas.microsoft.com/office/drawing/2014/main" id="{FE8F91C1-6ED1-4F43-993C-03D061C256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-283435" y="3923229"/>
            <a:ext cx="2599346" cy="2599346"/>
          </a:xfrm>
          <a:prstGeom prst="rect">
            <a:avLst/>
          </a:prstGeom>
        </p:spPr>
      </p:pic>
      <p:pic>
        <p:nvPicPr>
          <p:cNvPr id="15" name="Graphic 14" descr="A flying paper airplane">
            <a:extLst>
              <a:ext uri="{FF2B5EF4-FFF2-40B4-BE49-F238E27FC236}">
                <a16:creationId xmlns:a16="http://schemas.microsoft.com/office/drawing/2014/main" id="{067144DD-24C9-40C9-B3A7-B429C6899FC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flipH="1">
            <a:off x="10599372" y="5486400"/>
            <a:ext cx="1705599" cy="1705599"/>
          </a:xfrm>
          <a:prstGeom prst="rect">
            <a:avLst/>
          </a:prstGeom>
        </p:spPr>
      </p:pic>
      <p:pic>
        <p:nvPicPr>
          <p:cNvPr id="17" name="Graphic 16" descr="A puzzle">
            <a:extLst>
              <a:ext uri="{FF2B5EF4-FFF2-40B4-BE49-F238E27FC236}">
                <a16:creationId xmlns:a16="http://schemas.microsoft.com/office/drawing/2014/main" id="{B47E1F10-AD2A-4DDF-A1D3-23F4D7E4591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flipH="1">
            <a:off x="10841505" y="-164500"/>
            <a:ext cx="1463466" cy="1463466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B6B8430-5F5F-4D1C-BD41-63D6126455E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16" y="6334470"/>
            <a:ext cx="1491044" cy="35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156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01F7D9-1E6D-443B-BBAD-74829EF9F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1B2224-4F6D-4F6F-9619-56901EC08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0418D-CC3F-4380-A5BA-1B710A44ED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F35C4-785B-4E8F-B967-73CDC8F2C47E}" type="datetimeFigureOut">
              <a:rPr lang="hr-HR" smtClean="0"/>
              <a:t>2.8.2021.</a:t>
            </a:fld>
            <a:endParaRPr lang="hr-H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18E6D-3E49-45A1-B939-5076E43C4A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FAD8A-BC21-408C-B98C-83E76FF6B9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38CCF-E6C8-42FE-A8AF-DA9F41004FE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72866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6" r:id="rId4"/>
    <p:sldLayoutId id="2147483657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EC88B-6EA3-40F9-85F1-466062562B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Bitne igre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68257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8173" y="2482350"/>
            <a:ext cx="2714625" cy="28860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5EC4D6-ACF8-42F8-9625-56A854FAF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Bitna logika računala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FFA3E-6693-4C59-B556-C049C62EE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02215"/>
            <a:ext cx="7949974" cy="3246344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Rad računala temelji se na </a:t>
            </a:r>
            <a:r>
              <a:rPr lang="hr-HR" b="1" dirty="0" smtClean="0"/>
              <a:t>binarnom brojevnom sustavu</a:t>
            </a:r>
            <a:r>
              <a:rPr lang="hr-HR" dirty="0" smtClean="0"/>
              <a:t>.</a:t>
            </a:r>
            <a:r>
              <a:rPr lang="hr-HR" dirty="0"/>
              <a:t> 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Baza ovog sustava je broj 2, što znači da koristi samo dvije znamenke (0 i 1) kojima prikazuje sve brojeve tog sustava.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432409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a 10"/>
          <p:cNvGrpSpPr/>
          <p:nvPr/>
        </p:nvGrpSpPr>
        <p:grpSpPr>
          <a:xfrm>
            <a:off x="8230006" y="2904225"/>
            <a:ext cx="3123793" cy="2328632"/>
            <a:chOff x="7640001" y="3262541"/>
            <a:chExt cx="3863980" cy="2701836"/>
          </a:xfrm>
        </p:grpSpPr>
        <p:pic>
          <p:nvPicPr>
            <p:cNvPr id="7" name="Slika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40001" y="3333368"/>
              <a:ext cx="1451065" cy="1537696"/>
            </a:xfrm>
            <a:prstGeom prst="rect">
              <a:avLst/>
            </a:prstGeom>
          </p:spPr>
        </p:pic>
        <p:pic>
          <p:nvPicPr>
            <p:cNvPr id="8" name="Slika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885477" y="3262541"/>
              <a:ext cx="1618504" cy="1679351"/>
            </a:xfrm>
            <a:prstGeom prst="rect">
              <a:avLst/>
            </a:prstGeom>
          </p:spPr>
        </p:pic>
        <p:sp>
          <p:nvSpPr>
            <p:cNvPr id="9" name="Pravokutnik 8"/>
            <p:cNvSpPr/>
            <p:nvPr/>
          </p:nvSpPr>
          <p:spPr>
            <a:xfrm>
              <a:off x="8097671" y="5041047"/>
              <a:ext cx="5357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r-HR" sz="5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  <a:endParaRPr lang="hr-H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0" name="Pravokutnik 9"/>
            <p:cNvSpPr/>
            <p:nvPr/>
          </p:nvSpPr>
          <p:spPr>
            <a:xfrm>
              <a:off x="10495128" y="5041047"/>
              <a:ext cx="5357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r-HR" sz="5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0</a:t>
              </a:r>
              <a:endParaRPr lang="hr-H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Bit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/>
              <a:t>Bit – bi</a:t>
            </a:r>
            <a:r>
              <a:rPr lang="hr-HR" dirty="0"/>
              <a:t>nary</a:t>
            </a:r>
            <a:r>
              <a:rPr lang="hr-HR" b="1" dirty="0"/>
              <a:t> </a:t>
            </a:r>
            <a:r>
              <a:rPr lang="hr-HR" dirty="0"/>
              <a:t>digi</a:t>
            </a:r>
            <a:r>
              <a:rPr lang="hr-HR" b="1" dirty="0"/>
              <a:t>t </a:t>
            </a:r>
            <a:r>
              <a:rPr lang="hr-HR" dirty="0"/>
              <a:t>je naziv za najmanju količinu podataka koja se može zapisati u računalu</a:t>
            </a:r>
            <a:r>
              <a:rPr lang="hr-HR" dirty="0" smtClean="0"/>
              <a:t>. Možemo ga usporediti s prekidačem rasvjete ili prekidačem u računalu. 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Jedan bit može imati dva različita stanja: </a:t>
            </a:r>
          </a:p>
          <a:p>
            <a:r>
              <a:rPr lang="hr-HR" dirty="0" smtClean="0"/>
              <a:t>stanje </a:t>
            </a:r>
            <a:r>
              <a:rPr lang="hr-HR" b="1" dirty="0" smtClean="0"/>
              <a:t>1</a:t>
            </a:r>
            <a:r>
              <a:rPr lang="hr-HR" dirty="0" smtClean="0"/>
              <a:t> – uključeno (propušta struju)</a:t>
            </a:r>
          </a:p>
          <a:p>
            <a:r>
              <a:rPr lang="hr-HR" dirty="0" smtClean="0"/>
              <a:t>stanje </a:t>
            </a:r>
            <a:r>
              <a:rPr lang="hr-HR" b="1" dirty="0" smtClean="0"/>
              <a:t>0</a:t>
            </a:r>
            <a:r>
              <a:rPr lang="hr-HR" dirty="0" smtClean="0"/>
              <a:t> – isključeno (ne propušta struju)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7666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zervirano mjesto sadržaja 9"/>
          <p:cNvSpPr>
            <a:spLocks noGrp="1"/>
          </p:cNvSpPr>
          <p:nvPr>
            <p:ph sz="half" idx="1"/>
          </p:nvPr>
        </p:nvSpPr>
        <p:spPr>
          <a:xfrm>
            <a:off x="838199" y="2754054"/>
            <a:ext cx="5181600" cy="1567543"/>
          </a:xfrm>
        </p:spPr>
        <p:txBody>
          <a:bodyPr/>
          <a:lstStyle/>
          <a:p>
            <a:pPr marL="0" indent="0">
              <a:buNone/>
            </a:pPr>
            <a:r>
              <a:rPr lang="hr-HR" b="1" dirty="0"/>
              <a:t>Dva</a:t>
            </a:r>
            <a:r>
              <a:rPr lang="hr-HR" dirty="0"/>
              <a:t> udružena bita mogu imati </a:t>
            </a:r>
            <a:r>
              <a:rPr lang="hr-HR" b="1" dirty="0"/>
              <a:t>4</a:t>
            </a:r>
            <a:r>
              <a:rPr lang="hr-HR" dirty="0"/>
              <a:t> različita stanja.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Stanja su:</a:t>
            </a:r>
            <a:endParaRPr lang="hr-HR" dirty="0"/>
          </a:p>
        </p:txBody>
      </p:sp>
      <p:sp>
        <p:nvSpPr>
          <p:cNvPr id="11" name="Rezervirano mjesto sadržaja 10"/>
          <p:cNvSpPr>
            <a:spLocks noGrp="1"/>
          </p:cNvSpPr>
          <p:nvPr>
            <p:ph sz="half" idx="2"/>
          </p:nvPr>
        </p:nvSpPr>
        <p:spPr>
          <a:xfrm>
            <a:off x="6379029" y="2754054"/>
            <a:ext cx="5181600" cy="3379259"/>
          </a:xfrm>
        </p:spPr>
        <p:txBody>
          <a:bodyPr/>
          <a:lstStyle/>
          <a:p>
            <a:pPr marL="0" indent="0">
              <a:buNone/>
            </a:pPr>
            <a:r>
              <a:rPr lang="hr-HR" b="1" dirty="0" smtClean="0"/>
              <a:t>Tri</a:t>
            </a:r>
            <a:r>
              <a:rPr lang="hr-HR" dirty="0" smtClean="0"/>
              <a:t> </a:t>
            </a:r>
            <a:r>
              <a:rPr lang="hr-HR" dirty="0"/>
              <a:t>udružena bita mogu imati </a:t>
            </a:r>
            <a:r>
              <a:rPr lang="hr-HR" b="1" dirty="0" smtClean="0"/>
              <a:t>8</a:t>
            </a:r>
            <a:r>
              <a:rPr lang="hr-HR" dirty="0" smtClean="0"/>
              <a:t> </a:t>
            </a:r>
            <a:r>
              <a:rPr lang="hr-HR" dirty="0"/>
              <a:t>različita stanja. </a:t>
            </a:r>
          </a:p>
          <a:p>
            <a:pPr marL="0" indent="0">
              <a:buNone/>
            </a:pPr>
            <a:r>
              <a:rPr lang="hr-HR" dirty="0"/>
              <a:t>Stanja su</a:t>
            </a:r>
            <a:r>
              <a:rPr lang="hr-HR" dirty="0" smtClean="0"/>
              <a:t>: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Udruživanje bitova</a:t>
            </a:r>
            <a:endParaRPr lang="hr-HR" dirty="0"/>
          </a:p>
        </p:txBody>
      </p:sp>
      <p:sp>
        <p:nvSpPr>
          <p:cNvPr id="12" name="Rezervirano mjesto sadržaja 6"/>
          <p:cNvSpPr txBox="1">
            <a:spLocks/>
          </p:cNvSpPr>
          <p:nvPr/>
        </p:nvSpPr>
        <p:spPr>
          <a:xfrm>
            <a:off x="838199" y="1613039"/>
            <a:ext cx="10722430" cy="947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5E6A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5E6A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5E6A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5E6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5E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dirty="0" smtClean="0"/>
              <a:t>Udruživanjem bitova u niz broj mogućih različitih kombinacija se udvostručuje. </a:t>
            </a:r>
            <a:endParaRPr lang="hr-HR" dirty="0" smtClean="0"/>
          </a:p>
        </p:txBody>
      </p:sp>
      <p:grpSp>
        <p:nvGrpSpPr>
          <p:cNvPr id="33" name="Grupa 32"/>
          <p:cNvGrpSpPr/>
          <p:nvPr/>
        </p:nvGrpSpPr>
        <p:grpSpPr>
          <a:xfrm>
            <a:off x="877879" y="4219303"/>
            <a:ext cx="1447310" cy="2017312"/>
            <a:chOff x="877879" y="4161388"/>
            <a:chExt cx="1364291" cy="2075227"/>
          </a:xfrm>
        </p:grpSpPr>
        <p:grpSp>
          <p:nvGrpSpPr>
            <p:cNvPr id="32" name="Grupa 31"/>
            <p:cNvGrpSpPr/>
            <p:nvPr/>
          </p:nvGrpSpPr>
          <p:grpSpPr>
            <a:xfrm>
              <a:off x="915143" y="4161388"/>
              <a:ext cx="1327027" cy="1054587"/>
              <a:chOff x="915143" y="4161388"/>
              <a:chExt cx="1327027" cy="1054587"/>
            </a:xfrm>
          </p:grpSpPr>
          <p:sp>
            <p:nvSpPr>
              <p:cNvPr id="16" name="Pravokutnik 15"/>
              <p:cNvSpPr/>
              <p:nvPr/>
            </p:nvSpPr>
            <p:spPr>
              <a:xfrm>
                <a:off x="915143" y="4161388"/>
                <a:ext cx="550151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hr-HR" sz="2800" b="0" cap="none" spc="0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00</a:t>
                </a:r>
                <a:endParaRPr lang="hr-HR" sz="28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grpSp>
            <p:nvGrpSpPr>
              <p:cNvPr id="21" name="Grupa 20"/>
              <p:cNvGrpSpPr/>
              <p:nvPr/>
            </p:nvGrpSpPr>
            <p:grpSpPr>
              <a:xfrm>
                <a:off x="1465292" y="4188463"/>
                <a:ext cx="776878" cy="388568"/>
                <a:chOff x="8395515" y="4295840"/>
                <a:chExt cx="864299" cy="536485"/>
              </a:xfrm>
            </p:grpSpPr>
            <p:pic>
              <p:nvPicPr>
                <p:cNvPr id="13" name="Slika 12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8395515" y="4318347"/>
                  <a:ext cx="464646" cy="513978"/>
                </a:xfrm>
                <a:prstGeom prst="rect">
                  <a:avLst/>
                </a:prstGeom>
              </p:spPr>
            </p:pic>
            <p:pic>
              <p:nvPicPr>
                <p:cNvPr id="20" name="Slika 19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8780307" y="4295840"/>
                  <a:ext cx="479507" cy="530418"/>
                </a:xfrm>
                <a:prstGeom prst="rect">
                  <a:avLst/>
                </a:prstGeom>
              </p:spPr>
            </p:pic>
          </p:grpSp>
          <p:grpSp>
            <p:nvGrpSpPr>
              <p:cNvPr id="31" name="Grupa 30"/>
              <p:cNvGrpSpPr/>
              <p:nvPr/>
            </p:nvGrpSpPr>
            <p:grpSpPr>
              <a:xfrm>
                <a:off x="915143" y="4692755"/>
                <a:ext cx="1250298" cy="523220"/>
                <a:chOff x="917397" y="4538524"/>
                <a:chExt cx="1250298" cy="523220"/>
              </a:xfrm>
            </p:grpSpPr>
            <p:sp>
              <p:nvSpPr>
                <p:cNvPr id="17" name="Pravokutnik 16"/>
                <p:cNvSpPr/>
                <p:nvPr/>
              </p:nvSpPr>
              <p:spPr>
                <a:xfrm>
                  <a:off x="917397" y="4538524"/>
                  <a:ext cx="550151" cy="52322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hr-HR" sz="2800" b="0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01</a:t>
                  </a:r>
                  <a:endParaRPr lang="hr-HR" sz="2800" b="0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endParaRPr>
                </a:p>
              </p:txBody>
            </p:sp>
            <p:grpSp>
              <p:nvGrpSpPr>
                <p:cNvPr id="28" name="Grupa 27"/>
                <p:cNvGrpSpPr/>
                <p:nvPr/>
              </p:nvGrpSpPr>
              <p:grpSpPr>
                <a:xfrm>
                  <a:off x="1479176" y="4589291"/>
                  <a:ext cx="688519" cy="362456"/>
                  <a:chOff x="6910251" y="4748667"/>
                  <a:chExt cx="688519" cy="362456"/>
                </a:xfrm>
              </p:grpSpPr>
              <p:pic>
                <p:nvPicPr>
                  <p:cNvPr id="22" name="Slika 21"/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6910251" y="4768821"/>
                    <a:ext cx="384031" cy="342302"/>
                  </a:xfrm>
                  <a:prstGeom prst="rect">
                    <a:avLst/>
                  </a:prstGeom>
                </p:spPr>
              </p:pic>
              <p:pic>
                <p:nvPicPr>
                  <p:cNvPr id="24" name="Slika 23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7294282" y="4748667"/>
                    <a:ext cx="304488" cy="343992"/>
                  </a:xfrm>
                  <a:prstGeom prst="rect">
                    <a:avLst/>
                  </a:prstGeom>
                </p:spPr>
              </p:pic>
            </p:grpSp>
          </p:grpSp>
        </p:grpSp>
        <p:grpSp>
          <p:nvGrpSpPr>
            <p:cNvPr id="30" name="Grupa 29"/>
            <p:cNvGrpSpPr/>
            <p:nvPr/>
          </p:nvGrpSpPr>
          <p:grpSpPr>
            <a:xfrm>
              <a:off x="877879" y="5221246"/>
              <a:ext cx="1299013" cy="1015369"/>
              <a:chOff x="903515" y="4975172"/>
              <a:chExt cx="1299013" cy="1015369"/>
            </a:xfrm>
          </p:grpSpPr>
          <p:sp>
            <p:nvSpPr>
              <p:cNvPr id="18" name="Pravokutnik 17"/>
              <p:cNvSpPr/>
              <p:nvPr/>
            </p:nvSpPr>
            <p:spPr>
              <a:xfrm>
                <a:off x="903515" y="4975172"/>
                <a:ext cx="550151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hr-HR" sz="2800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1</a:t>
                </a:r>
                <a:r>
                  <a:rPr lang="hr-HR" sz="2800" b="0" cap="none" spc="0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0</a:t>
                </a:r>
                <a:endParaRPr lang="hr-HR" sz="28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9" name="Pravokutnik 18"/>
              <p:cNvSpPr/>
              <p:nvPr/>
            </p:nvSpPr>
            <p:spPr>
              <a:xfrm>
                <a:off x="915143" y="5467321"/>
                <a:ext cx="550151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hr-HR" sz="2800" dirty="0" smtClean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11</a:t>
                </a:r>
                <a:endParaRPr lang="hr-HR" sz="28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grpSp>
            <p:nvGrpSpPr>
              <p:cNvPr id="29" name="Grupa 28"/>
              <p:cNvGrpSpPr/>
              <p:nvPr/>
            </p:nvGrpSpPr>
            <p:grpSpPr>
              <a:xfrm>
                <a:off x="1512113" y="5064786"/>
                <a:ext cx="690415" cy="343992"/>
                <a:chOff x="9324545" y="4261194"/>
                <a:chExt cx="690415" cy="343992"/>
              </a:xfrm>
            </p:grpSpPr>
            <p:pic>
              <p:nvPicPr>
                <p:cNvPr id="14" name="Slika 1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324545" y="4261194"/>
                  <a:ext cx="304488" cy="343992"/>
                </a:xfrm>
                <a:prstGeom prst="rect">
                  <a:avLst/>
                </a:prstGeom>
              </p:spPr>
            </p:pic>
            <p:pic>
              <p:nvPicPr>
                <p:cNvPr id="23" name="Slika 22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9629033" y="4261194"/>
                  <a:ext cx="385927" cy="343992"/>
                </a:xfrm>
                <a:prstGeom prst="rect">
                  <a:avLst/>
                </a:prstGeom>
              </p:spPr>
            </p:pic>
          </p:grpSp>
          <p:grpSp>
            <p:nvGrpSpPr>
              <p:cNvPr id="27" name="Grupa 26"/>
              <p:cNvGrpSpPr/>
              <p:nvPr/>
            </p:nvGrpSpPr>
            <p:grpSpPr>
              <a:xfrm>
                <a:off x="1517999" y="5540281"/>
                <a:ext cx="643810" cy="348026"/>
                <a:chOff x="9409929" y="5173274"/>
                <a:chExt cx="643810" cy="348026"/>
              </a:xfrm>
            </p:grpSpPr>
            <p:pic>
              <p:nvPicPr>
                <p:cNvPr id="25" name="Slika 24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749251" y="5173274"/>
                  <a:ext cx="304488" cy="343992"/>
                </a:xfrm>
                <a:prstGeom prst="rect">
                  <a:avLst/>
                </a:prstGeom>
              </p:spPr>
            </p:pic>
            <p:pic>
              <p:nvPicPr>
                <p:cNvPr id="26" name="Slika 25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409929" y="5177308"/>
                  <a:ext cx="304488" cy="343992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34" name="Pravokutnik 33"/>
          <p:cNvSpPr/>
          <p:nvPr/>
        </p:nvSpPr>
        <p:spPr>
          <a:xfrm>
            <a:off x="6199414" y="4245622"/>
            <a:ext cx="322716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000, 001, 010, 011, </a:t>
            </a:r>
          </a:p>
          <a:p>
            <a:pPr algn="ctr"/>
            <a:r>
              <a:rPr lang="hr-H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100, 101, 110, 111</a:t>
            </a:r>
            <a:endParaRPr lang="hr-HR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11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831369-DAB2-4A1F-ADBD-48B6ADD58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Četvorke bitova</a:t>
            </a:r>
            <a:endParaRPr lang="hr-HR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90376C-0D9E-493F-BA74-79D94D6BD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14959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Nizom od 4 udružena bita možemo prikazati 16 različitih stanja (kombinacija). Svako od tih stanja predstavlja jedan dekadski broj od 0 do 15. </a:t>
            </a:r>
            <a:endParaRPr lang="hr-HR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52ADA1FA-7777-4780-B4C1-A7714B9E7A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0254" y="2640707"/>
            <a:ext cx="5776627" cy="347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668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Težinske vrijednosti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1339167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Svi bitovi u nizu nemaju istu </a:t>
            </a:r>
            <a:r>
              <a:rPr lang="hr-HR" b="1" dirty="0" smtClean="0"/>
              <a:t>težinsku vrijednost</a:t>
            </a:r>
            <a:r>
              <a:rPr lang="hr-HR" dirty="0" smtClean="0"/>
              <a:t>. Svaki bit ima svoj </a:t>
            </a:r>
            <a:r>
              <a:rPr lang="hr-HR" b="1" dirty="0" smtClean="0"/>
              <a:t>težinski faktor </a:t>
            </a:r>
            <a:r>
              <a:rPr lang="hr-HR" dirty="0" smtClean="0"/>
              <a:t>koji se gledajući sdesna nalijevo za svaki bit u nizu udvostručuje (1,2,4,8,…).</a:t>
            </a:r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2028" y="3258234"/>
            <a:ext cx="7827942" cy="1804572"/>
          </a:xfrm>
          <a:prstGeom prst="rect">
            <a:avLst/>
          </a:prstGeom>
        </p:spPr>
      </p:pic>
      <p:sp>
        <p:nvSpPr>
          <p:cNvPr id="6" name="Rezervirano mjesto sadržaja 2"/>
          <p:cNvSpPr txBox="1">
            <a:spLocks/>
          </p:cNvSpPr>
          <p:nvPr/>
        </p:nvSpPr>
        <p:spPr>
          <a:xfrm>
            <a:off x="838199" y="5525589"/>
            <a:ext cx="10347960" cy="666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5E6A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5E6A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5E6A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5E6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5E6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dirty="0" smtClean="0"/>
              <a:t>Preračunavanjem binarnog zapisa </a:t>
            </a:r>
            <a:r>
              <a:rPr lang="hr-HR" b="1" dirty="0" smtClean="0"/>
              <a:t>1001</a:t>
            </a:r>
            <a:r>
              <a:rPr lang="hr-HR" dirty="0" smtClean="0"/>
              <a:t> dobili smo dekadski broj </a:t>
            </a:r>
            <a:r>
              <a:rPr lang="hr-HR" b="1" dirty="0" smtClean="0"/>
              <a:t>9</a:t>
            </a:r>
            <a:r>
              <a:rPr lang="hr-HR" dirty="0" smtClean="0"/>
              <a:t>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833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1710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222</Words>
  <Application>Microsoft Office PowerPoint</Application>
  <PresentationFormat>Široki zaslon</PresentationFormat>
  <Paragraphs>31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Bitne igre</vt:lpstr>
      <vt:lpstr>Bitna logika računala</vt:lpstr>
      <vt:lpstr>Bit</vt:lpstr>
      <vt:lpstr>Udruživanje bitova</vt:lpstr>
      <vt:lpstr>Četvorke bitova</vt:lpstr>
      <vt:lpstr>Težinske vrijednosti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Željka Knezović</dc:creator>
  <cp:lastModifiedBy>Admin</cp:lastModifiedBy>
  <cp:revision>14</cp:revision>
  <dcterms:created xsi:type="dcterms:W3CDTF">2021-04-08T02:08:44Z</dcterms:created>
  <dcterms:modified xsi:type="dcterms:W3CDTF">2021-08-02T09:10:42Z</dcterms:modified>
</cp:coreProperties>
</file>