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8"/>
  </p:notesMasterIdLst>
  <p:sldIdLst>
    <p:sldId id="256" r:id="rId2"/>
    <p:sldId id="266" r:id="rId3"/>
    <p:sldId id="258" r:id="rId4"/>
    <p:sldId id="257" r:id="rId5"/>
    <p:sldId id="265" r:id="rId6"/>
    <p:sldId id="259" r:id="rId7"/>
  </p:sldIdLst>
  <p:sldSz cx="9144000" cy="5143500" type="screen16x9"/>
  <p:notesSz cx="6858000" cy="9144000"/>
  <p:embeddedFontLst>
    <p:embeddedFont>
      <p:font typeface="Titillium Web Light" panose="020B0604020202020204" charset="0"/>
      <p:regular r:id="rId9"/>
      <p:bold r:id="rId10"/>
      <p:italic r:id="rId11"/>
      <p:boldItalic r:id="rId12"/>
    </p:embeddedFont>
    <p:embeddedFont>
      <p:font typeface="Titillium Web" panose="020B060402020202020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660"/>
  </p:normalViewPr>
  <p:slideViewPr>
    <p:cSldViewPr snapToGrid="0">
      <p:cViewPr>
        <p:scale>
          <a:sx n="100" d="100"/>
          <a:sy n="100" d="100"/>
        </p:scale>
        <p:origin x="-979" y="-259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9242685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" name="Google Shape;3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13aa7d3d529_5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Google Shape;46;g13aa7d3d529_5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13aa7d3d529_5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" name="Google Shape;38;g13aa7d3d529_5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13aa7d3d529_5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" name="Google Shape;38;g13aa7d3d529_5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9518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3aa7d3d529_5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13aa7d3d529_5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-8975"/>
            <a:ext cx="144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1152825" y="4480300"/>
            <a:ext cx="7984800" cy="168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  <p:pic>
        <p:nvPicPr>
          <p:cNvPr id="12" name="Google Shape;12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351300" y="4640000"/>
            <a:ext cx="1649700" cy="33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2814" y="4660625"/>
            <a:ext cx="680904" cy="33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 xmlns="">
        <p15:guide id="1" pos="720">
          <p15:clr>
            <a:srgbClr val="FA7B17"/>
          </p15:clr>
        </p15:guide>
        <p15:guide id="2" pos="1440">
          <p15:clr>
            <a:srgbClr val="FA7B17"/>
          </p15:clr>
        </p15:guide>
        <p15:guide id="3" pos="2160">
          <p15:clr>
            <a:srgbClr val="FA7B17"/>
          </p15:clr>
        </p15:guide>
        <p15:guide id="4" pos="2880">
          <p15:clr>
            <a:srgbClr val="FA7B17"/>
          </p15:clr>
        </p15:guide>
        <p15:guide id="5" pos="3600">
          <p15:clr>
            <a:srgbClr val="FA7B17"/>
          </p15:clr>
        </p15:guide>
        <p15:guide id="6" pos="4320">
          <p15:clr>
            <a:srgbClr val="FA7B17"/>
          </p15:clr>
        </p15:guide>
        <p15:guide id="7" pos="5040">
          <p15:clr>
            <a:srgbClr val="FA7B17"/>
          </p15:clr>
        </p15:guide>
        <p15:guide id="8" orient="horz" pos="141">
          <p15:clr>
            <a:srgbClr val="FA7B17"/>
          </p15:clr>
        </p15:guide>
        <p15:guide id="9" orient="horz" pos="282">
          <p15:clr>
            <a:srgbClr val="FA7B17"/>
          </p15:clr>
        </p15:guide>
        <p15:guide id="10" orient="horz" pos="423">
          <p15:clr>
            <a:srgbClr val="FA7B17"/>
          </p15:clr>
        </p15:guide>
        <p15:guide id="11" orient="horz" pos="564">
          <p15:clr>
            <a:srgbClr val="FA7B17"/>
          </p15:clr>
        </p15:guide>
        <p15:guide id="12" orient="horz" pos="704">
          <p15:clr>
            <a:srgbClr val="FA7B17"/>
          </p15:clr>
        </p15:guide>
        <p15:guide id="13" orient="horz" pos="845">
          <p15:clr>
            <a:srgbClr val="FA7B17"/>
          </p15:clr>
        </p15:guide>
        <p15:guide id="14" orient="horz" pos="986">
          <p15:clr>
            <a:srgbClr val="FA7B17"/>
          </p15:clr>
        </p15:guide>
        <p15:guide id="15" orient="horz" pos="1127">
          <p15:clr>
            <a:srgbClr val="FA7B17"/>
          </p15:clr>
        </p15:guide>
        <p15:guide id="16" orient="horz" pos="1268">
          <p15:clr>
            <a:srgbClr val="FA7B17"/>
          </p15:clr>
        </p15:guide>
        <p15:guide id="17" orient="horz" pos="1409">
          <p15:clr>
            <a:srgbClr val="FA7B17"/>
          </p15:clr>
        </p15:guide>
        <p15:guide id="18" orient="horz" pos="1550">
          <p15:clr>
            <a:srgbClr val="FA7B17"/>
          </p15:clr>
        </p15:guide>
        <p15:guide id="19" orient="horz" pos="1691">
          <p15:clr>
            <a:srgbClr val="FA7B17"/>
          </p15:clr>
        </p15:guide>
        <p15:guide id="20" orient="horz" pos="1832">
          <p15:clr>
            <a:srgbClr val="FA7B17"/>
          </p15:clr>
        </p15:guide>
        <p15:guide id="21" orient="horz" pos="1973">
          <p15:clr>
            <a:srgbClr val="FA7B17"/>
          </p15:clr>
        </p15:guide>
        <p15:guide id="22" orient="horz" pos="2113">
          <p15:clr>
            <a:srgbClr val="FA7B17"/>
          </p15:clr>
        </p15:guide>
        <p15:guide id="23" orient="horz" pos="2254">
          <p15:clr>
            <a:srgbClr val="FA7B17"/>
          </p15:clr>
        </p15:guide>
        <p15:guide id="24" orient="horz" pos="2395">
          <p15:clr>
            <a:srgbClr val="FA7B17"/>
          </p15:clr>
        </p15:guide>
        <p15:guide id="25" orient="horz" pos="2536">
          <p15:clr>
            <a:srgbClr val="FA7B17"/>
          </p15:clr>
        </p15:guide>
        <p15:guide id="26" orient="horz" pos="2677">
          <p15:clr>
            <a:srgbClr val="FA7B17"/>
          </p15:clr>
        </p15:guide>
        <p15:guide id="27" orient="horz" pos="2818">
          <p15:clr>
            <a:srgbClr val="FA7B17"/>
          </p15:clr>
        </p15:guide>
        <p15:guide id="28" orient="horz" pos="2959">
          <p15:clr>
            <a:srgbClr val="FA7B17"/>
          </p15:clr>
        </p15:guide>
        <p15:guide id="29" orient="horz" pos="3100">
          <p15:clr>
            <a:srgbClr val="FA7B17"/>
          </p15:clr>
        </p15:guide>
        <p15:guide id="30" orient="horz" pos="3238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1">
    <p:bg>
      <p:bgPr>
        <a:solidFill>
          <a:schemeClr val="accent4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-8975"/>
            <a:ext cx="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" name="Google Shape;16;p3"/>
          <p:cNvCxnSpPr/>
          <p:nvPr/>
        </p:nvCxnSpPr>
        <p:spPr>
          <a:xfrm>
            <a:off x="1152825" y="4480300"/>
            <a:ext cx="7984800" cy="168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17" name="Google Shape;17;p3"/>
          <p:cNvSpPr/>
          <p:nvPr/>
        </p:nvSpPr>
        <p:spPr>
          <a:xfrm>
            <a:off x="7666200" y="4640000"/>
            <a:ext cx="334800" cy="334800"/>
          </a:xfrm>
          <a:prstGeom prst="star4">
            <a:avLst>
              <a:gd name="adj" fmla="val 20713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100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‹#›</a:t>
            </a:fld>
            <a:endParaRPr sz="1100">
              <a:solidFill>
                <a:schemeClr val="accen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8" name="Google Shape;18;p3"/>
          <p:cNvSpPr txBox="1"/>
          <p:nvPr/>
        </p:nvSpPr>
        <p:spPr>
          <a:xfrm>
            <a:off x="1152825" y="4722800"/>
            <a:ext cx="28023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LEAD-Online </a:t>
            </a:r>
            <a:r>
              <a:rPr lang="en-GB" sz="1100">
                <a:solidFill>
                  <a:schemeClr val="lt2"/>
                </a:solidFill>
                <a:latin typeface="Titillium Web"/>
                <a:ea typeface="Titillium Web"/>
                <a:cs typeface="Titillium Web"/>
                <a:sym typeface="Titillium Web"/>
              </a:rPr>
              <a:t>✦</a:t>
            </a:r>
            <a:r>
              <a:rPr lang="en-GB" sz="11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Fill in this info | 101049379</a:t>
            </a:r>
            <a:endParaRPr sz="11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="">
        <p15:guide id="1" pos="720">
          <p15:clr>
            <a:srgbClr val="FA7B17"/>
          </p15:clr>
        </p15:guide>
        <p15:guide id="2" pos="1440">
          <p15:clr>
            <a:srgbClr val="FA7B17"/>
          </p15:clr>
        </p15:guide>
        <p15:guide id="3" pos="2160">
          <p15:clr>
            <a:srgbClr val="FA7B17"/>
          </p15:clr>
        </p15:guide>
        <p15:guide id="4" pos="2880">
          <p15:clr>
            <a:srgbClr val="FA7B17"/>
          </p15:clr>
        </p15:guide>
        <p15:guide id="5" pos="3600">
          <p15:clr>
            <a:srgbClr val="FA7B17"/>
          </p15:clr>
        </p15:guide>
        <p15:guide id="6" pos="4320">
          <p15:clr>
            <a:srgbClr val="FA7B17"/>
          </p15:clr>
        </p15:guide>
        <p15:guide id="7" pos="5040">
          <p15:clr>
            <a:srgbClr val="FA7B17"/>
          </p15:clr>
        </p15:guide>
        <p15:guide id="8" orient="horz" pos="141">
          <p15:clr>
            <a:srgbClr val="FA7B17"/>
          </p15:clr>
        </p15:guide>
        <p15:guide id="9" orient="horz" pos="282">
          <p15:clr>
            <a:srgbClr val="FA7B17"/>
          </p15:clr>
        </p15:guide>
        <p15:guide id="10" orient="horz" pos="423">
          <p15:clr>
            <a:srgbClr val="FA7B17"/>
          </p15:clr>
        </p15:guide>
        <p15:guide id="11" orient="horz" pos="564">
          <p15:clr>
            <a:srgbClr val="FA7B17"/>
          </p15:clr>
        </p15:guide>
        <p15:guide id="12" orient="horz" pos="704">
          <p15:clr>
            <a:srgbClr val="FA7B17"/>
          </p15:clr>
        </p15:guide>
        <p15:guide id="13" orient="horz" pos="845">
          <p15:clr>
            <a:srgbClr val="FA7B17"/>
          </p15:clr>
        </p15:guide>
        <p15:guide id="14" orient="horz" pos="986">
          <p15:clr>
            <a:srgbClr val="FA7B17"/>
          </p15:clr>
        </p15:guide>
        <p15:guide id="15" orient="horz" pos="1127">
          <p15:clr>
            <a:srgbClr val="FA7B17"/>
          </p15:clr>
        </p15:guide>
        <p15:guide id="16" orient="horz" pos="1268">
          <p15:clr>
            <a:srgbClr val="FA7B17"/>
          </p15:clr>
        </p15:guide>
        <p15:guide id="17" orient="horz" pos="1409">
          <p15:clr>
            <a:srgbClr val="FA7B17"/>
          </p15:clr>
        </p15:guide>
        <p15:guide id="18" orient="horz" pos="1550">
          <p15:clr>
            <a:srgbClr val="FA7B17"/>
          </p15:clr>
        </p15:guide>
        <p15:guide id="19" orient="horz" pos="1691">
          <p15:clr>
            <a:srgbClr val="FA7B17"/>
          </p15:clr>
        </p15:guide>
        <p15:guide id="20" orient="horz" pos="1832">
          <p15:clr>
            <a:srgbClr val="FA7B17"/>
          </p15:clr>
        </p15:guide>
        <p15:guide id="21" orient="horz" pos="1973">
          <p15:clr>
            <a:srgbClr val="FA7B17"/>
          </p15:clr>
        </p15:guide>
        <p15:guide id="22" orient="horz" pos="2113">
          <p15:clr>
            <a:srgbClr val="FA7B17"/>
          </p15:clr>
        </p15:guide>
        <p15:guide id="23" orient="horz" pos="2254">
          <p15:clr>
            <a:srgbClr val="FA7B17"/>
          </p15:clr>
        </p15:guide>
        <p15:guide id="24" orient="horz" pos="2395">
          <p15:clr>
            <a:srgbClr val="FA7B17"/>
          </p15:clr>
        </p15:guide>
        <p15:guide id="25" orient="horz" pos="2536">
          <p15:clr>
            <a:srgbClr val="FA7B17"/>
          </p15:clr>
        </p15:guide>
        <p15:guide id="26" orient="horz" pos="2677">
          <p15:clr>
            <a:srgbClr val="FA7B17"/>
          </p15:clr>
        </p15:guide>
        <p15:guide id="27" orient="horz" pos="2818">
          <p15:clr>
            <a:srgbClr val="FA7B17"/>
          </p15:clr>
        </p15:guide>
        <p15:guide id="28" orient="horz" pos="2959">
          <p15:clr>
            <a:srgbClr val="FA7B17"/>
          </p15:clr>
        </p15:guide>
        <p15:guide id="29" orient="horz" pos="3100">
          <p15:clr>
            <a:srgbClr val="FA7B17"/>
          </p15:clr>
        </p15:guide>
        <p15:guide id="30" orient="horz" pos="3238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1">
  <p:cSld name="TITLE_1_1">
    <p:bg>
      <p:bgPr>
        <a:solidFill>
          <a:schemeClr val="accent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-8975"/>
            <a:ext cx="144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1" name="Google Shape;21;p4"/>
          <p:cNvCxnSpPr/>
          <p:nvPr/>
        </p:nvCxnSpPr>
        <p:spPr>
          <a:xfrm>
            <a:off x="1152825" y="4480300"/>
            <a:ext cx="7984800" cy="168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22" name="Google Shape;22;p4"/>
          <p:cNvSpPr/>
          <p:nvPr/>
        </p:nvSpPr>
        <p:spPr>
          <a:xfrm>
            <a:off x="7666200" y="4640000"/>
            <a:ext cx="334800" cy="334800"/>
          </a:xfrm>
          <a:prstGeom prst="star4">
            <a:avLst>
              <a:gd name="adj" fmla="val 20713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1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‹#›</a:t>
            </a:fld>
            <a:endParaRPr sz="11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52814" y="4660625"/>
            <a:ext cx="680904" cy="33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 xmlns="">
        <p15:guide id="1" pos="720">
          <p15:clr>
            <a:srgbClr val="FA7B17"/>
          </p15:clr>
        </p15:guide>
        <p15:guide id="2" pos="1440">
          <p15:clr>
            <a:srgbClr val="FA7B17"/>
          </p15:clr>
        </p15:guide>
        <p15:guide id="3" pos="2160">
          <p15:clr>
            <a:srgbClr val="FA7B17"/>
          </p15:clr>
        </p15:guide>
        <p15:guide id="4" pos="2880">
          <p15:clr>
            <a:srgbClr val="FA7B17"/>
          </p15:clr>
        </p15:guide>
        <p15:guide id="5" pos="3600">
          <p15:clr>
            <a:srgbClr val="FA7B17"/>
          </p15:clr>
        </p15:guide>
        <p15:guide id="6" pos="4320">
          <p15:clr>
            <a:srgbClr val="FA7B17"/>
          </p15:clr>
        </p15:guide>
        <p15:guide id="7" pos="5040">
          <p15:clr>
            <a:srgbClr val="FA7B17"/>
          </p15:clr>
        </p15:guide>
        <p15:guide id="8" orient="horz" pos="141">
          <p15:clr>
            <a:srgbClr val="FA7B17"/>
          </p15:clr>
        </p15:guide>
        <p15:guide id="9" orient="horz" pos="282">
          <p15:clr>
            <a:srgbClr val="FA7B17"/>
          </p15:clr>
        </p15:guide>
        <p15:guide id="10" orient="horz" pos="423">
          <p15:clr>
            <a:srgbClr val="FA7B17"/>
          </p15:clr>
        </p15:guide>
        <p15:guide id="11" orient="horz" pos="564">
          <p15:clr>
            <a:srgbClr val="FA7B17"/>
          </p15:clr>
        </p15:guide>
        <p15:guide id="12" orient="horz" pos="704">
          <p15:clr>
            <a:srgbClr val="FA7B17"/>
          </p15:clr>
        </p15:guide>
        <p15:guide id="13" orient="horz" pos="845">
          <p15:clr>
            <a:srgbClr val="FA7B17"/>
          </p15:clr>
        </p15:guide>
        <p15:guide id="14" orient="horz" pos="986">
          <p15:clr>
            <a:srgbClr val="FA7B17"/>
          </p15:clr>
        </p15:guide>
        <p15:guide id="15" orient="horz" pos="1127">
          <p15:clr>
            <a:srgbClr val="FA7B17"/>
          </p15:clr>
        </p15:guide>
        <p15:guide id="16" orient="horz" pos="1268">
          <p15:clr>
            <a:srgbClr val="FA7B17"/>
          </p15:clr>
        </p15:guide>
        <p15:guide id="17" orient="horz" pos="1409">
          <p15:clr>
            <a:srgbClr val="FA7B17"/>
          </p15:clr>
        </p15:guide>
        <p15:guide id="18" orient="horz" pos="1550">
          <p15:clr>
            <a:srgbClr val="FA7B17"/>
          </p15:clr>
        </p15:guide>
        <p15:guide id="19" orient="horz" pos="1691">
          <p15:clr>
            <a:srgbClr val="FA7B17"/>
          </p15:clr>
        </p15:guide>
        <p15:guide id="20" orient="horz" pos="1832">
          <p15:clr>
            <a:srgbClr val="FA7B17"/>
          </p15:clr>
        </p15:guide>
        <p15:guide id="21" orient="horz" pos="1973">
          <p15:clr>
            <a:srgbClr val="FA7B17"/>
          </p15:clr>
        </p15:guide>
        <p15:guide id="22" orient="horz" pos="2113">
          <p15:clr>
            <a:srgbClr val="FA7B17"/>
          </p15:clr>
        </p15:guide>
        <p15:guide id="23" orient="horz" pos="2254">
          <p15:clr>
            <a:srgbClr val="FA7B17"/>
          </p15:clr>
        </p15:guide>
        <p15:guide id="24" orient="horz" pos="2395">
          <p15:clr>
            <a:srgbClr val="FA7B17"/>
          </p15:clr>
        </p15:guide>
        <p15:guide id="25" orient="horz" pos="2536">
          <p15:clr>
            <a:srgbClr val="FA7B17"/>
          </p15:clr>
        </p15:guide>
        <p15:guide id="26" orient="horz" pos="2677">
          <p15:clr>
            <a:srgbClr val="FA7B17"/>
          </p15:clr>
        </p15:guide>
        <p15:guide id="27" orient="horz" pos="2818">
          <p15:clr>
            <a:srgbClr val="FA7B17"/>
          </p15:clr>
        </p15:guide>
        <p15:guide id="28" orient="horz" pos="2959">
          <p15:clr>
            <a:srgbClr val="FA7B17"/>
          </p15:clr>
        </p15:guide>
        <p15:guide id="29" orient="horz" pos="3100">
          <p15:clr>
            <a:srgbClr val="FA7B17"/>
          </p15:clr>
        </p15:guide>
        <p15:guide id="30" orient="horz" pos="3238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1 1">
  <p:cSld name="TITLE_1_1_1">
    <p:bg>
      <p:bgPr>
        <a:solidFill>
          <a:schemeClr val="accent3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52825" y="4660625"/>
            <a:ext cx="680904" cy="33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5"/>
          <p:cNvSpPr/>
          <p:nvPr/>
        </p:nvSpPr>
        <p:spPr>
          <a:xfrm>
            <a:off x="0" y="-8975"/>
            <a:ext cx="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7" name="Google Shape;27;p5"/>
          <p:cNvCxnSpPr/>
          <p:nvPr/>
        </p:nvCxnSpPr>
        <p:spPr>
          <a:xfrm>
            <a:off x="1152825" y="4480300"/>
            <a:ext cx="7984800" cy="16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28" name="Google Shape;28;p5"/>
          <p:cNvSpPr/>
          <p:nvPr/>
        </p:nvSpPr>
        <p:spPr>
          <a:xfrm>
            <a:off x="7666200" y="4640000"/>
            <a:ext cx="334800" cy="334800"/>
          </a:xfrm>
          <a:prstGeom prst="star4">
            <a:avLst>
              <a:gd name="adj" fmla="val 2071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1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‹#›</a:t>
            </a:fld>
            <a:endParaRPr sz="11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="">
        <p15:guide id="1" pos="720">
          <p15:clr>
            <a:srgbClr val="FA7B17"/>
          </p15:clr>
        </p15:guide>
        <p15:guide id="2" pos="1440">
          <p15:clr>
            <a:srgbClr val="FA7B17"/>
          </p15:clr>
        </p15:guide>
        <p15:guide id="3" pos="2160">
          <p15:clr>
            <a:srgbClr val="FA7B17"/>
          </p15:clr>
        </p15:guide>
        <p15:guide id="4" pos="2880">
          <p15:clr>
            <a:srgbClr val="FA7B17"/>
          </p15:clr>
        </p15:guide>
        <p15:guide id="5" pos="3600">
          <p15:clr>
            <a:srgbClr val="FA7B17"/>
          </p15:clr>
        </p15:guide>
        <p15:guide id="6" pos="4320">
          <p15:clr>
            <a:srgbClr val="FA7B17"/>
          </p15:clr>
        </p15:guide>
        <p15:guide id="7" pos="5040">
          <p15:clr>
            <a:srgbClr val="FA7B17"/>
          </p15:clr>
        </p15:guide>
        <p15:guide id="8" orient="horz" pos="141">
          <p15:clr>
            <a:srgbClr val="FA7B17"/>
          </p15:clr>
        </p15:guide>
        <p15:guide id="9" orient="horz" pos="282">
          <p15:clr>
            <a:srgbClr val="FA7B17"/>
          </p15:clr>
        </p15:guide>
        <p15:guide id="10" orient="horz" pos="423">
          <p15:clr>
            <a:srgbClr val="FA7B17"/>
          </p15:clr>
        </p15:guide>
        <p15:guide id="11" orient="horz" pos="564">
          <p15:clr>
            <a:srgbClr val="FA7B17"/>
          </p15:clr>
        </p15:guide>
        <p15:guide id="12" orient="horz" pos="704">
          <p15:clr>
            <a:srgbClr val="FA7B17"/>
          </p15:clr>
        </p15:guide>
        <p15:guide id="13" orient="horz" pos="845">
          <p15:clr>
            <a:srgbClr val="FA7B17"/>
          </p15:clr>
        </p15:guide>
        <p15:guide id="14" orient="horz" pos="986">
          <p15:clr>
            <a:srgbClr val="FA7B17"/>
          </p15:clr>
        </p15:guide>
        <p15:guide id="15" orient="horz" pos="1127">
          <p15:clr>
            <a:srgbClr val="FA7B17"/>
          </p15:clr>
        </p15:guide>
        <p15:guide id="16" orient="horz" pos="1268">
          <p15:clr>
            <a:srgbClr val="FA7B17"/>
          </p15:clr>
        </p15:guide>
        <p15:guide id="17" orient="horz" pos="1409">
          <p15:clr>
            <a:srgbClr val="FA7B17"/>
          </p15:clr>
        </p15:guide>
        <p15:guide id="18" orient="horz" pos="1550">
          <p15:clr>
            <a:srgbClr val="FA7B17"/>
          </p15:clr>
        </p15:guide>
        <p15:guide id="19" orient="horz" pos="1691">
          <p15:clr>
            <a:srgbClr val="FA7B17"/>
          </p15:clr>
        </p15:guide>
        <p15:guide id="20" orient="horz" pos="1832">
          <p15:clr>
            <a:srgbClr val="FA7B17"/>
          </p15:clr>
        </p15:guide>
        <p15:guide id="21" orient="horz" pos="1973">
          <p15:clr>
            <a:srgbClr val="FA7B17"/>
          </p15:clr>
        </p15:guide>
        <p15:guide id="22" orient="horz" pos="2113">
          <p15:clr>
            <a:srgbClr val="FA7B17"/>
          </p15:clr>
        </p15:guide>
        <p15:guide id="23" orient="horz" pos="2254">
          <p15:clr>
            <a:srgbClr val="FA7B17"/>
          </p15:clr>
        </p15:guide>
        <p15:guide id="24" orient="horz" pos="2395">
          <p15:clr>
            <a:srgbClr val="FA7B17"/>
          </p15:clr>
        </p15:guide>
        <p15:guide id="25" orient="horz" pos="2536">
          <p15:clr>
            <a:srgbClr val="FA7B17"/>
          </p15:clr>
        </p15:guide>
        <p15:guide id="26" orient="horz" pos="2677">
          <p15:clr>
            <a:srgbClr val="FA7B17"/>
          </p15:clr>
        </p15:guide>
        <p15:guide id="27" orient="horz" pos="2818">
          <p15:clr>
            <a:srgbClr val="FA7B17"/>
          </p15:clr>
        </p15:guide>
        <p15:guide id="28" orient="horz" pos="2959">
          <p15:clr>
            <a:srgbClr val="FA7B17"/>
          </p15:clr>
        </p15:guide>
        <p15:guide id="29" orient="horz" pos="3100">
          <p15:clr>
            <a:srgbClr val="FA7B17"/>
          </p15:clr>
        </p15:guide>
        <p15:guide id="30" orient="horz" pos="3238">
          <p15:clr>
            <a:srgbClr val="FA7B17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Titillium Web"/>
              <a:buNone/>
              <a:defRPr sz="2800" b="1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illium Web"/>
              <a:buNone/>
              <a:defRPr sz="2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illium Web"/>
              <a:buNone/>
              <a:defRPr sz="2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illium Web"/>
              <a:buNone/>
              <a:defRPr sz="2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illium Web"/>
              <a:buNone/>
              <a:defRPr sz="2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illium Web"/>
              <a:buNone/>
              <a:defRPr sz="2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illium Web"/>
              <a:buNone/>
              <a:defRPr sz="2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illium Web"/>
              <a:buNone/>
              <a:defRPr sz="2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illium Web"/>
              <a:buNone/>
              <a:defRPr sz="2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itillium Web"/>
              <a:buChar char="●"/>
              <a:defRPr sz="18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○"/>
              <a:defRPr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■"/>
              <a:defRPr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●"/>
              <a:defRPr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○"/>
              <a:defRPr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■"/>
              <a:defRPr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●"/>
              <a:defRPr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○"/>
              <a:defRPr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■"/>
              <a:defRPr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/>
        </p:nvSpPr>
        <p:spPr>
          <a:xfrm>
            <a:off x="845820" y="588445"/>
            <a:ext cx="6484620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600" dirty="0" smtClean="0">
                <a:solidFill>
                  <a:schemeClr val="accent3"/>
                </a:solidFill>
                <a:latin typeface="Titillium Web"/>
                <a:ea typeface="Titillium Web"/>
                <a:cs typeface="Titillium Web"/>
                <a:sym typeface="Titillium Web"/>
              </a:rPr>
              <a:t>LEAD-Online projekt</a:t>
            </a:r>
            <a:endParaRPr sz="3600" b="1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5" name="Google Shape;35;p6"/>
          <p:cNvSpPr txBox="1"/>
          <p:nvPr/>
        </p:nvSpPr>
        <p:spPr>
          <a:xfrm>
            <a:off x="556260" y="1522650"/>
            <a:ext cx="7795260" cy="2412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accent3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Projekt LEAD-Online (</a:t>
            </a:r>
            <a:r>
              <a:rPr lang="en-GB" sz="1600" i="1" dirty="0" smtClean="0">
                <a:solidFill>
                  <a:schemeClr val="accent3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Learn, Engage, Act: Digital Tools to Prevent and Counter Online Hate Speech</a:t>
            </a:r>
            <a:r>
              <a:rPr lang="hr-HR" sz="1600" dirty="0" smtClean="0">
                <a:solidFill>
                  <a:schemeClr val="accent3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) bavi se potrebom za </a:t>
            </a:r>
            <a:r>
              <a:rPr lang="hr-HR" sz="1600" b="1" dirty="0" smtClean="0">
                <a:solidFill>
                  <a:schemeClr val="accent3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jačanjem kritičkog mišljenja </a:t>
            </a:r>
            <a:r>
              <a:rPr lang="hr-HR" sz="1600" dirty="0" smtClean="0">
                <a:solidFill>
                  <a:schemeClr val="accent3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i </a:t>
            </a:r>
            <a:r>
              <a:rPr lang="hr-HR" sz="1600" b="1" dirty="0" smtClean="0">
                <a:solidFill>
                  <a:schemeClr val="accent3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vještina digitalne </a:t>
            </a:r>
            <a:r>
              <a:rPr lang="hr-HR" sz="1600" dirty="0" smtClean="0">
                <a:solidFill>
                  <a:schemeClr val="accent3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i </a:t>
            </a:r>
            <a:r>
              <a:rPr lang="hr-HR" sz="1600" b="1" dirty="0" smtClean="0">
                <a:solidFill>
                  <a:schemeClr val="accent3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medijske</a:t>
            </a:r>
            <a:r>
              <a:rPr lang="hr-HR" sz="1600" dirty="0" smtClean="0">
                <a:solidFill>
                  <a:schemeClr val="accent3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 </a:t>
            </a:r>
            <a:r>
              <a:rPr lang="hr-HR" sz="1600" b="1" dirty="0" smtClean="0">
                <a:solidFill>
                  <a:schemeClr val="accent3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pismenosti</a:t>
            </a:r>
            <a:r>
              <a:rPr lang="hr-HR" sz="1600" dirty="0" smtClean="0">
                <a:solidFill>
                  <a:schemeClr val="accent3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 kod mladih ljudi, što je uzročno povezano s niskim razinama izvještavanja i “normalizacijom” internetskog govora </a:t>
            </a:r>
            <a:r>
              <a:rPr lang="en-GB" sz="1600" dirty="0" smtClean="0">
                <a:solidFill>
                  <a:schemeClr val="accent3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mržnje (OGM). </a:t>
            </a:r>
            <a:endParaRPr lang="hr-HR" sz="1600" dirty="0" smtClean="0">
              <a:solidFill>
                <a:schemeClr val="accent3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r-HR" sz="1600" dirty="0">
              <a:solidFill>
                <a:schemeClr val="accent3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chemeClr val="accent3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Projekt će osnažiti mlade, nastavnike, medije i aktiviste na društvenim mrežama u 7 zemalja (</a:t>
            </a:r>
            <a:r>
              <a:rPr lang="hr-HR" sz="1600" dirty="0" smtClean="0">
                <a:solidFill>
                  <a:schemeClr val="accent3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Austrija, Bugarska</a:t>
            </a:r>
            <a:r>
              <a:rPr lang="hr-HR" sz="1600" dirty="0">
                <a:solidFill>
                  <a:schemeClr val="accent3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, Cipar, Hrvatska, Italija, Grčka, Rumunjska) da postanu nositelji promjena obučavajući ih </a:t>
            </a:r>
            <a:r>
              <a:rPr lang="hr-HR" sz="1600" dirty="0" smtClean="0">
                <a:solidFill>
                  <a:schemeClr val="accent3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da prepoznaju </a:t>
            </a:r>
            <a:r>
              <a:rPr lang="hr-HR" sz="1600" dirty="0">
                <a:solidFill>
                  <a:schemeClr val="accent3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diskurse mržnje i temeljne oblike </a:t>
            </a:r>
            <a:r>
              <a:rPr lang="hr-HR" sz="1600" b="1" dirty="0">
                <a:solidFill>
                  <a:schemeClr val="accent3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netolerancije</a:t>
            </a:r>
            <a:r>
              <a:rPr lang="hr-HR" sz="1600" dirty="0">
                <a:solidFill>
                  <a:schemeClr val="accent3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, </a:t>
            </a:r>
            <a:r>
              <a:rPr lang="hr-HR" sz="1600" b="1" dirty="0">
                <a:solidFill>
                  <a:schemeClr val="accent3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predrasuda</a:t>
            </a:r>
            <a:r>
              <a:rPr lang="hr-HR" sz="1600" dirty="0">
                <a:solidFill>
                  <a:schemeClr val="accent3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 i </a:t>
            </a:r>
            <a:r>
              <a:rPr lang="hr-HR" sz="1600" b="1" dirty="0" smtClean="0">
                <a:solidFill>
                  <a:schemeClr val="accent3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diskriminacije</a:t>
            </a:r>
          </a:p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endParaRPr sz="1600" dirty="0">
              <a:solidFill>
                <a:schemeClr val="dk1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905" y="4438343"/>
            <a:ext cx="807880" cy="8078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200534" y="452598"/>
            <a:ext cx="5511673" cy="3957389"/>
            <a:chOff x="-1961" y="1178"/>
            <a:chExt cx="23682" cy="12792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9" y="5675"/>
              <a:ext cx="19320" cy="8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61" y="1178"/>
              <a:ext cx="23682" cy="7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Google Shape;40;p7"/>
          <p:cNvSpPr txBox="1"/>
          <p:nvPr/>
        </p:nvSpPr>
        <p:spPr>
          <a:xfrm>
            <a:off x="5250180" y="1007116"/>
            <a:ext cx="3573780" cy="2982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0000" bIns="0" anchor="t" anchorCtr="0">
            <a:spAutoFit/>
          </a:bodyPr>
          <a:lstStyle/>
          <a:p>
            <a:pPr marL="171450" lvl="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Hate Out! igra je </a:t>
            </a:r>
            <a:r>
              <a:rPr lang="en-US" sz="1200" b="1" dirty="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interaktivni</a:t>
            </a:r>
            <a:r>
              <a:rPr lang="en-US" sz="1200" dirty="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 online obrazovni </a:t>
            </a:r>
            <a:r>
              <a:rPr lang="en-US" sz="1200" b="1" dirty="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alat</a:t>
            </a:r>
            <a:r>
              <a:rPr lang="en-US" sz="1200" dirty="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 koji je razvijen u kontekstu projekta LEAD-Online i namijenjen je </a:t>
            </a:r>
            <a:r>
              <a:rPr lang="en-US" sz="1200" dirty="0" smtClean="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uglavnom</a:t>
            </a:r>
            <a:r>
              <a:rPr lang="hr-HR" sz="1200" dirty="0" smtClean="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 </a:t>
            </a:r>
            <a:r>
              <a:rPr lang="en-US" sz="1200" dirty="0" smtClean="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srednjoškolcima </a:t>
            </a:r>
            <a:r>
              <a:rPr lang="en-US" sz="1200" dirty="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od 14 do 19 </a:t>
            </a:r>
            <a:r>
              <a:rPr lang="hr-HR" sz="1200" dirty="0" smtClean="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godina</a:t>
            </a:r>
          </a:p>
          <a:p>
            <a:pPr marL="171450" lvl="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1200" dirty="0" smtClean="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Igrač</a:t>
            </a:r>
            <a:r>
              <a:rPr lang="vi-VN" sz="1200" dirty="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, kao korisnik-učenik, preuzima ulogu </a:t>
            </a:r>
            <a:r>
              <a:rPr lang="vi-VN" sz="1200" b="1" dirty="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graditelja zajednice </a:t>
            </a:r>
            <a:r>
              <a:rPr lang="vi-VN" sz="1200" dirty="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i sudjeluje u scenarijima igre u kojima se događaju incidenti govora mržnje. Ovisno o njihovim akcijama protiv zlonamjernog upada govora i djela mržnje, veze zajednice će biti </a:t>
            </a:r>
            <a:r>
              <a:rPr lang="vi-VN" sz="1200" b="1" dirty="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ojačane</a:t>
            </a:r>
            <a:r>
              <a:rPr lang="vi-VN" sz="1200" dirty="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 ili </a:t>
            </a:r>
            <a:r>
              <a:rPr lang="vi-VN" sz="1200" b="1" dirty="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uništene</a:t>
            </a:r>
            <a:r>
              <a:rPr lang="vi-VN" sz="1200" dirty="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.</a:t>
            </a:r>
            <a:endParaRPr lang="hr-HR" sz="1200" dirty="0">
              <a:solidFill>
                <a:schemeClr val="dk1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  <a:p>
            <a:pPr marL="171450" lvl="0" indent="-1714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endParaRPr sz="1200" dirty="0">
              <a:solidFill>
                <a:schemeClr val="dk1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</p:spTree>
    <p:extLst>
      <p:ext uri="{BB962C8B-B14F-4D97-AF65-F5344CB8AC3E}">
        <p14:creationId xmlns:p14="http://schemas.microsoft.com/office/powerpoint/2010/main" val="181945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/>
          <p:nvPr/>
        </p:nvSpPr>
        <p:spPr>
          <a:xfrm>
            <a:off x="632460" y="1217391"/>
            <a:ext cx="8001000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0000" bIns="0" anchor="t" anchorCtr="0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600" dirty="0" smtClean="0">
                <a:solidFill>
                  <a:schemeClr val="bg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Igra sadrži </a:t>
            </a:r>
            <a:r>
              <a:rPr lang="hr-HR" sz="1600" b="1" dirty="0" smtClean="0">
                <a:solidFill>
                  <a:schemeClr val="bg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9</a:t>
            </a:r>
            <a:r>
              <a:rPr lang="hr-HR" sz="1600" dirty="0" smtClean="0">
                <a:solidFill>
                  <a:schemeClr val="bg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 scenarija koji su bazirani na </a:t>
            </a:r>
            <a:r>
              <a:rPr lang="hr-HR" sz="1600" b="1" dirty="0" smtClean="0">
                <a:solidFill>
                  <a:schemeClr val="bg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stvarnim</a:t>
            </a:r>
            <a:r>
              <a:rPr lang="hr-HR" sz="1600" dirty="0" smtClean="0">
                <a:solidFill>
                  <a:schemeClr val="bg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 slučajevima (online) govora mržnje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600" dirty="0" smtClean="0">
                <a:solidFill>
                  <a:schemeClr val="bg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Scenariji se tiču tematike poput: </a:t>
            </a:r>
            <a:r>
              <a:rPr lang="hr-HR" sz="1600" dirty="0">
                <a:solidFill>
                  <a:schemeClr val="bg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 </a:t>
            </a:r>
            <a:r>
              <a:rPr lang="hr-HR" sz="1600" dirty="0" smtClean="0">
                <a:solidFill>
                  <a:schemeClr val="bg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govor </a:t>
            </a:r>
            <a:r>
              <a:rPr lang="hr-HR" sz="1600" dirty="0">
                <a:solidFill>
                  <a:schemeClr val="bg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mržnje na temelju </a:t>
            </a:r>
            <a:r>
              <a:rPr lang="hr-HR" sz="1600" b="1" dirty="0" smtClean="0">
                <a:solidFill>
                  <a:schemeClr val="bg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etničke/nacionalne</a:t>
            </a:r>
            <a:r>
              <a:rPr lang="hr-HR" sz="1600" dirty="0">
                <a:solidFill>
                  <a:schemeClr val="bg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 </a:t>
            </a:r>
            <a:r>
              <a:rPr lang="hr-HR" sz="1600" dirty="0" smtClean="0">
                <a:solidFill>
                  <a:schemeClr val="bg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pripadnosti, </a:t>
            </a:r>
            <a:r>
              <a:rPr lang="hr-HR" sz="1600" b="1" i="1" dirty="0" smtClean="0">
                <a:solidFill>
                  <a:schemeClr val="bg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body shaming</a:t>
            </a:r>
            <a:r>
              <a:rPr lang="hr-HR" sz="1600" dirty="0" smtClean="0">
                <a:solidFill>
                  <a:schemeClr val="bg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, govor mržnje na temelju </a:t>
            </a:r>
            <a:r>
              <a:rPr lang="hr-HR" sz="1600" b="1" dirty="0" smtClean="0">
                <a:solidFill>
                  <a:schemeClr val="bg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vjere</a:t>
            </a:r>
            <a:r>
              <a:rPr lang="hr-HR" sz="1600" dirty="0" smtClean="0">
                <a:solidFill>
                  <a:schemeClr val="bg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, govor mržnje u odnosu na </a:t>
            </a:r>
            <a:r>
              <a:rPr lang="hr-HR" sz="1600" b="1" dirty="0" smtClean="0">
                <a:solidFill>
                  <a:schemeClr val="bg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slobodu govora</a:t>
            </a:r>
            <a:r>
              <a:rPr lang="hr-HR" sz="1600" dirty="0" smtClean="0">
                <a:solidFill>
                  <a:schemeClr val="bg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, </a:t>
            </a:r>
            <a:r>
              <a:rPr lang="hr-HR" sz="1600" b="1" dirty="0" smtClean="0">
                <a:solidFill>
                  <a:schemeClr val="bg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rodno zasnovani </a:t>
            </a:r>
            <a:r>
              <a:rPr lang="hr-HR" sz="1600" dirty="0">
                <a:solidFill>
                  <a:schemeClr val="bg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govor mržnje, </a:t>
            </a:r>
            <a:r>
              <a:rPr lang="hr-HR" sz="1600" dirty="0" smtClean="0">
                <a:solidFill>
                  <a:schemeClr val="bg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govor </a:t>
            </a:r>
            <a:r>
              <a:rPr lang="hr-HR" sz="1600" dirty="0">
                <a:solidFill>
                  <a:schemeClr val="bg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mržnje protiv </a:t>
            </a:r>
            <a:r>
              <a:rPr lang="hr-HR" sz="1600" b="1" dirty="0">
                <a:solidFill>
                  <a:schemeClr val="bg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LGBTQIA+</a:t>
            </a:r>
            <a:r>
              <a:rPr lang="hr-HR" sz="1600" dirty="0">
                <a:solidFill>
                  <a:schemeClr val="bg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 </a:t>
            </a:r>
            <a:r>
              <a:rPr lang="hr-HR" sz="1600" dirty="0" smtClean="0">
                <a:solidFill>
                  <a:schemeClr val="bg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zajednice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1600" dirty="0">
                <a:solidFill>
                  <a:schemeClr val="bg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U skladu s odabranom </a:t>
            </a:r>
            <a:r>
              <a:rPr lang="vi-VN" sz="1600" dirty="0" smtClean="0">
                <a:solidFill>
                  <a:schemeClr val="bg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opcijom, </a:t>
            </a:r>
            <a:r>
              <a:rPr lang="vi-VN" sz="1600" dirty="0">
                <a:solidFill>
                  <a:schemeClr val="bg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igrač će dobiti prilagođenu povratnu informaciju koja mu daje do znanja koliko je njegov odgovor bio učinkovit. Na kraju igre bit će pružene i opće </a:t>
            </a:r>
            <a:r>
              <a:rPr lang="vi-VN" sz="1600" b="1" dirty="0">
                <a:solidFill>
                  <a:schemeClr val="bg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povratne</a:t>
            </a:r>
            <a:r>
              <a:rPr lang="vi-VN" sz="1600" dirty="0">
                <a:solidFill>
                  <a:schemeClr val="bg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 </a:t>
            </a:r>
            <a:r>
              <a:rPr lang="vi-VN" sz="1600" b="1" dirty="0">
                <a:solidFill>
                  <a:schemeClr val="bg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informacije</a:t>
            </a:r>
            <a:r>
              <a:rPr lang="vi-VN" sz="1600" dirty="0">
                <a:solidFill>
                  <a:schemeClr val="bg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, generirane na temelju odluka koje je igrač donio tijekom igre.</a:t>
            </a:r>
            <a:endParaRPr sz="1600" dirty="0">
              <a:solidFill>
                <a:schemeClr val="bg1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sp>
        <p:nvSpPr>
          <p:cNvPr id="49" name="Google Shape;49;p8"/>
          <p:cNvSpPr txBox="1"/>
          <p:nvPr/>
        </p:nvSpPr>
        <p:spPr>
          <a:xfrm>
            <a:off x="701040" y="469787"/>
            <a:ext cx="5972503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600" dirty="0" smtClean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Scenariji</a:t>
            </a:r>
            <a:endParaRPr sz="2200" dirty="0">
              <a:solidFill>
                <a:schemeClr val="dk1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905" y="4438343"/>
            <a:ext cx="807880" cy="8078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/>
        </p:nvSpPr>
        <p:spPr>
          <a:xfrm>
            <a:off x="4099560" y="435736"/>
            <a:ext cx="4572000" cy="295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 smtClean="0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Tijek Hate Out! igrice</a:t>
            </a:r>
            <a:endParaRPr sz="2400" dirty="0">
              <a:solidFill>
                <a:schemeClr val="dk1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392" y="4367289"/>
            <a:ext cx="856951" cy="856951"/>
          </a:xfrm>
          <a:prstGeom prst="rect">
            <a:avLst/>
          </a:prstGeom>
        </p:spPr>
      </p:pic>
      <p:sp>
        <p:nvSpPr>
          <p:cNvPr id="7" name="Google Shape;40;p7"/>
          <p:cNvSpPr txBox="1"/>
          <p:nvPr/>
        </p:nvSpPr>
        <p:spPr>
          <a:xfrm>
            <a:off x="1844040" y="1025577"/>
            <a:ext cx="7132320" cy="361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0000" bIns="0" anchor="t" anchorCtr="0">
            <a:spAutoFit/>
          </a:bodyPr>
          <a:lstStyle/>
          <a:p>
            <a:pPr marL="228600" lvl="0" indent="-228600" algn="just">
              <a:lnSpc>
                <a:spcPct val="115000"/>
              </a:lnSpc>
              <a:buFont typeface="+mj-lt"/>
              <a:buAutoNum type="arabicPeriod"/>
            </a:pPr>
            <a:r>
              <a:rPr lang="hr-HR" dirty="0" smtClean="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Svaki </a:t>
            </a:r>
            <a:r>
              <a:rPr lang="hr-HR" dirty="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je lik potencijalna žrtva u scenariju govora mržnje. Postoji ukupno </a:t>
            </a:r>
            <a:r>
              <a:rPr lang="hr-HR" b="1" dirty="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devet</a:t>
            </a:r>
            <a:r>
              <a:rPr lang="hr-HR" dirty="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 </a:t>
            </a:r>
            <a:r>
              <a:rPr lang="hr-HR" dirty="0" smtClean="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likova/grupa </a:t>
            </a:r>
            <a:r>
              <a:rPr lang="hr-HR" dirty="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likova koji predstavljaju </a:t>
            </a:r>
            <a:r>
              <a:rPr lang="hr-HR" b="1" dirty="0" smtClean="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devet </a:t>
            </a:r>
            <a:r>
              <a:rPr lang="hr-HR" b="1" dirty="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scenarija govora mržnje</a:t>
            </a:r>
            <a:r>
              <a:rPr lang="hr-HR" dirty="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. Igrač može igrati scenarije klikom na lik </a:t>
            </a:r>
            <a:r>
              <a:rPr lang="hr-HR" b="1" dirty="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bilo kojim redoslijedom </a:t>
            </a:r>
            <a:r>
              <a:rPr lang="hr-HR" dirty="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kojim želi</a:t>
            </a:r>
            <a:r>
              <a:rPr lang="hr-HR" dirty="0" smtClean="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.</a:t>
            </a:r>
          </a:p>
          <a:p>
            <a:pPr marL="228600" lvl="0" indent="-228600" algn="just">
              <a:lnSpc>
                <a:spcPct val="115000"/>
              </a:lnSpc>
              <a:buFont typeface="+mj-lt"/>
              <a:buAutoNum type="arabicPeriod"/>
            </a:pPr>
            <a:r>
              <a:rPr lang="hr-HR" dirty="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Unutar svakog scenarija igrač koji će prema zadanim postavkama preuzeti ulogu graditelja zajednice, u obliku robota, unutar svakog scenarija će se suočiti s govorom mržnje </a:t>
            </a:r>
            <a:r>
              <a:rPr lang="hr-HR" dirty="0" smtClean="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i </a:t>
            </a:r>
            <a:r>
              <a:rPr lang="hr-HR" dirty="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morat će odabrati svoje djelovanje</a:t>
            </a:r>
            <a:r>
              <a:rPr lang="hr-HR" dirty="0" smtClean="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.</a:t>
            </a:r>
          </a:p>
          <a:p>
            <a:pPr marL="228600" lvl="0" indent="-228600" algn="just">
              <a:lnSpc>
                <a:spcPct val="115000"/>
              </a:lnSpc>
              <a:buFont typeface="+mj-lt"/>
              <a:buAutoNum type="arabicPeriod"/>
            </a:pPr>
            <a:r>
              <a:rPr lang="vi-VN" dirty="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Nakon čitanja priče, igrač će otići na ekran na kojem mora izabrati kako će reagirati između </a:t>
            </a:r>
            <a:r>
              <a:rPr lang="vi-VN" b="1" dirty="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pet</a:t>
            </a:r>
            <a:r>
              <a:rPr lang="vi-VN" dirty="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 dostupnih opcija. Jednom kad odabere, </a:t>
            </a:r>
            <a:r>
              <a:rPr lang="vi-VN" b="1" dirty="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igrač se ne može vratiti. </a:t>
            </a:r>
            <a:endParaRPr lang="hr-HR" b="1" dirty="0" smtClean="0">
              <a:solidFill>
                <a:schemeClr val="dk1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  <a:p>
            <a:pPr marL="228600" lvl="0" indent="-228600" algn="just">
              <a:lnSpc>
                <a:spcPct val="115000"/>
              </a:lnSpc>
              <a:buFont typeface="+mj-lt"/>
              <a:buAutoNum type="arabicPeriod"/>
            </a:pPr>
            <a:r>
              <a:rPr lang="hr-HR" dirty="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Igrač će tada vidjeti ishod svog odgovora na ljude uključene u incident, na njihov avatar i na čudovište govora mržnje, dok će povratne informacije koje će mu pomoći da bolje razumije reperkusije njegove akcije će biti osigurane. Klikom na sljedeći gumb u desnom donjem dijelu igrač se prebacuje natrag u zajednicu</a:t>
            </a:r>
            <a:r>
              <a:rPr lang="hr-HR" dirty="0" smtClean="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.</a:t>
            </a:r>
          </a:p>
          <a:p>
            <a:pPr marL="228600" lvl="0" indent="-228600" algn="just">
              <a:lnSpc>
                <a:spcPct val="115000"/>
              </a:lnSpc>
              <a:buFont typeface="+mj-lt"/>
              <a:buAutoNum type="arabicPeriod"/>
            </a:pPr>
            <a:endParaRPr lang="hr-HR" sz="1200" dirty="0" smtClean="0">
              <a:solidFill>
                <a:schemeClr val="dk1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  <a:p>
            <a:pPr marL="171450" lvl="0" indent="-1714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hr-HR" sz="1200" dirty="0">
              <a:solidFill>
                <a:schemeClr val="dk1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  <a:p>
            <a:pPr marL="171450" lvl="0" indent="-1714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dk1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61730">
            <a:off x="-180996" y="4730"/>
            <a:ext cx="2435524" cy="2041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64118">
            <a:off x="7787642" y="242282"/>
            <a:ext cx="1432560" cy="1200912"/>
          </a:xfrm>
          <a:prstGeom prst="rect">
            <a:avLst/>
          </a:prstGeom>
        </p:spPr>
      </p:pic>
      <p:sp>
        <p:nvSpPr>
          <p:cNvPr id="43" name="Google Shape;43;p7"/>
          <p:cNvSpPr txBox="1"/>
          <p:nvPr/>
        </p:nvSpPr>
        <p:spPr>
          <a:xfrm>
            <a:off x="776282" y="993070"/>
            <a:ext cx="7102798" cy="2973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0" rIns="0" bIns="0" anchor="t" anchorCtr="0">
            <a:spAutoFit/>
          </a:bodyPr>
          <a:lstStyle/>
          <a:p>
            <a:pPr marL="228600" lvl="0" indent="-228600" algn="just">
              <a:lnSpc>
                <a:spcPct val="115000"/>
              </a:lnSpc>
              <a:buFont typeface="+mj-lt"/>
              <a:buAutoNum type="arabicPeriod"/>
            </a:pPr>
            <a:r>
              <a:rPr lang="vi-VN" dirty="0" smtClean="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Reakcija </a:t>
            </a:r>
            <a:r>
              <a:rPr lang="vi-VN" dirty="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u svakom scenariju ima </a:t>
            </a:r>
            <a:r>
              <a:rPr lang="vi-VN" b="1" dirty="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višestruke</a:t>
            </a:r>
            <a:r>
              <a:rPr lang="vi-VN" dirty="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 učinke. Utječe na odnose između svakog lika/člana zajednice i graditelja zajednice, odnose između svih članova zajednice, veličinu i agresivnost čudovišta govora mržnje i fizičko stanje avatara graditelja zajednice. Stoga, nakon odigravanja svakog scenarija, linija koja povezuje lika/člana zajednice s graditeljem zajednice može biti </a:t>
            </a:r>
            <a:r>
              <a:rPr lang="vi-VN" b="1" dirty="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ojačana</a:t>
            </a:r>
            <a:r>
              <a:rPr lang="vi-VN" dirty="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 ili </a:t>
            </a:r>
            <a:r>
              <a:rPr lang="vi-VN" b="1" dirty="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uništena</a:t>
            </a:r>
            <a:r>
              <a:rPr lang="vi-VN" dirty="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, čudovište govora mržnje može postati </a:t>
            </a:r>
            <a:r>
              <a:rPr lang="vi-VN" b="1" dirty="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jače i prijeteće </a:t>
            </a:r>
            <a:r>
              <a:rPr lang="vi-VN" dirty="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ili </a:t>
            </a:r>
            <a:r>
              <a:rPr lang="vi-VN" b="1" dirty="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manje i oslabljeno</a:t>
            </a:r>
            <a:r>
              <a:rPr lang="vi-VN" dirty="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, a avatar graditelja zajednice može se osnažiti ili se može pogoršati. Nakon niza odgovora koji dopuštaju govoru mržnje da napreduje, linija koja povezuje članove zajednice jedne s drugima može biti ojačana ili prekinuta. </a:t>
            </a:r>
            <a:endParaRPr lang="hr-HR" dirty="0">
              <a:solidFill>
                <a:schemeClr val="dk1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  <a:p>
            <a:pPr marL="228600" lvl="0" indent="-228600" algn="just">
              <a:lnSpc>
                <a:spcPct val="115000"/>
              </a:lnSpc>
              <a:buFont typeface="+mj-lt"/>
              <a:buAutoNum type="arabicPeriod"/>
            </a:pPr>
            <a:endParaRPr lang="hr-HR" dirty="0" smtClean="0">
              <a:solidFill>
                <a:schemeClr val="dk1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  <a:p>
            <a:pPr marL="228600" lvl="0" indent="-228600" algn="just">
              <a:lnSpc>
                <a:spcPct val="115000"/>
              </a:lnSpc>
              <a:buFont typeface="+mj-lt"/>
              <a:buAutoNum type="arabicPeriod"/>
            </a:pPr>
            <a:r>
              <a:rPr lang="hr-HR" dirty="0" smtClean="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Igra </a:t>
            </a:r>
            <a:r>
              <a:rPr lang="hr-HR" dirty="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završava kada igrač odigra </a:t>
            </a:r>
            <a:r>
              <a:rPr lang="hr-HR" b="1" dirty="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sve</a:t>
            </a:r>
            <a:r>
              <a:rPr lang="hr-HR" dirty="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 scenarije. Na kraju će igrači moći vidjeti koliko je njihova zajednica postala </a:t>
            </a:r>
            <a:r>
              <a:rPr lang="hr-HR" b="1" dirty="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jaka</a:t>
            </a:r>
            <a:r>
              <a:rPr lang="hr-HR" dirty="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 ili </a:t>
            </a:r>
            <a:r>
              <a:rPr lang="hr-HR" b="1" dirty="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slaba</a:t>
            </a:r>
            <a:r>
              <a:rPr lang="hr-HR" dirty="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 te će imati cjelokupnu povratnu informaciju o svojoj strategiji za borbu protiv govora mržnje na internetu.</a:t>
            </a:r>
            <a:endParaRPr dirty="0">
              <a:solidFill>
                <a:schemeClr val="dk1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392" y="4367289"/>
            <a:ext cx="856951" cy="85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82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/>
          <p:nvPr/>
        </p:nvSpPr>
        <p:spPr>
          <a:xfrm>
            <a:off x="1143000" y="2238825"/>
            <a:ext cx="3429000" cy="1508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Funded by the European Union. Views and opinions expressed are however those of the author(s) only and do not necessarily reflect those of the European Union or </a:t>
            </a:r>
            <a:r>
              <a:rPr lang="en-US" i="1" dirty="0" err="1">
                <a:solidFill>
                  <a:schemeClr val="bg1">
                    <a:lumMod val="65000"/>
                  </a:schemeClr>
                </a:solidFill>
              </a:rPr>
              <a:t>CERV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. Neither the European Union nor the granting authority can be held responsible for them.</a:t>
            </a:r>
          </a:p>
        </p:txBody>
      </p:sp>
      <p:sp>
        <p:nvSpPr>
          <p:cNvPr id="57" name="Google Shape;57;p9"/>
          <p:cNvSpPr txBox="1"/>
          <p:nvPr/>
        </p:nvSpPr>
        <p:spPr>
          <a:xfrm>
            <a:off x="1143000" y="447325"/>
            <a:ext cx="45720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dirty="0">
                <a:solidFill>
                  <a:schemeClr val="lt2"/>
                </a:solidFill>
                <a:latin typeface="Titillium Web"/>
                <a:ea typeface="Titillium Web"/>
                <a:cs typeface="Titillium Web"/>
                <a:sym typeface="Titillium Web"/>
              </a:rPr>
              <a:t>Disclaimer | </a:t>
            </a:r>
            <a:r>
              <a:rPr lang="en-GB" sz="2200" dirty="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Lead-Online </a:t>
            </a:r>
            <a:r>
              <a:rPr lang="en-GB" sz="2200" dirty="0" smtClean="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proje</a:t>
            </a:r>
            <a:r>
              <a:rPr lang="hr-HR" sz="2200" dirty="0" smtClean="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k</a:t>
            </a:r>
            <a:r>
              <a:rPr lang="en-GB" sz="2200" dirty="0" smtClean="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t</a:t>
            </a:r>
            <a:endParaRPr sz="2200" dirty="0">
              <a:solidFill>
                <a:schemeClr val="dk1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sp>
        <p:nvSpPr>
          <p:cNvPr id="58" name="Google Shape;58;p9"/>
          <p:cNvSpPr txBox="1"/>
          <p:nvPr/>
        </p:nvSpPr>
        <p:spPr>
          <a:xfrm>
            <a:off x="1143000" y="894675"/>
            <a:ext cx="5067900" cy="2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LEAD-Online </a:t>
            </a:r>
            <a:r>
              <a:rPr lang="hr-HR" sz="1800" dirty="0" err="1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p</a:t>
            </a:r>
            <a:r>
              <a:rPr lang="en-GB" sz="1800" dirty="0" smtClean="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roje</a:t>
            </a:r>
            <a:r>
              <a:rPr lang="hr-HR" sz="1800" dirty="0" smtClean="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k</a:t>
            </a:r>
            <a:r>
              <a:rPr lang="en-GB" sz="1800" dirty="0" smtClean="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t </a:t>
            </a:r>
            <a:r>
              <a:rPr lang="hr-HR" sz="1800" dirty="0" smtClean="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financiran od strane EU. </a:t>
            </a:r>
            <a:endParaRPr sz="1800" dirty="0">
              <a:solidFill>
                <a:schemeClr val="dk1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pic>
        <p:nvPicPr>
          <p:cNvPr id="59" name="Google Shape;59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2525" y="1329925"/>
            <a:ext cx="3409950" cy="69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392" y="4367289"/>
            <a:ext cx="856951" cy="85695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434343"/>
      </a:dk1>
      <a:lt1>
        <a:srgbClr val="FFFFFF"/>
      </a:lt1>
      <a:dk2>
        <a:srgbClr val="999999"/>
      </a:dk2>
      <a:lt2>
        <a:srgbClr val="48C2C5"/>
      </a:lt2>
      <a:accent1>
        <a:srgbClr val="48C2C5"/>
      </a:accent1>
      <a:accent2>
        <a:srgbClr val="FFFFFF"/>
      </a:accent2>
      <a:accent3>
        <a:srgbClr val="EFEFEF"/>
      </a:accent3>
      <a:accent4>
        <a:srgbClr val="F3805A"/>
      </a:accent4>
      <a:accent5>
        <a:srgbClr val="318385"/>
      </a:accent5>
      <a:accent6>
        <a:srgbClr val="A0D9DD"/>
      </a:accent6>
      <a:hlink>
        <a:srgbClr val="F3805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645</Words>
  <Application>Microsoft Office PowerPoint</Application>
  <PresentationFormat>On-screen Show (16:9)</PresentationFormat>
  <Paragraphs>22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Titillium Web Light</vt:lpstr>
      <vt:lpstr>Titillium Web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cp:lastModifiedBy>Nina Sauerborn</cp:lastModifiedBy>
  <cp:revision>55</cp:revision>
  <dcterms:modified xsi:type="dcterms:W3CDTF">2023-12-22T10:43:29Z</dcterms:modified>
</cp:coreProperties>
</file>