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34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41" r:id="rId14"/>
    <p:sldId id="267" r:id="rId15"/>
    <p:sldId id="268" r:id="rId16"/>
    <p:sldId id="269" r:id="rId17"/>
    <p:sldId id="270" r:id="rId18"/>
    <p:sldId id="271" r:id="rId19"/>
    <p:sldId id="335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1ECFB"/>
    <a:srgbClr val="FECEF1"/>
    <a:srgbClr val="FDBBEC"/>
    <a:srgbClr val="FD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8" autoAdjust="0"/>
    <p:restoredTop sz="81261" autoAdjust="0"/>
  </p:normalViewPr>
  <p:slideViewPr>
    <p:cSldViewPr snapToGrid="0">
      <p:cViewPr varScale="1">
        <p:scale>
          <a:sx n="71" d="100"/>
          <a:sy n="71" d="100"/>
        </p:scale>
        <p:origin x="63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8D9-EFEC-4B40-B928-6CDA48209AD4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191-032E-4BFC-9F7A-853F568602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2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5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5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46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7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2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>
            <a:grpSpLocks noChangeAspect="1"/>
          </p:cNvGrpSpPr>
          <p:nvPr userDrawn="1"/>
        </p:nvGrpSpPr>
        <p:grpSpPr>
          <a:xfrm>
            <a:off x="112532" y="103309"/>
            <a:ext cx="1513068" cy="45277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0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0E2A-4028-4C2D-A2AF-7C7C552C2C5D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618F-4ADD-412C-9575-F1B2CAB7FF0E}" type="datetimeFigureOut">
              <a:rPr lang="hr-HR" smtClean="0"/>
              <a:t>28.1.2024.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62808" y="1043737"/>
            <a:ext cx="8869680" cy="2654184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TekstniOkvir 1"/>
          <p:cNvSpPr txBox="1"/>
          <p:nvPr/>
        </p:nvSpPr>
        <p:spPr>
          <a:xfrm>
            <a:off x="802888" y="3909234"/>
            <a:ext cx="809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OSNOVNE NAREDBE U </a:t>
            </a:r>
            <a:r>
              <a:rPr lang="hr-HR" sz="2800" dirty="0" err="1" smtClean="0"/>
              <a:t>PYTHONU</a:t>
            </a:r>
            <a:r>
              <a:rPr lang="hr-HR" sz="2800" dirty="0" smtClean="0"/>
              <a:t> ZA OSNOVNU ŠKOLU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690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5480" y="816060"/>
            <a:ext cx="84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Print</a:t>
            </a:r>
            <a:r>
              <a:rPr lang="hr-HR" sz="3200" dirty="0" smtClean="0"/>
              <a:t> () -  ispisuje sadržaj unutar okruglih zagrada.</a:t>
            </a:r>
          </a:p>
          <a:p>
            <a:r>
              <a:rPr lang="hr-HR" sz="3200" dirty="0" err="1" smtClean="0"/>
              <a:t>Python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razlikuje mala i velika slova</a:t>
            </a:r>
            <a:r>
              <a:rPr lang="hr-HR" sz="3200" dirty="0"/>
              <a:t> </a:t>
            </a:r>
            <a:r>
              <a:rPr lang="hr-HR" sz="3200" dirty="0" smtClean="0"/>
              <a:t>te se naredba </a:t>
            </a:r>
            <a:r>
              <a:rPr lang="hr-HR" sz="3200" b="1" dirty="0" smtClean="0">
                <a:solidFill>
                  <a:srgbClr val="FF0000"/>
                </a:solidFill>
              </a:rPr>
              <a:t>print </a:t>
            </a:r>
            <a:r>
              <a:rPr lang="hr-HR" sz="3200" dirty="0" smtClean="0">
                <a:solidFill>
                  <a:srgbClr val="FF0000"/>
                </a:solidFill>
              </a:rPr>
              <a:t>treba pisati malim slovima </a:t>
            </a:r>
            <a:endParaRPr lang="hr-HR" sz="3200" dirty="0">
              <a:solidFill>
                <a:srgbClr val="FF0000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77765" y="398855"/>
            <a:ext cx="8766235" cy="6106606"/>
            <a:chOff x="377765" y="398855"/>
            <a:chExt cx="8766235" cy="6106606"/>
          </a:xfrm>
        </p:grpSpPr>
        <p:sp>
          <p:nvSpPr>
            <p:cNvPr id="11" name="TekstniOkvir 10"/>
            <p:cNvSpPr txBox="1"/>
            <p:nvPr/>
          </p:nvSpPr>
          <p:spPr>
            <a:xfrm>
              <a:off x="461751" y="398855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dirty="0" smtClean="0"/>
                <a:t>Ispisivanje brojeva</a:t>
              </a:r>
              <a:endParaRPr lang="hr-HR" sz="3200" dirty="0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5308759" y="3769681"/>
              <a:ext cx="3560493" cy="18158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800" smtClean="0"/>
                <a:t>Kod </a:t>
              </a:r>
              <a:r>
                <a:rPr lang="hr-HR" sz="2800" dirty="0" smtClean="0"/>
                <a:t>ispisivanja više argumenata za razdvajanje koristimo </a:t>
              </a:r>
              <a:r>
                <a:rPr lang="hr-HR" sz="2800" smtClean="0"/>
                <a:t>zarez ","</a:t>
              </a:r>
              <a:endParaRPr lang="hr-HR" sz="2800" dirty="0"/>
            </a:p>
          </p:txBody>
        </p:sp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80" y="3802787"/>
              <a:ext cx="3872488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7" name="Slika 16"/>
            <p:cNvPicPr>
              <a:picLocks noChangeAspect="1"/>
            </p:cNvPicPr>
            <p:nvPr/>
          </p:nvPicPr>
          <p:blipFill rotWithShape="1">
            <a:blip r:embed="rId3"/>
            <a:srcRect t="7338"/>
            <a:stretch/>
          </p:blipFill>
          <p:spPr>
            <a:xfrm>
              <a:off x="469309" y="4772103"/>
              <a:ext cx="4344741" cy="65242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751" y="5801373"/>
              <a:ext cx="5951219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23" name="Grupa 22"/>
            <p:cNvGrpSpPr/>
            <p:nvPr/>
          </p:nvGrpSpPr>
          <p:grpSpPr>
            <a:xfrm>
              <a:off x="377765" y="2630426"/>
              <a:ext cx="8766235" cy="888136"/>
              <a:chOff x="100674" y="2256846"/>
              <a:chExt cx="8766235" cy="888136"/>
            </a:xfrm>
          </p:grpSpPr>
          <p:pic>
            <p:nvPicPr>
              <p:cNvPr id="15" name="Slika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623" y="2256846"/>
                <a:ext cx="2816354" cy="70408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cxnSp>
            <p:nvCxnSpPr>
              <p:cNvPr id="22" name="Ravni poveznik 21"/>
              <p:cNvCxnSpPr/>
              <p:nvPr/>
            </p:nvCxnSpPr>
            <p:spPr>
              <a:xfrm>
                <a:off x="100674" y="3144982"/>
                <a:ext cx="87662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Pravokutnik 2"/>
            <p:cNvSpPr/>
            <p:nvPr/>
          </p:nvSpPr>
          <p:spPr>
            <a:xfrm>
              <a:off x="1338146" y="2569768"/>
              <a:ext cx="2003922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/>
            <p:cNvSpPr/>
            <p:nvPr/>
          </p:nvSpPr>
          <p:spPr>
            <a:xfrm>
              <a:off x="1148576" y="3711362"/>
              <a:ext cx="3189392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Pravokutnik 18"/>
            <p:cNvSpPr/>
            <p:nvPr/>
          </p:nvSpPr>
          <p:spPr>
            <a:xfrm>
              <a:off x="1148576" y="4701912"/>
              <a:ext cx="3665474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Pravokutnik 19"/>
            <p:cNvSpPr/>
            <p:nvPr/>
          </p:nvSpPr>
          <p:spPr>
            <a:xfrm>
              <a:off x="1148576" y="5718284"/>
              <a:ext cx="5264394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TekstniOkvir 4"/>
          <p:cNvSpPr txBox="1"/>
          <p:nvPr/>
        </p:nvSpPr>
        <p:spPr>
          <a:xfrm>
            <a:off x="4814050" y="2407268"/>
            <a:ext cx="253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NAKON NAREDBE KLIKNI ENTER!</a:t>
            </a:r>
            <a:endParaRPr lang="hr-HR" sz="2400" b="1" dirty="0">
              <a:solidFill>
                <a:srgbClr val="FF000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792559" y="2390603"/>
            <a:ext cx="805029" cy="1009840"/>
            <a:chOff x="3792559" y="2390603"/>
            <a:chExt cx="805029" cy="1009840"/>
          </a:xfrm>
        </p:grpSpPr>
        <p:sp>
          <p:nvSpPr>
            <p:cNvPr id="8" name="Strelica savijena prema gore 7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sp>
        <p:nvSpPr>
          <p:cNvPr id="12" name="TekstniOkvir 11"/>
          <p:cNvSpPr txBox="1"/>
          <p:nvPr/>
        </p:nvSpPr>
        <p:spPr>
          <a:xfrm>
            <a:off x="6389341" y="5732174"/>
            <a:ext cx="2645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 smtClean="0"/>
              <a:t>‘ APOSTROF JE KOD ?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38629" y="2159580"/>
            <a:ext cx="788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Tekst u zagradi možemo pisati unutar navodnika  </a:t>
            </a:r>
            <a:r>
              <a:rPr lang="hr-HR" sz="4000" b="1" dirty="0" smtClean="0">
                <a:solidFill>
                  <a:srgbClr val="009900"/>
                </a:solidFill>
              </a:rPr>
              <a:t>""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(nalazi se na tipki 2)</a:t>
            </a:r>
            <a:endParaRPr lang="hr-HR" sz="4000" b="1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38629" y="5493762"/>
            <a:ext cx="779417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Dogovor je da mi pišemo unutar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apostrofa </a:t>
            </a:r>
            <a:r>
              <a:rPr lang="hr-HR" sz="3600" b="1" dirty="0" smtClean="0">
                <a:solidFill>
                  <a:srgbClr val="009900"/>
                </a:solidFill>
              </a:rPr>
              <a:t>' ' </a:t>
            </a:r>
            <a:r>
              <a:rPr lang="hr-HR" sz="3600" b="1" dirty="0" smtClean="0">
                <a:solidFill>
                  <a:srgbClr val="FF0000"/>
                </a:solidFill>
              </a:rPr>
              <a:t>(nalazi se na tipki gdje i ?)</a:t>
            </a:r>
            <a:endParaRPr lang="hr-HR" sz="3600" b="1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51147" y="586546"/>
            <a:ext cx="7781653" cy="1368830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38629" y="3583379"/>
            <a:ext cx="7795656" cy="1563801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82512" y="966367"/>
            <a:ext cx="779417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Mi ćemo koristiti </a:t>
            </a:r>
            <a:r>
              <a:rPr lang="hr-HR" sz="3600" b="1" dirty="0" smtClean="0">
                <a:solidFill>
                  <a:srgbClr val="FF0000"/>
                </a:solidFill>
              </a:rPr>
              <a:t>apostrofe </a:t>
            </a:r>
            <a:r>
              <a:rPr lang="hr-HR" sz="3600" b="1" dirty="0" smtClean="0">
                <a:solidFill>
                  <a:srgbClr val="009900"/>
                </a:solidFill>
              </a:rPr>
              <a:t>' ' </a:t>
            </a:r>
            <a:r>
              <a:rPr lang="hr-HR" sz="3600" b="1" dirty="0" smtClean="0">
                <a:solidFill>
                  <a:srgbClr val="FF0000"/>
                </a:solidFill>
              </a:rPr>
              <a:t>(nalazi se na tipki gdje i ?) </a:t>
            </a:r>
            <a:r>
              <a:rPr lang="hr-HR" sz="3600" dirty="0" smtClean="0"/>
              <a:t>kako bi nazive pisali unutar navodnika npr. </a:t>
            </a:r>
            <a:r>
              <a:rPr lang="hr-HR" sz="3600" dirty="0" smtClean="0">
                <a:solidFill>
                  <a:srgbClr val="009900"/>
                </a:solidFill>
              </a:rPr>
              <a:t>"Naziv lektire"</a:t>
            </a:r>
            <a:endParaRPr lang="hr-HR" sz="3600" u="sng" dirty="0">
              <a:solidFill>
                <a:srgbClr val="0099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3" y="3016929"/>
            <a:ext cx="7673170" cy="17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386549" y="889291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90852" y="2505352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1" y="4647027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928529" y="4581993"/>
            <a:ext cx="4778641" cy="4416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90852" y="5451476"/>
            <a:ext cx="2731128" cy="1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4581993"/>
            <a:ext cx="3240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ili </a:t>
            </a:r>
            <a:r>
              <a:rPr lang="hr-HR" sz="2800" dirty="0" smtClean="0"/>
              <a:t>samo "</a:t>
            </a:r>
            <a:r>
              <a:rPr lang="hr-HR" sz="2800" b="1" dirty="0" smtClean="0"/>
              <a:t>naglasiti</a:t>
            </a:r>
            <a:r>
              <a:rPr lang="hr-HR" sz="2800" dirty="0" smtClean="0"/>
              <a:t>" dijelove </a:t>
            </a:r>
            <a:r>
              <a:rPr lang="hr-HR" sz="2800" smtClean="0"/>
              <a:t>teksta </a:t>
            </a:r>
            <a:br>
              <a:rPr lang="hr-HR" sz="2800" smtClean="0"/>
            </a:br>
            <a:r>
              <a:rPr lang="hr-HR" sz="2800" smtClean="0"/>
              <a:t>(ovaj način ćemo mi koristiti)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080504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utnik 3"/>
          <p:cNvSpPr/>
          <p:nvPr/>
        </p:nvSpPr>
        <p:spPr>
          <a:xfrm>
            <a:off x="5707170" y="1064966"/>
            <a:ext cx="3436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/>
              <a:t>Kombinacijom navodnika i apostrofa možemo ispisivati tekst unutar spomenutih znakova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856400" y="2489057"/>
            <a:ext cx="4778641" cy="5217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1021169" y="838452"/>
            <a:ext cx="4778641" cy="5302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44591" y="596473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72660"/>
              </p:ext>
            </p:extLst>
          </p:nvPr>
        </p:nvGraphicFramePr>
        <p:xfrm>
          <a:off x="644591" y="1560917"/>
          <a:ext cx="7598864" cy="454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0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Poseban znak</a:t>
                      </a:r>
                      <a:endParaRPr lang="hr-HR" sz="40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000" kern="1200" dirty="0" smtClean="0"/>
                        <a:t>Rezultat </a:t>
                      </a:r>
                      <a:endParaRPr lang="hr-H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\n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Prelazak u novi red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\t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Tabulator 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\r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Skok u novi red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\f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Nova stranica 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\v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Vertikalni tabulator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\ se dobije istovremenim odabirom </a:t>
                      </a:r>
                      <a:r>
                        <a:rPr lang="hr-HR" sz="2800" b="1" dirty="0" err="1" smtClean="0">
                          <a:solidFill>
                            <a:srgbClr val="FF0000"/>
                          </a:solidFill>
                        </a:rPr>
                        <a:t>AltGr</a:t>
                      </a:r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 +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6273"/>
              </p:ext>
            </p:extLst>
          </p:nvPr>
        </p:nvGraphicFramePr>
        <p:xfrm>
          <a:off x="485263" y="1576329"/>
          <a:ext cx="7598864" cy="1280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Poseban znak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Rezultat 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\n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Prelazak u novi red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5" y="3128459"/>
            <a:ext cx="6641580" cy="16149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5" y="5114293"/>
            <a:ext cx="6641580" cy="16134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644590" y="462816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1768301" y="3033133"/>
            <a:ext cx="5837184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1768301" y="5003602"/>
            <a:ext cx="5837184" cy="6255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7681612" y="2975551"/>
            <a:ext cx="805029" cy="1009840"/>
            <a:chOff x="3792559" y="2390603"/>
            <a:chExt cx="805029" cy="1009840"/>
          </a:xfrm>
        </p:grpSpPr>
        <p:sp>
          <p:nvSpPr>
            <p:cNvPr id="12" name="Strelica savijena prema gore 11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7681611" y="4911942"/>
            <a:ext cx="805029" cy="1009840"/>
            <a:chOff x="3792559" y="2390603"/>
            <a:chExt cx="805029" cy="1009840"/>
          </a:xfrm>
        </p:grpSpPr>
        <p:sp>
          <p:nvSpPr>
            <p:cNvPr id="15" name="Strelica savijena prema gore 14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sp>
        <p:nvSpPr>
          <p:cNvPr id="17" name="TekstniOkvir 16"/>
          <p:cNvSpPr txBox="1"/>
          <p:nvPr/>
        </p:nvSpPr>
        <p:spPr>
          <a:xfrm>
            <a:off x="1764825" y="3984105"/>
            <a:ext cx="593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\ se dobije istovremenim odabirom </a:t>
            </a:r>
            <a:r>
              <a:rPr lang="hr-HR" sz="2400" b="1" dirty="0" err="1" smtClean="0">
                <a:solidFill>
                  <a:srgbClr val="FF0000"/>
                </a:solidFill>
              </a:rPr>
              <a:t>AltGr</a:t>
            </a:r>
            <a:r>
              <a:rPr lang="hr-HR" sz="2400" b="1" dirty="0" smtClean="0">
                <a:solidFill>
                  <a:srgbClr val="FF0000"/>
                </a:solidFill>
              </a:rPr>
              <a:t> + Q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28544"/>
              </p:ext>
            </p:extLst>
          </p:nvPr>
        </p:nvGraphicFramePr>
        <p:xfrm>
          <a:off x="644589" y="2489834"/>
          <a:ext cx="7879695" cy="14833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4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941">
                <a:tc>
                  <a:txBody>
                    <a:bodyPr/>
                    <a:lstStyle/>
                    <a:p>
                      <a:pPr algn="ctr"/>
                      <a:r>
                        <a:rPr lang="hr-HR" sz="4400" dirty="0" smtClean="0"/>
                        <a:t>Poseban znak</a:t>
                      </a:r>
                      <a:endParaRPr lang="hr-HR" sz="4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400" kern="1200" dirty="0" smtClean="0"/>
                        <a:t>Rezultat </a:t>
                      </a:r>
                      <a:endParaRPr lang="hr-HR" sz="4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38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\t</a:t>
                      </a:r>
                      <a:endParaRPr lang="hr-HR" sz="4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dirty="0" smtClean="0"/>
                        <a:t>Tabulator </a:t>
                      </a:r>
                      <a:endParaRPr lang="hr-HR" sz="4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0" y="4601029"/>
            <a:ext cx="7879695" cy="1026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644591" y="596473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60165" y="5963247"/>
            <a:ext cx="785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\ se dobije istovremenim odabirom </a:t>
            </a:r>
            <a:r>
              <a:rPr lang="hr-HR" sz="3200" b="1" dirty="0" err="1" smtClean="0">
                <a:solidFill>
                  <a:srgbClr val="FF0000"/>
                </a:solidFill>
              </a:rPr>
              <a:t>AltGr</a:t>
            </a:r>
            <a:r>
              <a:rPr lang="hr-HR" sz="3200" b="1" dirty="0" smtClean="0">
                <a:solidFill>
                  <a:srgbClr val="FF0000"/>
                </a:solidFill>
              </a:rPr>
              <a:t> + Q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3095296" y="4545691"/>
            <a:ext cx="5428988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59935" y="596473"/>
            <a:ext cx="84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</a:t>
            </a:r>
            <a:r>
              <a:rPr lang="hr-HR" sz="4000" smtClean="0"/>
              <a:t>spajanje znakova ili stringova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6" y="2786955"/>
            <a:ext cx="8274465" cy="10966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8" y="4664765"/>
            <a:ext cx="8258530" cy="9826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59935" y="1779110"/>
            <a:ext cx="831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mtClean="0">
                <a:solidFill>
                  <a:srgbClr val="FF0000"/>
                </a:solidFill>
              </a:rPr>
              <a:t>Zbrajanje  </a:t>
            </a:r>
            <a:r>
              <a:rPr lang="hr-HR" sz="4000" b="1" dirty="0" smtClean="0">
                <a:solidFill>
                  <a:srgbClr val="FF0000"/>
                </a:solidFill>
              </a:rPr>
              <a:t>'+' 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1505415" y="2786955"/>
            <a:ext cx="7203155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1410363" y="4587354"/>
            <a:ext cx="7203155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59935" y="596473"/>
            <a:ext cx="84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</a:t>
            </a:r>
            <a:r>
              <a:rPr lang="hr-HR" sz="4000" smtClean="0"/>
              <a:t>spajanje znakova ili stringova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2" y="3050277"/>
            <a:ext cx="8417169" cy="678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kstniOkvir 10"/>
          <p:cNvSpPr txBox="1"/>
          <p:nvPr/>
        </p:nvSpPr>
        <p:spPr>
          <a:xfrm>
            <a:off x="546029" y="1993011"/>
            <a:ext cx="787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mtClean="0">
                <a:solidFill>
                  <a:srgbClr val="FF0000"/>
                </a:solidFill>
              </a:rPr>
              <a:t>Multipliciranje  </a:t>
            </a:r>
            <a:r>
              <a:rPr lang="hr-HR" sz="4000" b="1" dirty="0" smtClean="0">
                <a:solidFill>
                  <a:srgbClr val="FF0000"/>
                </a:solidFill>
              </a:rPr>
              <a:t>'*'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965315" y="3015972"/>
            <a:ext cx="4521085" cy="4353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00558" y="671918"/>
            <a:ext cx="8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Print</a:t>
            </a:r>
            <a:r>
              <a:rPr lang="hr-HR" sz="2800" dirty="0" smtClean="0"/>
              <a:t> </a:t>
            </a:r>
            <a:r>
              <a:rPr lang="hr-HR" sz="2800" smtClean="0"/>
              <a:t>() - tekst</a:t>
            </a:r>
            <a:r>
              <a:rPr lang="hr-HR" sz="2800" dirty="0" smtClean="0"/>
              <a:t>, nepoznanica, matematička operacija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3" y="3059092"/>
            <a:ext cx="3847388" cy="1576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3" y="1688699"/>
            <a:ext cx="3847388" cy="9383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238" y="1703109"/>
            <a:ext cx="4321506" cy="10152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238" y="3059092"/>
            <a:ext cx="4345122" cy="8997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63" y="5081970"/>
            <a:ext cx="3847388" cy="9502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644" y="5081970"/>
            <a:ext cx="4287100" cy="95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Instalacija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71201" y="1779075"/>
            <a:ext cx="7001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www.python.org/downloads/</a:t>
            </a:r>
            <a:endParaRPr lang="hr-HR" sz="4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858"/>
            <a:ext cx="9144000" cy="455280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92421" y="-112525"/>
            <a:ext cx="81081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3800" dirty="0" err="1" smtClean="0"/>
              <a:t>python.org</a:t>
            </a:r>
            <a:endParaRPr lang="hr-HR" sz="13800" dirty="0"/>
          </a:p>
        </p:txBody>
      </p:sp>
    </p:spTree>
    <p:extLst>
      <p:ext uri="{BB962C8B-B14F-4D97-AF65-F5344CB8AC3E}">
        <p14:creationId xmlns:p14="http://schemas.microsoft.com/office/powerpoint/2010/main" val="3067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niOkvir 17"/>
          <p:cNvSpPr txBox="1"/>
          <p:nvPr/>
        </p:nvSpPr>
        <p:spPr>
          <a:xfrm>
            <a:off x="417482" y="308838"/>
            <a:ext cx="829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Input</a:t>
            </a:r>
            <a:r>
              <a:rPr lang="hr-HR" sz="4000" smtClean="0"/>
              <a:t>() - </a:t>
            </a:r>
            <a:r>
              <a:rPr lang="hr-HR" sz="4000" dirty="0" smtClean="0"/>
              <a:t>unos podataka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80" y="2152267"/>
            <a:ext cx="3318334" cy="18261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75" y="5081792"/>
            <a:ext cx="5541167" cy="1666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417482" y="1154280"/>
            <a:ext cx="81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Upotreba naredbe </a:t>
            </a:r>
            <a:r>
              <a:rPr lang="hr-HR" sz="3200" b="1" dirty="0" smtClean="0">
                <a:solidFill>
                  <a:srgbClr val="7030A0"/>
                </a:solidFill>
              </a:rPr>
              <a:t>Input</a:t>
            </a:r>
            <a:r>
              <a:rPr lang="hr-HR" sz="3200" dirty="0" smtClean="0"/>
              <a:t> </a:t>
            </a:r>
            <a:r>
              <a:rPr lang="hr-HR" sz="3200" b="1" dirty="0" smtClean="0"/>
              <a:t>bez</a:t>
            </a:r>
            <a:r>
              <a:rPr lang="hr-HR" sz="3200" dirty="0" smtClean="0"/>
              <a:t> tekstualne upute</a:t>
            </a:r>
            <a:endParaRPr lang="hr-HR" sz="32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83802" y="4201999"/>
            <a:ext cx="81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Upotreba naredbe </a:t>
            </a:r>
            <a:r>
              <a:rPr lang="hr-HR" sz="3200" b="1" smtClean="0">
                <a:solidFill>
                  <a:srgbClr val="7030A0"/>
                </a:solidFill>
              </a:rPr>
              <a:t>Input</a:t>
            </a:r>
            <a:r>
              <a:rPr lang="hr-HR" sz="3200" smtClean="0"/>
              <a:t> </a:t>
            </a:r>
            <a:r>
              <a:rPr lang="hr-HR" sz="3200" b="1" smtClean="0"/>
              <a:t>s</a:t>
            </a:r>
            <a:r>
              <a:rPr lang="hr-HR" sz="3200" smtClean="0"/>
              <a:t> </a:t>
            </a:r>
            <a:r>
              <a:rPr lang="hr-HR" sz="3200" dirty="0" smtClean="0"/>
              <a:t>tekstualnom uputom</a:t>
            </a:r>
            <a:endParaRPr lang="hr-HR" sz="32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42019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29924" y="517808"/>
            <a:ext cx="829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Input</a:t>
            </a:r>
            <a:r>
              <a:rPr lang="hr-HR" sz="3200" smtClean="0"/>
              <a:t>() - </a:t>
            </a:r>
            <a:r>
              <a:rPr lang="hr-HR" sz="3200" dirty="0" smtClean="0"/>
              <a:t>unos </a:t>
            </a:r>
            <a:r>
              <a:rPr lang="hr-HR" sz="3200" smtClean="0"/>
              <a:t>brojeva - </a:t>
            </a:r>
            <a:r>
              <a:rPr lang="hr-HR" sz="3200" dirty="0" smtClean="0"/>
              <a:t>cijeli brojevi</a:t>
            </a:r>
            <a:endParaRPr lang="hr-HR" sz="32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83801" y="2861016"/>
            <a:ext cx="874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smtClean="0"/>
              <a:t>Kod ispisa je spojio broj koji je znak ili string!</a:t>
            </a:r>
            <a:endParaRPr lang="hr-HR" sz="32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62561" y="3373135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46" y="1143105"/>
            <a:ext cx="5961549" cy="16804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46" y="4458852"/>
            <a:ext cx="5979285" cy="13901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299261" y="3654384"/>
            <a:ext cx="896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Upisani podatak </a:t>
            </a:r>
            <a:r>
              <a:rPr lang="hr-HR" sz="2400" smtClean="0"/>
              <a:t>je znak ili </a:t>
            </a:r>
            <a:r>
              <a:rPr lang="hr-HR" sz="2400" i="1" smtClean="0"/>
              <a:t>string</a:t>
            </a:r>
            <a:r>
              <a:rPr lang="hr-HR" sz="2400" dirty="0" smtClean="0"/>
              <a:t>, naredbom </a:t>
            </a:r>
            <a:r>
              <a:rPr lang="hr-HR" sz="28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dirty="0" smtClean="0"/>
              <a:t> pretvaramo ga u broj.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18542" y="5872093"/>
            <a:ext cx="851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Naredbom </a:t>
            </a:r>
            <a:r>
              <a:rPr lang="hr-HR" sz="4000" b="1" dirty="0" err="1" smtClean="0">
                <a:solidFill>
                  <a:srgbClr val="7030A0"/>
                </a:solidFill>
              </a:rPr>
              <a:t>int</a:t>
            </a:r>
            <a:r>
              <a:rPr lang="hr-HR" sz="2800" b="1" dirty="0" smtClean="0">
                <a:solidFill>
                  <a:srgbClr val="7030A0"/>
                </a:solidFill>
              </a:rPr>
              <a:t> </a:t>
            </a:r>
            <a:r>
              <a:rPr lang="hr-HR" sz="2800" dirty="0" smtClean="0"/>
              <a:t>pretvara </a:t>
            </a:r>
            <a:r>
              <a:rPr lang="hr-HR" sz="2800" smtClean="0"/>
              <a:t>upisani </a:t>
            </a:r>
            <a:r>
              <a:rPr lang="hr-HR" sz="2800" b="1"/>
              <a:t>znak</a:t>
            </a:r>
            <a:r>
              <a:rPr lang="hr-HR" sz="2800"/>
              <a:t> (</a:t>
            </a:r>
            <a:r>
              <a:rPr lang="hr-HR" sz="2800" i="1"/>
              <a:t>string</a:t>
            </a:r>
            <a:r>
              <a:rPr lang="hr-HR" sz="2800"/>
              <a:t>) </a:t>
            </a:r>
            <a:r>
              <a:rPr lang="hr-HR" sz="2800" dirty="0"/>
              <a:t>u </a:t>
            </a:r>
            <a:r>
              <a:rPr lang="hr-HR" sz="2800" dirty="0" smtClean="0"/>
              <a:t>cijeli broj.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0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522903" y="565969"/>
            <a:ext cx="829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Input</a:t>
            </a:r>
            <a:r>
              <a:rPr lang="hr-HR" sz="3600" smtClean="0"/>
              <a:t>() - </a:t>
            </a:r>
            <a:r>
              <a:rPr lang="hr-HR" sz="3600" dirty="0" smtClean="0"/>
              <a:t>unos </a:t>
            </a:r>
            <a:r>
              <a:rPr lang="hr-HR" sz="3600" u="sng" dirty="0" smtClean="0"/>
              <a:t>decimalnih</a:t>
            </a:r>
            <a:r>
              <a:rPr lang="hr-HR" sz="3600" dirty="0" smtClean="0"/>
              <a:t> brojeva</a:t>
            </a:r>
            <a:endParaRPr lang="hr-HR" sz="36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22903" y="1449835"/>
            <a:ext cx="83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Naredbom </a:t>
            </a:r>
            <a:r>
              <a:rPr lang="hr-HR" sz="3600" b="1" dirty="0" err="1" smtClean="0">
                <a:solidFill>
                  <a:srgbClr val="7030A0"/>
                </a:solidFill>
              </a:rPr>
              <a:t>float</a:t>
            </a:r>
            <a:r>
              <a:rPr lang="hr-HR" sz="3600" b="1" dirty="0" smtClean="0">
                <a:solidFill>
                  <a:srgbClr val="7030A0"/>
                </a:solidFill>
              </a:rPr>
              <a:t> </a:t>
            </a:r>
            <a:r>
              <a:rPr lang="hr-HR" sz="3600" dirty="0" smtClean="0"/>
              <a:t>pretvara </a:t>
            </a:r>
            <a:r>
              <a:rPr lang="hr-HR" sz="3600" smtClean="0"/>
              <a:t>upisani znak ili </a:t>
            </a:r>
            <a:r>
              <a:rPr lang="hr-HR" sz="3600" b="1" i="1" smtClean="0"/>
              <a:t>string</a:t>
            </a:r>
            <a:r>
              <a:rPr lang="hr-HR" sz="3600" smtClean="0"/>
              <a:t> </a:t>
            </a:r>
            <a:r>
              <a:rPr lang="hr-HR" sz="3600" dirty="0" smtClean="0"/>
              <a:t>u decimalni broj.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3" y="3238527"/>
            <a:ext cx="8351195" cy="2174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88723" y="28876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4" y="628023"/>
            <a:ext cx="8241115" cy="563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017818" y="1447974"/>
            <a:ext cx="451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Pisanje programa započinjemo tako da u </a:t>
            </a:r>
            <a:r>
              <a:rPr lang="hr-HR" sz="2400" dirty="0" err="1" smtClean="0"/>
              <a:t>Shell</a:t>
            </a:r>
            <a:r>
              <a:rPr lang="hr-HR" sz="2400" dirty="0" smtClean="0"/>
              <a:t> prozoru pokrenemo novu datoteku </a:t>
            </a:r>
          </a:p>
          <a:p>
            <a:r>
              <a:rPr lang="hr-HR" sz="2400" b="1" i="1" dirty="0" smtClean="0"/>
              <a:t>File </a:t>
            </a:r>
            <a:r>
              <a:rPr lang="hr-HR" sz="2400" b="1" i="1" dirty="0" smtClean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2449891" y="1050080"/>
            <a:ext cx="6552381" cy="5409524"/>
            <a:chOff x="2449891" y="1050080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9891" y="1050080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2703192" y="1922463"/>
              <a:ext cx="5497614" cy="286232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4400" b="1" smtClean="0"/>
                <a:t>File -&gt; New File</a:t>
              </a:r>
              <a:br>
                <a:rPr lang="hr-HR" sz="4400" b="1" smtClean="0"/>
              </a:br>
              <a:r>
                <a:rPr lang="hr-HR" sz="2400" smtClean="0"/>
                <a:t/>
              </a:r>
              <a:br>
                <a:rPr lang="hr-HR" sz="2400" smtClean="0"/>
              </a:br>
              <a:r>
                <a:rPr lang="hr-HR" sz="2800" smtClean="0"/>
                <a:t>Otvara </a:t>
              </a:r>
              <a:r>
                <a:rPr lang="hr-HR" sz="2800" dirty="0" smtClean="0"/>
                <a:t>se prozor </a:t>
              </a:r>
              <a:r>
                <a:rPr lang="hr-HR" sz="2800" b="1" i="1" dirty="0" err="1" smtClean="0"/>
                <a:t>Python</a:t>
              </a:r>
              <a:r>
                <a:rPr lang="hr-HR" sz="2800" dirty="0" smtClean="0"/>
                <a:t> </a:t>
              </a:r>
              <a:r>
                <a:rPr lang="hr-HR" sz="2800" b="1" dirty="0" smtClean="0"/>
                <a:t>editora</a:t>
              </a:r>
              <a:r>
                <a:rPr lang="hr-HR" sz="2800" dirty="0" smtClean="0"/>
                <a:t> gdje započinjemo s pisanjem programskog </a:t>
              </a:r>
              <a:r>
                <a:rPr lang="hr-HR" sz="2800" smtClean="0"/>
                <a:t>koda u kojemu pišemo program.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</a:t>
            </a:r>
            <a:r>
              <a:rPr lang="hr-HR" sz="2400" b="1" spc="300" smtClean="0">
                <a:solidFill>
                  <a:srgbClr val="7030A0"/>
                </a:solidFill>
              </a:rPr>
              <a:t>programa - </a:t>
            </a:r>
            <a:r>
              <a:rPr lang="hr-HR" sz="2400" b="1" spc="300" dirty="0" smtClean="0">
                <a:solidFill>
                  <a:srgbClr val="7030A0"/>
                </a:solidFill>
              </a:rPr>
              <a:t>prvi program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6" y="636291"/>
            <a:ext cx="8262945" cy="59307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99" y="1053012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789" y="2896685"/>
            <a:ext cx="3019477" cy="2081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4" y="498444"/>
            <a:ext cx="7945555" cy="501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83341"/>
              </p:ext>
            </p:extLst>
          </p:nvPr>
        </p:nvGraphicFramePr>
        <p:xfrm>
          <a:off x="403762" y="958151"/>
          <a:ext cx="8499606" cy="51859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7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438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Potrebne naredbe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Znak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Ispis podataka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print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Upis podataka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input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3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Rad s cijelim brojem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err="1" smtClean="0"/>
                        <a:t>int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053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Cjelobrojno dijeljenje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Broj =</a:t>
                      </a:r>
                      <a:r>
                        <a:rPr lang="hr-HR" sz="3200" baseline="0" dirty="0" smtClean="0"/>
                        <a:t> 5 // 2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730">
                <a:tc>
                  <a:txBody>
                    <a:bodyPr/>
                    <a:lstStyle/>
                    <a:p>
                      <a:r>
                        <a:rPr lang="hr-HR" sz="3200" smtClean="0"/>
                        <a:t>Modul - </a:t>
                      </a:r>
                      <a:r>
                        <a:rPr lang="hr-HR" sz="3200" dirty="0" smtClean="0"/>
                        <a:t>ostatak prilikom</a:t>
                      </a:r>
                      <a:r>
                        <a:rPr lang="hr-HR" sz="3200" baseline="0" dirty="0" smtClean="0"/>
                        <a:t> dijeljenja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50017" y="1017331"/>
            <a:ext cx="864396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1.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Napišite program koji učitava dva broja i računa njihov zbroj.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Upiti za pribrojnike su oblika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prvog broja  A: "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".</a:t>
            </a:r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Rezultat zbrajanja ispisuje se u obliku: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"Rezultat zbrajanja" &lt;&lt;A&gt;&gt; " i " &lt;&lt;B&gt;&gt; " je:" &lt;&lt;Zbroj&gt;&gt;. 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5632" b="16432"/>
          <a:stretch/>
        </p:blipFill>
        <p:spPr>
          <a:xfrm>
            <a:off x="492077" y="661383"/>
            <a:ext cx="8027809" cy="491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a 12"/>
          <p:cNvGrpSpPr/>
          <p:nvPr/>
        </p:nvGrpSpPr>
        <p:grpSpPr>
          <a:xfrm>
            <a:off x="2162629" y="2016193"/>
            <a:ext cx="3479471" cy="369332"/>
            <a:chOff x="2162629" y="2016193"/>
            <a:chExt cx="3479471" cy="369332"/>
          </a:xfrm>
        </p:grpSpPr>
        <p:sp>
          <p:nvSpPr>
            <p:cNvPr id="8" name="TekstniOkvir 7"/>
            <p:cNvSpPr txBox="1"/>
            <p:nvPr/>
          </p:nvSpPr>
          <p:spPr>
            <a:xfrm>
              <a:off x="3501899" y="2016193"/>
              <a:ext cx="21402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Prazan red kod ispisa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Ravni poveznik sa strelicom 9"/>
            <p:cNvCxnSpPr>
              <a:stCxn id="8" idx="1"/>
            </p:cNvCxnSpPr>
            <p:nvPr/>
          </p:nvCxnSpPr>
          <p:spPr>
            <a:xfrm flipH="1">
              <a:off x="2162629" y="2200859"/>
              <a:ext cx="13392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8" y="1338787"/>
            <a:ext cx="7726434" cy="4523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7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0837" y="892129"/>
            <a:ext cx="8915875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2.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od prvoga (A) oduzima  drugi (B).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Upisi brojeva su oblika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prvog broja  A: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Rezultat oduzimanja ispisuje se u obliku: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Rezultat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oduzimanja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&lt;&lt;A&gt;&gt;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&lt;&lt;B&gt;&gt;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je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&lt;&lt;Razlika&gt;&gt;.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294865" y="1298422"/>
            <a:ext cx="8547817" cy="34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lačić s crtom 2 19"/>
          <p:cNvSpPr/>
          <p:nvPr/>
        </p:nvSpPr>
        <p:spPr>
          <a:xfrm flipH="1">
            <a:off x="3981671" y="5017096"/>
            <a:ext cx="2171714" cy="13949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966"/>
              <a:gd name="adj6" fmla="val -65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Ispis direktnog računanja bez spremanja rezultata u nepoznanicu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1543" y="1863139"/>
            <a:ext cx="7476590" cy="632085"/>
            <a:chOff x="612650" y="2087269"/>
            <a:chExt cx="7476590" cy="632085"/>
          </a:xfrm>
        </p:grpSpPr>
        <p:sp>
          <p:nvSpPr>
            <p:cNvPr id="16" name="TekstniOkvir 15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Pisanje komentara započinjemo mrežicom '#'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Ravni poveznik sa strelicom 16"/>
            <p:cNvCxnSpPr>
              <a:stCxn id="16" idx="1"/>
            </p:cNvCxnSpPr>
            <p:nvPr/>
          </p:nvCxnSpPr>
          <p:spPr>
            <a:xfrm flipH="1" flipV="1">
              <a:off x="612650" y="2087269"/>
              <a:ext cx="3078848" cy="4474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91" y="4717144"/>
            <a:ext cx="4656402" cy="1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10837" y="892129"/>
            <a:ext cx="8915875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3.</a:t>
            </a:r>
            <a:endParaRPr lang="hr-HR" sz="2400" b="1" dirty="0">
              <a:solidFill>
                <a:srgbClr val="00B0F0"/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će izračunati koliko bi bilo razrednih odjela 5. razreda od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102 učenika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, ako bi svaki odjel imao po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24 učenika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te koliko bi učenika ostalo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 ne raspoređeno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" y="908171"/>
            <a:ext cx="8905493" cy="47548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681838" y="3673642"/>
            <a:ext cx="3307257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49754" y="2133600"/>
            <a:ext cx="3932899" cy="56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1" y="592110"/>
            <a:ext cx="8786418" cy="5632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1602933" y="1338147"/>
            <a:ext cx="5787116" cy="62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Zadaci</a:t>
            </a:r>
            <a:endParaRPr lang="hr-HR" sz="4800" dirty="0"/>
          </a:p>
        </p:txBody>
      </p:sp>
      <p:sp>
        <p:nvSpPr>
          <p:cNvPr id="12" name="Pravokutnik 11"/>
          <p:cNvSpPr/>
          <p:nvPr/>
        </p:nvSpPr>
        <p:spPr>
          <a:xfrm>
            <a:off x="746656" y="2734964"/>
            <a:ext cx="7923416" cy="238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hr-HR" sz="3600" dirty="0" smtClean="0">
                <a:solidFill>
                  <a:schemeClr val="accent2">
                    <a:lumMod val="50000"/>
                  </a:schemeClr>
                </a:solidFill>
              </a:rPr>
              <a:t>Napiši program koji računa površinu pravokutnika</a:t>
            </a:r>
            <a:r>
              <a:rPr lang="hr-HR" sz="3600" dirty="0" smtClean="0">
                <a:solidFill>
                  <a:srgbClr val="6DFFA5"/>
                </a:solidFill>
              </a:rPr>
              <a:t>.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Napiši program koji računa opseg pravokutnika.</a:t>
            </a:r>
          </a:p>
        </p:txBody>
      </p:sp>
    </p:spTree>
    <p:extLst>
      <p:ext uri="{BB962C8B-B14F-4D97-AF65-F5344CB8AC3E}">
        <p14:creationId xmlns:p14="http://schemas.microsoft.com/office/powerpoint/2010/main" val="3162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61122" r="83186"/>
          <a:stretch/>
        </p:blipFill>
        <p:spPr>
          <a:xfrm>
            <a:off x="2450260" y="301256"/>
            <a:ext cx="4798033" cy="62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Pokretanje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78971" y="597401"/>
            <a:ext cx="8084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Start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3200" i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320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3200">
                <a:solidFill>
                  <a:srgbClr val="FF0000"/>
                </a:solidFill>
                <a:sym typeface="Wingdings" panose="05000000000000000000" pitchFamily="2" charset="2"/>
              </a:rPr>
              <a:t> Python </a:t>
            </a:r>
            <a:r>
              <a:rPr lang="hr-H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3.4.3  IDLE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32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8" y="2428914"/>
            <a:ext cx="6984610" cy="430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472849" y="3892381"/>
            <a:ext cx="6150080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Python</a:t>
            </a:r>
            <a:r>
              <a:rPr lang="hr-HR" sz="2400" b="1" dirty="0" smtClean="0"/>
              <a:t> 3.4.3 </a:t>
            </a:r>
            <a:r>
              <a:rPr lang="hr-HR" sz="2400" b="1" err="1" smtClean="0"/>
              <a:t>Shell</a:t>
            </a:r>
            <a:r>
              <a:rPr lang="hr-HR" sz="2400" b="1" smtClean="0"/>
              <a:t> </a:t>
            </a:r>
            <a:r>
              <a:rPr lang="hr-HR" sz="2400" smtClean="0"/>
              <a:t>- </a:t>
            </a:r>
            <a:r>
              <a:rPr lang="hr-HR" sz="2800" dirty="0" smtClean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969354" y="1769744"/>
            <a:ext cx="7002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IDLE </a:t>
            </a:r>
            <a:r>
              <a:rPr lang="hr-HR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>
                <a:solidFill>
                  <a:srgbClr val="002060"/>
                </a:solidFill>
              </a:rPr>
              <a:t>(</a:t>
            </a:r>
            <a:r>
              <a:rPr lang="hr-HR" sz="2800" b="1" dirty="0" err="1">
                <a:solidFill>
                  <a:srgbClr val="002060"/>
                </a:solidFill>
              </a:rPr>
              <a:t>I</a:t>
            </a:r>
            <a:r>
              <a:rPr lang="hr-HR" sz="2800" dirty="0" err="1">
                <a:solidFill>
                  <a:srgbClr val="002060"/>
                </a:solidFill>
              </a:rPr>
              <a:t>ntegrated</a:t>
            </a:r>
            <a:r>
              <a:rPr lang="hr-HR" sz="2800" dirty="0">
                <a:solidFill>
                  <a:srgbClr val="002060"/>
                </a:solidFill>
              </a:rPr>
              <a:t> </a:t>
            </a:r>
            <a:r>
              <a:rPr lang="hr-HR" sz="2800" b="1" dirty="0" err="1">
                <a:solidFill>
                  <a:srgbClr val="002060"/>
                </a:solidFill>
              </a:rPr>
              <a:t>D</a:t>
            </a:r>
            <a:r>
              <a:rPr lang="hr-HR" sz="2800" dirty="0" err="1">
                <a:solidFill>
                  <a:srgbClr val="002060"/>
                </a:solidFill>
              </a:rPr>
              <a:t>eve</a:t>
            </a:r>
            <a:r>
              <a:rPr lang="hr-HR" sz="2800" b="1" dirty="0" err="1">
                <a:solidFill>
                  <a:srgbClr val="002060"/>
                </a:solidFill>
              </a:rPr>
              <a:t>L</a:t>
            </a:r>
            <a:r>
              <a:rPr lang="hr-HR" sz="2800" dirty="0" err="1">
                <a:solidFill>
                  <a:srgbClr val="002060"/>
                </a:solidFill>
              </a:rPr>
              <a:t>opment</a:t>
            </a:r>
            <a:r>
              <a:rPr lang="hr-HR" sz="2800" dirty="0">
                <a:solidFill>
                  <a:srgbClr val="002060"/>
                </a:solidFill>
              </a:rPr>
              <a:t> </a:t>
            </a:r>
            <a:r>
              <a:rPr lang="hr-HR" sz="2800" b="1" dirty="0" err="1">
                <a:solidFill>
                  <a:srgbClr val="002060"/>
                </a:solidFill>
              </a:rPr>
              <a:t>E</a:t>
            </a:r>
            <a:r>
              <a:rPr lang="hr-HR" sz="2800" dirty="0" err="1">
                <a:solidFill>
                  <a:srgbClr val="002060"/>
                </a:solidFill>
              </a:rPr>
              <a:t>nviroment</a:t>
            </a:r>
            <a:r>
              <a:rPr lang="hr-HR" sz="28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03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Podešavanje  sučelja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73" y="677543"/>
            <a:ext cx="4684217" cy="526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259844" y="888534"/>
            <a:ext cx="376063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70C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Razmak između slova</a:t>
            </a:r>
            <a:endParaRPr lang="hr-HR" sz="2800" dirty="0">
              <a:solidFill>
                <a:srgbClr val="0070C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3" y="3475395"/>
            <a:ext cx="3952634" cy="171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Tipovi podataka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35045" y="1500900"/>
            <a:ext cx="7573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>
                <a:solidFill>
                  <a:srgbClr val="FF0000"/>
                </a:solidFill>
              </a:rPr>
              <a:t>i</a:t>
            </a:r>
            <a:r>
              <a:rPr lang="hr-HR" sz="4800" b="1" err="1" smtClean="0">
                <a:solidFill>
                  <a:srgbClr val="FF0000"/>
                </a:solidFill>
              </a:rPr>
              <a:t>nt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 smtClean="0">
                <a:solidFill>
                  <a:srgbClr val="FF0000"/>
                </a:solidFill>
              </a:rPr>
              <a:t>float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/>
              <a:t>decimalni </a:t>
            </a:r>
            <a:r>
              <a:rPr lang="hr-HR" sz="4800" smtClean="0"/>
              <a:t>broj </a:t>
            </a:r>
            <a:br>
              <a:rPr lang="hr-HR" sz="4800" smtClean="0"/>
            </a:br>
            <a:r>
              <a:rPr lang="hr-HR" sz="4800" smtClean="0"/>
              <a:t>(</a:t>
            </a:r>
            <a:r>
              <a:rPr lang="hr-HR" sz="4800"/>
              <a:t>broj s pomičnom točkom )</a:t>
            </a:r>
            <a:endParaRPr lang="hr-HR" sz="4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smtClean="0">
                <a:solidFill>
                  <a:srgbClr val="FF0000"/>
                </a:solidFill>
              </a:rPr>
              <a:t>str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niz znakova (</a:t>
            </a:r>
            <a:r>
              <a:rPr lang="hr-HR" sz="4800" i="1" dirty="0" err="1" smtClean="0"/>
              <a:t>string</a:t>
            </a:r>
            <a:r>
              <a:rPr lang="hr-HR" sz="48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 smtClean="0">
                <a:solidFill>
                  <a:srgbClr val="FF0000"/>
                </a:solidFill>
              </a:rPr>
              <a:t>bool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logički tip podatka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25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Aritmetički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73747"/>
              </p:ext>
            </p:extLst>
          </p:nvPr>
        </p:nvGraphicFramePr>
        <p:xfrm>
          <a:off x="613317" y="2596118"/>
          <a:ext cx="8279514" cy="31741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8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511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Aritmetički operator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Znak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  <a:endParaRPr lang="hr-H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zbrajanje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+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oduzimanje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-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množenje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*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dijeljenje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/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00" y="3281653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00" y="3905979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00" y="458393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600" y="5182178"/>
            <a:ext cx="1394812" cy="43112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471962" y="830036"/>
            <a:ext cx="665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Osnovne računske operacije u </a:t>
            </a:r>
            <a:r>
              <a:rPr lang="hr-HR" sz="3200" dirty="0" err="1" smtClean="0"/>
              <a:t>Pythonu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Relacijski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5921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==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nije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!=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r>
                        <a:rPr lang="hr-HR" sz="2400" baseline="0" dirty="0" smtClean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Logički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01808"/>
              </p:ext>
            </p:extLst>
          </p:nvPr>
        </p:nvGraphicFramePr>
        <p:xfrm>
          <a:off x="554439" y="1519707"/>
          <a:ext cx="7894104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Logički operator</a:t>
                      </a:r>
                      <a:endParaRPr lang="hr-HR" sz="40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000" kern="1200" dirty="0" smtClean="0"/>
                        <a:t>Znak</a:t>
                      </a:r>
                      <a:endParaRPr lang="hr-H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I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and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ILI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or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NE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not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39" y="2287021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95" y="2915328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39" y="3545511"/>
            <a:ext cx="1685773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691</Words>
  <Application>Microsoft Office PowerPoint</Application>
  <PresentationFormat>Prikaz na zaslonu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sustava Office</vt:lpstr>
      <vt:lpstr>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Leo Sever</cp:lastModifiedBy>
  <cp:revision>474</cp:revision>
  <dcterms:created xsi:type="dcterms:W3CDTF">2015-06-01T09:38:44Z</dcterms:created>
  <dcterms:modified xsi:type="dcterms:W3CDTF">2024-01-28T16:35:07Z</dcterms:modified>
</cp:coreProperties>
</file>