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97833f974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97833f974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97833f97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97833f97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97833f974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97833f974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97833f97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97833f97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97833f97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97833f97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97833f97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f97833f97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97833f97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97833f97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97833f97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97833f97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97833f974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97833f974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97833f97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97833f97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97833f97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97833f97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97833f974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97833f974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hyperlink" Target="https://hr.wikipedia.org/wiki/1650." TargetMode="External"/><Relationship Id="rId10" Type="http://schemas.openxmlformats.org/officeDocument/2006/relationships/hyperlink" Target="https://hr.wikipedia.org/wiki/Europa" TargetMode="External"/><Relationship Id="rId13" Type="http://schemas.openxmlformats.org/officeDocument/2006/relationships/hyperlink" Target="https://hr.wikipedia.org/wiki/Engleska" TargetMode="External"/><Relationship Id="rId12" Type="http://schemas.openxmlformats.org/officeDocument/2006/relationships/hyperlink" Target="https://hr.wikipedia.org/wiki/Bur%C5%BEoazij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hr.wikipedia.org/wiki/Francuski_jezik" TargetMode="External"/><Relationship Id="rId4" Type="http://schemas.openxmlformats.org/officeDocument/2006/relationships/hyperlink" Target="https://hr.wikipedia.org/wiki/Francuska" TargetMode="External"/><Relationship Id="rId9" Type="http://schemas.openxmlformats.org/officeDocument/2006/relationships/hyperlink" Target="https://hr.wikipedia.org/wiki/Ban" TargetMode="External"/><Relationship Id="rId15" Type="http://schemas.openxmlformats.org/officeDocument/2006/relationships/image" Target="../media/image3.png"/><Relationship Id="rId14" Type="http://schemas.openxmlformats.org/officeDocument/2006/relationships/hyperlink" Target="https://hr.wikipedia.org/wiki/Karlo_II.,_kralj_Engleske" TargetMode="External"/><Relationship Id="rId5" Type="http://schemas.openxmlformats.org/officeDocument/2006/relationships/hyperlink" Target="https://hr.wikipedia.org/w/index.php?title=Francois_Chaille&amp;action=edit&amp;redlink=1" TargetMode="External"/><Relationship Id="rId6" Type="http://schemas.openxmlformats.org/officeDocument/2006/relationships/hyperlink" Target="https://hr.wikipedia.org/wiki/1635." TargetMode="External"/><Relationship Id="rId7" Type="http://schemas.openxmlformats.org/officeDocument/2006/relationships/hyperlink" Target="https://hr.wikipedia.org/wiki/Pariz" TargetMode="External"/><Relationship Id="rId8" Type="http://schemas.openxmlformats.org/officeDocument/2006/relationships/hyperlink" Target="https://hr.wikipedia.org/wiki/Luj_XIII.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hr.wikipedia.org/wiki/18._listopada" TargetMode="External"/><Relationship Id="rId4" Type="http://schemas.openxmlformats.org/officeDocument/2006/relationships/hyperlink" Target="https://hr.wikipedia.org/wiki/2003." TargetMode="External"/><Relationship Id="rId9" Type="http://schemas.openxmlformats.org/officeDocument/2006/relationships/hyperlink" Target="https://hr.wikipedia.org/wiki/18._listopada" TargetMode="External"/><Relationship Id="rId5" Type="http://schemas.openxmlformats.org/officeDocument/2006/relationships/hyperlink" Target="https://hr.wikipedia.org/wiki/Pula" TargetMode="External"/><Relationship Id="rId6" Type="http://schemas.openxmlformats.org/officeDocument/2006/relationships/hyperlink" Target="https://hr.wikipedia.org/wiki/Hrvatski_sabor" TargetMode="External"/><Relationship Id="rId7" Type="http://schemas.openxmlformats.org/officeDocument/2006/relationships/hyperlink" Target="https://hr.wikipedia.org/wiki/17._listopada" TargetMode="External"/><Relationship Id="rId8" Type="http://schemas.openxmlformats.org/officeDocument/2006/relationships/hyperlink" Target="https://hr.wikipedia.org/wiki/2008.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3.png"/><Relationship Id="rId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572000" y="83575"/>
            <a:ext cx="4260300" cy="96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rgbClr val="FF0000"/>
                </a:solidFill>
              </a:rPr>
              <a:t>KRAVATA</a:t>
            </a:r>
            <a:endParaRPr b="1" sz="640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468425" y="1007275"/>
            <a:ext cx="4618500" cy="41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444">
                <a:solidFill>
                  <a:srgbClr val="FF0000"/>
                </a:solidFill>
                <a:highlight>
                  <a:schemeClr val="dk1"/>
                </a:highlight>
              </a:rPr>
              <a:t>Riječ </a:t>
            </a:r>
            <a:r>
              <a:rPr b="1" lang="en" sz="3444">
                <a:solidFill>
                  <a:srgbClr val="FF0000"/>
                </a:solidFill>
                <a:highlight>
                  <a:schemeClr val="dk1"/>
                </a:highlight>
              </a:rPr>
              <a:t>kravata</a:t>
            </a:r>
            <a:r>
              <a:rPr lang="en" sz="3444">
                <a:solidFill>
                  <a:srgbClr val="FF0000"/>
                </a:solidFill>
                <a:highlight>
                  <a:schemeClr val="dk1"/>
                </a:highlight>
              </a:rPr>
              <a:t> dolazi od </a:t>
            </a:r>
            <a:r>
              <a:rPr lang="en" sz="3444">
                <a:solidFill>
                  <a:srgbClr val="FF0000"/>
                </a:solidFill>
                <a:highlight>
                  <a:schemeClr val="dk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francuske</a:t>
            </a:r>
            <a:r>
              <a:rPr lang="en" sz="3444">
                <a:solidFill>
                  <a:srgbClr val="FF0000"/>
                </a:solidFill>
                <a:highlight>
                  <a:schemeClr val="dk1"/>
                </a:highlight>
              </a:rPr>
              <a:t> riječi </a:t>
            </a:r>
            <a:r>
              <a:rPr i="1" lang="en" sz="3444">
                <a:solidFill>
                  <a:srgbClr val="FF0000"/>
                </a:solidFill>
                <a:highlight>
                  <a:schemeClr val="dk1"/>
                </a:highlight>
              </a:rPr>
              <a:t>"croata"</a:t>
            </a:r>
            <a:r>
              <a:rPr lang="en" sz="3444">
                <a:solidFill>
                  <a:srgbClr val="FF0000"/>
                </a:solidFill>
                <a:highlight>
                  <a:schemeClr val="dk1"/>
                </a:highlight>
              </a:rPr>
              <a:t>.</a:t>
            </a:r>
            <a:r>
              <a:rPr lang="en" sz="2844">
                <a:solidFill>
                  <a:srgbClr val="FF0000"/>
                </a:solidFill>
                <a:highlight>
                  <a:schemeClr val="dk1"/>
                </a:highlight>
              </a:rPr>
              <a:t> </a:t>
            </a:r>
            <a:endParaRPr sz="2844">
              <a:solidFill>
                <a:srgbClr val="FF0000"/>
              </a:solidFill>
              <a:highlight>
                <a:schemeClr val="dk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42316"/>
              <a:buFont typeface="Arial"/>
              <a:buNone/>
            </a:pPr>
            <a:r>
              <a:rPr lang="en" sz="2599">
                <a:solidFill>
                  <a:srgbClr val="202122"/>
                </a:solidFill>
                <a:highlight>
                  <a:schemeClr val="dk1"/>
                </a:highlight>
              </a:rPr>
              <a:t>U svojoj knjizi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"La Grande Historie de la Cravate"</a:t>
            </a:r>
            <a:r>
              <a:rPr lang="en" sz="2599">
                <a:solidFill>
                  <a:srgbClr val="202122"/>
                </a:solidFill>
                <a:highlight>
                  <a:schemeClr val="dk1"/>
                </a:highlight>
              </a:rPr>
              <a:t>, </a:t>
            </a:r>
            <a:r>
              <a:rPr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francuski</a:t>
            </a:r>
            <a:r>
              <a:rPr lang="en" sz="2599">
                <a:solidFill>
                  <a:srgbClr val="202122"/>
                </a:solidFill>
                <a:highlight>
                  <a:schemeClr val="dk1"/>
                </a:highlight>
              </a:rPr>
              <a:t> pisac </a:t>
            </a:r>
            <a:r>
              <a:rPr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Francois Chaille</a:t>
            </a:r>
            <a:r>
              <a:rPr lang="en" sz="2599">
                <a:solidFill>
                  <a:srgbClr val="202122"/>
                </a:solidFill>
                <a:highlight>
                  <a:schemeClr val="dk1"/>
                </a:highlight>
              </a:rPr>
              <a:t>, na sljedeći način govori o kravati:</a:t>
            </a:r>
            <a:endParaRPr sz="2599">
              <a:solidFill>
                <a:srgbClr val="202122"/>
              </a:solidFill>
              <a:highlight>
                <a:schemeClr val="dk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ct val="42316"/>
              <a:buFont typeface="Arial"/>
              <a:buNone/>
            </a:pP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"... Oko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1635.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godine, nekih šest tisuća vojnika i vitezova, stiglo je u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Pariz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kao podrška francuskom kralju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Luju XIII.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među njima je bio veliki broj hrvatskih plaćenika koji su, predvođeni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banom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, ostali u službi francuskog kralja. Tradicionalna odora s vezanim, oslikanim, maramama oko vrata pobuđivala je pažnju francuskog dvora. Marame su bile napravljene od različitih materijala, od grubih, koje su nosili obični vojnici, do svilenih i onih od finog pamuka koje su nosili časnici. Taj "hrvatski elegantni stil", potpuno nepoznat u tadašnjoj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Europi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, oko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1650.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godine biva prihvaćen na francuskom dvoru i postaje modni odjevni predmet među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buržoazijom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tog vremena kao simbol kulture i elegancije. Osim ljepote, te marame su bile i u mnogome praktičnije nego do tada nošeni kruti čipkasti okovratnici francuskih vojnika i časnika. U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Englesku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je kravatu donio 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Karlo II.</a:t>
            </a:r>
            <a:r>
              <a:rPr i="1" lang="en" sz="2599">
                <a:solidFill>
                  <a:srgbClr val="202122"/>
                </a:solidFill>
                <a:highlight>
                  <a:schemeClr val="dk1"/>
                </a:highlight>
              </a:rPr>
              <a:t> po svom povratku iz izgnanstva. Kravata je ubrzo osvojila, kao modni odjevni predmet, i cijelu Europu. ..."</a:t>
            </a:r>
            <a:endParaRPr sz="4349">
              <a:solidFill>
                <a:srgbClr val="202122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15">
            <a:alphaModFix/>
          </a:blip>
          <a:srcRect b="0" l="9571" r="35356" t="0"/>
          <a:stretch/>
        </p:blipFill>
        <p:spPr>
          <a:xfrm>
            <a:off x="0" y="0"/>
            <a:ext cx="44684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60525" y="0"/>
            <a:ext cx="7316100" cy="10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Kravata može biti i ženski modni dodatak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9075"/>
            <a:ext cx="5238750" cy="44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650" y="709075"/>
            <a:ext cx="3662350" cy="44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7925" y="2743200"/>
            <a:ext cx="2746800" cy="25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4">
            <a:alphaModFix/>
          </a:blip>
          <a:srcRect b="10104" l="9215" r="2849" t="0"/>
          <a:stretch/>
        </p:blipFill>
        <p:spPr>
          <a:xfrm>
            <a:off x="6397225" y="0"/>
            <a:ext cx="2746801" cy="27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5">
            <a:alphaModFix/>
          </a:blip>
          <a:srcRect b="12160" l="159530" r="-159530" t="-12160"/>
          <a:stretch/>
        </p:blipFill>
        <p:spPr>
          <a:xfrm>
            <a:off x="5487625" y="1158925"/>
            <a:ext cx="348615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2375" y="0"/>
            <a:ext cx="6470300" cy="52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2286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0" y="0"/>
            <a:ext cx="9144000" cy="15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Od 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18. listopada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 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2003.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 godine obilježava se Dan kravate.Tada je u 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Puli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 izvedena autorska instalacija Marijana Bušića </a:t>
            </a:r>
            <a:r>
              <a:rPr i="1" lang="en" sz="1745">
                <a:solidFill>
                  <a:schemeClr val="lt1"/>
                </a:solidFill>
                <a:highlight>
                  <a:srgbClr val="FFFFFF"/>
                </a:highlight>
              </a:rPr>
              <a:t>Kravata oko Arene</a:t>
            </a:r>
            <a:endParaRPr baseline="30000" sz="1745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990"/>
              <a:buNone/>
            </a:pP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Hrvatski sabor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, </a:t>
            </a:r>
            <a:r>
              <a:rPr lang="en" sz="1745" u="sng">
                <a:solidFill>
                  <a:schemeClr val="lt1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17. listopada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 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2008.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 godine, iskazao je kravati posebnu počast proglasivši Dan kravate koji se obilježava 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18. listopada</a:t>
            </a:r>
            <a:r>
              <a:rPr lang="en" sz="1745">
                <a:solidFill>
                  <a:schemeClr val="lt1"/>
                </a:solidFill>
                <a:highlight>
                  <a:srgbClr val="FFFFFF"/>
                </a:highlight>
              </a:rPr>
              <a:t>. Od tada se Dan kravate i službeno slavi u Hrvatskoj.</a:t>
            </a:r>
            <a:endParaRPr sz="1745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1545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25" y="1810950"/>
            <a:ext cx="5054700" cy="28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725225"/>
            <a:ext cx="5054750" cy="34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615000" y="4522000"/>
            <a:ext cx="31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Počasna satnija Kravat pukovnije.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32775" y="1716725"/>
            <a:ext cx="3954074" cy="28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2857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0" r="1989" t="0"/>
          <a:stretch/>
        </p:blipFill>
        <p:spPr>
          <a:xfrm>
            <a:off x="2857500" y="0"/>
            <a:ext cx="27777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0" y="2571738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 b="10426" l="35447" r="1880" t="0"/>
          <a:stretch/>
        </p:blipFill>
        <p:spPr>
          <a:xfrm>
            <a:off x="2857500" y="1885950"/>
            <a:ext cx="285750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7">
            <a:alphaModFix/>
          </a:blip>
          <a:srcRect b="24789" l="0" r="0" t="0"/>
          <a:stretch/>
        </p:blipFill>
        <p:spPr>
          <a:xfrm>
            <a:off x="6000750" y="-160750"/>
            <a:ext cx="2657476" cy="273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0"/>
            <a:ext cx="43183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250" y="0"/>
            <a:ext cx="4151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0" y="0"/>
            <a:ext cx="4757700" cy="11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</a:t>
            </a:r>
            <a:r>
              <a:rPr lang="en" sz="3355"/>
              <a:t>Kako vezati kravatu</a:t>
            </a:r>
            <a:endParaRPr sz="3355"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566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2580"/>
            <a:ext cx="6065050" cy="429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9300" y="152400"/>
            <a:ext cx="3164700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Postoje i neke druge vrste čvorova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61391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b="0" l="34063" r="0" t="0"/>
          <a:stretch/>
        </p:blipFill>
        <p:spPr>
          <a:xfrm>
            <a:off x="6986600" y="1351624"/>
            <a:ext cx="2157399" cy="444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6600" y="0"/>
            <a:ext cx="2157400" cy="14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837"/>
            <a:ext cx="47684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b="0" l="21403" r="19924" t="0"/>
          <a:stretch/>
        </p:blipFill>
        <p:spPr>
          <a:xfrm>
            <a:off x="4646100" y="-41675"/>
            <a:ext cx="4522000" cy="51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96450"/>
            <a:ext cx="20673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Leptir mašna</a:t>
            </a:r>
            <a:endParaRPr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4029075" y="3375425"/>
            <a:ext cx="617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1498"/>
            <a:ext cx="3717375" cy="234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350" y="1152475"/>
            <a:ext cx="3240650" cy="37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5">
            <a:alphaModFix/>
          </a:blip>
          <a:srcRect b="0" l="16097" r="14036" t="0"/>
          <a:stretch/>
        </p:blipFill>
        <p:spPr>
          <a:xfrm>
            <a:off x="3396875" y="492900"/>
            <a:ext cx="2587350" cy="40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6">
            <a:alphaModFix/>
          </a:blip>
          <a:srcRect b="21327" l="0" r="0" t="0"/>
          <a:stretch/>
        </p:blipFill>
        <p:spPr>
          <a:xfrm>
            <a:off x="0" y="2797300"/>
            <a:ext cx="3803100" cy="2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158700" y="105850"/>
            <a:ext cx="26883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I razne varijacije</a:t>
            </a:r>
            <a:endParaRPr sz="2700"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571500"/>
            <a:ext cx="8520600" cy="3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0" l="133930" r="-133930" t="0"/>
          <a:stretch/>
        </p:blipFill>
        <p:spPr>
          <a:xfrm>
            <a:off x="3245375" y="2425738"/>
            <a:ext cx="21336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50" y="677325"/>
            <a:ext cx="2133600" cy="38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1500" y="2"/>
            <a:ext cx="47625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6">
            <a:alphaModFix/>
          </a:blip>
          <a:srcRect b="0" l="28584" r="11021" t="53414"/>
          <a:stretch/>
        </p:blipFill>
        <p:spPr>
          <a:xfrm>
            <a:off x="2243675" y="677325"/>
            <a:ext cx="2209875" cy="406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7">
            <a:alphaModFix/>
          </a:blip>
          <a:srcRect b="0" l="26339" r="19752" t="31520"/>
          <a:stretch/>
        </p:blipFill>
        <p:spPr>
          <a:xfrm>
            <a:off x="6371175" y="1621400"/>
            <a:ext cx="2772824" cy="35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