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61" r:id="rId5"/>
    <p:sldId id="278" r:id="rId6"/>
    <p:sldId id="276" r:id="rId7"/>
    <p:sldId id="269" r:id="rId8"/>
    <p:sldId id="258" r:id="rId9"/>
    <p:sldId id="268" r:id="rId10"/>
    <p:sldId id="273" r:id="rId11"/>
    <p:sldId id="274" r:id="rId12"/>
    <p:sldId id="275" r:id="rId13"/>
    <p:sldId id="271" r:id="rId14"/>
    <p:sldId id="272" r:id="rId15"/>
    <p:sldId id="267" r:id="rId16"/>
    <p:sldId id="263" r:id="rId1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7DA4"/>
    <a:srgbClr val="E94549"/>
    <a:srgbClr val="F0F4FA"/>
    <a:srgbClr val="EC5E61"/>
    <a:srgbClr val="EF777B"/>
    <a:srgbClr val="FDF7D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739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CD4F47A-C366-4F15-9525-7C60130F76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58499-187B-4BEA-A2DE-18BA724A98B8}" type="datetimeFigureOut">
              <a:rPr lang="hr-HR" smtClean="0"/>
              <a:t>17.10.2020.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2E089DA-631F-4F91-8AD2-087868099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BF88B26-BCBE-4A90-B3CE-582772E05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28FE0E-DCEF-4858-B6E7-33E46EAE1E6F}" type="slidenum">
              <a:rPr lang="hr-HR" smtClean="0"/>
              <a:t>‹#›</a:t>
            </a:fld>
            <a:endParaRPr lang="hr-HR"/>
          </a:p>
        </p:txBody>
      </p:sp>
      <p:pic>
        <p:nvPicPr>
          <p:cNvPr id="16" name="Slika 15" descr="Slika na kojoj se prikazuje hrana, crtež&#10;&#10;Opis je automatski generiran">
            <a:extLst>
              <a:ext uri="{FF2B5EF4-FFF2-40B4-BE49-F238E27FC236}">
                <a16:creationId xmlns:a16="http://schemas.microsoft.com/office/drawing/2014/main" id="{C07DF19E-0230-4255-A96A-764280366D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24" y="5340726"/>
            <a:ext cx="4556776" cy="2278388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56B150BC-EC06-4974-8234-2379787455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3505" y="605993"/>
            <a:ext cx="8744989" cy="1586214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8AEA0B49-CE28-40C8-88FE-5B5C3935331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14812" y="2589275"/>
            <a:ext cx="2962373" cy="286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0787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 descr="Slika na kojoj se prikazuje sat, naprijed, zgrada, znak&#10;&#10;Opis je automatski generiran">
            <a:extLst>
              <a:ext uri="{FF2B5EF4-FFF2-40B4-BE49-F238E27FC236}">
                <a16:creationId xmlns:a16="http://schemas.microsoft.com/office/drawing/2014/main" id="{98E900D8-7100-4004-95E9-E241639C2B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12291"/>
            <a:ext cx="12192000" cy="1545709"/>
          </a:xfrm>
          <a:prstGeom prst="rect">
            <a:avLst/>
          </a:prstGeom>
        </p:spPr>
      </p:pic>
      <p:sp>
        <p:nvSpPr>
          <p:cNvPr id="15" name="Naslov 1">
            <a:extLst>
              <a:ext uri="{FF2B5EF4-FFF2-40B4-BE49-F238E27FC236}">
                <a16:creationId xmlns:a16="http://schemas.microsoft.com/office/drawing/2014/main" id="{1E635857-2D65-494E-8E56-C473EC7CC5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4810" y="2766218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6000" b="1">
                <a:solidFill>
                  <a:srgbClr val="EC5E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r-HR" dirty="0"/>
              <a:t>Upišite naslov nastavne teme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637EEC1C-6796-458F-B847-AC822DBD79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7936" y="514553"/>
            <a:ext cx="5036127" cy="913480"/>
          </a:xfrm>
          <a:prstGeom prst="rect">
            <a:avLst/>
          </a:prstGeom>
        </p:spPr>
      </p:pic>
      <p:pic>
        <p:nvPicPr>
          <p:cNvPr id="10" name="Slika 9" descr="Slika na kojoj se prikazuje gledanje, hrana, muškarac, držanje&#10;&#10;Opis je automatski generiran">
            <a:extLst>
              <a:ext uri="{FF2B5EF4-FFF2-40B4-BE49-F238E27FC236}">
                <a16:creationId xmlns:a16="http://schemas.microsoft.com/office/drawing/2014/main" id="{617B621C-CF12-44D3-8BB5-1D8E97414CC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31" y="5429966"/>
            <a:ext cx="1331358" cy="142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393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054860-A0FC-41B7-A21B-83CF7A735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>
                <a:solidFill>
                  <a:srgbClr val="E945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3BE02A-A7E8-40F5-87E8-DDAF28163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6A7DA4"/>
                </a:solidFill>
              </a:defRPr>
            </a:lvl1pPr>
            <a:lvl2pPr>
              <a:defRPr sz="3200" b="1">
                <a:solidFill>
                  <a:srgbClr val="6A7DA4"/>
                </a:solidFill>
              </a:defRPr>
            </a:lvl2pPr>
            <a:lvl3pPr>
              <a:defRPr sz="2800" b="1">
                <a:solidFill>
                  <a:srgbClr val="6A7DA4"/>
                </a:solidFill>
              </a:defRPr>
            </a:lvl3pPr>
            <a:lvl4pPr>
              <a:defRPr sz="2400" b="1">
                <a:solidFill>
                  <a:srgbClr val="6A7DA4"/>
                </a:solidFill>
              </a:defRPr>
            </a:lvl4pPr>
            <a:lvl5pPr>
              <a:defRPr sz="2400" b="1">
                <a:solidFill>
                  <a:srgbClr val="6A7DA4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pic>
        <p:nvPicPr>
          <p:cNvPr id="16" name="Slika 15" descr="Slika na kojoj se prikazuje hrana, crtež&#10;&#10;Opis je automatski generiran">
            <a:extLst>
              <a:ext uri="{FF2B5EF4-FFF2-40B4-BE49-F238E27FC236}">
                <a16:creationId xmlns:a16="http://schemas.microsoft.com/office/drawing/2014/main" id="{670BCB78-F358-49FE-AE87-92E3AEEFDE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5" t="30562" r="72747" b="36843"/>
          <a:stretch/>
        </p:blipFill>
        <p:spPr>
          <a:xfrm>
            <a:off x="11010964" y="6125247"/>
            <a:ext cx="685671" cy="6810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E6F6323A-6A5A-4EF8-805B-C27C73E505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6176"/>
          <a:stretch/>
        </p:blipFill>
        <p:spPr>
          <a:xfrm>
            <a:off x="490105" y="5855160"/>
            <a:ext cx="696190" cy="913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Slika 4" descr="Slika na kojoj se prikazuje sat, naprijed, zgrada, znak&#10;&#10;Opis je automatski generiran">
            <a:extLst>
              <a:ext uri="{FF2B5EF4-FFF2-40B4-BE49-F238E27FC236}">
                <a16:creationId xmlns:a16="http://schemas.microsoft.com/office/drawing/2014/main" id="{1F4590CD-09E9-41AE-9121-11464654D5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12291"/>
            <a:ext cx="12192000" cy="154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6284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a 22">
            <a:extLst>
              <a:ext uri="{FF2B5EF4-FFF2-40B4-BE49-F238E27FC236}">
                <a16:creationId xmlns:a16="http://schemas.microsoft.com/office/drawing/2014/main" id="{5E41C0E6-0628-4448-99ED-03B1D1777223}"/>
              </a:ext>
            </a:extLst>
          </p:cNvPr>
          <p:cNvGrpSpPr/>
          <p:nvPr userDrawn="1"/>
        </p:nvGrpSpPr>
        <p:grpSpPr>
          <a:xfrm>
            <a:off x="6734" y="-91820"/>
            <a:ext cx="12185266" cy="1548231"/>
            <a:chOff x="6734" y="-91820"/>
            <a:chExt cx="12185266" cy="1548231"/>
          </a:xfrm>
        </p:grpSpPr>
        <p:pic>
          <p:nvPicPr>
            <p:cNvPr id="10" name="Slika 9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C663F728-5AC8-4402-99FD-085DA68BB8C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094"/>
            <a:stretch/>
          </p:blipFill>
          <p:spPr>
            <a:xfrm>
              <a:off x="8302011" y="-91818"/>
              <a:ext cx="3889989" cy="1545709"/>
            </a:xfrm>
            <a:prstGeom prst="rect">
              <a:avLst/>
            </a:prstGeom>
          </p:spPr>
        </p:pic>
        <p:pic>
          <p:nvPicPr>
            <p:cNvPr id="4" name="Slika 3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B090E186-4B2F-4599-A4E0-9B23FF81FFB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6633188" y="-91818"/>
              <a:ext cx="1668822" cy="1545709"/>
            </a:xfrm>
            <a:prstGeom prst="rect">
              <a:avLst/>
            </a:prstGeom>
          </p:spPr>
        </p:pic>
        <p:pic>
          <p:nvPicPr>
            <p:cNvPr id="5" name="Slika 4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9AA7ADBF-EA82-4C94-831F-F3D75411BB1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4964365" y="-91819"/>
              <a:ext cx="1668822" cy="1545709"/>
            </a:xfrm>
            <a:prstGeom prst="rect">
              <a:avLst/>
            </a:prstGeom>
          </p:spPr>
        </p:pic>
        <p:pic>
          <p:nvPicPr>
            <p:cNvPr id="6" name="Slika 5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77DC509D-87BB-48A1-8EFB-0B46A2BF745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3345221" y="-89298"/>
              <a:ext cx="1668822" cy="1545709"/>
            </a:xfrm>
            <a:prstGeom prst="rect">
              <a:avLst/>
            </a:prstGeom>
          </p:spPr>
        </p:pic>
        <p:pic>
          <p:nvPicPr>
            <p:cNvPr id="8" name="Slika 7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DBACF7F7-E9E1-403B-8D1E-19A32E240A6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1673452" y="-91820"/>
              <a:ext cx="1668822" cy="1545709"/>
            </a:xfrm>
            <a:prstGeom prst="rect">
              <a:avLst/>
            </a:prstGeom>
          </p:spPr>
        </p:pic>
        <p:pic>
          <p:nvPicPr>
            <p:cNvPr id="12" name="Slika 11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FF2358FE-191A-4A9E-8CA6-E55F0393D8B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6734" y="-91820"/>
              <a:ext cx="1668822" cy="1545709"/>
            </a:xfrm>
            <a:prstGeom prst="rect">
              <a:avLst/>
            </a:prstGeom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67054860-A0FC-41B7-A21B-83CF7A735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3365" y="349971"/>
            <a:ext cx="7421712" cy="9079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>
                <a:solidFill>
                  <a:srgbClr val="E945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r-HR" dirty="0"/>
              <a:t>Kliknite da biste uredili naslov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3BE02A-A7E8-40F5-87E8-DDAF28163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6A7DA4"/>
                </a:solidFill>
              </a:defRPr>
            </a:lvl1pPr>
            <a:lvl2pPr>
              <a:defRPr sz="3200" b="1">
                <a:solidFill>
                  <a:srgbClr val="6A7DA4"/>
                </a:solidFill>
              </a:defRPr>
            </a:lvl2pPr>
            <a:lvl3pPr>
              <a:defRPr sz="2800" b="1">
                <a:solidFill>
                  <a:srgbClr val="6A7DA4"/>
                </a:solidFill>
              </a:defRPr>
            </a:lvl3pPr>
            <a:lvl4pPr>
              <a:defRPr sz="2400" b="1">
                <a:solidFill>
                  <a:srgbClr val="6A7DA4"/>
                </a:solidFill>
              </a:defRPr>
            </a:lvl4pPr>
            <a:lvl5pPr>
              <a:defRPr sz="2400" b="1">
                <a:solidFill>
                  <a:srgbClr val="6A7DA4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pic>
        <p:nvPicPr>
          <p:cNvPr id="18" name="Slika 17" descr="Slika na kojoj se prikazuje hrana, crtež&#10;&#10;Opis je automatski generiran">
            <a:extLst>
              <a:ext uri="{FF2B5EF4-FFF2-40B4-BE49-F238E27FC236}">
                <a16:creationId xmlns:a16="http://schemas.microsoft.com/office/drawing/2014/main" id="{C54194C8-FB18-4C7B-8798-C39C8624B0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5" t="30562" r="72747" b="36843"/>
          <a:stretch/>
        </p:blipFill>
        <p:spPr>
          <a:xfrm>
            <a:off x="11444414" y="189935"/>
            <a:ext cx="494441" cy="4910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Slika 8" descr="Slika na kojoj se prikazuje stol, držanje, daljinsko, igra&#10;&#10;Opis je automatski generiran">
            <a:extLst>
              <a:ext uri="{FF2B5EF4-FFF2-40B4-BE49-F238E27FC236}">
                <a16:creationId xmlns:a16="http://schemas.microsoft.com/office/drawing/2014/main" id="{7061CE0A-BAD3-4BD1-BCF6-192888D7E8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" y="-21352"/>
            <a:ext cx="1421351" cy="147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0411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a 10">
            <a:extLst>
              <a:ext uri="{FF2B5EF4-FFF2-40B4-BE49-F238E27FC236}">
                <a16:creationId xmlns:a16="http://schemas.microsoft.com/office/drawing/2014/main" id="{2C450ADE-9275-4427-91CD-6F8521D37B04}"/>
              </a:ext>
            </a:extLst>
          </p:cNvPr>
          <p:cNvGrpSpPr/>
          <p:nvPr userDrawn="1"/>
        </p:nvGrpSpPr>
        <p:grpSpPr>
          <a:xfrm>
            <a:off x="6734" y="-91820"/>
            <a:ext cx="12185266" cy="1548231"/>
            <a:chOff x="6734" y="-91820"/>
            <a:chExt cx="12185266" cy="1548231"/>
          </a:xfrm>
        </p:grpSpPr>
        <p:pic>
          <p:nvPicPr>
            <p:cNvPr id="10" name="Slika 9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C663F728-5AC8-4402-99FD-085DA68BB8C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094"/>
            <a:stretch/>
          </p:blipFill>
          <p:spPr>
            <a:xfrm>
              <a:off x="8302011" y="-91818"/>
              <a:ext cx="3889989" cy="1545709"/>
            </a:xfrm>
            <a:prstGeom prst="rect">
              <a:avLst/>
            </a:prstGeom>
          </p:spPr>
        </p:pic>
        <p:pic>
          <p:nvPicPr>
            <p:cNvPr id="4" name="Slika 3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B090E186-4B2F-4599-A4E0-9B23FF81FFB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6633188" y="-91818"/>
              <a:ext cx="1668822" cy="1545709"/>
            </a:xfrm>
            <a:prstGeom prst="rect">
              <a:avLst/>
            </a:prstGeom>
          </p:spPr>
        </p:pic>
        <p:pic>
          <p:nvPicPr>
            <p:cNvPr id="5" name="Slika 4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9AA7ADBF-EA82-4C94-831F-F3D75411BB1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4964365" y="-91819"/>
              <a:ext cx="1668822" cy="1545709"/>
            </a:xfrm>
            <a:prstGeom prst="rect">
              <a:avLst/>
            </a:prstGeom>
          </p:spPr>
        </p:pic>
        <p:pic>
          <p:nvPicPr>
            <p:cNvPr id="6" name="Slika 5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77DC509D-87BB-48A1-8EFB-0B46A2BF745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3345221" y="-89298"/>
              <a:ext cx="1668822" cy="1545709"/>
            </a:xfrm>
            <a:prstGeom prst="rect">
              <a:avLst/>
            </a:prstGeom>
          </p:spPr>
        </p:pic>
        <p:pic>
          <p:nvPicPr>
            <p:cNvPr id="8" name="Slika 7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DBACF7F7-E9E1-403B-8D1E-19A32E240A6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1673452" y="-91820"/>
              <a:ext cx="1668822" cy="1545709"/>
            </a:xfrm>
            <a:prstGeom prst="rect">
              <a:avLst/>
            </a:prstGeom>
          </p:spPr>
        </p:pic>
        <p:pic>
          <p:nvPicPr>
            <p:cNvPr id="12" name="Slika 11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FF2358FE-191A-4A9E-8CA6-E55F0393D8B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6734" y="-91820"/>
              <a:ext cx="1668822" cy="1545709"/>
            </a:xfrm>
            <a:prstGeom prst="rect">
              <a:avLst/>
            </a:prstGeom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67054860-A0FC-41B7-A21B-83CF7A735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3365" y="349971"/>
            <a:ext cx="7421712" cy="9079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>
                <a:solidFill>
                  <a:srgbClr val="E945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r-HR" dirty="0"/>
              <a:t>Kliknite da biste uredili naslov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3BE02A-A7E8-40F5-87E8-DDAF28163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6A7DA4"/>
                </a:solidFill>
              </a:defRPr>
            </a:lvl1pPr>
            <a:lvl2pPr>
              <a:defRPr sz="3200" b="1">
                <a:solidFill>
                  <a:srgbClr val="6A7DA4"/>
                </a:solidFill>
              </a:defRPr>
            </a:lvl2pPr>
            <a:lvl3pPr>
              <a:defRPr sz="2800" b="1">
                <a:solidFill>
                  <a:srgbClr val="6A7DA4"/>
                </a:solidFill>
              </a:defRPr>
            </a:lvl3pPr>
            <a:lvl4pPr>
              <a:defRPr sz="2400" b="1">
                <a:solidFill>
                  <a:srgbClr val="6A7DA4"/>
                </a:solidFill>
              </a:defRPr>
            </a:lvl4pPr>
            <a:lvl5pPr>
              <a:defRPr sz="2400" b="1">
                <a:solidFill>
                  <a:srgbClr val="6A7DA4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pic>
        <p:nvPicPr>
          <p:cNvPr id="18" name="Slika 17" descr="Slika na kojoj se prikazuje hrana, crtež&#10;&#10;Opis je automatski generiran">
            <a:extLst>
              <a:ext uri="{FF2B5EF4-FFF2-40B4-BE49-F238E27FC236}">
                <a16:creationId xmlns:a16="http://schemas.microsoft.com/office/drawing/2014/main" id="{C54194C8-FB18-4C7B-8798-C39C8624B0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5" t="30562" r="72747" b="36843"/>
          <a:stretch/>
        </p:blipFill>
        <p:spPr>
          <a:xfrm>
            <a:off x="11444414" y="189935"/>
            <a:ext cx="494441" cy="4910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Slika 12" descr="Slika na kojoj se prikazuje torta, malo, stol, napravljeno&#10;&#10;Opis je automatski generiran">
            <a:extLst>
              <a:ext uri="{FF2B5EF4-FFF2-40B4-BE49-F238E27FC236}">
                <a16:creationId xmlns:a16="http://schemas.microsoft.com/office/drawing/2014/main" id="{A134A7E4-B8C8-4215-A623-1B763A2D15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5" y="0"/>
            <a:ext cx="1335221" cy="141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2934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a 10">
            <a:extLst>
              <a:ext uri="{FF2B5EF4-FFF2-40B4-BE49-F238E27FC236}">
                <a16:creationId xmlns:a16="http://schemas.microsoft.com/office/drawing/2014/main" id="{2C450ADE-9275-4427-91CD-6F8521D37B04}"/>
              </a:ext>
            </a:extLst>
          </p:cNvPr>
          <p:cNvGrpSpPr/>
          <p:nvPr userDrawn="1"/>
        </p:nvGrpSpPr>
        <p:grpSpPr>
          <a:xfrm>
            <a:off x="6734" y="-91820"/>
            <a:ext cx="12185266" cy="1548231"/>
            <a:chOff x="6734" y="-91820"/>
            <a:chExt cx="12185266" cy="1548231"/>
          </a:xfrm>
        </p:grpSpPr>
        <p:pic>
          <p:nvPicPr>
            <p:cNvPr id="10" name="Slika 9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C663F728-5AC8-4402-99FD-085DA68BB8C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094"/>
            <a:stretch/>
          </p:blipFill>
          <p:spPr>
            <a:xfrm>
              <a:off x="8302011" y="-91818"/>
              <a:ext cx="3889989" cy="1545709"/>
            </a:xfrm>
            <a:prstGeom prst="rect">
              <a:avLst/>
            </a:prstGeom>
          </p:spPr>
        </p:pic>
        <p:pic>
          <p:nvPicPr>
            <p:cNvPr id="4" name="Slika 3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B090E186-4B2F-4599-A4E0-9B23FF81FFB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6633188" y="-91818"/>
              <a:ext cx="1668822" cy="1545709"/>
            </a:xfrm>
            <a:prstGeom prst="rect">
              <a:avLst/>
            </a:prstGeom>
          </p:spPr>
        </p:pic>
        <p:pic>
          <p:nvPicPr>
            <p:cNvPr id="5" name="Slika 4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9AA7ADBF-EA82-4C94-831F-F3D75411BB1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4964365" y="-91819"/>
              <a:ext cx="1668822" cy="1545709"/>
            </a:xfrm>
            <a:prstGeom prst="rect">
              <a:avLst/>
            </a:prstGeom>
          </p:spPr>
        </p:pic>
        <p:pic>
          <p:nvPicPr>
            <p:cNvPr id="6" name="Slika 5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77DC509D-87BB-48A1-8EFB-0B46A2BF745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3345221" y="-89298"/>
              <a:ext cx="1668822" cy="1545709"/>
            </a:xfrm>
            <a:prstGeom prst="rect">
              <a:avLst/>
            </a:prstGeom>
          </p:spPr>
        </p:pic>
        <p:pic>
          <p:nvPicPr>
            <p:cNvPr id="8" name="Slika 7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DBACF7F7-E9E1-403B-8D1E-19A32E240A6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1673452" y="-91820"/>
              <a:ext cx="1668822" cy="1545709"/>
            </a:xfrm>
            <a:prstGeom prst="rect">
              <a:avLst/>
            </a:prstGeom>
          </p:spPr>
        </p:pic>
        <p:pic>
          <p:nvPicPr>
            <p:cNvPr id="12" name="Slika 11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FF2358FE-191A-4A9E-8CA6-E55F0393D8B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6734" y="-91820"/>
              <a:ext cx="1668822" cy="1545709"/>
            </a:xfrm>
            <a:prstGeom prst="rect">
              <a:avLst/>
            </a:prstGeom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67054860-A0FC-41B7-A21B-83CF7A735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3365" y="349971"/>
            <a:ext cx="7421712" cy="9079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>
                <a:solidFill>
                  <a:srgbClr val="E945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r-HR" dirty="0"/>
              <a:t>Kliknite da biste uredili naslov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3BE02A-A7E8-40F5-87E8-DDAF28163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6A7DA4"/>
                </a:solidFill>
              </a:defRPr>
            </a:lvl1pPr>
            <a:lvl2pPr>
              <a:defRPr sz="3200" b="1">
                <a:solidFill>
                  <a:srgbClr val="6A7DA4"/>
                </a:solidFill>
              </a:defRPr>
            </a:lvl2pPr>
            <a:lvl3pPr>
              <a:defRPr sz="2800" b="1">
                <a:solidFill>
                  <a:srgbClr val="6A7DA4"/>
                </a:solidFill>
              </a:defRPr>
            </a:lvl3pPr>
            <a:lvl4pPr>
              <a:defRPr sz="2400" b="1">
                <a:solidFill>
                  <a:srgbClr val="6A7DA4"/>
                </a:solidFill>
              </a:defRPr>
            </a:lvl4pPr>
            <a:lvl5pPr>
              <a:defRPr sz="2400" b="1">
                <a:solidFill>
                  <a:srgbClr val="6A7DA4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pic>
        <p:nvPicPr>
          <p:cNvPr id="18" name="Slika 17" descr="Slika na kojoj se prikazuje hrana, crtež&#10;&#10;Opis je automatski generiran">
            <a:extLst>
              <a:ext uri="{FF2B5EF4-FFF2-40B4-BE49-F238E27FC236}">
                <a16:creationId xmlns:a16="http://schemas.microsoft.com/office/drawing/2014/main" id="{C54194C8-FB18-4C7B-8798-C39C8624B0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5" t="30562" r="72747" b="36843"/>
          <a:stretch/>
        </p:blipFill>
        <p:spPr>
          <a:xfrm>
            <a:off x="11444414" y="189935"/>
            <a:ext cx="494441" cy="4910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Slika 8" descr="Slika na kojoj se prikazuje daljinsko, sjedenje, igra, stol&#10;&#10;Opis je automatski generiran">
            <a:extLst>
              <a:ext uri="{FF2B5EF4-FFF2-40B4-BE49-F238E27FC236}">
                <a16:creationId xmlns:a16="http://schemas.microsoft.com/office/drawing/2014/main" id="{3CCBE2C6-C0C0-4BE3-88F4-06ED45AAB8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1" y="61965"/>
            <a:ext cx="1317713" cy="133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7894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_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a 10">
            <a:extLst>
              <a:ext uri="{FF2B5EF4-FFF2-40B4-BE49-F238E27FC236}">
                <a16:creationId xmlns:a16="http://schemas.microsoft.com/office/drawing/2014/main" id="{2C450ADE-9275-4427-91CD-6F8521D37B04}"/>
              </a:ext>
            </a:extLst>
          </p:cNvPr>
          <p:cNvGrpSpPr/>
          <p:nvPr userDrawn="1"/>
        </p:nvGrpSpPr>
        <p:grpSpPr>
          <a:xfrm flipH="1">
            <a:off x="6734" y="5309769"/>
            <a:ext cx="12185266" cy="1548231"/>
            <a:chOff x="6734" y="-91820"/>
            <a:chExt cx="12185266" cy="1548231"/>
          </a:xfrm>
        </p:grpSpPr>
        <p:pic>
          <p:nvPicPr>
            <p:cNvPr id="10" name="Slika 9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C663F728-5AC8-4402-99FD-085DA68BB8C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094"/>
            <a:stretch/>
          </p:blipFill>
          <p:spPr>
            <a:xfrm>
              <a:off x="8302011" y="-91818"/>
              <a:ext cx="3889989" cy="1545709"/>
            </a:xfrm>
            <a:prstGeom prst="rect">
              <a:avLst/>
            </a:prstGeom>
          </p:spPr>
        </p:pic>
        <p:pic>
          <p:nvPicPr>
            <p:cNvPr id="4" name="Slika 3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B090E186-4B2F-4599-A4E0-9B23FF81FFB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6633188" y="-91818"/>
              <a:ext cx="1668822" cy="1545709"/>
            </a:xfrm>
            <a:prstGeom prst="rect">
              <a:avLst/>
            </a:prstGeom>
          </p:spPr>
        </p:pic>
        <p:pic>
          <p:nvPicPr>
            <p:cNvPr id="5" name="Slika 4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9AA7ADBF-EA82-4C94-831F-F3D75411BB1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4964365" y="-91819"/>
              <a:ext cx="1668822" cy="1545709"/>
            </a:xfrm>
            <a:prstGeom prst="rect">
              <a:avLst/>
            </a:prstGeom>
          </p:spPr>
        </p:pic>
        <p:pic>
          <p:nvPicPr>
            <p:cNvPr id="6" name="Slika 5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77DC509D-87BB-48A1-8EFB-0B46A2BF745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3345221" y="-89298"/>
              <a:ext cx="1668822" cy="1545709"/>
            </a:xfrm>
            <a:prstGeom prst="rect">
              <a:avLst/>
            </a:prstGeom>
          </p:spPr>
        </p:pic>
        <p:pic>
          <p:nvPicPr>
            <p:cNvPr id="8" name="Slika 7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DBACF7F7-E9E1-403B-8D1E-19A32E240A6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1673452" y="-91820"/>
              <a:ext cx="1668822" cy="1545709"/>
            </a:xfrm>
            <a:prstGeom prst="rect">
              <a:avLst/>
            </a:prstGeom>
          </p:spPr>
        </p:pic>
        <p:pic>
          <p:nvPicPr>
            <p:cNvPr id="12" name="Slika 11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FF2358FE-191A-4A9E-8CA6-E55F0393D8B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6734" y="-91820"/>
              <a:ext cx="1668822" cy="1545709"/>
            </a:xfrm>
            <a:prstGeom prst="rect">
              <a:avLst/>
            </a:prstGeom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67054860-A0FC-41B7-A21B-83CF7A735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3214" y="425751"/>
            <a:ext cx="11043947" cy="9079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>
                <a:solidFill>
                  <a:srgbClr val="E945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r-HR" dirty="0"/>
              <a:t>Kliknite da biste uredili naslov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3BE02A-A7E8-40F5-87E8-DDAF28163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46688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6A7DA4"/>
                </a:solidFill>
              </a:defRPr>
            </a:lvl1pPr>
            <a:lvl2pPr>
              <a:defRPr sz="3200" b="1">
                <a:solidFill>
                  <a:srgbClr val="6A7DA4"/>
                </a:solidFill>
              </a:defRPr>
            </a:lvl2pPr>
            <a:lvl3pPr>
              <a:defRPr sz="2800" b="1">
                <a:solidFill>
                  <a:srgbClr val="6A7DA4"/>
                </a:solidFill>
              </a:defRPr>
            </a:lvl3pPr>
            <a:lvl4pPr>
              <a:defRPr sz="2400" b="1">
                <a:solidFill>
                  <a:srgbClr val="6A7DA4"/>
                </a:solidFill>
              </a:defRPr>
            </a:lvl4pPr>
            <a:lvl5pPr>
              <a:defRPr sz="2400" b="1">
                <a:solidFill>
                  <a:srgbClr val="6A7DA4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pic>
        <p:nvPicPr>
          <p:cNvPr id="18" name="Slika 17" descr="Slika na kojoj se prikazuje hrana, crtež&#10;&#10;Opis je automatski generiran">
            <a:extLst>
              <a:ext uri="{FF2B5EF4-FFF2-40B4-BE49-F238E27FC236}">
                <a16:creationId xmlns:a16="http://schemas.microsoft.com/office/drawing/2014/main" id="{C54194C8-FB18-4C7B-8798-C39C8624B0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5" t="30562" r="72747" b="36843"/>
          <a:stretch/>
        </p:blipFill>
        <p:spPr>
          <a:xfrm>
            <a:off x="299849" y="5591524"/>
            <a:ext cx="494441" cy="4910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Slika 8" descr="Slika na kojoj se prikazuje objekt, malo, stol, daljinsko&#10;&#10;Opis je automatski generiran">
            <a:extLst>
              <a:ext uri="{FF2B5EF4-FFF2-40B4-BE49-F238E27FC236}">
                <a16:creationId xmlns:a16="http://schemas.microsoft.com/office/drawing/2014/main" id="{C132F2FA-BD09-454A-9C1C-B19D2118036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888" y="2264687"/>
            <a:ext cx="4772025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665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a 14">
            <a:extLst>
              <a:ext uri="{FF2B5EF4-FFF2-40B4-BE49-F238E27FC236}">
                <a16:creationId xmlns:a16="http://schemas.microsoft.com/office/drawing/2014/main" id="{BD1635F8-803F-4136-84A8-D8CF46B0AF1A}"/>
              </a:ext>
            </a:extLst>
          </p:cNvPr>
          <p:cNvGrpSpPr/>
          <p:nvPr userDrawn="1"/>
        </p:nvGrpSpPr>
        <p:grpSpPr>
          <a:xfrm>
            <a:off x="2" y="0"/>
            <a:ext cx="12191998" cy="6858000"/>
            <a:chOff x="2" y="0"/>
            <a:chExt cx="12191998" cy="6858000"/>
          </a:xfrm>
        </p:grpSpPr>
        <p:pic>
          <p:nvPicPr>
            <p:cNvPr id="6" name="Slika 5">
              <a:extLst>
                <a:ext uri="{FF2B5EF4-FFF2-40B4-BE49-F238E27FC236}">
                  <a16:creationId xmlns:a16="http://schemas.microsoft.com/office/drawing/2014/main" id="{DCED8DB3-998C-4A88-B33B-14BB3A10B60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503"/>
            <a:stretch/>
          </p:blipFill>
          <p:spPr>
            <a:xfrm>
              <a:off x="2" y="0"/>
              <a:ext cx="3698014" cy="6858000"/>
            </a:xfrm>
            <a:prstGeom prst="rect">
              <a:avLst/>
            </a:prstGeom>
          </p:spPr>
        </p:pic>
        <p:pic>
          <p:nvPicPr>
            <p:cNvPr id="8" name="Slika 7">
              <a:extLst>
                <a:ext uri="{FF2B5EF4-FFF2-40B4-BE49-F238E27FC236}">
                  <a16:creationId xmlns:a16="http://schemas.microsoft.com/office/drawing/2014/main" id="{407A2A28-4D7E-4088-8293-C0CB9DCAB75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58"/>
            <a:stretch/>
          </p:blipFill>
          <p:spPr>
            <a:xfrm>
              <a:off x="9118740" y="0"/>
              <a:ext cx="3073260" cy="6858000"/>
            </a:xfrm>
            <a:prstGeom prst="rect">
              <a:avLst/>
            </a:prstGeom>
          </p:spPr>
        </p:pic>
        <p:pic>
          <p:nvPicPr>
            <p:cNvPr id="10" name="Slika 9">
              <a:extLst>
                <a:ext uri="{FF2B5EF4-FFF2-40B4-BE49-F238E27FC236}">
                  <a16:creationId xmlns:a16="http://schemas.microsoft.com/office/drawing/2014/main" id="{E3F27E21-C603-4969-BE2D-C0865565C7D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57" r="22330"/>
            <a:stretch/>
          </p:blipFill>
          <p:spPr>
            <a:xfrm>
              <a:off x="7184691" y="0"/>
              <a:ext cx="1979516" cy="6858000"/>
            </a:xfrm>
            <a:prstGeom prst="rect">
              <a:avLst/>
            </a:prstGeom>
          </p:spPr>
        </p:pic>
        <p:pic>
          <p:nvPicPr>
            <p:cNvPr id="12" name="Slika 11">
              <a:extLst>
                <a:ext uri="{FF2B5EF4-FFF2-40B4-BE49-F238E27FC236}">
                  <a16:creationId xmlns:a16="http://schemas.microsoft.com/office/drawing/2014/main" id="{FDAA93A2-335B-46B4-B023-B139F8805E8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57" r="22330"/>
            <a:stretch/>
          </p:blipFill>
          <p:spPr>
            <a:xfrm>
              <a:off x="5270850" y="0"/>
              <a:ext cx="1979516" cy="6858000"/>
            </a:xfrm>
            <a:prstGeom prst="rect">
              <a:avLst/>
            </a:prstGeom>
          </p:spPr>
        </p:pic>
        <p:pic>
          <p:nvPicPr>
            <p:cNvPr id="14" name="Slika 13">
              <a:extLst>
                <a:ext uri="{FF2B5EF4-FFF2-40B4-BE49-F238E27FC236}">
                  <a16:creationId xmlns:a16="http://schemas.microsoft.com/office/drawing/2014/main" id="{C558561E-4325-4138-91A7-7B8FC8158BF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57" r="22330"/>
            <a:stretch/>
          </p:blipFill>
          <p:spPr>
            <a:xfrm>
              <a:off x="3463941" y="0"/>
              <a:ext cx="1979516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11200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4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3863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  <p:sldLayoutId id="2147483663" r:id="rId6"/>
    <p:sldLayoutId id="2147483664" r:id="rId7"/>
    <p:sldLayoutId id="2147483655" r:id="rId8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2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3.png"/><Relationship Id="rId4" Type="http://schemas.openxmlformats.org/officeDocument/2006/relationships/hyperlink" Target="http://e-sfera.hr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e-sfera.hr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62290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CFBFF83D-5A43-4CD9-9A28-48C9332E8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Scratch</a:t>
            </a:r>
            <a:endParaRPr lang="hr-HR" dirty="0"/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0F0C6F84-49F8-4325-8959-4F2E11CB9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15" y="2299961"/>
            <a:ext cx="3476348" cy="907961"/>
          </a:xfrm>
        </p:spPr>
        <p:txBody>
          <a:bodyPr>
            <a:normAutofit fontScale="92500"/>
          </a:bodyPr>
          <a:lstStyle/>
          <a:p>
            <a:r>
              <a:rPr lang="hr-HR" dirty="0"/>
              <a:t>Zapamti i probaj!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5C0F76F7-0A54-4782-83F3-18FCB6054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1449" y="1746402"/>
            <a:ext cx="5933645" cy="2701309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F4FEB370-05A3-4DC4-925A-CC7055080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5327" y="5397624"/>
            <a:ext cx="9149767" cy="1331496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8FBB1DE5-1506-4AC7-A262-1F6557D3CD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437" y="2371588"/>
            <a:ext cx="2735784" cy="2796467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D988C4C0-7685-4D4C-BA8A-AADDFF18F7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487" y="0"/>
            <a:ext cx="924148" cy="1300652"/>
          </a:xfrm>
          <a:prstGeom prst="rect">
            <a:avLst/>
          </a:prstGeom>
        </p:spPr>
      </p:pic>
      <p:sp>
        <p:nvSpPr>
          <p:cNvPr id="14" name="TekstniOkvir 13">
            <a:extLst>
              <a:ext uri="{FF2B5EF4-FFF2-40B4-BE49-F238E27FC236}">
                <a16:creationId xmlns:a16="http://schemas.microsoft.com/office/drawing/2014/main" id="{50FB2F96-140E-4A63-B18F-EBF45113A2DA}"/>
              </a:ext>
            </a:extLst>
          </p:cNvPr>
          <p:cNvSpPr txBox="1"/>
          <p:nvPr/>
        </p:nvSpPr>
        <p:spPr>
          <a:xfrm>
            <a:off x="9982905" y="167984"/>
            <a:ext cx="1233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6A7DA4"/>
                </a:solidFill>
              </a:rPr>
              <a:t>23. str.</a:t>
            </a:r>
          </a:p>
          <a:p>
            <a:r>
              <a:rPr lang="hr-HR" sz="2400" dirty="0">
                <a:solidFill>
                  <a:srgbClr val="6A7DA4"/>
                </a:solidFill>
              </a:rPr>
              <a:t>24. str.</a:t>
            </a:r>
          </a:p>
        </p:txBody>
      </p:sp>
    </p:spTree>
    <p:extLst>
      <p:ext uri="{BB962C8B-B14F-4D97-AF65-F5344CB8AC3E}">
        <p14:creationId xmlns:p14="http://schemas.microsoft.com/office/powerpoint/2010/main" val="5031298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CFBFF83D-5A43-4CD9-9A28-48C9332E8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Scratch</a:t>
            </a:r>
            <a:endParaRPr lang="hr-HR" dirty="0"/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0F0C6F84-49F8-4325-8959-4F2E11CB9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370" y="1783640"/>
            <a:ext cx="10515600" cy="4351338"/>
          </a:xfrm>
        </p:spPr>
        <p:txBody>
          <a:bodyPr/>
          <a:lstStyle/>
          <a:p>
            <a:r>
              <a:rPr lang="hr-HR" dirty="0"/>
              <a:t>Riješi 1. i 2. zadatak iz udžbenika na 24. stranici.</a:t>
            </a:r>
          </a:p>
        </p:txBody>
      </p:sp>
      <p:pic>
        <p:nvPicPr>
          <p:cNvPr id="6" name="Rezervirano mjesto sadržaja 2">
            <a:extLst>
              <a:ext uri="{FF2B5EF4-FFF2-40B4-BE49-F238E27FC236}">
                <a16:creationId xmlns:a16="http://schemas.microsoft.com/office/drawing/2014/main" id="{59E975FA-1180-4828-9874-250EB1B70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9961"/>
            <a:ext cx="1962650" cy="2006184"/>
          </a:xfrm>
          <a:prstGeom prst="rect">
            <a:avLst/>
          </a:prstGeom>
        </p:spPr>
      </p:pic>
      <p:sp>
        <p:nvSpPr>
          <p:cNvPr id="7" name="Oblačić za govor: ovalni 6">
            <a:extLst>
              <a:ext uri="{FF2B5EF4-FFF2-40B4-BE49-F238E27FC236}">
                <a16:creationId xmlns:a16="http://schemas.microsoft.com/office/drawing/2014/main" id="{7401202F-2DDE-4AD9-91DD-7BA6867AF118}"/>
              </a:ext>
            </a:extLst>
          </p:cNvPr>
          <p:cNvSpPr/>
          <p:nvPr/>
        </p:nvSpPr>
        <p:spPr>
          <a:xfrm>
            <a:off x="428834" y="3429000"/>
            <a:ext cx="4058860" cy="1540961"/>
          </a:xfrm>
          <a:prstGeom prst="wedgeEllipseCallou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9C813C0A-4642-4093-B31E-FFE86473E3C0}"/>
              </a:ext>
            </a:extLst>
          </p:cNvPr>
          <p:cNvSpPr txBox="1"/>
          <p:nvPr/>
        </p:nvSpPr>
        <p:spPr>
          <a:xfrm>
            <a:off x="819400" y="3783981"/>
            <a:ext cx="3506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6A7DA4"/>
                </a:solidFill>
              </a:rPr>
              <a:t>Uključi svoje računalo i pokreni program </a:t>
            </a:r>
            <a:r>
              <a:rPr lang="hr-HR" sz="2400" b="1" dirty="0" err="1">
                <a:solidFill>
                  <a:srgbClr val="6A7DA4"/>
                </a:solidFill>
              </a:rPr>
              <a:t>Scratch</a:t>
            </a:r>
            <a:r>
              <a:rPr lang="hr-HR" sz="2400" b="1" dirty="0">
                <a:solidFill>
                  <a:srgbClr val="6A7DA4"/>
                </a:solidFill>
              </a:rPr>
              <a:t>.</a:t>
            </a: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21E5839B-1DB0-43E8-9F32-BFD047ACB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335" y="2688606"/>
            <a:ext cx="7334250" cy="2190750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012078FD-B5E8-4910-8417-89F2177837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757" y="30505"/>
            <a:ext cx="924148" cy="1300652"/>
          </a:xfrm>
          <a:prstGeom prst="rect">
            <a:avLst/>
          </a:prstGeom>
        </p:spPr>
      </p:pic>
      <p:sp>
        <p:nvSpPr>
          <p:cNvPr id="17" name="TekstniOkvir 16">
            <a:extLst>
              <a:ext uri="{FF2B5EF4-FFF2-40B4-BE49-F238E27FC236}">
                <a16:creationId xmlns:a16="http://schemas.microsoft.com/office/drawing/2014/main" id="{4E56D675-A3C2-4A7A-8CDB-5A55DDECDA8C}"/>
              </a:ext>
            </a:extLst>
          </p:cNvPr>
          <p:cNvSpPr txBox="1"/>
          <p:nvPr/>
        </p:nvSpPr>
        <p:spPr>
          <a:xfrm>
            <a:off x="9982905" y="542514"/>
            <a:ext cx="1233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6A7DA4"/>
                </a:solidFill>
              </a:rPr>
              <a:t>24. str.</a:t>
            </a:r>
          </a:p>
        </p:txBody>
      </p:sp>
    </p:spTree>
    <p:extLst>
      <p:ext uri="{BB962C8B-B14F-4D97-AF65-F5344CB8AC3E}">
        <p14:creationId xmlns:p14="http://schemas.microsoft.com/office/powerpoint/2010/main" val="25971531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CFBFF83D-5A43-4CD9-9A28-48C9332E8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Scratch</a:t>
            </a:r>
            <a:endParaRPr lang="hr-HR" dirty="0"/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0F0C6F84-49F8-4325-8959-4F2E11CB9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1584236"/>
            <a:ext cx="4819650" cy="4351338"/>
          </a:xfrm>
        </p:spPr>
        <p:txBody>
          <a:bodyPr>
            <a:normAutofit/>
          </a:bodyPr>
          <a:lstStyle/>
          <a:p>
            <a:r>
              <a:rPr lang="hr-HR" sz="3200" dirty="0" err="1"/>
              <a:t>Hešteg</a:t>
            </a:r>
            <a:r>
              <a:rPr lang="hr-HR" sz="3200" dirty="0"/>
              <a:t> je izišao iz svoje kuće, pomozi mu na siguran način doći do škole. </a:t>
            </a:r>
          </a:p>
          <a:p>
            <a:endParaRPr lang="hr-HR" sz="3200" dirty="0"/>
          </a:p>
          <a:p>
            <a:r>
              <a:rPr lang="hr-HR" sz="3200" dirty="0"/>
              <a:t>Pripazi, ima nekoliko različitih puteva do škole, pronađi ih sve.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122CEBDA-5A14-4544-8489-F3967344EF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59"/>
          <a:stretch/>
        </p:blipFill>
        <p:spPr>
          <a:xfrm>
            <a:off x="5253037" y="1584236"/>
            <a:ext cx="6834229" cy="5248275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89BF8F85-DAAC-4F59-9A24-900672980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6261877"/>
            <a:ext cx="4572000" cy="58102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1E33223F-6205-44BD-93D9-7173CA48FB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757" y="30505"/>
            <a:ext cx="924148" cy="1300652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B602798E-463E-4DCD-AAAB-89E4C8A493C0}"/>
              </a:ext>
            </a:extLst>
          </p:cNvPr>
          <p:cNvSpPr txBox="1"/>
          <p:nvPr/>
        </p:nvSpPr>
        <p:spPr>
          <a:xfrm>
            <a:off x="9982905" y="542514"/>
            <a:ext cx="1233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6A7DA4"/>
                </a:solidFill>
              </a:rPr>
              <a:t>24. str.</a:t>
            </a:r>
          </a:p>
        </p:txBody>
      </p:sp>
    </p:spTree>
    <p:extLst>
      <p:ext uri="{BB962C8B-B14F-4D97-AF65-F5344CB8AC3E}">
        <p14:creationId xmlns:p14="http://schemas.microsoft.com/office/powerpoint/2010/main" val="26006760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CFBFF83D-5A43-4CD9-9A28-48C9332E8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Scratch</a:t>
            </a:r>
            <a:endParaRPr lang="hr-HR" dirty="0"/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0F0C6F84-49F8-4325-8959-4F2E11CB9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0804" y="3448050"/>
            <a:ext cx="2779407" cy="650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Zapamti ovo!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A2E96A87-ADDF-4542-A467-9C2CF0BF6F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234" y="3554726"/>
            <a:ext cx="3032766" cy="3444247"/>
          </a:xfrm>
          <a:prstGeom prst="rect">
            <a:avLst/>
          </a:prstGeom>
        </p:spPr>
      </p:pic>
      <p:sp>
        <p:nvSpPr>
          <p:cNvPr id="6" name="Oblačić za govor: ovalni 5">
            <a:extLst>
              <a:ext uri="{FF2B5EF4-FFF2-40B4-BE49-F238E27FC236}">
                <a16:creationId xmlns:a16="http://schemas.microsoft.com/office/drawing/2014/main" id="{60E38E26-1041-43B7-9D9B-175643D2C8D9}"/>
              </a:ext>
            </a:extLst>
          </p:cNvPr>
          <p:cNvSpPr/>
          <p:nvPr/>
        </p:nvSpPr>
        <p:spPr>
          <a:xfrm>
            <a:off x="6334125" y="3079750"/>
            <a:ext cx="3032766" cy="1387475"/>
          </a:xfrm>
          <a:prstGeom prst="wedgeEllipseCallout">
            <a:avLst>
              <a:gd name="adj1" fmla="val 44494"/>
              <a:gd name="adj2" fmla="val 71424"/>
            </a:avLst>
          </a:prstGeom>
          <a:noFill/>
          <a:ln w="38100">
            <a:solidFill>
              <a:srgbClr val="6A7D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14F22D49-E85D-4CC3-B175-1CE83108B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2" y="1649413"/>
            <a:ext cx="8637268" cy="121849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A99668A0-6973-4881-A102-73A1918EC1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2" y="4810125"/>
            <a:ext cx="2123866" cy="1793863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CFDF1C97-FEC1-4EA9-A794-DEB3ECF935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6991" y="4404006"/>
            <a:ext cx="1891457" cy="2315881"/>
          </a:xfrm>
          <a:prstGeom prst="rect">
            <a:avLst/>
          </a:prstGeom>
        </p:spPr>
      </p:pic>
      <p:sp>
        <p:nvSpPr>
          <p:cNvPr id="10" name="Rezervirano mjesto sadržaja 4">
            <a:extLst>
              <a:ext uri="{FF2B5EF4-FFF2-40B4-BE49-F238E27FC236}">
                <a16:creationId xmlns:a16="http://schemas.microsoft.com/office/drawing/2014/main" id="{FD82B565-DE99-4A3D-B9E4-305F243B8377}"/>
              </a:ext>
            </a:extLst>
          </p:cNvPr>
          <p:cNvSpPr txBox="1">
            <a:spLocks/>
          </p:cNvSpPr>
          <p:nvPr/>
        </p:nvSpPr>
        <p:spPr>
          <a:xfrm>
            <a:off x="220982" y="3773487"/>
            <a:ext cx="3979543" cy="8258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1" kern="1200">
                <a:solidFill>
                  <a:srgbClr val="6A7DA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1" kern="1200">
                <a:solidFill>
                  <a:srgbClr val="6A7DA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6A7DA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6A7DA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6A7DA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3200" dirty="0"/>
              <a:t>Pogledaj primjere.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F08AC362-1477-4405-9A54-27FDB67C03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0591" y="4835525"/>
            <a:ext cx="2212335" cy="1852606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4688B23E-93E5-4FCC-99CA-35A09F006A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757" y="30505"/>
            <a:ext cx="924148" cy="1300652"/>
          </a:xfrm>
          <a:prstGeom prst="rect">
            <a:avLst/>
          </a:prstGeom>
        </p:spPr>
      </p:pic>
      <p:sp>
        <p:nvSpPr>
          <p:cNvPr id="15" name="TekstniOkvir 14">
            <a:extLst>
              <a:ext uri="{FF2B5EF4-FFF2-40B4-BE49-F238E27FC236}">
                <a16:creationId xmlns:a16="http://schemas.microsoft.com/office/drawing/2014/main" id="{7B4EB4E4-1B45-49F6-BACE-9F21AD0B9642}"/>
              </a:ext>
            </a:extLst>
          </p:cNvPr>
          <p:cNvSpPr txBox="1"/>
          <p:nvPr/>
        </p:nvSpPr>
        <p:spPr>
          <a:xfrm>
            <a:off x="9982905" y="542514"/>
            <a:ext cx="1233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6A7DA4"/>
                </a:solidFill>
              </a:rPr>
              <a:t>25. str.</a:t>
            </a:r>
          </a:p>
        </p:txBody>
      </p:sp>
    </p:spTree>
    <p:extLst>
      <p:ext uri="{BB962C8B-B14F-4D97-AF65-F5344CB8AC3E}">
        <p14:creationId xmlns:p14="http://schemas.microsoft.com/office/powerpoint/2010/main" val="4116874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CFBFF83D-5A43-4CD9-9A28-48C9332E8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Scratch</a:t>
            </a:r>
            <a:endParaRPr lang="hr-HR" dirty="0"/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0F0C6F84-49F8-4325-8959-4F2E11CB9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373" y="1608327"/>
            <a:ext cx="7097315" cy="4863124"/>
          </a:xfrm>
        </p:spPr>
        <p:txBody>
          <a:bodyPr>
            <a:normAutofit/>
          </a:bodyPr>
          <a:lstStyle/>
          <a:p>
            <a:r>
              <a:rPr lang="hr-HR" dirty="0"/>
              <a:t>Riješi 4. zadatak!</a:t>
            </a:r>
          </a:p>
          <a:p>
            <a:endParaRPr lang="hr-HR" dirty="0"/>
          </a:p>
          <a:p>
            <a:r>
              <a:rPr lang="hr-HR" dirty="0"/>
              <a:t>Pažljivo pročitaj upute.</a:t>
            </a:r>
          </a:p>
          <a:p>
            <a:r>
              <a:rPr lang="hr-HR" dirty="0"/>
              <a:t>Pronađi iste naredbe ali pripazi – </a:t>
            </a:r>
            <a:br>
              <a:rPr lang="hr-HR" dirty="0"/>
            </a:br>
            <a:r>
              <a:rPr lang="hr-HR" dirty="0"/>
              <a:t>jedna naredba pisana je dugim načinom, a druga naredba pomoću petlji ponavljanja pa je napisana kraćim načinom.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BDB5D0E3-2B9F-4690-B864-2C938ED16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757" y="30505"/>
            <a:ext cx="924148" cy="1300652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52D89814-F1A1-4B9A-BB5E-1EEDFFB1DBFD}"/>
              </a:ext>
            </a:extLst>
          </p:cNvPr>
          <p:cNvSpPr txBox="1"/>
          <p:nvPr/>
        </p:nvSpPr>
        <p:spPr>
          <a:xfrm>
            <a:off x="9982905" y="542514"/>
            <a:ext cx="1233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6A7DA4"/>
                </a:solidFill>
              </a:rPr>
              <a:t>25. str.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33069426-A3C2-440D-AAEE-A1C4509ED4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16"/>
          <a:stretch/>
        </p:blipFill>
        <p:spPr>
          <a:xfrm>
            <a:off x="7602140" y="1577399"/>
            <a:ext cx="4265873" cy="512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1607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E5D194C4-79D9-4C18-B5CB-3511DFC8C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Scratch</a:t>
            </a:r>
            <a:endParaRPr lang="hr-HR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CD1B7CF-E2CB-4875-ACE6-35FCF387B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03" y="1654085"/>
            <a:ext cx="10515600" cy="4351338"/>
          </a:xfrm>
        </p:spPr>
        <p:txBody>
          <a:bodyPr/>
          <a:lstStyle/>
          <a:p>
            <a:r>
              <a:rPr lang="hr-HR" dirty="0"/>
              <a:t>Otvorite radnu bilježnicu na stranici 17.</a:t>
            </a:r>
          </a:p>
          <a:p>
            <a:endParaRPr lang="hr-HR" dirty="0"/>
          </a:p>
          <a:p>
            <a:r>
              <a:rPr lang="hr-HR" dirty="0"/>
              <a:t>Riješite zadane zadatke!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6" name="Rezervirano mjesto sadržaja 4">
            <a:extLst>
              <a:ext uri="{FF2B5EF4-FFF2-40B4-BE49-F238E27FC236}">
                <a16:creationId xmlns:a16="http://schemas.microsoft.com/office/drawing/2014/main" id="{C59D8025-D5DB-47A5-89D3-88C66BFB05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513" y="40070"/>
            <a:ext cx="910848" cy="1281934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BDCCF925-3B6E-4060-8D6A-096BED81F969}"/>
              </a:ext>
            </a:extLst>
          </p:cNvPr>
          <p:cNvSpPr txBox="1"/>
          <p:nvPr/>
        </p:nvSpPr>
        <p:spPr>
          <a:xfrm>
            <a:off x="9982905" y="542514"/>
            <a:ext cx="1233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6A7DA4"/>
                </a:solidFill>
              </a:rPr>
              <a:t>17. str.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BD08E5B2-4C73-4CC0-8351-74CF48C0E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69" y="3784217"/>
            <a:ext cx="6992600" cy="3033713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D97A6A28-624C-4700-830F-04FEA6A4D3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6958" y="2343150"/>
            <a:ext cx="4665373" cy="447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0525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3">
            <a:extLst>
              <a:ext uri="{FF2B5EF4-FFF2-40B4-BE49-F238E27FC236}">
                <a16:creationId xmlns:a16="http://schemas.microsoft.com/office/drawing/2014/main" id="{8F6D052D-1AB4-450D-8A06-94FB362F3ADD}"/>
              </a:ext>
            </a:extLst>
          </p:cNvPr>
          <p:cNvSpPr txBox="1">
            <a:spLocks/>
          </p:cNvSpPr>
          <p:nvPr/>
        </p:nvSpPr>
        <p:spPr>
          <a:xfrm>
            <a:off x="858515" y="1273040"/>
            <a:ext cx="10466772" cy="328124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3200" b="1" dirty="0">
                <a:solidFill>
                  <a:srgbClr val="48527E"/>
                </a:solidFill>
              </a:rPr>
              <a:t>Posjeti stranicu               , na njoj prolistaj svoj udžbenik iz informatike i klikom miša otvori kod       koji se nalazi pored naslova.</a:t>
            </a:r>
          </a:p>
          <a:p>
            <a:endParaRPr lang="hr-HR" sz="3200" b="1" dirty="0">
              <a:solidFill>
                <a:srgbClr val="48527E"/>
              </a:solidFill>
            </a:endParaRPr>
          </a:p>
          <a:p>
            <a:r>
              <a:rPr lang="hr-HR" sz="3200" b="1" dirty="0">
                <a:solidFill>
                  <a:srgbClr val="48527E"/>
                </a:solidFill>
              </a:rPr>
              <a:t>Kod       možeš i skenirati svojom               aplikacijom na mobilnom uređaju.</a:t>
            </a:r>
          </a:p>
          <a:p>
            <a:pPr marL="0" indent="0">
              <a:buNone/>
            </a:pPr>
            <a:endParaRPr lang="hr-HR" sz="3500" dirty="0">
              <a:solidFill>
                <a:srgbClr val="48527E"/>
              </a:solidFill>
            </a:endParaRPr>
          </a:p>
          <a:p>
            <a:endParaRPr lang="hr-HR" sz="3600" dirty="0"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9E374B1-0EF2-486E-A468-879CB72DAC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02" t="11321" r="11785" b="21187"/>
          <a:stretch/>
        </p:blipFill>
        <p:spPr>
          <a:xfrm>
            <a:off x="3847213" y="1302176"/>
            <a:ext cx="1230814" cy="37744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6EE9C9A7-8049-4A77-B9A5-02D12990F1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55"/>
          <a:stretch/>
        </p:blipFill>
        <p:spPr>
          <a:xfrm>
            <a:off x="1877626" y="3187927"/>
            <a:ext cx="470518" cy="482145"/>
          </a:xfrm>
          <a:prstGeom prst="rect">
            <a:avLst/>
          </a:prstGeom>
        </p:spPr>
      </p:pic>
      <p:sp>
        <p:nvSpPr>
          <p:cNvPr id="9" name="Naslov 2">
            <a:extLst>
              <a:ext uri="{FF2B5EF4-FFF2-40B4-BE49-F238E27FC236}">
                <a16:creationId xmlns:a16="http://schemas.microsoft.com/office/drawing/2014/main" id="{391DCDB9-E7D3-4D65-BAA7-207B68B349A3}"/>
              </a:ext>
            </a:extLst>
          </p:cNvPr>
          <p:cNvSpPr txBox="1">
            <a:spLocks/>
          </p:cNvSpPr>
          <p:nvPr/>
        </p:nvSpPr>
        <p:spPr>
          <a:xfrm>
            <a:off x="2112885" y="340766"/>
            <a:ext cx="7958032" cy="9997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>
                <a:solidFill>
                  <a:srgbClr val="E94549"/>
                </a:solidFill>
                <a:latin typeface="+mn-lt"/>
              </a:rPr>
              <a:t>Poigraj se i provjeri svoje znanje!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CE136880-C948-4ADC-8884-97BB69848D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02" t="11321" r="11785" b="21187"/>
          <a:stretch/>
        </p:blipFill>
        <p:spPr>
          <a:xfrm>
            <a:off x="6657901" y="3328814"/>
            <a:ext cx="1150285" cy="352754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358A392E-F5D1-43B2-AAD9-7075368CFF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55"/>
          <a:stretch/>
        </p:blipFill>
        <p:spPr>
          <a:xfrm>
            <a:off x="7366189" y="1703699"/>
            <a:ext cx="441997" cy="452919"/>
          </a:xfrm>
          <a:prstGeom prst="rect">
            <a:avLst/>
          </a:prstGeom>
        </p:spPr>
      </p:pic>
      <p:sp>
        <p:nvSpPr>
          <p:cNvPr id="15" name="TekstniOkvir 14">
            <a:extLst>
              <a:ext uri="{FF2B5EF4-FFF2-40B4-BE49-F238E27FC236}">
                <a16:creationId xmlns:a16="http://schemas.microsoft.com/office/drawing/2014/main" id="{FCAF09D5-5BE5-47E5-83A9-1299E4421006}"/>
              </a:ext>
            </a:extLst>
          </p:cNvPr>
          <p:cNvSpPr txBox="1"/>
          <p:nvPr/>
        </p:nvSpPr>
        <p:spPr>
          <a:xfrm>
            <a:off x="7587188" y="4589134"/>
            <a:ext cx="21604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3200" b="0" i="0" dirty="0">
                <a:solidFill>
                  <a:srgbClr val="E94549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e-sfera.hr</a:t>
            </a:r>
            <a:endParaRPr lang="hr-HR" sz="3200" dirty="0">
              <a:solidFill>
                <a:srgbClr val="E94549"/>
              </a:solidFill>
            </a:endParaRPr>
          </a:p>
        </p:txBody>
      </p:sp>
      <p:pic>
        <p:nvPicPr>
          <p:cNvPr id="17" name="Slika 16">
            <a:extLst>
              <a:ext uri="{FF2B5EF4-FFF2-40B4-BE49-F238E27FC236}">
                <a16:creationId xmlns:a16="http://schemas.microsoft.com/office/drawing/2014/main" id="{88036812-B5C6-4D0C-B45A-2DB91F0954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337" y="4808741"/>
            <a:ext cx="2184153" cy="2070860"/>
          </a:xfrm>
          <a:prstGeom prst="rect">
            <a:avLst/>
          </a:prstGeom>
        </p:spPr>
      </p:pic>
      <p:sp>
        <p:nvSpPr>
          <p:cNvPr id="19" name="Oblačić za govor: ovalni 18">
            <a:extLst>
              <a:ext uri="{FF2B5EF4-FFF2-40B4-BE49-F238E27FC236}">
                <a16:creationId xmlns:a16="http://schemas.microsoft.com/office/drawing/2014/main" id="{3F3E8C48-495E-4481-A983-ECFC9E7024A8}"/>
              </a:ext>
            </a:extLst>
          </p:cNvPr>
          <p:cNvSpPr/>
          <p:nvPr/>
        </p:nvSpPr>
        <p:spPr>
          <a:xfrm>
            <a:off x="6782539" y="4162626"/>
            <a:ext cx="3089430" cy="1086534"/>
          </a:xfrm>
          <a:prstGeom prst="wedgeEllipseCallout">
            <a:avLst>
              <a:gd name="adj1" fmla="val 36730"/>
              <a:gd name="adj2" fmla="val 59765"/>
            </a:avLst>
          </a:prstGeom>
          <a:noFill/>
          <a:ln w="38100">
            <a:solidFill>
              <a:srgbClr val="4852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EC3F4B02-7B40-4F98-822F-57937A59F720}"/>
              </a:ext>
            </a:extLst>
          </p:cNvPr>
          <p:cNvSpPr txBox="1"/>
          <p:nvPr/>
        </p:nvSpPr>
        <p:spPr>
          <a:xfrm>
            <a:off x="7206256" y="4263920"/>
            <a:ext cx="21604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b="1" dirty="0">
                <a:solidFill>
                  <a:srgbClr val="48527E"/>
                </a:solidFill>
              </a:rPr>
              <a:t>Klikni ovdje!</a:t>
            </a:r>
          </a:p>
        </p:txBody>
      </p:sp>
    </p:spTree>
    <p:extLst>
      <p:ext uri="{BB962C8B-B14F-4D97-AF65-F5344CB8AC3E}">
        <p14:creationId xmlns:p14="http://schemas.microsoft.com/office/powerpoint/2010/main" val="3917961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DAC9FF0-E575-4D1A-BB21-C6344CE43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Ponovni susret u </a:t>
            </a:r>
            <a:r>
              <a:rPr lang="hr-HR" dirty="0" err="1"/>
              <a:t>Scratchu</a:t>
            </a: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C6B390A-BA49-4A6B-A3E6-5F4A48007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184" y="3837372"/>
            <a:ext cx="1765632" cy="161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393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CFBFF83D-5A43-4CD9-9A28-48C9332E8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Kako preuzeti program </a:t>
            </a:r>
            <a:r>
              <a:rPr lang="hr-HR" dirty="0" err="1"/>
              <a:t>Scratch</a:t>
            </a:r>
            <a:r>
              <a:rPr lang="hr-HR" dirty="0"/>
              <a:t>?</a:t>
            </a:r>
          </a:p>
        </p:txBody>
      </p:sp>
      <p:sp>
        <p:nvSpPr>
          <p:cNvPr id="2" name="Rezervirano mjesto sadržaja 4">
            <a:extLst>
              <a:ext uri="{FF2B5EF4-FFF2-40B4-BE49-F238E27FC236}">
                <a16:creationId xmlns:a16="http://schemas.microsoft.com/office/drawing/2014/main" id="{67FE7C17-FE1B-4700-A973-A555081B4E3E}"/>
              </a:ext>
            </a:extLst>
          </p:cNvPr>
          <p:cNvSpPr txBox="1">
            <a:spLocks/>
          </p:cNvSpPr>
          <p:nvPr/>
        </p:nvSpPr>
        <p:spPr>
          <a:xfrm>
            <a:off x="0" y="1779215"/>
            <a:ext cx="5442012" cy="288846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1" kern="1200">
                <a:solidFill>
                  <a:srgbClr val="6A7DA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1" kern="1200">
                <a:solidFill>
                  <a:srgbClr val="6A7DA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6A7DA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6A7DA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6A7DA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3200" dirty="0"/>
              <a:t>Posjeti stranicu </a:t>
            </a:r>
            <a:r>
              <a:rPr lang="hr-HR" sz="3200" b="0" i="0" dirty="0">
                <a:solidFill>
                  <a:srgbClr val="E94549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e-sfera.hr</a:t>
            </a:r>
            <a:r>
              <a:rPr lang="hr-HR" sz="3200" b="0" i="0" dirty="0">
                <a:solidFill>
                  <a:srgbClr val="E94549"/>
                </a:solidFill>
                <a:effectLst/>
              </a:rPr>
              <a:t> </a:t>
            </a:r>
            <a:r>
              <a:rPr lang="hr-HR" sz="3200" i="0" dirty="0">
                <a:effectLst/>
              </a:rPr>
              <a:t>i preuzmi program </a:t>
            </a:r>
            <a:r>
              <a:rPr lang="hr-HR" sz="3200" i="0" dirty="0" err="1">
                <a:effectLst/>
              </a:rPr>
              <a:t>Scratch</a:t>
            </a:r>
            <a:r>
              <a:rPr lang="hr-HR" sz="3200" i="0" dirty="0">
                <a:effectLst/>
              </a:rPr>
              <a:t>.</a:t>
            </a:r>
          </a:p>
          <a:p>
            <a:r>
              <a:rPr lang="hr-HR" sz="3200" dirty="0"/>
              <a:t>Prati upute za instalaciju koje pišu na stranici.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01B49578-3905-4F6A-B7C5-5E8CF6B54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8671" y="1779215"/>
            <a:ext cx="6661299" cy="4759128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0EB3532C-49F1-4786-A533-F4FC3AAA07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3838" y="1779215"/>
            <a:ext cx="896132" cy="1016688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D7F282E-0FAF-4E05-9536-DC45F7CE39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060" y="5270728"/>
            <a:ext cx="4433213" cy="1444076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8EF075FD-E5E7-45EF-A518-38EA68E256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3365" y="4008486"/>
            <a:ext cx="678408" cy="769673"/>
          </a:xfrm>
          <a:prstGeom prst="rect">
            <a:avLst/>
          </a:prstGeom>
        </p:spPr>
      </p:pic>
      <p:cxnSp>
        <p:nvCxnSpPr>
          <p:cNvPr id="15" name="Ravni poveznik sa strelicom 14">
            <a:extLst>
              <a:ext uri="{FF2B5EF4-FFF2-40B4-BE49-F238E27FC236}">
                <a16:creationId xmlns:a16="http://schemas.microsoft.com/office/drawing/2014/main" id="{73357527-B40E-4404-AFCF-EDF7DDAA19AA}"/>
              </a:ext>
            </a:extLst>
          </p:cNvPr>
          <p:cNvCxnSpPr>
            <a:cxnSpLocks/>
          </p:cNvCxnSpPr>
          <p:nvPr/>
        </p:nvCxnSpPr>
        <p:spPr>
          <a:xfrm>
            <a:off x="2636666" y="4893524"/>
            <a:ext cx="0" cy="377204"/>
          </a:xfrm>
          <a:prstGeom prst="straightConnector1">
            <a:avLst/>
          </a:prstGeom>
          <a:ln w="38100">
            <a:solidFill>
              <a:srgbClr val="6A7DA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378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0F0C6F84-49F8-4325-8959-4F2E11CB9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166" y="2726076"/>
            <a:ext cx="4970222" cy="3372883"/>
          </a:xfrm>
        </p:spPr>
        <p:txBody>
          <a:bodyPr>
            <a:normAutofit/>
          </a:bodyPr>
          <a:lstStyle/>
          <a:p>
            <a:r>
              <a:rPr lang="hr-HR" sz="3200" dirty="0"/>
              <a:t>Sjećaš li se da </a:t>
            </a:r>
            <a:r>
              <a:rPr lang="hr-HR" sz="3200" dirty="0" err="1"/>
              <a:t>Scratch</a:t>
            </a:r>
            <a:r>
              <a:rPr lang="hr-HR" sz="3200" dirty="0"/>
              <a:t> nazivamo programskim jezikom?</a:t>
            </a:r>
          </a:p>
          <a:p>
            <a:endParaRPr lang="hr-HR" sz="3200" dirty="0"/>
          </a:p>
          <a:p>
            <a:r>
              <a:rPr lang="hr-HR" sz="3200" dirty="0"/>
              <a:t>Prisjeti se od kojih se elemenata sastoji.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B5E9C14-821E-4DD1-849C-89ADD37AC1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71" b="3223"/>
          <a:stretch/>
        </p:blipFill>
        <p:spPr>
          <a:xfrm>
            <a:off x="4505512" y="2379847"/>
            <a:ext cx="7479322" cy="3719112"/>
          </a:xfrm>
          <a:prstGeom prst="rect">
            <a:avLst/>
          </a:prstGeom>
        </p:spPr>
      </p:pic>
      <p:sp>
        <p:nvSpPr>
          <p:cNvPr id="7" name="Naslov 3">
            <a:extLst>
              <a:ext uri="{FF2B5EF4-FFF2-40B4-BE49-F238E27FC236}">
                <a16:creationId xmlns:a16="http://schemas.microsoft.com/office/drawing/2014/main" id="{B4BFC410-772D-4C2B-B39B-A02FDDBA31BB}"/>
              </a:ext>
            </a:extLst>
          </p:cNvPr>
          <p:cNvSpPr txBox="1">
            <a:spLocks/>
          </p:cNvSpPr>
          <p:nvPr/>
        </p:nvSpPr>
        <p:spPr>
          <a:xfrm>
            <a:off x="1462588" y="440227"/>
            <a:ext cx="9439190" cy="907962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E945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Prisjetimo se što smo naučili o programu </a:t>
            </a:r>
            <a:r>
              <a:rPr lang="hr-HR" dirty="0" err="1"/>
              <a:t>Scratch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549641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2A3038-39AB-4D08-AE8D-08B1E79F2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Scratch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6881AB5-9552-4701-884B-F322756DD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7772" y="2692930"/>
            <a:ext cx="4874609" cy="3272864"/>
          </a:xfrm>
        </p:spPr>
        <p:txBody>
          <a:bodyPr>
            <a:normAutofit fontScale="92500"/>
          </a:bodyPr>
          <a:lstStyle/>
          <a:p>
            <a:r>
              <a:rPr lang="hr-HR" dirty="0"/>
              <a:t>Dobro pogledaj gdje se što nalazi!</a:t>
            </a:r>
          </a:p>
          <a:p>
            <a:endParaRPr lang="hr-HR" dirty="0"/>
          </a:p>
          <a:p>
            <a:r>
              <a:rPr lang="hr-HR" sz="3600" dirty="0"/>
              <a:t>Ne zaboravi, zelenu zastavicu        koristimo za pokretanje/zaustavljanje.</a:t>
            </a:r>
          </a:p>
          <a:p>
            <a:endParaRPr lang="hr-HR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8537A0F8-4A90-4F1A-8EC5-078081FB88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9" t="1811" r="1995"/>
          <a:stretch/>
        </p:blipFill>
        <p:spPr>
          <a:xfrm>
            <a:off x="115409" y="1533142"/>
            <a:ext cx="7199791" cy="521731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F92C6897-2057-4135-8096-81347702E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6067" y="4864961"/>
            <a:ext cx="588146" cy="30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3093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15634D5-1EDD-4C84-972D-C94140B9B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Scratch</a:t>
            </a:r>
            <a:endParaRPr lang="hr-HR" dirty="0"/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D078BF70-894C-4441-A217-F820D77E9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6" y="1599182"/>
            <a:ext cx="5072479" cy="3883981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30E209B2-C1E5-44B6-938E-C1634A0917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0012" y="2574524"/>
            <a:ext cx="6937672" cy="4210237"/>
          </a:xfrm>
          <a:prstGeom prst="rect">
            <a:avLst/>
          </a:prstGeom>
        </p:spPr>
      </p:pic>
      <p:cxnSp>
        <p:nvCxnSpPr>
          <p:cNvPr id="16" name="Ravni poveznik sa strelicom 15">
            <a:extLst>
              <a:ext uri="{FF2B5EF4-FFF2-40B4-BE49-F238E27FC236}">
                <a16:creationId xmlns:a16="http://schemas.microsoft.com/office/drawing/2014/main" id="{76F27FCB-3C7D-43B8-AE0A-69EE47267685}"/>
              </a:ext>
            </a:extLst>
          </p:cNvPr>
          <p:cNvCxnSpPr>
            <a:cxnSpLocks/>
          </p:cNvCxnSpPr>
          <p:nvPr/>
        </p:nvCxnSpPr>
        <p:spPr>
          <a:xfrm flipH="1" flipV="1">
            <a:off x="1773682" y="2329094"/>
            <a:ext cx="3682381" cy="24241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ni poveznik sa strelicom 17">
            <a:extLst>
              <a:ext uri="{FF2B5EF4-FFF2-40B4-BE49-F238E27FC236}">
                <a16:creationId xmlns:a16="http://schemas.microsoft.com/office/drawing/2014/main" id="{57EAECA7-6DD8-4526-87F7-E60E37846056}"/>
              </a:ext>
            </a:extLst>
          </p:cNvPr>
          <p:cNvCxnSpPr>
            <a:cxnSpLocks/>
          </p:cNvCxnSpPr>
          <p:nvPr/>
        </p:nvCxnSpPr>
        <p:spPr>
          <a:xfrm flipH="1" flipV="1">
            <a:off x="3151573" y="4679642"/>
            <a:ext cx="2304490" cy="4908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ECF9F761-6D91-4963-95F4-8F6C3E453BA2}"/>
              </a:ext>
            </a:extLst>
          </p:cNvPr>
          <p:cNvSpPr txBox="1"/>
          <p:nvPr/>
        </p:nvSpPr>
        <p:spPr>
          <a:xfrm>
            <a:off x="1773682" y="4494976"/>
            <a:ext cx="1509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6A7DA4"/>
                </a:solidFill>
              </a:rPr>
              <a:t>Radni prostor</a:t>
            </a: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id="{C848ACCD-94FB-44D6-BF8B-30A1F0C0AC37}"/>
              </a:ext>
            </a:extLst>
          </p:cNvPr>
          <p:cNvSpPr txBox="1"/>
          <p:nvPr/>
        </p:nvSpPr>
        <p:spPr>
          <a:xfrm>
            <a:off x="894792" y="1993692"/>
            <a:ext cx="1509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6A7DA4"/>
                </a:solidFill>
              </a:rPr>
              <a:t>Naredbe</a:t>
            </a:r>
          </a:p>
        </p:txBody>
      </p:sp>
      <p:sp>
        <p:nvSpPr>
          <p:cNvPr id="25" name="Rezervirano mjesto sadržaja 3">
            <a:extLst>
              <a:ext uri="{FF2B5EF4-FFF2-40B4-BE49-F238E27FC236}">
                <a16:creationId xmlns:a16="http://schemas.microsoft.com/office/drawing/2014/main" id="{9534B351-B0F6-47A1-A57C-882D388D3D6D}"/>
              </a:ext>
            </a:extLst>
          </p:cNvPr>
          <p:cNvSpPr txBox="1">
            <a:spLocks/>
          </p:cNvSpPr>
          <p:nvPr/>
        </p:nvSpPr>
        <p:spPr>
          <a:xfrm>
            <a:off x="5509280" y="1695668"/>
            <a:ext cx="3425554" cy="9653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1" kern="1200">
                <a:solidFill>
                  <a:srgbClr val="6A7DA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1" kern="1200">
                <a:solidFill>
                  <a:srgbClr val="6A7DA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6A7DA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6A7DA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6A7DA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3200" dirty="0"/>
              <a:t>Pažljivo pročitaj!</a:t>
            </a:r>
          </a:p>
        </p:txBody>
      </p:sp>
    </p:spTree>
    <p:extLst>
      <p:ext uri="{BB962C8B-B14F-4D97-AF65-F5344CB8AC3E}">
        <p14:creationId xmlns:p14="http://schemas.microsoft.com/office/powerpoint/2010/main" val="24709973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CFBFF83D-5A43-4CD9-9A28-48C9332E8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Scratch</a:t>
            </a:r>
            <a:endParaRPr lang="hr-HR" dirty="0"/>
          </a:p>
        </p:txBody>
      </p:sp>
      <p:pic>
        <p:nvPicPr>
          <p:cNvPr id="35" name="Rezervirano mjesto sadržaja 34">
            <a:extLst>
              <a:ext uri="{FF2B5EF4-FFF2-40B4-BE49-F238E27FC236}">
                <a16:creationId xmlns:a16="http://schemas.microsoft.com/office/drawing/2014/main" id="{5B20218D-D178-49A7-BA97-79C48E1013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694" y="1532663"/>
            <a:ext cx="6288106" cy="5260014"/>
          </a:xfrm>
          <a:prstGeom prst="rect">
            <a:avLst/>
          </a:prstGeom>
        </p:spPr>
      </p:pic>
      <p:pic>
        <p:nvPicPr>
          <p:cNvPr id="36" name="Slika 35">
            <a:extLst>
              <a:ext uri="{FF2B5EF4-FFF2-40B4-BE49-F238E27FC236}">
                <a16:creationId xmlns:a16="http://schemas.microsoft.com/office/drawing/2014/main" id="{BD2DB9ED-19F6-4248-8DB5-404E412A8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9987" y="1532663"/>
            <a:ext cx="5449310" cy="2978748"/>
          </a:xfrm>
          <a:prstGeom prst="rect">
            <a:avLst/>
          </a:prstGeom>
        </p:spPr>
      </p:pic>
      <p:pic>
        <p:nvPicPr>
          <p:cNvPr id="37" name="Slika 36">
            <a:extLst>
              <a:ext uri="{FF2B5EF4-FFF2-40B4-BE49-F238E27FC236}">
                <a16:creationId xmlns:a16="http://schemas.microsoft.com/office/drawing/2014/main" id="{97DD4AD1-52A8-4F1E-BA78-58653061A5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9987" y="3529572"/>
            <a:ext cx="2684646" cy="3263105"/>
          </a:xfrm>
          <a:prstGeom prst="rect">
            <a:avLst/>
          </a:prstGeom>
        </p:spPr>
      </p:pic>
      <p:sp>
        <p:nvSpPr>
          <p:cNvPr id="38" name="Rezervirano mjesto sadržaja 3">
            <a:extLst>
              <a:ext uri="{FF2B5EF4-FFF2-40B4-BE49-F238E27FC236}">
                <a16:creationId xmlns:a16="http://schemas.microsoft.com/office/drawing/2014/main" id="{2761E687-914C-4344-8D5B-6F20F8005828}"/>
              </a:ext>
            </a:extLst>
          </p:cNvPr>
          <p:cNvSpPr txBox="1">
            <a:spLocks/>
          </p:cNvSpPr>
          <p:nvPr/>
        </p:nvSpPr>
        <p:spPr>
          <a:xfrm>
            <a:off x="9212488" y="5325337"/>
            <a:ext cx="3425554" cy="9653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1" kern="1200">
                <a:solidFill>
                  <a:srgbClr val="6A7DA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1" kern="1200">
                <a:solidFill>
                  <a:srgbClr val="6A7DA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6A7DA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6A7DA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6A7DA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3200" dirty="0"/>
              <a:t>Pažljivo pročitaj!</a:t>
            </a:r>
          </a:p>
        </p:txBody>
      </p:sp>
    </p:spTree>
    <p:extLst>
      <p:ext uri="{BB962C8B-B14F-4D97-AF65-F5344CB8AC3E}">
        <p14:creationId xmlns:p14="http://schemas.microsoft.com/office/powerpoint/2010/main" val="40723176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670E4B49-247A-4CB2-A1D5-B6867658E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925"/>
            <a:ext cx="10515600" cy="1325563"/>
          </a:xfrm>
        </p:spPr>
        <p:txBody>
          <a:bodyPr>
            <a:normAutofit/>
          </a:bodyPr>
          <a:lstStyle/>
          <a:p>
            <a:r>
              <a:rPr lang="hr-HR" dirty="0" err="1"/>
              <a:t>Scratch</a:t>
            </a:r>
            <a:endParaRPr lang="hr-HR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7E296DF-20AF-48F5-A2A9-E6CAF8898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048" y="2008639"/>
            <a:ext cx="3425554" cy="965380"/>
          </a:xfrm>
        </p:spPr>
        <p:txBody>
          <a:bodyPr>
            <a:normAutofit lnSpcReduction="10000"/>
          </a:bodyPr>
          <a:lstStyle/>
          <a:p>
            <a:r>
              <a:rPr lang="hr-HR" sz="3200" dirty="0"/>
              <a:t>Otvori udžbenik na stranici 23.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61DF3B5F-5366-474C-948E-445EE9700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6257" y="153139"/>
            <a:ext cx="1765632" cy="1613517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4BE61F81-9281-4B68-9077-35E8E2808C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24" y="5186229"/>
            <a:ext cx="1133892" cy="1595848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A49424C7-9FF9-436E-8F54-81F4507FAC09}"/>
              </a:ext>
            </a:extLst>
          </p:cNvPr>
          <p:cNvSpPr txBox="1"/>
          <p:nvPr/>
        </p:nvSpPr>
        <p:spPr>
          <a:xfrm>
            <a:off x="1726672" y="5980871"/>
            <a:ext cx="1233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6A7DA4"/>
                </a:solidFill>
              </a:rPr>
              <a:t>23.str.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DD22A56B-74F5-4F7B-9661-D45299BE2F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5321" y="2008639"/>
            <a:ext cx="7048950" cy="347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4014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CFBFF83D-5A43-4CD9-9A28-48C9332E8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Scratch</a:t>
            </a:r>
            <a:endParaRPr lang="hr-HR" dirty="0"/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0F0C6F84-49F8-4325-8959-4F2E11CB9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05588"/>
            <a:ext cx="3645023" cy="4351338"/>
          </a:xfrm>
        </p:spPr>
        <p:txBody>
          <a:bodyPr/>
          <a:lstStyle/>
          <a:p>
            <a:r>
              <a:rPr lang="hr-HR" dirty="0"/>
              <a:t>Prisjetili smo se gdje se nalazi što u programu </a:t>
            </a:r>
            <a:r>
              <a:rPr lang="hr-HR" dirty="0" err="1"/>
              <a:t>Scratch</a:t>
            </a:r>
            <a:r>
              <a:rPr lang="hr-HR" dirty="0"/>
              <a:t> – upiši nazive dijelova sučelja u prazne okvire. 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7143C3F2-29BF-4310-8C49-E0F64990C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4733" y="1947632"/>
            <a:ext cx="8153400" cy="466725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97ECD7FD-C637-4083-B950-CEBF45AA82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487" y="0"/>
            <a:ext cx="924148" cy="1300652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67B5EC5D-1D6F-4099-8AD4-D85C534C044C}"/>
              </a:ext>
            </a:extLst>
          </p:cNvPr>
          <p:cNvSpPr txBox="1"/>
          <p:nvPr/>
        </p:nvSpPr>
        <p:spPr>
          <a:xfrm>
            <a:off x="10053926" y="573119"/>
            <a:ext cx="1233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6A7DA4"/>
                </a:solidFill>
              </a:rPr>
              <a:t>23.str.</a:t>
            </a:r>
          </a:p>
        </p:txBody>
      </p:sp>
    </p:spTree>
    <p:extLst>
      <p:ext uri="{BB962C8B-B14F-4D97-AF65-F5344CB8AC3E}">
        <p14:creationId xmlns:p14="http://schemas.microsoft.com/office/powerpoint/2010/main" val="20390793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303</Words>
  <Application>Microsoft Office PowerPoint</Application>
  <PresentationFormat>Široki zaslon</PresentationFormat>
  <Paragraphs>60</Paragraphs>
  <Slides>16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sustava Office</vt:lpstr>
      <vt:lpstr>PowerPoint prezentacija</vt:lpstr>
      <vt:lpstr>Ponovni susret u Scratchu</vt:lpstr>
      <vt:lpstr>Kako preuzeti program Scratch?</vt:lpstr>
      <vt:lpstr>PowerPoint prezentacija</vt:lpstr>
      <vt:lpstr>Scratch</vt:lpstr>
      <vt:lpstr>Scratch</vt:lpstr>
      <vt:lpstr>Scratch</vt:lpstr>
      <vt:lpstr>Scratch</vt:lpstr>
      <vt:lpstr>Scratch</vt:lpstr>
      <vt:lpstr>Scratch</vt:lpstr>
      <vt:lpstr>Scratch</vt:lpstr>
      <vt:lpstr>Scratch</vt:lpstr>
      <vt:lpstr>Scratch</vt:lpstr>
      <vt:lpstr>Scratch</vt:lpstr>
      <vt:lpstr>Scratch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Željka Knezović</dc:creator>
  <cp:lastModifiedBy>Helena Šćukanec</cp:lastModifiedBy>
  <cp:revision>58</cp:revision>
  <dcterms:created xsi:type="dcterms:W3CDTF">2020-09-14T18:15:26Z</dcterms:created>
  <dcterms:modified xsi:type="dcterms:W3CDTF">2020-10-17T23:52:34Z</dcterms:modified>
</cp:coreProperties>
</file>