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94" r:id="rId2"/>
    <p:sldId id="268" r:id="rId3"/>
    <p:sldId id="269" r:id="rId4"/>
    <p:sldId id="270" r:id="rId5"/>
    <p:sldId id="272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15" autoAdjust="0"/>
    <p:restoredTop sz="86347" autoAdjust="0"/>
  </p:normalViewPr>
  <p:slideViewPr>
    <p:cSldViewPr>
      <p:cViewPr>
        <p:scale>
          <a:sx n="100" d="100"/>
          <a:sy n="100" d="100"/>
        </p:scale>
        <p:origin x="-72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1F5C46-6858-4940-A37F-84520EF133BD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17661-145A-4320-AA26-FDE3E032046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503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17661-145A-4320-AA26-FDE3E0320469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8623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17661-145A-4320-AA26-FDE3E0320469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2457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537E02A-A1A5-4C85-AC6E-405423E8CB9C}" type="datetimeFigureOut">
              <a:rPr lang="hr-HR" smtClean="0"/>
              <a:pPr/>
              <a:t>19.1.2015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8598659-B8A6-44A2-ADDF-033C625D556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908720"/>
            <a:ext cx="3931920" cy="54809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44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hr-HR" sz="44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r-HR" sz="4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Izmjene zakona </a:t>
            </a:r>
          </a:p>
          <a:p>
            <a:pPr marL="0" indent="0" algn="ctr">
              <a:buNone/>
            </a:pPr>
            <a:r>
              <a:rPr lang="hr-H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</a:t>
            </a:r>
            <a:r>
              <a:rPr lang="hr-HR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snazi od 30.prosinca 2014.</a:t>
            </a:r>
            <a:endParaRPr lang="hr-HR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Slika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55" y="836613"/>
            <a:ext cx="3889528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72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lvl="0"/>
            <a:endParaRPr lang="hr-HR" sz="2000" dirty="0" smtClean="0">
              <a:latin typeface="Calibri" panose="020F0502020204030204" pitchFamily="34" charset="0"/>
            </a:endParaRPr>
          </a:p>
          <a:p>
            <a:pPr lvl="0"/>
            <a:r>
              <a:rPr lang="hr-HR" sz="2000" dirty="0" smtClean="0">
                <a:latin typeface="Calibri" panose="020F0502020204030204" pitchFamily="34" charset="0"/>
              </a:rPr>
              <a:t>opomenu </a:t>
            </a:r>
            <a:r>
              <a:rPr lang="hr-HR" sz="2000" dirty="0">
                <a:latin typeface="Calibri" panose="020F0502020204030204" pitchFamily="34" charset="0"/>
              </a:rPr>
              <a:t>izriče razrednik, </a:t>
            </a:r>
            <a:r>
              <a:rPr lang="hr-HR" sz="2000" dirty="0" smtClean="0">
                <a:latin typeface="Calibri" panose="020F0502020204030204" pitchFamily="34" charset="0"/>
              </a:rPr>
              <a:t>ukor </a:t>
            </a:r>
            <a:r>
              <a:rPr lang="hr-HR" sz="2000" dirty="0">
                <a:latin typeface="Calibri" panose="020F0502020204030204" pitchFamily="34" charset="0"/>
              </a:rPr>
              <a:t>razredno vijeće, </a:t>
            </a:r>
            <a:r>
              <a:rPr lang="hr-HR" sz="2000" dirty="0" smtClean="0">
                <a:latin typeface="Calibri" panose="020F0502020204030204" pitchFamily="34" charset="0"/>
              </a:rPr>
              <a:t>strogi ukor </a:t>
            </a:r>
            <a:r>
              <a:rPr lang="hr-HR" sz="2000" dirty="0">
                <a:latin typeface="Calibri" panose="020F0502020204030204" pitchFamily="34" charset="0"/>
              </a:rPr>
              <a:t>izriče učiteljsko vijeće, a  </a:t>
            </a:r>
            <a:r>
              <a:rPr lang="hr-HR" sz="2000" u="sng" dirty="0" smtClean="0">
                <a:latin typeface="Calibri" panose="020F0502020204030204" pitchFamily="34" charset="0"/>
              </a:rPr>
              <a:t>o pedagoškoj mjeri preseljenja u drugu školu odlučuje ravnatelj na temelju obavijesti učiteljskog vijeća</a:t>
            </a:r>
          </a:p>
          <a:p>
            <a:pPr lvl="0"/>
            <a:endParaRPr lang="hr-HR" sz="2000" u="sng" dirty="0" smtClean="0">
              <a:latin typeface="Calibri" panose="020F0502020204030204" pitchFamily="34" charset="0"/>
            </a:endParaRPr>
          </a:p>
          <a:p>
            <a:pPr lvl="0"/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 donošenja odluke o izricanju pedagoške mjere ravnatelj može rješenjem </a:t>
            </a:r>
            <a:r>
              <a:rPr lang="hr-H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privremeno udaljiti učenika </a:t>
            </a:r>
            <a:r>
              <a:rPr lang="hr-H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iz odgojno-obrazovnoga procesa, o čemu je dužan pisanim putem izvijestiti roditelja i nadležni centar za socijalnu skrb, a nakon donošenja odluke o izricanju pedagoške mjere, rješenje o privremenom udaljenju će se ukinuti </a:t>
            </a:r>
            <a:endParaRPr lang="hr-H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hr-HR" sz="2000" b="1" dirty="0" smtClean="0">
                <a:solidFill>
                  <a:srgbClr val="C00000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				</a:t>
            </a:r>
            <a:endParaRPr lang="hr-HR" sz="2000" dirty="0" smtClean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pomena, ukor i strogi ukor su </a:t>
            </a:r>
            <a:r>
              <a:rPr lang="hr-H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mjere upozorenja </a:t>
            </a:r>
            <a:r>
              <a:rPr lang="hr-HR" sz="2000" dirty="0" smtClean="0">
                <a:latin typeface="Calibri" panose="020F0502020204030204" pitchFamily="34" charset="0"/>
              </a:rPr>
              <a:t>i na njihovo izricanje učenik   ili roditelj može uputiti </a:t>
            </a:r>
            <a:r>
              <a:rPr lang="hr-HR" sz="2000" u="sng" dirty="0" smtClean="0">
                <a:latin typeface="Calibri" panose="020F0502020204030204" pitchFamily="34" charset="0"/>
              </a:rPr>
              <a:t>prigovor ravnatelju škole</a:t>
            </a:r>
          </a:p>
          <a:p>
            <a:pPr marL="0" lvl="0" indent="0">
              <a:buNone/>
            </a:pPr>
            <a:endParaRPr lang="hr-HR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hr-HR" sz="2000" dirty="0" smtClean="0">
                <a:latin typeface="Calibri" panose="020F0502020204030204" pitchFamily="34" charset="0"/>
              </a:rPr>
              <a:t>Roditelj može uputiti </a:t>
            </a:r>
            <a:r>
              <a:rPr lang="hr-HR" sz="2200" b="1" dirty="0" smtClean="0">
                <a:solidFill>
                  <a:srgbClr val="C00000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žalbu MZOS-u :</a:t>
            </a:r>
          </a:p>
          <a:p>
            <a:pPr>
              <a:buFontTx/>
              <a:buChar char="-"/>
            </a:pPr>
            <a:r>
              <a:rPr lang="hr-HR" sz="2000" dirty="0">
                <a:latin typeface="Calibri" panose="020F0502020204030204" pitchFamily="34" charset="0"/>
                <a:ea typeface="Batang" panose="02030600000101010101" pitchFamily="18" charset="-127"/>
              </a:rPr>
              <a:t>p</a:t>
            </a:r>
            <a:r>
              <a:rPr lang="hr-HR" sz="2000" dirty="0" smtClean="0">
                <a:latin typeface="Calibri" panose="020F0502020204030204" pitchFamily="34" charset="0"/>
                <a:ea typeface="Batang" panose="02030600000101010101" pitchFamily="18" charset="-127"/>
              </a:rPr>
              <a:t>rotiv rješenja o izricanju pedagoške mjere preseljenja u drugu školu</a:t>
            </a:r>
          </a:p>
          <a:p>
            <a:pPr>
              <a:buFontTx/>
              <a:buChar char="-"/>
            </a:pPr>
            <a:r>
              <a:rPr lang="hr-HR" sz="2000" dirty="0" smtClean="0">
                <a:latin typeface="Calibri" panose="020F0502020204030204" pitchFamily="34" charset="0"/>
                <a:ea typeface="Batang" panose="02030600000101010101" pitchFamily="18" charset="-127"/>
              </a:rPr>
              <a:t>protiv rješenja o privremenom </a:t>
            </a:r>
            <a:r>
              <a:rPr lang="hr-HR" sz="2000" dirty="0" err="1" smtClean="0">
                <a:latin typeface="Calibri" panose="020F0502020204030204" pitchFamily="34" charset="0"/>
                <a:ea typeface="Batang" panose="02030600000101010101" pitchFamily="18" charset="-127"/>
              </a:rPr>
              <a:t>udaljivanju</a:t>
            </a:r>
            <a:r>
              <a:rPr lang="hr-HR" sz="2000" dirty="0" smtClean="0">
                <a:latin typeface="Calibri" panose="020F0502020204030204" pitchFamily="34" charset="0"/>
                <a:ea typeface="Batang" panose="02030600000101010101" pitchFamily="18" charset="-127"/>
              </a:rPr>
              <a:t> učenika iz odgojno-obrazovnog procesa</a:t>
            </a:r>
          </a:p>
          <a:p>
            <a:pPr marL="0" indent="0">
              <a:buNone/>
            </a:pPr>
            <a:endParaRPr lang="hr-HR" sz="2200" dirty="0">
              <a:latin typeface="Calibri" panose="020F0502020204030204" pitchFamily="34" charset="0"/>
            </a:endParaRPr>
          </a:p>
          <a:p>
            <a:pPr algn="just"/>
            <a:endParaRPr lang="hr-HR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7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PRESTANAK POHAĐANJA IZBORNOG PREDMETA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endParaRPr lang="hr-HR" dirty="0" smtClean="0"/>
          </a:p>
          <a:p>
            <a:pPr algn="just"/>
            <a:r>
              <a:rPr lang="hr-HR" sz="2200" dirty="0" smtClean="0"/>
              <a:t>Učenik može prestati pohađati izborni predmet nakon </a:t>
            </a:r>
            <a:r>
              <a:rPr lang="hr-HR" sz="2200" dirty="0"/>
              <a:t>pisanog zahtjeva roditelja učenika koji se mora dostaviti </a:t>
            </a:r>
            <a:r>
              <a:rPr lang="hr-HR" sz="2200" dirty="0" smtClean="0"/>
              <a:t>učiteljskom </a:t>
            </a:r>
            <a:r>
              <a:rPr lang="hr-HR" sz="2200" dirty="0"/>
              <a:t>vijeću nakon završetka nastavne godine, a najkasnije do 15. kolovoza tekuće godine za sljedeću školsku </a:t>
            </a:r>
            <a:r>
              <a:rPr lang="hr-HR" sz="2200" dirty="0" smtClean="0"/>
              <a:t>godinu</a:t>
            </a:r>
          </a:p>
          <a:p>
            <a:pPr algn="just"/>
            <a:endParaRPr lang="hr-HR" sz="2200" dirty="0"/>
          </a:p>
          <a:p>
            <a:pPr algn="just"/>
            <a:r>
              <a:rPr lang="hr-HR" sz="2200" dirty="0" smtClean="0"/>
              <a:t>Iznimno roditelj učenika osnovne škole u slučaju dugotrajnih zdravstvenih teškoća ili iz drugih opravdanih razloga, </a:t>
            </a:r>
            <a:r>
              <a:rPr lang="hr-HR" sz="2200" dirty="0"/>
              <a:t>može podnijeti pisani zahtjev za prestankom pohađanja izbornog predmeta i tijekom </a:t>
            </a:r>
            <a:r>
              <a:rPr lang="hr-HR" sz="2200" dirty="0" smtClean="0"/>
              <a:t>nastavne godine</a:t>
            </a:r>
          </a:p>
          <a:p>
            <a:pPr algn="just"/>
            <a:endParaRPr lang="hr-HR" sz="2200" dirty="0" smtClean="0"/>
          </a:p>
          <a:p>
            <a:pPr marL="0" indent="0" algn="just">
              <a:buNone/>
            </a:pPr>
            <a:endParaRPr lang="hr-HR" sz="2200" dirty="0"/>
          </a:p>
          <a:p>
            <a:pPr marL="0" indent="0" algn="just">
              <a:buNone/>
            </a:pPr>
            <a:r>
              <a:rPr lang="hr-HR" sz="2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0954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PROMJENA  PRVOG  STRANOG  JEZIKA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algn="just">
              <a:defRPr/>
            </a:pPr>
            <a:endParaRPr lang="hr-HR" dirty="0" smtClean="0">
              <a:latin typeface="Cambria" panose="02040503050406030204" pitchFamily="18" charset="0"/>
            </a:endParaRPr>
          </a:p>
          <a:p>
            <a:pPr algn="just">
              <a:defRPr/>
            </a:pPr>
            <a:r>
              <a:rPr lang="hr-HR" dirty="0">
                <a:latin typeface="Cambria" panose="02040503050406030204" pitchFamily="18" charset="0"/>
              </a:rPr>
              <a:t>a</a:t>
            </a:r>
            <a:r>
              <a:rPr lang="hr-HR" dirty="0" smtClean="0">
                <a:latin typeface="Cambria" panose="02040503050406030204" pitchFamily="18" charset="0"/>
              </a:rPr>
              <a:t>ko se učenik seli u drugu osnovnu školu koja ne izvodi nastavu stranog jezika kojeg je učenik do prijelaza pohađao, može </a:t>
            </a:r>
            <a:r>
              <a:rPr lang="hr-HR" dirty="0">
                <a:latin typeface="Cambria" panose="02040503050406030204" pitchFamily="18" charset="0"/>
              </a:rPr>
              <a:t>zamijeniti  prvi strani jezik </a:t>
            </a:r>
            <a:r>
              <a:rPr lang="hr-HR" u="sng" dirty="0">
                <a:latin typeface="Cambria" panose="02040503050406030204" pitchFamily="18" charset="0"/>
              </a:rPr>
              <a:t>uz uvjet da je na provjeri znanja utvrđena mogućnost uključivanja u nastavu toga stranog jezika</a:t>
            </a:r>
          </a:p>
          <a:p>
            <a:pPr marL="0" indent="0" algn="just">
              <a:buFontTx/>
              <a:buNone/>
              <a:defRPr/>
            </a:pPr>
            <a:endParaRPr lang="hr-HR" dirty="0">
              <a:latin typeface="Cambria" panose="02040503050406030204" pitchFamily="18" charset="0"/>
            </a:endParaRPr>
          </a:p>
          <a:p>
            <a:pPr algn="just">
              <a:defRPr/>
            </a:pPr>
            <a:endParaRPr lang="hr-HR" dirty="0" smtClean="0">
              <a:latin typeface="Cambria" panose="02040503050406030204" pitchFamily="18" charset="0"/>
            </a:endParaRPr>
          </a:p>
          <a:p>
            <a:pPr algn="just">
              <a:defRPr/>
            </a:pPr>
            <a:endParaRPr lang="hr-HR" dirty="0">
              <a:latin typeface="Cambria" panose="02040503050406030204" pitchFamily="18" charset="0"/>
            </a:endParaRPr>
          </a:p>
          <a:p>
            <a:pPr algn="just">
              <a:defRPr/>
            </a:pPr>
            <a:endParaRPr lang="hr-HR" dirty="0" smtClean="0">
              <a:latin typeface="Cambria" panose="02040503050406030204" pitchFamily="18" charset="0"/>
            </a:endParaRPr>
          </a:p>
          <a:p>
            <a:pPr algn="just">
              <a:defRPr/>
            </a:pPr>
            <a:r>
              <a:rPr lang="hr-HR" u="sng" dirty="0" smtClean="0">
                <a:latin typeface="Cambria" panose="02040503050406030204" pitchFamily="18" charset="0"/>
              </a:rPr>
              <a:t>pisanu </a:t>
            </a:r>
            <a:r>
              <a:rPr lang="hr-HR" u="sng" dirty="0">
                <a:latin typeface="Cambria" panose="02040503050406030204" pitchFamily="18" charset="0"/>
              </a:rPr>
              <a:t>i usmenu provjeru znanja provodi tročlano povjerenstvo koje imenuje ravnatelj škole u kojoj učenik nastavlja </a:t>
            </a:r>
            <a:r>
              <a:rPr lang="hr-HR" u="sng" dirty="0" smtClean="0">
                <a:latin typeface="Cambria" panose="02040503050406030204" pitchFamily="18" charset="0"/>
              </a:rPr>
              <a:t>školovanje</a:t>
            </a:r>
            <a:endParaRPr lang="hr-HR" u="sng" dirty="0">
              <a:latin typeface="Cambria" panose="02040503050406030204" pitchFamily="18" charset="0"/>
            </a:endParaRPr>
          </a:p>
          <a:p>
            <a:pPr>
              <a:defRPr/>
            </a:pPr>
            <a:endParaRPr lang="hr-HR" dirty="0">
              <a:latin typeface="Cambria" panose="02040503050406030204" pitchFamily="18" charset="0"/>
            </a:endParaRPr>
          </a:p>
        </p:txBody>
      </p:sp>
      <p:pic>
        <p:nvPicPr>
          <p:cNvPr id="4" name="Picture 3" descr="http://www.vodnikova.hr/upload_data/site_photos/big_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573016"/>
            <a:ext cx="1762254" cy="16902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91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976" y="692696"/>
            <a:ext cx="8363272" cy="646112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ŠKOLSKI KURIKULUM I GODIŠNJI PLAN I PROGRAM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04" y="1566664"/>
            <a:ext cx="8428475" cy="4876800"/>
          </a:xfrm>
        </p:spPr>
        <p:txBody>
          <a:bodyPr>
            <a:normAutofit lnSpcReduction="10000"/>
          </a:bodyPr>
          <a:lstStyle/>
          <a:p>
            <a:endParaRPr lang="hr-HR" dirty="0" smtClean="0">
              <a:latin typeface="Cambria" panose="02040503050406030204" pitchFamily="18" charset="0"/>
            </a:endParaRPr>
          </a:p>
          <a:p>
            <a:endParaRPr lang="hr-HR" dirty="0" smtClean="0">
              <a:latin typeface="Cambria" panose="02040503050406030204" pitchFamily="18" charset="0"/>
            </a:endParaRPr>
          </a:p>
          <a:p>
            <a:endParaRPr lang="hr-HR" sz="1800" u="sng" dirty="0" smtClean="0">
              <a:latin typeface="Cambria" panose="02040503050406030204" pitchFamily="18" charset="0"/>
            </a:endParaRPr>
          </a:p>
          <a:p>
            <a:endParaRPr lang="hr-HR" sz="1800" u="sng" dirty="0">
              <a:latin typeface="Cambria" panose="02040503050406030204" pitchFamily="18" charset="0"/>
            </a:endParaRPr>
          </a:p>
          <a:p>
            <a:endParaRPr lang="hr-HR" sz="1800" u="sng" dirty="0" smtClean="0">
              <a:latin typeface="Cambria" panose="02040503050406030204" pitchFamily="18" charset="0"/>
            </a:endParaRPr>
          </a:p>
          <a:p>
            <a:endParaRPr lang="hr-HR" sz="1800" u="sng" dirty="0">
              <a:latin typeface="Cambria" panose="02040503050406030204" pitchFamily="18" charset="0"/>
            </a:endParaRPr>
          </a:p>
          <a:p>
            <a:endParaRPr lang="hr-HR" sz="1800" u="sng" dirty="0" smtClean="0">
              <a:latin typeface="Cambria" panose="02040503050406030204" pitchFamily="18" charset="0"/>
            </a:endParaRPr>
          </a:p>
          <a:p>
            <a:r>
              <a:rPr lang="hr-HR" kern="0" dirty="0" smtClean="0">
                <a:latin typeface="Cambria" panose="02040503050406030204" pitchFamily="18" charset="0"/>
              </a:rPr>
              <a:t>škola </a:t>
            </a:r>
            <a:r>
              <a:rPr lang="hr-HR" kern="0" dirty="0">
                <a:latin typeface="Cambria" panose="02040503050406030204" pitchFamily="18" charset="0"/>
              </a:rPr>
              <a:t>dostavlja </a:t>
            </a:r>
            <a:r>
              <a:rPr lang="hr-HR" kern="0" dirty="0">
                <a:solidFill>
                  <a:srgbClr val="C00000"/>
                </a:solidFill>
                <a:latin typeface="Cambria" panose="02040503050406030204" pitchFamily="18" charset="0"/>
              </a:rPr>
              <a:t>MZOS-u</a:t>
            </a:r>
            <a:r>
              <a:rPr lang="hr-HR" kern="0" dirty="0">
                <a:latin typeface="Cambria" panose="02040503050406030204" pitchFamily="18" charset="0"/>
              </a:rPr>
              <a:t> elektroničkim putem </a:t>
            </a:r>
            <a:r>
              <a:rPr lang="hr-HR" b="1" kern="0" dirty="0">
                <a:solidFill>
                  <a:srgbClr val="C00000"/>
                </a:solidFill>
                <a:latin typeface="Cambria" panose="02040503050406030204" pitchFamily="18" charset="0"/>
              </a:rPr>
              <a:t>GPiP i </a:t>
            </a:r>
            <a:r>
              <a:rPr lang="hr-HR" b="1" kern="0" dirty="0" smtClean="0">
                <a:solidFill>
                  <a:srgbClr val="C00000"/>
                </a:solidFill>
                <a:latin typeface="Cambria" panose="02040503050406030204" pitchFamily="18" charset="0"/>
              </a:rPr>
              <a:t>školski</a:t>
            </a:r>
          </a:p>
          <a:p>
            <a:pPr marL="0" indent="0">
              <a:buNone/>
            </a:pPr>
            <a:r>
              <a:rPr lang="hr-HR" b="1" kern="0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hr-HR" b="1" kern="0" dirty="0" smtClean="0">
                <a:solidFill>
                  <a:srgbClr val="C00000"/>
                </a:solidFill>
                <a:latin typeface="Cambria" panose="02040503050406030204" pitchFamily="18" charset="0"/>
              </a:rPr>
              <a:t>  kurikulum</a:t>
            </a:r>
            <a:r>
              <a:rPr lang="hr-HR" b="1" i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hr-HR" kern="0" dirty="0">
                <a:latin typeface="Cambria" panose="02040503050406030204" pitchFamily="18" charset="0"/>
              </a:rPr>
              <a:t>do </a:t>
            </a:r>
            <a:r>
              <a:rPr lang="hr-HR" kern="0" dirty="0" smtClean="0">
                <a:latin typeface="Cambria" panose="02040503050406030204" pitchFamily="18" charset="0"/>
              </a:rPr>
              <a:t>5. listopada </a:t>
            </a:r>
          </a:p>
          <a:p>
            <a:pPr marL="0" indent="0">
              <a:buNone/>
            </a:pPr>
            <a:r>
              <a:rPr lang="hr-HR" kern="0" dirty="0" smtClean="0">
                <a:latin typeface="Cambria" panose="02040503050406030204" pitchFamily="18" charset="0"/>
              </a:rPr>
              <a:t>						</a:t>
            </a:r>
            <a:endParaRPr lang="hr-HR" kern="0" dirty="0">
              <a:latin typeface="Cambria" panose="02040503050406030204" pitchFamily="18" charset="0"/>
            </a:endParaRPr>
          </a:p>
          <a:p>
            <a:r>
              <a:rPr lang="hr-HR" kern="0" dirty="0" smtClean="0">
                <a:latin typeface="Cambria" panose="02040503050406030204" pitchFamily="18" charset="0"/>
              </a:rPr>
              <a:t>školski </a:t>
            </a:r>
            <a:r>
              <a:rPr lang="hr-HR" kern="0" dirty="0">
                <a:latin typeface="Cambria" panose="02040503050406030204" pitchFamily="18" charset="0"/>
              </a:rPr>
              <a:t>kurikulum </a:t>
            </a:r>
            <a:r>
              <a:rPr lang="hr-HR" kern="0" dirty="0">
                <a:solidFill>
                  <a:srgbClr val="FF0000"/>
                </a:solidFill>
                <a:latin typeface="Cambria" panose="02040503050406030204" pitchFamily="18" charset="0"/>
              </a:rPr>
              <a:t>i GPiP </a:t>
            </a:r>
            <a:r>
              <a:rPr lang="hr-HR" kern="0" dirty="0">
                <a:latin typeface="Cambria" panose="02040503050406030204" pitchFamily="18" charset="0"/>
              </a:rPr>
              <a:t>objavljuju se </a:t>
            </a:r>
            <a:r>
              <a:rPr lang="hr-HR" kern="0" dirty="0" smtClean="0">
                <a:latin typeface="Cambria" panose="02040503050406030204" pitchFamily="18" charset="0"/>
              </a:rPr>
              <a:t>na mrežnim stranicama </a:t>
            </a:r>
            <a:r>
              <a:rPr lang="hr-HR" kern="0" dirty="0">
                <a:latin typeface="Cambria" panose="02040503050406030204" pitchFamily="18" charset="0"/>
              </a:rPr>
              <a:t>škole u </a:t>
            </a:r>
            <a:r>
              <a:rPr lang="hr-HR" kern="0" dirty="0" smtClean="0">
                <a:latin typeface="Cambria" panose="02040503050406030204" pitchFamily="18" charset="0"/>
              </a:rPr>
              <a:t>skladu </a:t>
            </a:r>
            <a:r>
              <a:rPr lang="hr-HR" kern="0" dirty="0">
                <a:latin typeface="Cambria" panose="02040503050406030204" pitchFamily="18" charset="0"/>
              </a:rPr>
              <a:t>s propisima vezanim </a:t>
            </a:r>
            <a:r>
              <a:rPr lang="hr-HR" kern="0" dirty="0" smtClean="0">
                <a:latin typeface="Cambria" panose="02040503050406030204" pitchFamily="18" charset="0"/>
              </a:rPr>
              <a:t> uz </a:t>
            </a:r>
            <a:r>
              <a:rPr lang="hr-HR" kern="0" dirty="0">
                <a:latin typeface="Cambria" panose="02040503050406030204" pitchFamily="18" charset="0"/>
              </a:rPr>
              <a:t>zaštitu osobnih podataka</a:t>
            </a:r>
          </a:p>
          <a:p>
            <a:endParaRPr lang="hr-HR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209378"/>
              </p:ext>
            </p:extLst>
          </p:nvPr>
        </p:nvGraphicFramePr>
        <p:xfrm>
          <a:off x="827584" y="1397000"/>
          <a:ext cx="748883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74441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ŠKOLSKI KURIKULUM</a:t>
                      </a:r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s t a r o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n o v o</a:t>
                      </a:r>
                      <a:endParaRPr lang="hr-H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Rok donošenja: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r>
                        <a:rPr lang="hr-HR" dirty="0" smtClean="0"/>
                        <a:t>.rujna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Rok donošenja: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30</a:t>
                      </a:r>
                      <a:r>
                        <a:rPr lang="hr-HR" dirty="0" smtClean="0"/>
                        <a:t>.rujna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Utvrđuje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detaljni</a:t>
                      </a:r>
                      <a:r>
                        <a:rPr lang="hr-HR" dirty="0" smtClean="0"/>
                        <a:t> troškovnik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Utvrđuje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okvirni</a:t>
                      </a:r>
                      <a:r>
                        <a:rPr lang="hr-HR" dirty="0" smtClean="0"/>
                        <a:t> troškovnik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Utvrđuje način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vrednovanja </a:t>
                      </a:r>
                      <a:r>
                        <a:rPr lang="hr-HR" dirty="0" smtClean="0"/>
                        <a:t>i način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korištenja</a:t>
                      </a:r>
                      <a:r>
                        <a:rPr lang="hr-HR" dirty="0" smtClean="0"/>
                        <a:t> rezultata vrednovanja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Utvrđuje način njegova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praćenja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2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Odgojno-obrazovna </a:t>
            </a:r>
            <a:r>
              <a:rPr lang="hr-HR" sz="2800" b="1" dirty="0">
                <a:latin typeface="Calibri" panose="020F0502020204030204" pitchFamily="34" charset="0"/>
              </a:rPr>
              <a:t>podrška i stručni tretman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pPr marL="0" indent="0" algn="just">
              <a:spcBef>
                <a:spcPts val="1200"/>
              </a:spcBef>
              <a:spcAft>
                <a:spcPts val="600"/>
              </a:spcAft>
              <a:buNone/>
              <a:defRPr/>
            </a:pPr>
            <a:endParaRPr lang="hr-HR" altLang="sr-Latn-RS" dirty="0" smtClean="0">
              <a:latin typeface="Cambria" pitchFamily="18" charset="0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r>
              <a:rPr lang="hr-HR" altLang="sr-Latn-RS" sz="2000" dirty="0" smtClean="0">
                <a:latin typeface="Calibri" panose="020F0502020204030204" pitchFamily="34" charset="0"/>
              </a:rPr>
              <a:t>za </a:t>
            </a:r>
            <a:r>
              <a:rPr lang="hr-HR" altLang="sr-Latn-RS" sz="2000" dirty="0">
                <a:latin typeface="Calibri" panose="020F0502020204030204" pitchFamily="34" charset="0"/>
              </a:rPr>
              <a:t>učenike u riziku za razvoj problema u ponašanju i učenike s problemima u ponašanju provodi se </a:t>
            </a:r>
            <a:r>
              <a:rPr lang="hr-HR" altLang="sr-Latn-R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odgojno-obrazovna  podrška i stručni </a:t>
            </a:r>
            <a:r>
              <a:rPr lang="hr-HR" altLang="sr-Latn-R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tretman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defRPr/>
            </a:pPr>
            <a:r>
              <a:rPr lang="hr-HR" altLang="sr-Latn-RS" sz="2000" dirty="0" smtClean="0">
                <a:latin typeface="Calibri" panose="020F0502020204030204" pitchFamily="34" charset="0"/>
              </a:rPr>
              <a:t>način </a:t>
            </a:r>
            <a:r>
              <a:rPr lang="hr-HR" altLang="sr-Latn-RS" sz="2000" dirty="0">
                <a:latin typeface="Calibri" panose="020F0502020204030204" pitchFamily="34" charset="0"/>
              </a:rPr>
              <a:t>i oblik provođenja </a:t>
            </a:r>
            <a:endParaRPr lang="hr-HR" altLang="sr-Latn-RS" sz="2000" dirty="0" smtClean="0">
              <a:latin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hr-HR" altLang="sr-Latn-RS" sz="2000" dirty="0">
                <a:latin typeface="Calibri" panose="020F0502020204030204" pitchFamily="34" charset="0"/>
              </a:rPr>
              <a:t> </a:t>
            </a:r>
            <a:r>
              <a:rPr lang="hr-HR" altLang="sr-Latn-RS" sz="2000" dirty="0" smtClean="0">
                <a:latin typeface="Calibri" panose="020F0502020204030204" pitchFamily="34" charset="0"/>
              </a:rPr>
              <a:t>  propisuje </a:t>
            </a:r>
            <a:r>
              <a:rPr lang="hr-HR" altLang="sr-Latn-RS" sz="2000" dirty="0">
                <a:latin typeface="Calibri" panose="020F0502020204030204" pitchFamily="34" charset="0"/>
              </a:rPr>
              <a:t>ministar </a:t>
            </a:r>
            <a:r>
              <a:rPr lang="hr-HR" altLang="sr-Latn-RS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pravilnikom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hr-HR" altLang="sr-Latn-RS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r>
              <a:rPr lang="hr-H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o</a:t>
            </a:r>
            <a:r>
              <a:rPr lang="hr-H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vo nije </a:t>
            </a:r>
            <a:r>
              <a:rPr lang="hr-H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pedagoška </a:t>
            </a:r>
            <a:r>
              <a:rPr lang="hr-HR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mjera</a:t>
            </a:r>
            <a:endParaRPr lang="hr-HR" sz="2000" dirty="0">
              <a:latin typeface="Calibri" panose="020F0502020204030204" pitchFamily="34" charset="0"/>
            </a:endParaRPr>
          </a:p>
        </p:txBody>
      </p:sp>
      <p:pic>
        <p:nvPicPr>
          <p:cNvPr id="4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490" y="3068960"/>
            <a:ext cx="3497262" cy="306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5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OCJENA IZ  VLADANJA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/>
          </a:bodyPr>
          <a:lstStyle/>
          <a:p>
            <a:endParaRPr lang="hr-HR" dirty="0" smtClean="0">
              <a:latin typeface="Calibri" panose="020F0502020204030204" pitchFamily="34" charset="0"/>
            </a:endParaRPr>
          </a:p>
          <a:p>
            <a:r>
              <a:rPr lang="hr-HR" dirty="0" smtClean="0">
                <a:latin typeface="Calibri" panose="020F0502020204030204" pitchFamily="34" charset="0"/>
              </a:rPr>
              <a:t>ocjenu iz vladanja ne utvrđuje više razrednik, nego </a:t>
            </a:r>
            <a:r>
              <a:rPr lang="hr-H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razredno vijeće </a:t>
            </a:r>
            <a:r>
              <a:rPr lang="hr-HR" dirty="0" smtClean="0">
                <a:latin typeface="Calibri" panose="020F0502020204030204" pitchFamily="34" charset="0"/>
              </a:rPr>
              <a:t>na prijedlog razrednika  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dirty="0" smtClean="0"/>
              <a:t>		</a:t>
            </a:r>
            <a:r>
              <a:rPr lang="hr-HR" dirty="0"/>
              <a:t> </a:t>
            </a:r>
            <a:r>
              <a:rPr lang="hr-HR" dirty="0" smtClean="0"/>
              <a:t>             </a:t>
            </a:r>
            <a:r>
              <a:rPr lang="hr-HR" b="1" dirty="0" smtClean="0">
                <a:solidFill>
                  <a:schemeClr val="tx2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↓ </a:t>
            </a:r>
          </a:p>
          <a:p>
            <a:pPr marL="0" indent="0">
              <a:buNone/>
            </a:pPr>
            <a:endParaRPr lang="hr-HR" b="1" dirty="0" smtClean="0">
              <a:solidFill>
                <a:schemeClr val="tx2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  <a:p>
            <a:pPr marL="0" indent="0">
              <a:buNone/>
            </a:pPr>
            <a:r>
              <a:rPr lang="hr-HR" b="1" dirty="0">
                <a:solidFill>
                  <a:schemeClr val="tx2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 </a:t>
            </a:r>
            <a:r>
              <a:rPr lang="hr-HR" b="1" dirty="0" smtClean="0">
                <a:solidFill>
                  <a:schemeClr val="tx2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        </a:t>
            </a:r>
            <a:r>
              <a:rPr lang="hr-HR" dirty="0" smtClean="0">
                <a:latin typeface="Calibri" panose="020F0502020204030204" pitchFamily="34" charset="0"/>
                <a:ea typeface="Batang" panose="02030600000101010101" pitchFamily="18" charset="-127"/>
              </a:rPr>
              <a:t>učenik ili roditelj ima pravo podnijeti </a:t>
            </a:r>
            <a:r>
              <a:rPr lang="hr-HR" b="1" dirty="0" smtClean="0">
                <a:solidFill>
                  <a:schemeClr val="tx2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žalbu učiteljskom vijeću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chemeClr val="tx2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                                             </a:t>
            </a:r>
            <a:r>
              <a:rPr lang="hr-HR" dirty="0" smtClean="0">
                <a:latin typeface="Calibri" panose="020F0502020204030204" pitchFamily="34" charset="0"/>
                <a:ea typeface="Batang" panose="02030600000101010101" pitchFamily="18" charset="-127"/>
              </a:rPr>
              <a:t>u roku od dva dana </a:t>
            </a:r>
            <a:r>
              <a:rPr lang="hr-HR" dirty="0" smtClean="0">
                <a:latin typeface="Calibri" panose="020F0502020204030204" pitchFamily="34" charset="0"/>
              </a:rPr>
              <a:t>	</a:t>
            </a:r>
          </a:p>
          <a:p>
            <a:pPr marL="0" indent="0">
              <a:buNone/>
            </a:pPr>
            <a:endParaRPr lang="hr-HR" b="1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hr-HR" dirty="0" smtClean="0"/>
              <a:t>				 </a:t>
            </a:r>
            <a:r>
              <a:rPr lang="hr-HR" b="1" dirty="0" smtClean="0">
                <a:solidFill>
                  <a:schemeClr val="tx2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↓ </a:t>
            </a:r>
          </a:p>
          <a:p>
            <a:pPr marL="0" indent="0">
              <a:buNone/>
            </a:pPr>
            <a:endParaRPr lang="hr-HR" b="1" dirty="0">
              <a:solidFill>
                <a:schemeClr val="tx2"/>
              </a:solidFill>
              <a:latin typeface="Calibri" panose="020F0502020204030204" pitchFamily="34" charset="0"/>
              <a:ea typeface="Batang" panose="02030600000101010101" pitchFamily="18" charset="-127"/>
            </a:endParaRPr>
          </a:p>
          <a:p>
            <a:pPr marL="0" indent="0">
              <a:buNone/>
            </a:pPr>
            <a:r>
              <a:rPr lang="hr-HR" dirty="0" smtClean="0"/>
              <a:t>	           </a:t>
            </a:r>
            <a:r>
              <a:rPr lang="hr-HR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odluka učiteljskog vijeća je konačna</a:t>
            </a:r>
            <a:endParaRPr lang="hr-HR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hr-HR" dirty="0" smtClean="0"/>
              <a:t>    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4" descr="http://www.unitedrecipes.org/26/animation/School/38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8680"/>
            <a:ext cx="981492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73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DOPUNSKI  RAD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4876800"/>
          </a:xfrm>
          <a:ln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endParaRPr lang="hr-HR" sz="2000" b="1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342900" indent="-342900">
              <a:defRPr/>
            </a:pPr>
            <a:r>
              <a:rPr lang="hr-HR" sz="2000" dirty="0">
                <a:latin typeface="Calibri" panose="020F0502020204030204" pitchFamily="34" charset="0"/>
              </a:rPr>
              <a:t>u</a:t>
            </a:r>
            <a:r>
              <a:rPr lang="hr-HR" sz="2000" dirty="0" smtClean="0">
                <a:latin typeface="Calibri" panose="020F0502020204030204" pitchFamily="34" charset="0"/>
              </a:rPr>
              <a:t>vodi se </a:t>
            </a:r>
            <a:r>
              <a:rPr lang="hr-H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dopunski </a:t>
            </a:r>
            <a:r>
              <a:rPr lang="hr-HR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rad </a:t>
            </a:r>
            <a:r>
              <a:rPr lang="hr-HR" sz="2000" dirty="0">
                <a:latin typeface="Calibri" panose="020F0502020204030204" pitchFamily="34" charset="0"/>
              </a:rPr>
              <a:t>za učenika koji na kraju nastavne godine ima zaključene jednu ili dvije negativne </a:t>
            </a:r>
            <a:r>
              <a:rPr lang="hr-HR" sz="2000" dirty="0" smtClean="0">
                <a:latin typeface="Calibri" panose="020F0502020204030204" pitchFamily="34" charset="0"/>
              </a:rPr>
              <a:t>ocjene (učenik je dužan pohađati dopunski rad)</a:t>
            </a:r>
            <a:endParaRPr lang="hr-HR" sz="2000" dirty="0">
              <a:latin typeface="Calibri" panose="020F0502020204030204" pitchFamily="34" charset="0"/>
            </a:endParaRPr>
          </a:p>
          <a:p>
            <a:pPr marL="342900" indent="-342900">
              <a:defRPr/>
            </a:pPr>
            <a:r>
              <a:rPr lang="hr-HR" sz="2000" dirty="0">
                <a:latin typeface="Calibri" panose="020F0502020204030204" pitchFamily="34" charset="0"/>
              </a:rPr>
              <a:t>trajanje dopunskoga </a:t>
            </a:r>
            <a:r>
              <a:rPr lang="hr-HR" sz="2000" dirty="0" smtClean="0">
                <a:latin typeface="Calibri" panose="020F0502020204030204" pitchFamily="34" charset="0"/>
              </a:rPr>
              <a:t>rada utvrđuje učiteljsko vijeće po nastavnim predmetima i </a:t>
            </a:r>
            <a:r>
              <a:rPr lang="hr-HR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 može biti  </a:t>
            </a:r>
            <a:r>
              <a:rPr lang="hr-H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kraće od</a:t>
            </a:r>
            <a:r>
              <a:rPr lang="hr-HR" sz="2000" dirty="0" smtClean="0">
                <a:latin typeface="Calibri" panose="020F0502020204030204" pitchFamily="34" charset="0"/>
              </a:rPr>
              <a:t> </a:t>
            </a:r>
            <a:r>
              <a:rPr lang="hr-HR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10 i dulje od 25 </a:t>
            </a:r>
            <a:r>
              <a:rPr lang="hr-H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sati </a:t>
            </a:r>
            <a:r>
              <a:rPr lang="hr-HR" sz="2000" dirty="0" smtClean="0">
                <a:latin typeface="Calibri" panose="020F0502020204030204" pitchFamily="34" charset="0"/>
              </a:rPr>
              <a:t>po nastavnom predmetu</a:t>
            </a:r>
            <a:endParaRPr lang="hr-HR" sz="2000" dirty="0">
              <a:latin typeface="Calibri" panose="020F0502020204030204" pitchFamily="34" charset="0"/>
            </a:endParaRPr>
          </a:p>
          <a:p>
            <a:pPr marL="342900" indent="-342900">
              <a:defRPr/>
            </a:pPr>
            <a:r>
              <a:rPr lang="hr-HR" sz="2000" dirty="0">
                <a:latin typeface="Calibri" panose="020F0502020204030204" pitchFamily="34" charset="0"/>
              </a:rPr>
              <a:t>u</a:t>
            </a:r>
            <a:r>
              <a:rPr lang="hr-HR" sz="2000" dirty="0" smtClean="0">
                <a:latin typeface="Calibri" panose="020F0502020204030204" pitchFamily="34" charset="0"/>
              </a:rPr>
              <a:t>čeniku se zaključuje  </a:t>
            </a:r>
            <a:r>
              <a:rPr lang="hr-HR" sz="2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prolazna </a:t>
            </a:r>
            <a:r>
              <a:rPr lang="hr-H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ocjena</a:t>
            </a:r>
          </a:p>
          <a:p>
            <a:pPr marL="0" indent="0" algn="ctr">
              <a:buNone/>
              <a:defRPr/>
            </a:pPr>
            <a:r>
              <a:rPr lang="hr-HR" sz="2000" dirty="0">
                <a:latin typeface="Calibri" panose="020F0502020204030204" pitchFamily="34" charset="0"/>
              </a:rPr>
              <a:t> </a:t>
            </a:r>
            <a:r>
              <a:rPr lang="hr-HR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ili</a:t>
            </a:r>
          </a:p>
          <a:p>
            <a:pPr marL="342900" indent="-342900">
              <a:defRPr/>
            </a:pPr>
            <a:r>
              <a:rPr lang="hr-HR" sz="2000" dirty="0">
                <a:latin typeface="Calibri" panose="020F0502020204030204" pitchFamily="34" charset="0"/>
              </a:rPr>
              <a:t>se upućuje  na </a:t>
            </a:r>
            <a:r>
              <a:rPr lang="hr-HR" sz="2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popravni </a:t>
            </a:r>
            <a:r>
              <a:rPr lang="hr-HR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ispit </a:t>
            </a:r>
            <a:r>
              <a:rPr lang="hr-HR" sz="2000" dirty="0" smtClean="0">
                <a:latin typeface="Calibri" panose="020F0502020204030204" pitchFamily="34" charset="0"/>
              </a:rPr>
              <a:t>koji se održava krajem školske godine, a najkasnije </a:t>
            </a:r>
            <a:r>
              <a:rPr lang="hr-H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do </a:t>
            </a:r>
            <a:r>
              <a:rPr lang="hr-HR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25</a:t>
            </a:r>
            <a:r>
              <a:rPr lang="hr-HR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. kolovoza</a:t>
            </a:r>
          </a:p>
          <a:p>
            <a:pPr marL="342900" indent="-342900">
              <a:defRPr/>
            </a:pPr>
            <a:r>
              <a:rPr lang="hr-HR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 ocjenom ili potrebom upućivanja na popravni ispit učitelj upoznaje učenika na zadnjem satu dopunskog rada. </a:t>
            </a:r>
          </a:p>
          <a:p>
            <a:pPr marL="0" indent="0">
              <a:buNone/>
              <a:defRPr/>
            </a:pPr>
            <a:r>
              <a:rPr lang="hr-HR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		</a:t>
            </a:r>
            <a:r>
              <a:rPr lang="hr-HR" sz="5400" dirty="0" smtClean="0">
                <a:solidFill>
                  <a:schemeClr val="tx2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↓</a:t>
            </a:r>
            <a:endParaRPr lang="hr-HR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hr-HR" sz="2000" dirty="0" smtClean="0">
                <a:solidFill>
                  <a:schemeClr val="tx2"/>
                </a:solidFill>
                <a:latin typeface="Calibri" panose="020F0502020204030204" pitchFamily="34" charset="0"/>
              </a:rPr>
              <a:t>Popravni ispit polaže </a:t>
            </a:r>
            <a:r>
              <a:rPr lang="hr-HR" sz="2000" dirty="0">
                <a:solidFill>
                  <a:schemeClr val="tx2"/>
                </a:solidFill>
                <a:latin typeface="Calibri" panose="020F0502020204030204" pitchFamily="34" charset="0"/>
              </a:rPr>
              <a:t>se pred ispitnim povjerenstvom koje imenuje ravnatelj, a ocjena povjerenstva je </a:t>
            </a:r>
            <a:r>
              <a:rPr lang="hr-HR" sz="2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konačna. Termine popravnih ispita određuje učiteljsko vijeće, te ih objavljuje na mrežnim stranicama i oglasnoj ploči škole.</a:t>
            </a:r>
            <a:endParaRPr lang="hr-HR" sz="20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628784" y="4725144"/>
            <a:ext cx="45719" cy="144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083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PREISPITIVANJE OCJENE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učenik </a:t>
            </a:r>
            <a:r>
              <a:rPr lang="hr-HR" sz="1800" dirty="0">
                <a:latin typeface="Cambria" panose="02040503050406030204" pitchFamily="18" charset="0"/>
                <a:ea typeface="Batang" panose="02030600000101010101" pitchFamily="18" charset="-127"/>
              </a:rPr>
              <a:t>ili roditelj koji nije zadovoljan zaključenom ocjenom  -  u roku od dva 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dana</a:t>
            </a:r>
            <a:r>
              <a:rPr lang="hr-HR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Batang" panose="02030600000101010101" pitchFamily="18" charset="-127"/>
              </a:rPr>
              <a:t> </a:t>
            </a:r>
            <a:r>
              <a:rPr lang="hr-HR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Batang" panose="02030600000101010101" pitchFamily="18" charset="-127"/>
              </a:rPr>
              <a:t>od </a:t>
            </a:r>
            <a:r>
              <a:rPr lang="hr-HR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Batang" panose="02030600000101010101" pitchFamily="18" charset="-127"/>
              </a:rPr>
              <a:t>završetka nastavne </a:t>
            </a:r>
            <a:r>
              <a:rPr lang="hr-HR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Batang" panose="02030600000101010101" pitchFamily="18" charset="-127"/>
              </a:rPr>
              <a:t>godine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 (</a:t>
            </a:r>
            <a:r>
              <a:rPr lang="hr-HR" sz="1800" u="sng" dirty="0" smtClean="0">
                <a:latin typeface="Cambria" panose="02040503050406030204" pitchFamily="18" charset="0"/>
                <a:ea typeface="Batang" panose="02030600000101010101" pitchFamily="18" charset="-127"/>
              </a:rPr>
              <a:t>prije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 je rok bio 2 dana od </a:t>
            </a:r>
            <a:r>
              <a:rPr lang="hr-HR" sz="1800" u="sng" dirty="0" smtClean="0">
                <a:latin typeface="Cambria" panose="02040503050406030204" pitchFamily="18" charset="0"/>
                <a:ea typeface="Batang" panose="02030600000101010101" pitchFamily="18" charset="-127"/>
              </a:rPr>
              <a:t>saznanja za ocjenu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) – može podnijeti zahtjev učiteljskom vijeću za </a:t>
            </a:r>
            <a:r>
              <a:rPr lang="hr-HR" sz="1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Batang" panose="02030600000101010101" pitchFamily="18" charset="-127"/>
              </a:rPr>
              <a:t>polaganje ispita pred povjerenstvom 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(prije su mogli podnijeti </a:t>
            </a:r>
            <a:r>
              <a:rPr lang="hr-HR" sz="1800" u="sng" dirty="0" smtClean="0">
                <a:latin typeface="Cambria" panose="02040503050406030204" pitchFamily="18" charset="0"/>
                <a:ea typeface="Batang" panose="02030600000101010101" pitchFamily="18" charset="-127"/>
              </a:rPr>
              <a:t>zahtjev za preispitivanjem ocjene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)</a:t>
            </a:r>
          </a:p>
          <a:p>
            <a:pPr marL="0" indent="0" algn="ctr">
              <a:buNone/>
              <a:defRPr/>
            </a:pPr>
            <a:r>
              <a:rPr lang="hr-HR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Batang" panose="02030600000101010101" pitchFamily="18" charset="-127"/>
              </a:rPr>
              <a:t>↓</a:t>
            </a:r>
            <a:endParaRPr lang="hr-HR" sz="3600" dirty="0">
              <a:latin typeface="Cambria" panose="02040503050406030204" pitchFamily="18" charset="0"/>
              <a:ea typeface="Batang" panose="02030600000101010101" pitchFamily="18" charset="-127"/>
            </a:endParaRPr>
          </a:p>
          <a:p>
            <a:pPr marL="0" indent="0" algn="ctr">
              <a:buNone/>
              <a:defRPr/>
            </a:pPr>
            <a:r>
              <a:rPr lang="hr-HR" sz="1800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ispit </a:t>
            </a:r>
            <a:r>
              <a:rPr lang="hr-HR" sz="1800" dirty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pred povjerenstvom u roku od dva </a:t>
            </a:r>
            <a:r>
              <a:rPr lang="hr-HR" sz="1800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dana od podnošenja zahtjeva</a:t>
            </a:r>
          </a:p>
          <a:p>
            <a:pPr marL="0" indent="0" algn="ctr">
              <a:buNone/>
              <a:defRPr/>
            </a:pPr>
            <a:r>
              <a:rPr lang="hr-HR" sz="1800" dirty="0">
                <a:latin typeface="Cambria" panose="02040503050406030204" pitchFamily="18" charset="0"/>
                <a:ea typeface="Batang" panose="02030600000101010101" pitchFamily="18" charset="-127"/>
              </a:rPr>
              <a:t>p</a:t>
            </a:r>
            <a:r>
              <a:rPr lang="hr-HR" sz="1800" dirty="0" smtClean="0">
                <a:latin typeface="Cambria" panose="02040503050406030204" pitchFamily="18" charset="0"/>
                <a:ea typeface="Batang" panose="02030600000101010101" pitchFamily="18" charset="-127"/>
              </a:rPr>
              <a:t>ovjerenstvo čine tri člana koje određuje učiteljsko vijeće</a:t>
            </a:r>
            <a:endParaRPr lang="hr-HR" sz="1800" dirty="0">
              <a:latin typeface="Cambria" panose="02040503050406030204" pitchFamily="18" charset="0"/>
              <a:ea typeface="Batang" panose="02030600000101010101" pitchFamily="18" charset="-127"/>
            </a:endParaRPr>
          </a:p>
          <a:p>
            <a:pPr marL="0" indent="0" algn="ctr">
              <a:buNone/>
              <a:defRPr/>
            </a:pPr>
            <a:r>
              <a:rPr lang="hr-HR" sz="3600" b="1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↓                         ↓       </a:t>
            </a:r>
            <a:endParaRPr lang="hr-HR" sz="3600" b="1" dirty="0">
              <a:solidFill>
                <a:srgbClr val="C00000"/>
              </a:solidFill>
              <a:latin typeface="Cambria" panose="02040503050406030204" pitchFamily="18" charset="0"/>
              <a:ea typeface="Batang" panose="02030600000101010101" pitchFamily="18" charset="-127"/>
            </a:endParaRPr>
          </a:p>
          <a:p>
            <a:pPr marL="0" indent="0">
              <a:buNone/>
              <a:defRPr/>
            </a:pPr>
            <a:r>
              <a:rPr lang="hr-HR" sz="1600" b="1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	</a:t>
            </a:r>
            <a:r>
              <a:rPr lang="hr-HR" sz="1800" b="1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                       ocjena nedovoljan                            prolazna ocjena</a:t>
            </a:r>
          </a:p>
          <a:p>
            <a:pPr marL="0" indent="0">
              <a:buNone/>
              <a:defRPr/>
            </a:pPr>
            <a:endParaRPr lang="hr-HR" sz="1600" b="1" dirty="0">
              <a:solidFill>
                <a:srgbClr val="C00000"/>
              </a:solidFill>
              <a:latin typeface="Cambria" panose="02040503050406030204" pitchFamily="18" charset="0"/>
              <a:ea typeface="Batang" panose="02030600000101010101" pitchFamily="18" charset="-127"/>
            </a:endParaRPr>
          </a:p>
          <a:p>
            <a:pPr marL="0" indent="0">
              <a:buNone/>
              <a:defRPr/>
            </a:pPr>
            <a:r>
              <a:rPr lang="hr-HR" sz="3600" b="1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                          ↓                         ↓ </a:t>
            </a:r>
          </a:p>
          <a:p>
            <a:pPr marL="0" indent="0">
              <a:buNone/>
              <a:defRPr/>
            </a:pPr>
            <a:r>
              <a:rPr lang="hr-HR" sz="3600" b="1" dirty="0" smtClean="0">
                <a:solidFill>
                  <a:srgbClr val="C00000"/>
                </a:solidFill>
                <a:latin typeface="Cambria" panose="02040503050406030204" pitchFamily="18" charset="0"/>
                <a:ea typeface="Batang" panose="02030600000101010101" pitchFamily="18" charset="-127"/>
              </a:rPr>
              <a:t>         </a:t>
            </a:r>
            <a:r>
              <a:rPr lang="hr-HR" sz="1800" dirty="0" smtClean="0">
                <a:latin typeface="Cambria" panose="02040503050406030204" pitchFamily="18" charset="0"/>
              </a:rPr>
              <a:t>učenik  </a:t>
            </a:r>
            <a:r>
              <a:rPr lang="hr-HR" sz="1800" dirty="0">
                <a:latin typeface="Cambria" panose="02040503050406030204" pitchFamily="18" charset="0"/>
              </a:rPr>
              <a:t>se upućuje na dopunski </a:t>
            </a:r>
            <a:r>
              <a:rPr lang="hr-HR" sz="1800" dirty="0" smtClean="0">
                <a:latin typeface="Cambria" panose="02040503050406030204" pitchFamily="18" charset="0"/>
              </a:rPr>
              <a:t>rad          ocjena povjerenstva konačna</a:t>
            </a:r>
            <a:endParaRPr lang="sr-Latn-RS" altLang="sr-Latn-RS" sz="18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Batang" panose="02030600000101010101" pitchFamily="18" charset="-127"/>
            </a:endParaRPr>
          </a:p>
          <a:p>
            <a:endParaRPr lang="hr-H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37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b="1" dirty="0" smtClean="0">
                <a:latin typeface="Calibri" panose="020F0502020204030204" pitchFamily="34" charset="0"/>
              </a:rPr>
              <a:t>PEDAGOŠKE MJERE</a:t>
            </a:r>
            <a:endParaRPr lang="hr-HR" sz="28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208240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dirty="0" smtClean="0">
                <a:latin typeface="Calibri" panose="020F0502020204030204" pitchFamily="34" charset="0"/>
              </a:rPr>
              <a:t>	         opomena</a:t>
            </a:r>
            <a:r>
              <a:rPr lang="hr-HR" sz="2200" dirty="0">
                <a:latin typeface="Calibri" panose="020F0502020204030204" pitchFamily="34" charset="0"/>
              </a:rPr>
              <a:t>				</a:t>
            </a:r>
            <a:r>
              <a:rPr lang="hr-HR" sz="2200" dirty="0" smtClean="0">
                <a:latin typeface="Calibri" panose="020F0502020204030204" pitchFamily="34" charset="0"/>
              </a:rPr>
              <a:t> strogi </a:t>
            </a:r>
            <a:r>
              <a:rPr lang="hr-HR" sz="2200" dirty="0">
                <a:latin typeface="Calibri" panose="020F0502020204030204" pitchFamily="34" charset="0"/>
              </a:rPr>
              <a:t>ukor </a:t>
            </a:r>
          </a:p>
          <a:p>
            <a:pPr marL="0" indent="0">
              <a:buNone/>
            </a:pPr>
            <a:r>
              <a:rPr lang="hr-HR" sz="2200" dirty="0">
                <a:latin typeface="Calibri" panose="020F0502020204030204" pitchFamily="34" charset="0"/>
              </a:rPr>
              <a:t> </a:t>
            </a:r>
            <a:r>
              <a:rPr lang="hr-HR" sz="2200" dirty="0" smtClean="0">
                <a:latin typeface="Calibri" panose="020F0502020204030204" pitchFamily="34" charset="0"/>
              </a:rPr>
              <a:t>                           ukor      </a:t>
            </a:r>
            <a:r>
              <a:rPr lang="hr-HR" sz="2200" dirty="0">
                <a:latin typeface="Calibri" panose="020F0502020204030204" pitchFamily="34" charset="0"/>
              </a:rPr>
              <a:t> </a:t>
            </a:r>
            <a:r>
              <a:rPr lang="hr-HR" sz="2200" dirty="0" smtClean="0">
                <a:latin typeface="Calibri" panose="020F0502020204030204" pitchFamily="34" charset="0"/>
              </a:rPr>
              <a:t>                                 preseljenje </a:t>
            </a:r>
            <a:r>
              <a:rPr lang="hr-HR" sz="2200" dirty="0">
                <a:latin typeface="Calibri" panose="020F0502020204030204" pitchFamily="34" charset="0"/>
              </a:rPr>
              <a:t>u drugu </a:t>
            </a:r>
            <a:r>
              <a:rPr lang="hr-HR" sz="2200" dirty="0" smtClean="0">
                <a:latin typeface="Calibri" panose="020F0502020204030204" pitchFamily="34" charset="0"/>
              </a:rPr>
              <a:t>školu</a:t>
            </a:r>
          </a:p>
          <a:p>
            <a:pPr marL="0" indent="0">
              <a:buNone/>
            </a:pPr>
            <a:r>
              <a:rPr lang="hr-HR" sz="2200" b="1" dirty="0">
                <a:solidFill>
                  <a:srgbClr val="C00000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 </a:t>
            </a:r>
            <a:r>
              <a:rPr lang="hr-HR" sz="2200" b="1" dirty="0" smtClean="0">
                <a:solidFill>
                  <a:srgbClr val="C00000"/>
                </a:solidFill>
                <a:latin typeface="Calibri" panose="020F0502020204030204" pitchFamily="34" charset="0"/>
                <a:ea typeface="Batang" panose="02030600000101010101" pitchFamily="18" charset="-127"/>
              </a:rPr>
              <a:t>                             ↓                              		         ↓ </a:t>
            </a:r>
            <a:endParaRPr lang="hr-HR" sz="2200" dirty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hr-HR" sz="2200" dirty="0" smtClean="0">
                <a:latin typeface="Calibri" panose="020F0502020204030204" pitchFamily="34" charset="0"/>
              </a:rPr>
              <a:t>  izriču </a:t>
            </a:r>
            <a:r>
              <a:rPr lang="hr-HR" sz="2200" dirty="0">
                <a:latin typeface="Calibri" panose="020F0502020204030204" pitchFamily="34" charset="0"/>
              </a:rPr>
              <a:t>se za tekuću školsku </a:t>
            </a:r>
            <a:r>
              <a:rPr lang="hr-HR" sz="2200" dirty="0" smtClean="0">
                <a:latin typeface="Calibri" panose="020F0502020204030204" pitchFamily="34" charset="0"/>
              </a:rPr>
              <a:t>godinu</a:t>
            </a:r>
            <a:r>
              <a:rPr lang="hr-HR" sz="2200" dirty="0">
                <a:latin typeface="Calibri" panose="020F0502020204030204" pitchFamily="34" charset="0"/>
              </a:rPr>
              <a:t> </a:t>
            </a:r>
            <a:r>
              <a:rPr lang="hr-HR" sz="2200" dirty="0" smtClean="0">
                <a:latin typeface="Calibri" panose="020F0502020204030204" pitchFamily="34" charset="0"/>
              </a:rPr>
              <a:t>        vrijede </a:t>
            </a:r>
            <a:r>
              <a:rPr lang="hr-HR" sz="2200" dirty="0">
                <a:latin typeface="Calibri" panose="020F0502020204030204" pitchFamily="34" charset="0"/>
              </a:rPr>
              <a:t>do kraja </a:t>
            </a:r>
            <a:r>
              <a:rPr lang="hr-HR" sz="2200" dirty="0" smtClean="0">
                <a:latin typeface="Calibri" panose="020F0502020204030204" pitchFamily="34" charset="0"/>
              </a:rPr>
              <a:t>osnovne škole</a:t>
            </a:r>
          </a:p>
          <a:p>
            <a:pPr marL="0" lvl="0" indent="0">
              <a:buNone/>
            </a:pPr>
            <a:endParaRPr lang="hr-HR" sz="2200" dirty="0" smtClean="0">
              <a:latin typeface="Calibri" panose="020F0502020204030204" pitchFamily="34" charset="0"/>
            </a:endParaRPr>
          </a:p>
          <a:p>
            <a:pPr marL="0" lvl="0" indent="0">
              <a:buNone/>
            </a:pPr>
            <a:endParaRPr lang="hr-HR" sz="2200" dirty="0">
              <a:latin typeface="Calibri" panose="020F0502020204030204" pitchFamily="34" charset="0"/>
            </a:endParaRPr>
          </a:p>
          <a:p>
            <a:r>
              <a:rPr lang="hr-HR" sz="2000" dirty="0" smtClean="0">
                <a:latin typeface="Calibri" panose="020F0502020204030204" pitchFamily="34" charset="0"/>
              </a:rPr>
              <a:t>kriterije </a:t>
            </a:r>
            <a:r>
              <a:rPr lang="hr-HR" sz="2000" dirty="0">
                <a:latin typeface="Calibri" panose="020F0502020204030204" pitchFamily="34" charset="0"/>
              </a:rPr>
              <a:t>za izricanje pedagoških mjera </a:t>
            </a:r>
            <a:r>
              <a:rPr lang="hr-HR" sz="2000" dirty="0" smtClean="0">
                <a:latin typeface="Calibri" panose="020F0502020204030204" pitchFamily="34" charset="0"/>
              </a:rPr>
              <a:t>propisat će </a:t>
            </a:r>
            <a:r>
              <a:rPr lang="hr-HR" sz="2000" dirty="0">
                <a:latin typeface="Calibri" panose="020F0502020204030204" pitchFamily="34" charset="0"/>
              </a:rPr>
              <a:t>ministar </a:t>
            </a:r>
            <a:r>
              <a:rPr lang="hr-HR" sz="2000" b="1" dirty="0" smtClean="0">
                <a:solidFill>
                  <a:schemeClr val="tx2"/>
                </a:solidFill>
                <a:latin typeface="Calibri" panose="020F0502020204030204" pitchFamily="34" charset="0"/>
              </a:rPr>
              <a:t>pravilnikom </a:t>
            </a:r>
            <a:r>
              <a:rPr lang="hr-HR" sz="2000" dirty="0" smtClean="0">
                <a:latin typeface="Calibri" panose="020F0502020204030204" pitchFamily="34" charset="0"/>
              </a:rPr>
              <a:t>(nakon donošenja pravilnika, statut više neće uređivati postupak donošenja pedagoških mjera)	</a:t>
            </a:r>
          </a:p>
          <a:p>
            <a:r>
              <a:rPr lang="hr-HR" sz="2000" dirty="0">
                <a:latin typeface="Calibri" panose="020F0502020204030204" pitchFamily="34" charset="0"/>
              </a:rPr>
              <a:t>d</a:t>
            </a:r>
            <a:r>
              <a:rPr lang="hr-HR" sz="2000" dirty="0" smtClean="0">
                <a:latin typeface="Calibri" panose="020F0502020204030204" pitchFamily="34" charset="0"/>
              </a:rPr>
              <a:t>o donošenja pravilnika</a:t>
            </a:r>
            <a:r>
              <a:rPr lang="hr-HR" sz="2000" dirty="0">
                <a:latin typeface="Calibri" panose="020F0502020204030204" pitchFamily="34" charset="0"/>
              </a:rPr>
              <a:t> </a:t>
            </a:r>
            <a:r>
              <a:rPr lang="hr-HR" sz="2000" dirty="0" smtClean="0">
                <a:latin typeface="Calibri" panose="020F0502020204030204" pitchFamily="34" charset="0"/>
              </a:rPr>
              <a:t>koristimo postojeće kriterije</a:t>
            </a:r>
          </a:p>
          <a:p>
            <a:r>
              <a:rPr lang="hr-H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NEMA VIŠE </a:t>
            </a:r>
            <a:r>
              <a:rPr lang="hr-HR" sz="2000" dirty="0" smtClean="0">
                <a:latin typeface="Calibri" panose="020F0502020204030204" pitchFamily="34" charset="0"/>
              </a:rPr>
              <a:t>pedagoške mjere odgojno-obrazovnog tretmana produženog stručnog postupka	</a:t>
            </a:r>
            <a:endParaRPr lang="hr-H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65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725</TotalTime>
  <Words>439</Words>
  <Application>Microsoft Office PowerPoint</Application>
  <PresentationFormat>Prikaz na zaslonu (4:3)</PresentationFormat>
  <Paragraphs>102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Clarity</vt:lpstr>
      <vt:lpstr>PowerPointova prezentacija</vt:lpstr>
      <vt:lpstr>PRESTANAK POHAĐANJA IZBORNOG PREDMETA</vt:lpstr>
      <vt:lpstr>PROMJENA  PRVOG  STRANOG  JEZIKA</vt:lpstr>
      <vt:lpstr>ŠKOLSKI KURIKULUM I GODIŠNJI PLAN I PROGRAM</vt:lpstr>
      <vt:lpstr>Odgojno-obrazovna podrška i stručni tretman</vt:lpstr>
      <vt:lpstr>OCJENA IZ  VLADANJA</vt:lpstr>
      <vt:lpstr>DOPUNSKI  RAD</vt:lpstr>
      <vt:lpstr>PREISPITIVANJE OCJENE</vt:lpstr>
      <vt:lpstr>PEDAGOŠKE MJERE</vt:lpstr>
      <vt:lpstr>PowerPointova prezentacija</vt:lpstr>
    </vt:vector>
  </TitlesOfParts>
  <Company>MZOŠ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ususret  izmjenama i dopunama zakona o odgoju i obrazovanju u osnovnoj i srednjoj školi</dc:title>
  <dc:creator>maztomas</dc:creator>
  <cp:lastModifiedBy>user</cp:lastModifiedBy>
  <cp:revision>87</cp:revision>
  <cp:lastPrinted>2014-11-04T10:32:55Z</cp:lastPrinted>
  <dcterms:created xsi:type="dcterms:W3CDTF">2014-11-03T13:29:01Z</dcterms:created>
  <dcterms:modified xsi:type="dcterms:W3CDTF">2015-01-19T14:31:29Z</dcterms:modified>
</cp:coreProperties>
</file>