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56" r:id="rId4"/>
    <p:sldId id="257" r:id="rId5"/>
    <p:sldId id="258" r:id="rId6"/>
    <p:sldId id="283" r:id="rId7"/>
    <p:sldId id="278" r:id="rId8"/>
    <p:sldId id="299" r:id="rId9"/>
    <p:sldId id="301" r:id="rId10"/>
    <p:sldId id="286" r:id="rId11"/>
    <p:sldId id="289" r:id="rId12"/>
    <p:sldId id="288" r:id="rId13"/>
    <p:sldId id="284" r:id="rId14"/>
    <p:sldId id="303" r:id="rId15"/>
    <p:sldId id="305" r:id="rId16"/>
    <p:sldId id="307" r:id="rId17"/>
    <p:sldId id="291" r:id="rId18"/>
    <p:sldId id="292" r:id="rId19"/>
    <p:sldId id="293" r:id="rId20"/>
    <p:sldId id="296" r:id="rId21"/>
    <p:sldId id="297" r:id="rId22"/>
    <p:sldId id="294" r:id="rId23"/>
    <p:sldId id="290" r:id="rId24"/>
    <p:sldId id="277" r:id="rId25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8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06" autoAdjust="0"/>
  </p:normalViewPr>
  <p:slideViewPr>
    <p:cSldViewPr>
      <p:cViewPr>
        <p:scale>
          <a:sx n="90" d="100"/>
          <a:sy n="90" d="100"/>
        </p:scale>
        <p:origin x="-780" y="3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025D93-7073-4B9E-A69D-85AD6766FCEE}" type="datetimeFigureOut">
              <a:rPr lang="hr-HR" smtClean="0"/>
              <a:t>28.9.2017.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26C9E-0DDF-47EB-9678-A69103297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825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1.	Učenici odgovor traže eksperimentalno-EKSPERIMENTATORI.</a:t>
            </a:r>
          </a:p>
          <a:p>
            <a:r>
              <a:rPr lang="hr-HR" dirty="0" smtClean="0"/>
              <a:t>2.	Učenici odgovor traže </a:t>
            </a:r>
            <a:r>
              <a:rPr lang="hr-HR" dirty="0" err="1" smtClean="0"/>
              <a:t>promatrnjem</a:t>
            </a:r>
            <a:r>
              <a:rPr lang="hr-HR" dirty="0" smtClean="0"/>
              <a:t>, čitanjem- ISTRAŽIVAČI.</a:t>
            </a:r>
          </a:p>
          <a:p>
            <a:r>
              <a:rPr lang="hr-HR" dirty="0" smtClean="0"/>
              <a:t>3.	Učenici odgovor traže </a:t>
            </a:r>
            <a:r>
              <a:rPr lang="hr-HR" dirty="0" err="1" smtClean="0"/>
              <a:t>izadom</a:t>
            </a:r>
            <a:r>
              <a:rPr lang="hr-HR" dirty="0" smtClean="0"/>
              <a:t> modela-KONSTRUKTORI.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26C9E-0DDF-47EB-9678-A6910329705D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4689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*izmjeriti razine vode  u epruvetama ravnalom, mjerenja se izvode svakih 8 sati, izraziti ukupnu promjenu razine vode za svaki uzorak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26C9E-0DDF-47EB-9678-A6910329705D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58552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*izraditi model za pročišćavanje vode taloženjem i filtracijom</a:t>
            </a:r>
            <a:br>
              <a:rPr lang="hr-HR" dirty="0" smtClean="0"/>
            </a:br>
            <a:r>
              <a:rPr lang="hr-HR" dirty="0" smtClean="0"/>
              <a:t>*pročistiti onečišćenu vodu zemljom i obojanu s par kapi tinte i usporediti </a:t>
            </a:r>
            <a:br>
              <a:rPr lang="hr-HR" dirty="0" smtClean="0"/>
            </a:br>
            <a:r>
              <a:rPr lang="hr-HR" dirty="0" smtClean="0"/>
              <a:t>*</a:t>
            </a:r>
            <a:r>
              <a:rPr lang="hr-HR" dirty="0" err="1" smtClean="0"/>
              <a:t>povazati</a:t>
            </a:r>
            <a:r>
              <a:rPr lang="hr-HR" dirty="0" smtClean="0"/>
              <a:t> s </a:t>
            </a:r>
            <a:r>
              <a:rPr lang="hr-HR" dirty="0" err="1" smtClean="0"/>
              <a:t>terenskomnastavom</a:t>
            </a:r>
            <a:r>
              <a:rPr lang="hr-HR" dirty="0" smtClean="0"/>
              <a:t> </a:t>
            </a:r>
            <a:r>
              <a:rPr lang="hr-HR" dirty="0" err="1" smtClean="0"/>
              <a:t>u</a:t>
            </a:r>
            <a:r>
              <a:rPr lang="hr-HR" dirty="0" smtClean="0"/>
              <a:t> ZOV-te pročišćavanjem otpadnih voda u gradu Zagrebu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26C9E-0DDF-47EB-9678-A6910329705D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4360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*izrada prozirnih kutija od akrila određene veličine i prikaz modelom količine morske vode(modro obojna PVC-folija), voda u ledenjacima(dijelovi prozirnih boca), podzemne vode(smeđe kuglice), površinske vode(oslikana kutijica), pitka voda(vilica i mala kockica).  </a:t>
            </a:r>
          </a:p>
          <a:p>
            <a:r>
              <a:rPr lang="vi-VN" dirty="0" smtClean="0"/>
              <a:t>*izrada modela od staklenke (11L), kamenčići, pijesak zemlja, Pelargonija, voda i prijanjajuća folija</a:t>
            </a:r>
          </a:p>
          <a:p>
            <a:r>
              <a:rPr lang="vi-VN" dirty="0" smtClean="0"/>
              <a:t>*Rješavanjem problemskog zatadatka opisuju kruženje vode   uspoređujući objekte iz pokusa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26C9E-0DDF-47EB-9678-A6910329705D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399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vaganje voća, rezanje, sušenje u pećnici, ponovno vaganje, izračunavanje </a:t>
            </a:r>
            <a:r>
              <a:rPr lang="hr-HR" dirty="0" err="1" smtClean="0"/>
              <a:t>masenog</a:t>
            </a:r>
            <a:r>
              <a:rPr lang="hr-HR" dirty="0" smtClean="0"/>
              <a:t> udjela vode,izrada modela izrada modela od </a:t>
            </a:r>
            <a:r>
              <a:rPr lang="hr-HR" dirty="0" err="1" smtClean="0"/>
              <a:t>glinamola</a:t>
            </a:r>
            <a:r>
              <a:rPr lang="hr-HR" dirty="0" smtClean="0"/>
              <a:t> i plastelina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26C9E-0DDF-47EB-9678-A6910329705D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32318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vaganje voća, rezanje, sušenje u pećnici, ponovno vaganje, izračunavanje </a:t>
            </a:r>
            <a:r>
              <a:rPr lang="hr-HR" dirty="0" err="1" smtClean="0"/>
              <a:t>masenog</a:t>
            </a:r>
            <a:r>
              <a:rPr lang="hr-HR" dirty="0" smtClean="0"/>
              <a:t> udjela vode,izrada modela izrada modela od </a:t>
            </a:r>
            <a:r>
              <a:rPr lang="hr-HR" dirty="0" err="1" smtClean="0"/>
              <a:t>glinamola</a:t>
            </a:r>
            <a:r>
              <a:rPr lang="hr-HR" dirty="0" smtClean="0"/>
              <a:t> i plastelina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26C9E-0DDF-47EB-9678-A6910329705D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32318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37CE4-C898-48E8-B0D1-5554E925E48B}" type="datetimeFigureOut">
              <a:rPr lang="hr-HR" smtClean="0"/>
              <a:t>28.9.2017.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78B35-0897-4AC6-9002-633DD7B6C3A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4909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37CE4-C898-48E8-B0D1-5554E925E48B}" type="datetimeFigureOut">
              <a:rPr lang="hr-HR" smtClean="0"/>
              <a:t>28.9.2017.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78B35-0897-4AC6-9002-633DD7B6C3A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3489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37CE4-C898-48E8-B0D1-5554E925E48B}" type="datetimeFigureOut">
              <a:rPr lang="hr-HR" smtClean="0"/>
              <a:t>28.9.2017.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78B35-0897-4AC6-9002-633DD7B6C3A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9018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C739-0089-43FD-9DC2-C05BD70F2C79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28.9.2017.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56E2-03BE-4884-AD02-40AC9950DC1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877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C739-0089-43FD-9DC2-C05BD70F2C79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28.9.2017.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56E2-03BE-4884-AD02-40AC9950DC1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507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C739-0089-43FD-9DC2-C05BD70F2C79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28.9.2017.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56E2-03BE-4884-AD02-40AC9950DC1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75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C739-0089-43FD-9DC2-C05BD70F2C79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28.9.2017.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56E2-03BE-4884-AD02-40AC9950DC1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98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C739-0089-43FD-9DC2-C05BD70F2C79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28.9.2017.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56E2-03BE-4884-AD02-40AC9950DC1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39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C739-0089-43FD-9DC2-C05BD70F2C79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28.9.2017.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56E2-03BE-4884-AD02-40AC9950DC1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783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C739-0089-43FD-9DC2-C05BD70F2C79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28.9.2017.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56E2-03BE-4884-AD02-40AC9950DC1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115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C739-0089-43FD-9DC2-C05BD70F2C79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28.9.2017.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56E2-03BE-4884-AD02-40AC9950DC1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47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37CE4-C898-48E8-B0D1-5554E925E48B}" type="datetimeFigureOut">
              <a:rPr lang="hr-HR" smtClean="0"/>
              <a:t>28.9.2017.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78B35-0897-4AC6-9002-633DD7B6C3A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305804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C739-0089-43FD-9DC2-C05BD70F2C79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28.9.2017.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56E2-03BE-4884-AD02-40AC9950DC1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234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C739-0089-43FD-9DC2-C05BD70F2C79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28.9.2017.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56E2-03BE-4884-AD02-40AC9950DC1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38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C739-0089-43FD-9DC2-C05BD70F2C79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28.9.2017.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56E2-03BE-4884-AD02-40AC9950DC1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558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C739-0089-43FD-9DC2-C05BD70F2C79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28.9.2017.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56E2-03BE-4884-AD02-40AC9950DC1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C739-0089-43FD-9DC2-C05BD70F2C79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28.9.2017.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56E2-03BE-4884-AD02-40AC9950DC1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888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C739-0089-43FD-9DC2-C05BD70F2C79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28.9.2017.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56E2-03BE-4884-AD02-40AC9950DC1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00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C739-0089-43FD-9DC2-C05BD70F2C79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28.9.2017.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56E2-03BE-4884-AD02-40AC9950DC1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212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C739-0089-43FD-9DC2-C05BD70F2C79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28.9.2017.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56E2-03BE-4884-AD02-40AC9950DC1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0532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C739-0089-43FD-9DC2-C05BD70F2C79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28.9.2017.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56E2-03BE-4884-AD02-40AC9950DC1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8370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C739-0089-43FD-9DC2-C05BD70F2C79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28.9.2017.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56E2-03BE-4884-AD02-40AC9950DC1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793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37CE4-C898-48E8-B0D1-5554E925E48B}" type="datetimeFigureOut">
              <a:rPr lang="hr-HR" smtClean="0"/>
              <a:t>28.9.2017.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78B35-0897-4AC6-9002-633DD7B6C3A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10791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C739-0089-43FD-9DC2-C05BD70F2C79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28.9.2017.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56E2-03BE-4884-AD02-40AC9950DC1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425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C739-0089-43FD-9DC2-C05BD70F2C79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28.9.2017.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56E2-03BE-4884-AD02-40AC9950DC1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3702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C739-0089-43FD-9DC2-C05BD70F2C79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28.9.2017.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56E2-03BE-4884-AD02-40AC9950DC1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454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C739-0089-43FD-9DC2-C05BD70F2C79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28.9.2017.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56E2-03BE-4884-AD02-40AC9950DC1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21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37CE4-C898-48E8-B0D1-5554E925E48B}" type="datetimeFigureOut">
              <a:rPr lang="hr-HR" smtClean="0"/>
              <a:t>28.9.2017.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78B35-0897-4AC6-9002-633DD7B6C3A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632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37CE4-C898-48E8-B0D1-5554E925E48B}" type="datetimeFigureOut">
              <a:rPr lang="hr-HR" smtClean="0"/>
              <a:t>28.9.2017.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78B35-0897-4AC6-9002-633DD7B6C3A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5879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37CE4-C898-48E8-B0D1-5554E925E48B}" type="datetimeFigureOut">
              <a:rPr lang="hr-HR" smtClean="0"/>
              <a:t>28.9.2017.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78B35-0897-4AC6-9002-633DD7B6C3A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1415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37CE4-C898-48E8-B0D1-5554E925E48B}" type="datetimeFigureOut">
              <a:rPr lang="hr-HR" smtClean="0"/>
              <a:t>28.9.2017.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78B35-0897-4AC6-9002-633DD7B6C3A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4261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37CE4-C898-48E8-B0D1-5554E925E48B}" type="datetimeFigureOut">
              <a:rPr lang="hr-HR" smtClean="0"/>
              <a:t>28.9.2017.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78B35-0897-4AC6-9002-633DD7B6C3A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9006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37CE4-C898-48E8-B0D1-5554E925E48B}" type="datetimeFigureOut">
              <a:rPr lang="hr-HR" smtClean="0"/>
              <a:t>28.9.2017.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78B35-0897-4AC6-9002-633DD7B6C3A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8448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37CE4-C898-48E8-B0D1-5554E925E48B}" type="datetimeFigureOut">
              <a:rPr lang="hr-HR" smtClean="0"/>
              <a:t>28.9.2017.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78B35-0897-4AC6-9002-633DD7B6C3A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10103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CC739-0089-43FD-9DC2-C05BD70F2C79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28.9.2017.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756E2-03BE-4884-AD02-40AC9950DC1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31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CC739-0089-43FD-9DC2-C05BD70F2C79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28.9.2017.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756E2-03BE-4884-AD02-40AC9950DC1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25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microsoft.com/office/2007/relationships/hdphoto" Target="../media/hdphoto10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2.png"/><Relationship Id="rId18" Type="http://schemas.microsoft.com/office/2007/relationships/hdphoto" Target="../media/hdphoto13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microsoft.com/office/2007/relationships/hdphoto" Target="../media/hdphoto10.wdp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6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31.png"/><Relationship Id="rId1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kologija.com.hr/pitka-voda-i-zagadenje/" TargetMode="External"/><Relationship Id="rId2" Type="http://schemas.openxmlformats.org/officeDocument/2006/relationships/hyperlink" Target="http://www.ekologija.com.h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zov-zagreb.hr/" TargetMode="External"/><Relationship Id="rId5" Type="http://schemas.openxmlformats.org/officeDocument/2006/relationships/hyperlink" Target="http://www.voda.hr/hr/casopis-hrvatske-vode" TargetMode="External"/><Relationship Id="rId4" Type="http://schemas.openxmlformats.org/officeDocument/2006/relationships/hyperlink" Target="http://www.voda.hr/sites/default/files/casopis/hr_vodoprivreda_web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.jp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67544" y="2130425"/>
            <a:ext cx="7990656" cy="1730623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hr-H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n-ea"/>
                <a:cs typeface="+mn-cs"/>
              </a:rPr>
              <a:t>ODRAZ – PRIČA O </a:t>
            </a:r>
            <a:r>
              <a:rPr lang="hr-HR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n-ea"/>
                <a:cs typeface="+mn-cs"/>
              </a:rPr>
              <a:t>VODI</a:t>
            </a:r>
            <a:br>
              <a:rPr lang="hr-HR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n-ea"/>
                <a:cs typeface="+mn-cs"/>
              </a:rPr>
            </a:br>
            <a:r>
              <a:rPr lang="hr-H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n-ea"/>
                <a:cs typeface="+mn-cs"/>
              </a:rPr>
              <a:t/>
            </a:r>
            <a:br>
              <a:rPr lang="hr-H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n-ea"/>
                <a:cs typeface="+mn-cs"/>
              </a:rPr>
            </a:br>
            <a:r>
              <a:rPr lang="hr-HR" sz="3200" dirty="0">
                <a:solidFill>
                  <a:srgbClr val="818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n-ea"/>
                <a:cs typeface="+mn-cs"/>
              </a:rPr>
              <a:t>REFLECTION - STORY </a:t>
            </a:r>
            <a:r>
              <a:rPr lang="hr-HR" sz="3200" dirty="0" smtClean="0">
                <a:solidFill>
                  <a:srgbClr val="818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n-ea"/>
                <a:cs typeface="+mn-cs"/>
              </a:rPr>
              <a:t>ABOUT </a:t>
            </a:r>
            <a:br>
              <a:rPr lang="hr-HR" sz="3200" dirty="0" smtClean="0">
                <a:solidFill>
                  <a:srgbClr val="818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n-ea"/>
                <a:cs typeface="+mn-cs"/>
              </a:rPr>
            </a:br>
            <a:r>
              <a:rPr lang="hr-HR" sz="3200" dirty="0" smtClean="0">
                <a:solidFill>
                  <a:srgbClr val="818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n-ea"/>
                <a:cs typeface="+mn-cs"/>
              </a:rPr>
              <a:t>WATER</a:t>
            </a:r>
            <a:endParaRPr lang="hr-HR" sz="3200" dirty="0">
              <a:solidFill>
                <a:srgbClr val="8181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  <a:ea typeface="+mn-ea"/>
              <a:cs typeface="+mn-cs"/>
            </a:endParaRPr>
          </a:p>
        </p:txBody>
      </p:sp>
      <p:sp>
        <p:nvSpPr>
          <p:cNvPr id="5" name="Pravokutnik 4"/>
          <p:cNvSpPr/>
          <p:nvPr/>
        </p:nvSpPr>
        <p:spPr>
          <a:xfrm>
            <a:off x="4597100" y="5661248"/>
            <a:ext cx="4536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dirty="0"/>
              <a:t>OŠ </a:t>
            </a:r>
            <a:r>
              <a:rPr lang="hr-HR" sz="1600" dirty="0" err="1"/>
              <a:t>Jelkovec</a:t>
            </a:r>
            <a:r>
              <a:rPr lang="hr-HR" sz="1600" dirty="0"/>
              <a:t>- </a:t>
            </a:r>
            <a:r>
              <a:rPr lang="hr-HR" sz="1600" b="1" dirty="0"/>
              <a:t>Mirna </a:t>
            </a:r>
            <a:r>
              <a:rPr lang="hr-HR" sz="1600" b="1" dirty="0" err="1" smtClean="0"/>
              <a:t>Coljak</a:t>
            </a:r>
            <a:r>
              <a:rPr lang="hr-HR" sz="1600" dirty="0"/>
              <a:t>, </a:t>
            </a:r>
            <a:endParaRPr lang="hr-HR" sz="1600" dirty="0" smtClean="0"/>
          </a:p>
          <a:p>
            <a:r>
              <a:rPr lang="hr-HR" sz="1600" dirty="0" smtClean="0"/>
              <a:t>OŠ </a:t>
            </a:r>
            <a:r>
              <a:rPr lang="hr-HR" sz="1600" dirty="0"/>
              <a:t>grofa J. Drašković- </a:t>
            </a:r>
            <a:r>
              <a:rPr lang="hr-HR" sz="1600" b="1" dirty="0"/>
              <a:t>Vlatka </a:t>
            </a:r>
            <a:r>
              <a:rPr lang="hr-HR" sz="1600" b="1" dirty="0" err="1" smtClean="0"/>
              <a:t>Husetović</a:t>
            </a:r>
            <a:r>
              <a:rPr lang="hr-HR" sz="1600" dirty="0" smtClean="0"/>
              <a:t>,</a:t>
            </a:r>
          </a:p>
          <a:p>
            <a:r>
              <a:rPr lang="hr-HR" sz="1600" dirty="0" smtClean="0"/>
              <a:t> </a:t>
            </a:r>
            <a:r>
              <a:rPr lang="hr-HR" sz="1600" dirty="0" smtClean="0"/>
              <a:t>OŠ </a:t>
            </a:r>
            <a:r>
              <a:rPr lang="hr-HR" sz="1600" dirty="0"/>
              <a:t>Sesvetska Sela- </a:t>
            </a:r>
            <a:r>
              <a:rPr lang="hr-HR" sz="1600" b="1" dirty="0"/>
              <a:t>Marijana </a:t>
            </a:r>
            <a:r>
              <a:rPr lang="hr-HR" sz="1600" b="1" dirty="0" smtClean="0"/>
              <a:t>Magdić</a:t>
            </a:r>
            <a:endParaRPr lang="hr-HR" sz="1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39"/>
            <a:ext cx="2878137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889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5536" y="908720"/>
            <a:ext cx="5688632" cy="676672"/>
          </a:xfrm>
        </p:spPr>
        <p:txBody>
          <a:bodyPr/>
          <a:lstStyle/>
          <a:p>
            <a:pPr marL="0" lvl="0" indent="0">
              <a:buNone/>
            </a:pPr>
            <a:r>
              <a:rPr lang="hr-HR" sz="2200" dirty="0" smtClean="0">
                <a:solidFill>
                  <a:srgbClr val="002060"/>
                </a:solidFill>
              </a:rPr>
              <a:t>6. </a:t>
            </a:r>
            <a:r>
              <a:rPr lang="vi-VN" sz="2200" dirty="0" smtClean="0">
                <a:solidFill>
                  <a:srgbClr val="002060"/>
                </a:solidFill>
              </a:rPr>
              <a:t>“KAKO VODA KRUŽI U </a:t>
            </a:r>
            <a:r>
              <a:rPr lang="vi-VN" sz="2200" dirty="0" smtClean="0">
                <a:solidFill>
                  <a:srgbClr val="002060"/>
                </a:solidFill>
              </a:rPr>
              <a:t>PRIRODI</a:t>
            </a:r>
            <a:r>
              <a:rPr lang="hr-HR" sz="2200" dirty="0" smtClean="0">
                <a:solidFill>
                  <a:srgbClr val="002060"/>
                </a:solidFill>
              </a:rPr>
              <a:t>?</a:t>
            </a:r>
            <a:endParaRPr lang="hr-H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8" t="5674" r="11765" b="3061"/>
          <a:stretch/>
        </p:blipFill>
        <p:spPr bwMode="auto">
          <a:xfrm rot="16200000">
            <a:off x="-149722" y="2095399"/>
            <a:ext cx="3388123" cy="2310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09082"/>
            <a:ext cx="5744146" cy="35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04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548679"/>
            <a:ext cx="3682752" cy="7200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200" dirty="0" smtClean="0">
                <a:solidFill>
                  <a:srgbClr val="002060"/>
                </a:solidFill>
              </a:rPr>
              <a:t>7. </a:t>
            </a:r>
            <a:r>
              <a:rPr lang="vi-VN" sz="2200" dirty="0" smtClean="0">
                <a:solidFill>
                  <a:srgbClr val="002060"/>
                </a:solidFill>
              </a:rPr>
              <a:t> „ŠTO JA MOGU?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60" t="3773" r="13503"/>
          <a:stretch/>
        </p:blipFill>
        <p:spPr bwMode="auto">
          <a:xfrm>
            <a:off x="467544" y="1844824"/>
            <a:ext cx="2447675" cy="20688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12" t="4248" r="13101" b="6388"/>
          <a:stretch/>
        </p:blipFill>
        <p:spPr bwMode="auto">
          <a:xfrm rot="5400000">
            <a:off x="2509790" y="2575088"/>
            <a:ext cx="2899089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2" t="15656" r="9831" b="16132"/>
          <a:stretch/>
        </p:blipFill>
        <p:spPr bwMode="auto">
          <a:xfrm rot="10800000">
            <a:off x="4916271" y="2882262"/>
            <a:ext cx="2609141" cy="3702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0" t="12091" r="7717" b="12091"/>
          <a:stretch/>
        </p:blipFill>
        <p:spPr bwMode="auto">
          <a:xfrm rot="10800000">
            <a:off x="6660232" y="258738"/>
            <a:ext cx="2222941" cy="3442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1" t="12567" r="4651" b="13992"/>
          <a:stretch/>
        </p:blipFill>
        <p:spPr bwMode="auto">
          <a:xfrm>
            <a:off x="1117180" y="3682655"/>
            <a:ext cx="1968920" cy="2813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49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548679"/>
            <a:ext cx="3682752" cy="7200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200" dirty="0" smtClean="0">
                <a:solidFill>
                  <a:srgbClr val="002060"/>
                </a:solidFill>
              </a:rPr>
              <a:t>7. </a:t>
            </a:r>
            <a:r>
              <a:rPr lang="vi-VN" sz="2200" dirty="0" smtClean="0">
                <a:solidFill>
                  <a:srgbClr val="002060"/>
                </a:solidFill>
              </a:rPr>
              <a:t> „ŠTO JA MOGU?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60" t="3773" r="13503"/>
          <a:stretch/>
        </p:blipFill>
        <p:spPr bwMode="auto">
          <a:xfrm>
            <a:off x="251520" y="1061923"/>
            <a:ext cx="2880320" cy="2434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12" t="4248" r="13101" b="6388"/>
          <a:stretch/>
        </p:blipFill>
        <p:spPr bwMode="auto">
          <a:xfrm rot="5400000">
            <a:off x="3895147" y="4060107"/>
            <a:ext cx="2899089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2" t="15656" r="9831" b="16132"/>
          <a:stretch/>
        </p:blipFill>
        <p:spPr bwMode="auto">
          <a:xfrm rot="10800000">
            <a:off x="6230844" y="3420108"/>
            <a:ext cx="2373604" cy="3368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0" t="12091" r="7717" b="12091"/>
          <a:stretch/>
        </p:blipFill>
        <p:spPr bwMode="auto">
          <a:xfrm rot="10800000">
            <a:off x="6592196" y="258738"/>
            <a:ext cx="2047255" cy="3170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1" t="12567" r="4651" b="13992"/>
          <a:stretch/>
        </p:blipFill>
        <p:spPr bwMode="auto">
          <a:xfrm>
            <a:off x="251520" y="3536878"/>
            <a:ext cx="1968920" cy="2813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8" t="12213" r="4301" b="16795"/>
          <a:stretch/>
        </p:blipFill>
        <p:spPr bwMode="auto">
          <a:xfrm rot="10800000">
            <a:off x="2983284" y="2279219"/>
            <a:ext cx="2194358" cy="3157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85" t="12947" r="7767" b="22820"/>
          <a:stretch/>
        </p:blipFill>
        <p:spPr bwMode="auto">
          <a:xfrm rot="10800000">
            <a:off x="4155008" y="168374"/>
            <a:ext cx="2100398" cy="3104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65" t="12605" r="6860" b="22030"/>
          <a:stretch/>
        </p:blipFill>
        <p:spPr bwMode="auto">
          <a:xfrm rot="10800000">
            <a:off x="2245895" y="3638053"/>
            <a:ext cx="2144638" cy="2932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240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33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2200" dirty="0" smtClean="0">
                <a:solidFill>
                  <a:srgbClr val="002060"/>
                </a:solidFill>
              </a:rPr>
              <a:t>SPOZNAJE DO KOJIH SMO DOŠLI PODIJELILI SMO S DRUGIMA TAKO SU ...</a:t>
            </a:r>
            <a:endParaRPr lang="hr-HR" sz="2200" dirty="0">
              <a:solidFill>
                <a:srgbClr val="002060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5"/>
          <a:stretch/>
        </p:blipFill>
        <p:spPr bwMode="auto">
          <a:xfrm>
            <a:off x="251520" y="1713330"/>
            <a:ext cx="7425190" cy="471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avokutnik 2"/>
          <p:cNvSpPr/>
          <p:nvPr/>
        </p:nvSpPr>
        <p:spPr>
          <a:xfrm>
            <a:off x="4096170" y="1699163"/>
            <a:ext cx="49278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200" dirty="0">
                <a:solidFill>
                  <a:srgbClr val="002060"/>
                </a:solidFill>
              </a:rPr>
              <a:t>UČENICI EDUCIRALI UČENIKE</a:t>
            </a:r>
          </a:p>
        </p:txBody>
      </p:sp>
    </p:spTree>
    <p:extLst>
      <p:ext uri="{BB962C8B-B14F-4D97-AF65-F5344CB8AC3E}">
        <p14:creationId xmlns:p14="http://schemas.microsoft.com/office/powerpoint/2010/main" val="175440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4217"/>
            <a:ext cx="3685069" cy="2072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8083"/>
            <a:ext cx="3757117" cy="2113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76543"/>
            <a:ext cx="3960440" cy="2227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85466"/>
            <a:ext cx="3973141" cy="2243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60848"/>
            <a:ext cx="4411330" cy="2481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92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hr-HR" sz="2200" dirty="0" smtClean="0">
                <a:solidFill>
                  <a:srgbClr val="002060"/>
                </a:solidFill>
                <a:latin typeface="Kristen ITC" panose="03050502040202030202" pitchFamily="66" charset="0"/>
                <a:ea typeface="+mn-ea"/>
                <a:cs typeface="+mn-cs"/>
              </a:rPr>
              <a:t>IZLOŽBE U KNJIŽNICAMA SESVETE I VRAPČE</a:t>
            </a:r>
            <a:endParaRPr lang="hr-HR" sz="22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857476" cy="514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56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0"/>
          <a:stretch/>
        </p:blipFill>
        <p:spPr bwMode="auto">
          <a:xfrm>
            <a:off x="35745" y="692696"/>
            <a:ext cx="6272420" cy="4345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392" y="3861048"/>
            <a:ext cx="3186608" cy="289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855" y="317171"/>
            <a:ext cx="3264287" cy="325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49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5"/>
          <a:stretch/>
        </p:blipFill>
        <p:spPr bwMode="auto">
          <a:xfrm>
            <a:off x="-1" y="0"/>
            <a:ext cx="5718840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909" y="2780928"/>
            <a:ext cx="5280587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54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fotke\Posjet ZOV-a Zagrebačke otpadne vode, 23.3.2017\DSC060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786190"/>
            <a:ext cx="3832225" cy="2874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slov 1"/>
          <p:cNvSpPr txBox="1">
            <a:spLocks/>
          </p:cNvSpPr>
          <p:nvPr/>
        </p:nvSpPr>
        <p:spPr>
          <a:xfrm>
            <a:off x="611560" y="607863"/>
            <a:ext cx="7672366" cy="55041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hr-HR" sz="2200" dirty="0" smtClean="0">
                <a:solidFill>
                  <a:srgbClr val="002060"/>
                </a:solidFill>
                <a:latin typeface="Kristen ITC" panose="03050502040202030202" pitchFamily="66" charset="0"/>
              </a:rPr>
              <a:t>ZAJEDNIČKI ODLAZAK UČENIKA U ZOV  </a:t>
            </a:r>
            <a:endParaRPr lang="hr-HR" sz="3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  <a:p>
            <a:pPr algn="ctr">
              <a:spcBef>
                <a:spcPct val="0"/>
              </a:spcBef>
              <a:defRPr/>
            </a:pPr>
            <a:endParaRPr lang="hr-HR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  <a:p>
            <a:pPr algn="ctr">
              <a:spcBef>
                <a:spcPct val="0"/>
              </a:spcBef>
              <a:defRPr/>
            </a:pPr>
            <a:endParaRPr lang="hr-HR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3" name="Picture 2" descr="D:\fotke\Posjet ZOV-a Zagrebačke otpadne vode, 23.3.2017\ZOV Mare - fotke\IMG-20170323-WA0005.jpg"/>
          <p:cNvPicPr/>
          <p:nvPr/>
        </p:nvPicPr>
        <p:blipFill rotWithShape="1">
          <a:blip r:embed="rId3"/>
          <a:srcRect l="3005" t="12123" r="4810" b="7846"/>
          <a:stretch/>
        </p:blipFill>
        <p:spPr bwMode="auto">
          <a:xfrm>
            <a:off x="611560" y="1052737"/>
            <a:ext cx="5832648" cy="297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D:\fotke\Posjet ZOV-a Zagrebačke otpadne vode, 23.3.2017\ZOV Mare - fotke\IMG-20170323-WA00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500570"/>
            <a:ext cx="377613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045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6084168" y="4293096"/>
            <a:ext cx="2952328" cy="85725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hr-HR" sz="2400" dirty="0" smtClean="0">
                <a:solidFill>
                  <a:srgbClr val="002060"/>
                </a:solidFill>
                <a:latin typeface="Kristen ITC" panose="03050502040202030202" pitchFamily="66" charset="0"/>
              </a:rPr>
              <a:t>25</a:t>
            </a:r>
            <a:r>
              <a:rPr lang="hr-HR" sz="2400" dirty="0" smtClean="0">
                <a:solidFill>
                  <a:srgbClr val="002060"/>
                </a:solidFill>
                <a:latin typeface="Kristen ITC" panose="03050502040202030202" pitchFamily="66" charset="0"/>
              </a:rPr>
              <a:t>. HSKIKI</a:t>
            </a:r>
            <a:r>
              <a:rPr lang="hr-HR" sz="2400" dirty="0" smtClean="0">
                <a:solidFill>
                  <a:srgbClr val="002060"/>
                </a:solidFill>
                <a:latin typeface="Kristen ITC" panose="03050502040202030202" pitchFamily="66" charset="0"/>
              </a:rPr>
              <a:t>,</a:t>
            </a:r>
          </a:p>
          <a:p>
            <a:pPr algn="ctr">
              <a:spcBef>
                <a:spcPct val="0"/>
              </a:spcBef>
              <a:defRPr/>
            </a:pPr>
            <a:r>
              <a:rPr lang="hr-HR" sz="2400" dirty="0" smtClean="0">
                <a:solidFill>
                  <a:srgbClr val="002060"/>
                </a:solidFill>
                <a:latin typeface="Kristen ITC" panose="03050502040202030202" pitchFamily="66" charset="0"/>
              </a:rPr>
              <a:t> </a:t>
            </a:r>
            <a:r>
              <a:rPr lang="hr-HR" sz="2400" dirty="0" smtClean="0">
                <a:solidFill>
                  <a:srgbClr val="002060"/>
                </a:solidFill>
                <a:latin typeface="Kristen ITC" panose="03050502040202030202" pitchFamily="66" charset="0"/>
              </a:rPr>
              <a:t>u Poreču</a:t>
            </a:r>
          </a:p>
          <a:p>
            <a:pPr algn="ctr">
              <a:spcBef>
                <a:spcPct val="0"/>
              </a:spcBef>
              <a:defRPr/>
            </a:pPr>
            <a:endParaRPr lang="hr-HR" sz="3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  <a:p>
            <a:pPr algn="ctr">
              <a:spcBef>
                <a:spcPct val="0"/>
              </a:spcBef>
              <a:defRPr/>
            </a:pPr>
            <a:endParaRPr lang="hr-HR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  <a:p>
            <a:pPr algn="ctr">
              <a:spcBef>
                <a:spcPct val="0"/>
              </a:spcBef>
              <a:defRPr/>
            </a:pPr>
            <a:endParaRPr lang="hr-HR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2" y="332657"/>
            <a:ext cx="4691391" cy="625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32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3538736" cy="634082"/>
          </a:xfrm>
        </p:spPr>
        <p:txBody>
          <a:bodyPr>
            <a:normAutofit/>
          </a:bodyPr>
          <a:lstStyle/>
          <a:p>
            <a:r>
              <a:rPr lang="hr-HR" sz="2400" b="1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CILJ  PROJEKTA</a:t>
            </a:r>
            <a:endParaRPr lang="hr-HR" sz="2400" b="1" dirty="0">
              <a:solidFill>
                <a:schemeClr val="tx2"/>
              </a:solidFill>
              <a:latin typeface="Kristen ITC" panose="03050502040202030202" pitchFamily="66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11560" y="1340768"/>
            <a:ext cx="8208912" cy="4137323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hr-HR" sz="2200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Razvijati svijest o važnosti </a:t>
            </a:r>
            <a:r>
              <a:rPr lang="hr-HR" sz="2200" dirty="0">
                <a:solidFill>
                  <a:schemeClr val="tx2"/>
                </a:solidFill>
                <a:latin typeface="Kristen ITC" panose="03050502040202030202" pitchFamily="66" charset="0"/>
              </a:rPr>
              <a:t>pitke </a:t>
            </a:r>
            <a:r>
              <a:rPr lang="hr-HR" sz="2200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vode.</a:t>
            </a:r>
          </a:p>
          <a:p>
            <a:pPr marL="0" indent="0">
              <a:buNone/>
            </a:pPr>
            <a:r>
              <a:rPr lang="hr-HR" sz="2200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/>
            </a:r>
            <a:br>
              <a:rPr lang="hr-HR" sz="2200" dirty="0" smtClean="0">
                <a:solidFill>
                  <a:schemeClr val="tx2"/>
                </a:solidFill>
                <a:latin typeface="Kristen ITC" panose="03050502040202030202" pitchFamily="66" charset="0"/>
              </a:rPr>
            </a:br>
            <a:r>
              <a:rPr lang="hr-HR" sz="2200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2.  Osvijestiti učenike kako se  odgovorno </a:t>
            </a:r>
          </a:p>
          <a:p>
            <a:pPr marL="0" indent="0">
              <a:buNone/>
            </a:pPr>
            <a:r>
              <a:rPr lang="hr-HR" sz="2200" dirty="0">
                <a:solidFill>
                  <a:schemeClr val="tx2"/>
                </a:solidFill>
                <a:latin typeface="Kristen ITC" panose="03050502040202030202" pitchFamily="66" charset="0"/>
              </a:rPr>
              <a:t> </a:t>
            </a:r>
            <a:r>
              <a:rPr lang="hr-HR" sz="2200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    odnositi prema vodi.</a:t>
            </a:r>
            <a:br>
              <a:rPr lang="hr-HR" sz="2200" dirty="0" smtClean="0">
                <a:solidFill>
                  <a:schemeClr val="tx2"/>
                </a:solidFill>
                <a:latin typeface="Kristen ITC" panose="03050502040202030202" pitchFamily="66" charset="0"/>
              </a:rPr>
            </a:br>
            <a:endParaRPr lang="hr-HR" sz="2200" dirty="0" smtClean="0">
              <a:solidFill>
                <a:schemeClr val="tx2"/>
              </a:solidFill>
              <a:latin typeface="Kristen ITC" panose="03050502040202030202" pitchFamily="66" charset="0"/>
            </a:endParaRPr>
          </a:p>
          <a:p>
            <a:pPr marL="457200" indent="-457200">
              <a:buAutoNum type="arabicPeriod" startAt="3"/>
            </a:pPr>
            <a:r>
              <a:rPr lang="hr-HR" sz="2200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Upoznati učenike s utjecajem manjka vode na zdravlje </a:t>
            </a:r>
          </a:p>
          <a:p>
            <a:pPr marL="0" indent="0">
              <a:buNone/>
            </a:pPr>
            <a:r>
              <a:rPr lang="hr-HR" sz="2200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      ljudi.</a:t>
            </a:r>
          </a:p>
          <a:p>
            <a:pPr marL="0" indent="0">
              <a:buNone/>
            </a:pPr>
            <a:r>
              <a:rPr lang="hr-HR" sz="2200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/>
            </a:r>
            <a:br>
              <a:rPr lang="hr-HR" sz="2200" dirty="0" smtClean="0">
                <a:solidFill>
                  <a:schemeClr val="tx2"/>
                </a:solidFill>
                <a:latin typeface="Kristen ITC" panose="03050502040202030202" pitchFamily="66" charset="0"/>
              </a:rPr>
            </a:br>
            <a:r>
              <a:rPr lang="hr-HR" sz="2200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4.   Razvijati pozitivan stav prema vodi</a:t>
            </a:r>
            <a:r>
              <a:rPr lang="hr-HR" sz="1800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(umjerenost u jelu i piću)</a:t>
            </a:r>
            <a:r>
              <a:rPr lang="hr-HR" sz="2400" b="1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/>
            </a:r>
            <a:br>
              <a:rPr lang="hr-HR" sz="2400" b="1" dirty="0" smtClean="0">
                <a:solidFill>
                  <a:schemeClr val="tx2"/>
                </a:solidFill>
                <a:latin typeface="Kristen ITC" panose="03050502040202030202" pitchFamily="66" charset="0"/>
              </a:rPr>
            </a:br>
            <a:endParaRPr lang="vi-VN" sz="22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vi-VN" sz="2000" dirty="0" smtClean="0">
              <a:solidFill>
                <a:schemeClr val="tx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056"/>
            <a:ext cx="1164799" cy="2813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042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6225"/>
            <a:ext cx="26955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60" y="1340768"/>
            <a:ext cx="3065478" cy="4794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44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hr-HR" b="1" dirty="0"/>
              <a:t>Reference </a:t>
            </a:r>
            <a:endParaRPr lang="hr-HR" b="1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[1] E. Kovač-Andrić, N. Štiglić i A. Groš, Kemija 7,udžbenik i radna bilježnica, Profil, 2015. </a:t>
            </a:r>
          </a:p>
          <a:p>
            <a:pPr marL="0" indent="0">
              <a:buNone/>
            </a:pPr>
            <a:r>
              <a:rPr lang="hr-HR" dirty="0"/>
              <a:t>[2]  M. Varga, S. Lukić, Kemija 7, udžbenik i radna bilježnica, ŠK, Zagreb, 2014.</a:t>
            </a:r>
          </a:p>
          <a:p>
            <a:pPr marL="0" indent="0">
              <a:buNone/>
            </a:pPr>
            <a:r>
              <a:rPr lang="hr-HR" dirty="0"/>
              <a:t>[3] D. </a:t>
            </a:r>
            <a:r>
              <a:rPr lang="hr-HR" dirty="0" err="1"/>
              <a:t>Mrvoš</a:t>
            </a:r>
            <a:r>
              <a:rPr lang="hr-HR" dirty="0"/>
              <a:t>-</a:t>
            </a:r>
            <a:r>
              <a:rPr lang="hr-HR" dirty="0" err="1"/>
              <a:t>Sermek</a:t>
            </a:r>
            <a:r>
              <a:rPr lang="hr-HR" dirty="0"/>
              <a:t>, M. Kovačević i D. Barić, Kemija 7, udžbenik i radna bilježnica, Alfa, Zagreb, 2014. </a:t>
            </a:r>
          </a:p>
          <a:p>
            <a:pPr marL="0" indent="0">
              <a:buNone/>
            </a:pPr>
            <a:r>
              <a:rPr lang="hr-HR" dirty="0"/>
              <a:t>[4]  </a:t>
            </a:r>
            <a:r>
              <a:rPr lang="hr-HR" u="sng" dirty="0">
                <a:hlinkClick r:id="rId2"/>
              </a:rPr>
              <a:t>http://www.ekologija.com.hr/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[5]  </a:t>
            </a:r>
            <a:r>
              <a:rPr lang="hr-HR" u="sng" dirty="0">
                <a:hlinkClick r:id="rId3"/>
              </a:rPr>
              <a:t>http://www.ekologija.com.hr/pitka-voda-i-</a:t>
            </a:r>
            <a:r>
              <a:rPr lang="hr-HR" u="sng" dirty="0" err="1">
                <a:hlinkClick r:id="rId3"/>
              </a:rPr>
              <a:t>zagadenje</a:t>
            </a:r>
            <a:r>
              <a:rPr lang="hr-HR" u="sng" dirty="0">
                <a:hlinkClick r:id="rId3"/>
              </a:rPr>
              <a:t>/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[6]  </a:t>
            </a:r>
            <a:r>
              <a:rPr lang="hr-HR" u="sng" dirty="0">
                <a:hlinkClick r:id="rId4"/>
              </a:rPr>
              <a:t>http://www.voda.hr/</a:t>
            </a:r>
            <a:r>
              <a:rPr lang="hr-HR" u="sng" dirty="0" err="1">
                <a:hlinkClick r:id="rId4"/>
              </a:rPr>
              <a:t>sites</a:t>
            </a:r>
            <a:r>
              <a:rPr lang="hr-HR" u="sng" dirty="0">
                <a:hlinkClick r:id="rId4"/>
              </a:rPr>
              <a:t>/</a:t>
            </a:r>
            <a:r>
              <a:rPr lang="hr-HR" u="sng" dirty="0" err="1">
                <a:hlinkClick r:id="rId4"/>
              </a:rPr>
              <a:t>default</a:t>
            </a:r>
            <a:r>
              <a:rPr lang="hr-HR" u="sng" dirty="0">
                <a:hlinkClick r:id="rId4"/>
              </a:rPr>
              <a:t>/</a:t>
            </a:r>
            <a:r>
              <a:rPr lang="hr-HR" u="sng" dirty="0" err="1">
                <a:hlinkClick r:id="rId4"/>
              </a:rPr>
              <a:t>files</a:t>
            </a:r>
            <a:r>
              <a:rPr lang="hr-HR" u="sng" dirty="0">
                <a:hlinkClick r:id="rId4"/>
              </a:rPr>
              <a:t>/</a:t>
            </a:r>
            <a:r>
              <a:rPr lang="hr-HR" u="sng" dirty="0" err="1">
                <a:hlinkClick r:id="rId4"/>
              </a:rPr>
              <a:t>casopis</a:t>
            </a:r>
            <a:r>
              <a:rPr lang="hr-HR" u="sng" dirty="0">
                <a:hlinkClick r:id="rId4"/>
              </a:rPr>
              <a:t>/</a:t>
            </a:r>
            <a:r>
              <a:rPr lang="hr-HR" u="sng" dirty="0" err="1">
                <a:hlinkClick r:id="rId4"/>
              </a:rPr>
              <a:t>hr</a:t>
            </a:r>
            <a:r>
              <a:rPr lang="hr-HR" u="sng" dirty="0">
                <a:hlinkClick r:id="rId4"/>
              </a:rPr>
              <a:t>_vodoprivreda_</a:t>
            </a:r>
            <a:r>
              <a:rPr lang="hr-HR" u="sng" dirty="0" err="1">
                <a:hlinkClick r:id="rId4"/>
              </a:rPr>
              <a:t>web.pdf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[7]  </a:t>
            </a:r>
            <a:r>
              <a:rPr lang="hr-HR" u="sng" dirty="0">
                <a:hlinkClick r:id="rId5"/>
              </a:rPr>
              <a:t>http://www.voda.hr/</a:t>
            </a:r>
            <a:r>
              <a:rPr lang="hr-HR" u="sng" dirty="0" err="1">
                <a:hlinkClick r:id="rId5"/>
              </a:rPr>
              <a:t>hr</a:t>
            </a:r>
            <a:r>
              <a:rPr lang="hr-HR" u="sng" dirty="0">
                <a:hlinkClick r:id="rId5"/>
              </a:rPr>
              <a:t>/</a:t>
            </a:r>
            <a:r>
              <a:rPr lang="hr-HR" u="sng" dirty="0" err="1">
                <a:hlinkClick r:id="rId5"/>
              </a:rPr>
              <a:t>casopis</a:t>
            </a:r>
            <a:r>
              <a:rPr lang="hr-HR" u="sng" dirty="0">
                <a:hlinkClick r:id="rId5"/>
              </a:rPr>
              <a:t>-hrvatske-vode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[8]  </a:t>
            </a:r>
            <a:r>
              <a:rPr lang="en-US" u="sng" dirty="0">
                <a:hlinkClick r:id="rId6"/>
              </a:rPr>
              <a:t>http://www.zov-zagreb.hr</a:t>
            </a:r>
            <a:r>
              <a:rPr lang="en-US" u="sng" dirty="0" smtClean="0">
                <a:hlinkClick r:id="rId6"/>
              </a:rPr>
              <a:t>/</a:t>
            </a:r>
            <a:endParaRPr lang="hr-HR" u="sng" dirty="0" smtClean="0"/>
          </a:p>
          <a:p>
            <a:pPr marL="0" indent="0">
              <a:buNone/>
            </a:pPr>
            <a:r>
              <a:rPr lang="vi-VN" dirty="0" smtClean="0"/>
              <a:t>[</a:t>
            </a:r>
            <a:r>
              <a:rPr lang="hr-HR" dirty="0" smtClean="0"/>
              <a:t>9</a:t>
            </a:r>
            <a:r>
              <a:rPr lang="vi-VN" dirty="0" smtClean="0"/>
              <a:t>]</a:t>
            </a:r>
            <a:r>
              <a:rPr lang="hr-HR" dirty="0" smtClean="0"/>
              <a:t> </a:t>
            </a:r>
            <a:r>
              <a:rPr lang="vi-VN" dirty="0" smtClean="0"/>
              <a:t>Projektni </a:t>
            </a:r>
            <a:r>
              <a:rPr lang="vi-VN" dirty="0"/>
              <a:t>dnevnik,Ivan Vidović,Školska knjiga, Zagreb, 2008. </a:t>
            </a:r>
          </a:p>
          <a:p>
            <a:pPr marL="0" indent="0">
              <a:buNone/>
            </a:pPr>
            <a:r>
              <a:rPr lang="vi-VN" dirty="0" smtClean="0"/>
              <a:t>[</a:t>
            </a:r>
            <a:r>
              <a:rPr lang="hr-HR" dirty="0" smtClean="0"/>
              <a:t>10</a:t>
            </a:r>
            <a:r>
              <a:rPr lang="vi-VN" dirty="0" smtClean="0"/>
              <a:t>]</a:t>
            </a:r>
            <a:r>
              <a:rPr lang="hr-HR" dirty="0" smtClean="0"/>
              <a:t> </a:t>
            </a:r>
            <a:r>
              <a:rPr lang="vi-VN" dirty="0" smtClean="0"/>
              <a:t>Metodika </a:t>
            </a:r>
            <a:r>
              <a:rPr lang="vi-VN" dirty="0"/>
              <a:t>odgojno-obrazovnog rada, Ladislav Bognar, Zavod za unapređenje </a:t>
            </a:r>
            <a:endParaRPr lang="hr-HR" dirty="0" smtClean="0"/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   </a:t>
            </a:r>
            <a:r>
              <a:rPr lang="vi-VN" dirty="0" smtClean="0"/>
              <a:t>odgoja </a:t>
            </a:r>
            <a:r>
              <a:rPr lang="vi-VN" dirty="0"/>
              <a:t>i obrazovanja, Osijek, 1990.</a:t>
            </a:r>
          </a:p>
          <a:p>
            <a:pPr marL="0" indent="0">
              <a:buNone/>
            </a:pPr>
            <a:r>
              <a:rPr lang="vi-VN" dirty="0" smtClean="0"/>
              <a:t>[</a:t>
            </a:r>
            <a:r>
              <a:rPr lang="hr-HR" dirty="0" smtClean="0"/>
              <a:t>11</a:t>
            </a:r>
            <a:r>
              <a:rPr lang="vi-VN" dirty="0" smtClean="0"/>
              <a:t>]</a:t>
            </a:r>
            <a:r>
              <a:rPr lang="hr-HR" dirty="0" smtClean="0"/>
              <a:t> </a:t>
            </a:r>
            <a:r>
              <a:rPr lang="vi-VN" dirty="0" smtClean="0"/>
              <a:t>Štiti </a:t>
            </a:r>
            <a:r>
              <a:rPr lang="vi-VN" dirty="0"/>
              <a:t>okoliš,  Dada Lerotić, Udruga za demokratsko društvo(Nemam tu knjigu </a:t>
            </a:r>
            <a:endParaRPr lang="hr-HR" dirty="0" smtClean="0"/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  </a:t>
            </a:r>
            <a:r>
              <a:rPr lang="vi-VN" dirty="0" smtClean="0"/>
              <a:t>imam </a:t>
            </a:r>
            <a:r>
              <a:rPr lang="vi-VN" dirty="0"/>
              <a:t>samo neke kopije i ne znam dalje nista…</a:t>
            </a:r>
          </a:p>
          <a:p>
            <a:pPr marL="0" indent="0">
              <a:buNone/>
            </a:pPr>
            <a:r>
              <a:rPr lang="vi-VN" dirty="0" smtClean="0"/>
              <a:t>[</a:t>
            </a:r>
            <a:r>
              <a:rPr lang="hr-HR" dirty="0" smtClean="0"/>
              <a:t>12] </a:t>
            </a:r>
            <a:r>
              <a:rPr lang="vi-VN" dirty="0" smtClean="0"/>
              <a:t>što </a:t>
            </a:r>
            <a:r>
              <a:rPr lang="vi-VN" dirty="0"/>
              <a:t>voda može, Priručnik za odgojitelje i roditele , Školska knjiga, Zg, 2011.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7160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547664" y="2636912"/>
            <a:ext cx="5472608" cy="8926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r-HR" b="1" kern="150" dirty="0" smtClean="0">
                <a:solidFill>
                  <a:srgbClr val="002060"/>
                </a:solidFill>
                <a:latin typeface="Kristen ITC"/>
                <a:ea typeface="+mj-ea"/>
                <a:cs typeface="Arial"/>
              </a:rPr>
              <a:t>HVALA NA PAŽNJI</a:t>
            </a:r>
            <a:endParaRPr lang="hr-HR" sz="4400" b="1" dirty="0">
              <a:solidFill>
                <a:srgbClr val="00206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2" r="11928"/>
          <a:stretch/>
        </p:blipFill>
        <p:spPr bwMode="auto">
          <a:xfrm>
            <a:off x="5940152" y="332656"/>
            <a:ext cx="2770497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40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741987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AutoNum type="arabicPeriod" startAt="5"/>
            </a:pPr>
            <a:r>
              <a:rPr lang="vi-VN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Potaknuti učenike na odgovorniji odnos prema </a:t>
            </a:r>
            <a:endParaRPr lang="hr-HR" dirty="0" smtClean="0">
              <a:solidFill>
                <a:schemeClr val="tx2"/>
              </a:solidFill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hr-HR" dirty="0">
                <a:solidFill>
                  <a:schemeClr val="tx2"/>
                </a:solidFill>
                <a:latin typeface="Kristen ITC" panose="03050502040202030202" pitchFamily="66" charset="0"/>
              </a:rPr>
              <a:t> </a:t>
            </a:r>
            <a:r>
              <a:rPr lang="hr-HR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     </a:t>
            </a:r>
            <a:r>
              <a:rPr lang="vi-VN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sebi i svom tijelu,</a:t>
            </a:r>
            <a:r>
              <a:rPr lang="hr-HR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 </a:t>
            </a:r>
            <a:r>
              <a:rPr lang="vi-VN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odnosno zdravlju.</a:t>
            </a:r>
            <a:endParaRPr lang="hr-HR" dirty="0" smtClean="0">
              <a:solidFill>
                <a:schemeClr val="tx2"/>
              </a:solidFill>
              <a:latin typeface="Kristen ITC" panose="03050502040202030202" pitchFamily="66" charset="0"/>
            </a:endParaRPr>
          </a:p>
          <a:p>
            <a:pPr marL="0" indent="0">
              <a:buNone/>
            </a:pPr>
            <a:endParaRPr lang="vi-VN" dirty="0" smtClean="0">
              <a:solidFill>
                <a:schemeClr val="tx2"/>
              </a:solidFill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hr-HR" dirty="0">
                <a:solidFill>
                  <a:schemeClr val="tx2"/>
                </a:solidFill>
                <a:latin typeface="Kristen ITC" panose="03050502040202030202" pitchFamily="66" charset="0"/>
              </a:rPr>
              <a:t>6</a:t>
            </a:r>
            <a:r>
              <a:rPr lang="vi-VN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. </a:t>
            </a:r>
            <a:r>
              <a:rPr lang="hr-HR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 </a:t>
            </a:r>
            <a:r>
              <a:rPr lang="vi-VN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Educirati učenike što </a:t>
            </a:r>
            <a:r>
              <a:rPr lang="hr-HR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su otpadne vode te kako se </a:t>
            </a:r>
          </a:p>
          <a:p>
            <a:pPr marL="0" indent="0">
              <a:buNone/>
            </a:pPr>
            <a:r>
              <a:rPr lang="hr-HR" dirty="0">
                <a:solidFill>
                  <a:schemeClr val="tx2"/>
                </a:solidFill>
                <a:latin typeface="Kristen ITC" panose="03050502040202030202" pitchFamily="66" charset="0"/>
              </a:rPr>
              <a:t> </a:t>
            </a:r>
            <a:r>
              <a:rPr lang="hr-HR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    ispravno postupa s njima.</a:t>
            </a:r>
          </a:p>
          <a:p>
            <a:pPr marL="0" indent="0">
              <a:buNone/>
            </a:pPr>
            <a:endParaRPr lang="vi-VN" dirty="0" smtClean="0">
              <a:solidFill>
                <a:schemeClr val="tx2"/>
              </a:solidFill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hr-HR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7</a:t>
            </a:r>
            <a:r>
              <a:rPr lang="vi-VN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. </a:t>
            </a:r>
            <a:r>
              <a:rPr lang="hr-HR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 </a:t>
            </a:r>
            <a:r>
              <a:rPr lang="vi-VN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Potaknuti učenike na suradnju čime izgrađuju znanja te </a:t>
            </a:r>
            <a:r>
              <a:rPr lang="hr-HR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 </a:t>
            </a:r>
          </a:p>
          <a:p>
            <a:pPr marL="0" indent="0">
              <a:buNone/>
            </a:pPr>
            <a:r>
              <a:rPr lang="hr-HR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     </a:t>
            </a:r>
            <a:r>
              <a:rPr lang="vi-VN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razvijaju svoje intelektualne sposobnosti, sposobnosti </a:t>
            </a:r>
            <a:endParaRPr lang="hr-HR" dirty="0" smtClean="0">
              <a:solidFill>
                <a:schemeClr val="tx2"/>
              </a:solidFill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hr-HR" dirty="0">
                <a:solidFill>
                  <a:schemeClr val="tx2"/>
                </a:solidFill>
                <a:latin typeface="Kristen ITC" panose="03050502040202030202" pitchFamily="66" charset="0"/>
              </a:rPr>
              <a:t> </a:t>
            </a:r>
            <a:r>
              <a:rPr lang="hr-HR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    </a:t>
            </a:r>
            <a:r>
              <a:rPr lang="vi-VN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rješavanja problema te kritičkog i kreativnog mišljenja</a:t>
            </a:r>
            <a:r>
              <a:rPr lang="hr-HR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.</a:t>
            </a:r>
          </a:p>
          <a:p>
            <a:pPr marL="0" indent="0">
              <a:buNone/>
            </a:pPr>
            <a:endParaRPr lang="hr-HR" dirty="0" smtClean="0">
              <a:solidFill>
                <a:schemeClr val="tx2"/>
              </a:solidFill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hr-HR" dirty="0">
                <a:solidFill>
                  <a:schemeClr val="tx2"/>
                </a:solidFill>
                <a:latin typeface="Kristen ITC" panose="03050502040202030202" pitchFamily="66" charset="0"/>
              </a:rPr>
              <a:t>8. </a:t>
            </a:r>
            <a:r>
              <a:rPr lang="hr-HR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 Promoviranje </a:t>
            </a:r>
            <a:r>
              <a:rPr lang="hr-HR" dirty="0">
                <a:solidFill>
                  <a:schemeClr val="tx2"/>
                </a:solidFill>
                <a:latin typeface="Kristen ITC" panose="03050502040202030202" pitchFamily="66" charset="0"/>
              </a:rPr>
              <a:t>održivog upravljanja vodnim resursima.</a:t>
            </a:r>
            <a:endParaRPr lang="hr-HR" dirty="0" smtClean="0">
              <a:solidFill>
                <a:schemeClr val="tx2"/>
              </a:solidFill>
              <a:latin typeface="Kristen ITC" panose="03050502040202030202" pitchFamily="66" charset="0"/>
            </a:endParaRPr>
          </a:p>
          <a:p>
            <a:pPr marL="0" lvl="0" indent="0">
              <a:buNone/>
            </a:pPr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>
            <a:off x="539552" y="548680"/>
            <a:ext cx="3044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CILJ  PROJEKTA</a:t>
            </a:r>
            <a:endParaRPr lang="hr-HR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57063"/>
            <a:ext cx="1080120" cy="2609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52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547664" y="1124744"/>
            <a:ext cx="5698976" cy="792088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>
                <a:solidFill>
                  <a:srgbClr val="1F497D"/>
                </a:solidFill>
                <a:latin typeface="Kristen ITC" panose="03050502040202030202" pitchFamily="66" charset="0"/>
                <a:ea typeface="+mj-ea"/>
                <a:cs typeface="+mj-cs"/>
              </a:rPr>
              <a:t>	TIJEK </a:t>
            </a:r>
            <a:r>
              <a:rPr lang="hr-HR" b="1" dirty="0">
                <a:solidFill>
                  <a:srgbClr val="1F497D"/>
                </a:solidFill>
                <a:latin typeface="Kristen ITC" panose="03050502040202030202" pitchFamily="66" charset="0"/>
                <a:ea typeface="+mj-ea"/>
                <a:cs typeface="+mj-cs"/>
              </a:rPr>
              <a:t>PROJEKTA</a:t>
            </a:r>
            <a:endParaRPr lang="hr-HR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2659828"/>
            <a:ext cx="1756004" cy="291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1597">
            <a:off x="6501711" y="2074675"/>
            <a:ext cx="1511427" cy="251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4397"/>
          <a:stretch/>
        </p:blipFill>
        <p:spPr bwMode="auto">
          <a:xfrm rot="1870727">
            <a:off x="1183787" y="2390623"/>
            <a:ext cx="1553279" cy="258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avokutnik 5"/>
          <p:cNvSpPr/>
          <p:nvPr/>
        </p:nvSpPr>
        <p:spPr>
          <a:xfrm>
            <a:off x="3374805" y="2428995"/>
            <a:ext cx="2278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6350" stA="55000" endA="50" endPos="85000" dist="60007" dir="5400000" sy="-100000" algn="bl" rotWithShape="0"/>
                </a:effectLst>
              </a:rPr>
              <a:t>istraživali smo</a:t>
            </a:r>
            <a:endParaRPr lang="hr-HR" sz="2400" dirty="0"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6350" stA="55000" endA="50" endPos="85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369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6798654" cy="936104"/>
          </a:xfrm>
        </p:spPr>
        <p:txBody>
          <a:bodyPr>
            <a:noAutofit/>
          </a:bodyPr>
          <a:lstStyle/>
          <a:p>
            <a:pPr algn="l"/>
            <a:r>
              <a:rPr lang="hr-HR" sz="2200" dirty="0">
                <a:solidFill>
                  <a:schemeClr val="accent1">
                    <a:lumMod val="50000"/>
                  </a:schemeClr>
                </a:solidFill>
                <a:latin typeface="Kristen ITC" panose="03050502040202030202" pitchFamily="66" charset="0"/>
              </a:rPr>
              <a:t>1. </a:t>
            </a:r>
            <a:r>
              <a:rPr lang="hr-HR" sz="2200" dirty="0" smtClean="0">
                <a:solidFill>
                  <a:schemeClr val="accent1">
                    <a:lumMod val="50000"/>
                  </a:schemeClr>
                </a:solidFill>
                <a:latin typeface="Kristen ITC" panose="03050502040202030202" pitchFamily="66" charset="0"/>
              </a:rPr>
              <a:t>MASENI UDIO VODE U VOĆU I POVRĆU</a:t>
            </a:r>
            <a:br>
              <a:rPr lang="hr-HR" sz="2200" dirty="0" smtClean="0">
                <a:solidFill>
                  <a:schemeClr val="accent1">
                    <a:lumMod val="50000"/>
                  </a:schemeClr>
                </a:solidFill>
                <a:latin typeface="Kristen ITC" panose="03050502040202030202" pitchFamily="66" charset="0"/>
              </a:rPr>
            </a:br>
            <a:endParaRPr lang="hr-HR" sz="1800" dirty="0">
              <a:solidFill>
                <a:schemeClr val="accent1">
                  <a:lumMod val="40000"/>
                  <a:lumOff val="60000"/>
                </a:schemeClr>
              </a:solidFill>
              <a:latin typeface="Kristen ITC" panose="03050502040202030202" pitchFamily="66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 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95" y="1196752"/>
            <a:ext cx="5666457" cy="304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87" t="47132" r="18472" b="18451"/>
          <a:stretch/>
        </p:blipFill>
        <p:spPr bwMode="auto">
          <a:xfrm>
            <a:off x="221797" y="4902072"/>
            <a:ext cx="2475264" cy="174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9" t="25359" r="39456" b="20091"/>
          <a:stretch/>
        </p:blipFill>
        <p:spPr bwMode="auto">
          <a:xfrm>
            <a:off x="3707904" y="4365104"/>
            <a:ext cx="1337793" cy="158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72816"/>
            <a:ext cx="2559396" cy="345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30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arijana\Desktop\Odraz 7c\20170125_21591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5" r="4524"/>
          <a:stretch/>
        </p:blipFill>
        <p:spPr bwMode="auto">
          <a:xfrm rot="5400000">
            <a:off x="-203630" y="355758"/>
            <a:ext cx="2664296" cy="2042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4799" y="2670465"/>
            <a:ext cx="2511425" cy="1414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20471" r="15409" b="16870"/>
          <a:stretch/>
        </p:blipFill>
        <p:spPr bwMode="auto">
          <a:xfrm>
            <a:off x="2267743" y="1048209"/>
            <a:ext cx="4249175" cy="243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" t="11504" r="4213" b="21803"/>
          <a:stretch/>
        </p:blipFill>
        <p:spPr bwMode="auto">
          <a:xfrm>
            <a:off x="3635896" y="2137876"/>
            <a:ext cx="4367284" cy="2306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42763" r="70931" b="10133"/>
          <a:stretch/>
        </p:blipFill>
        <p:spPr bwMode="auto">
          <a:xfrm>
            <a:off x="7164288" y="3487551"/>
            <a:ext cx="1842448" cy="2279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07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pPr algn="just"/>
            <a:r>
              <a:rPr lang="hr-HR" sz="2200" dirty="0">
                <a:solidFill>
                  <a:srgbClr val="002060"/>
                </a:solidFill>
                <a:latin typeface="Kristen ITC" panose="03050502040202030202" pitchFamily="66" charset="0"/>
              </a:rPr>
              <a:t>2</a:t>
            </a:r>
            <a:r>
              <a:rPr lang="hr-HR" sz="2200" dirty="0" smtClean="0">
                <a:solidFill>
                  <a:srgbClr val="002060"/>
                </a:solidFill>
                <a:latin typeface="Kristen ITC" panose="03050502040202030202" pitchFamily="66" charset="0"/>
              </a:rPr>
              <a:t>. “OVISI LI TRANSPIRACIJA O BROJU LISTOVA?“</a:t>
            </a:r>
            <a:br>
              <a:rPr lang="hr-HR" sz="2200" dirty="0" smtClean="0">
                <a:solidFill>
                  <a:srgbClr val="002060"/>
                </a:solidFill>
                <a:latin typeface="Kristen ITC" panose="03050502040202030202" pitchFamily="66" charset="0"/>
              </a:rPr>
            </a:br>
            <a:r>
              <a:rPr lang="hr-HR" sz="2200" dirty="0" smtClean="0">
                <a:solidFill>
                  <a:srgbClr val="002060"/>
                </a:solidFill>
                <a:latin typeface="Kristen ITC" panose="03050502040202030202" pitchFamily="66" charset="0"/>
              </a:rPr>
              <a:t>     </a:t>
            </a:r>
            <a:endParaRPr lang="hr-HR" sz="2200" dirty="0">
              <a:solidFill>
                <a:srgbClr val="002060"/>
              </a:solidFill>
              <a:latin typeface="Kristen ITC" panose="03050502040202030202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35" y="1124744"/>
            <a:ext cx="6943085" cy="278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09121"/>
            <a:ext cx="2904305" cy="2107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avokutnik 3"/>
          <p:cNvSpPr/>
          <p:nvPr/>
        </p:nvSpPr>
        <p:spPr>
          <a:xfrm>
            <a:off x="456236" y="3985023"/>
            <a:ext cx="60599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dirty="0">
                <a:solidFill>
                  <a:schemeClr val="accent4">
                    <a:lumMod val="75000"/>
                  </a:schemeClr>
                </a:solidFill>
                <a:latin typeface="Kristen ITC" panose="03050502040202030202" pitchFamily="66" charset="0"/>
              </a:rPr>
              <a:t>Grafikon 2: Razina vode u epruvetama svakih 8 sati</a:t>
            </a:r>
            <a:endParaRPr lang="hr-HR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323577"/>
            <a:ext cx="3212626" cy="1877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avokutnik 2"/>
          <p:cNvSpPr/>
          <p:nvPr/>
        </p:nvSpPr>
        <p:spPr>
          <a:xfrm>
            <a:off x="3707904" y="6200700"/>
            <a:ext cx="51820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dirty="0">
                <a:solidFill>
                  <a:srgbClr val="7030A0"/>
                </a:solidFill>
              </a:rPr>
              <a:t>Grafikon 3: Ukupna promjena razine vode za </a:t>
            </a:r>
            <a:endParaRPr lang="hr-HR" sz="1600" dirty="0" smtClean="0">
              <a:solidFill>
                <a:srgbClr val="7030A0"/>
              </a:solidFill>
            </a:endParaRPr>
          </a:p>
          <a:p>
            <a:r>
              <a:rPr lang="hr-HR" sz="1600" dirty="0">
                <a:solidFill>
                  <a:srgbClr val="7030A0"/>
                </a:solidFill>
              </a:rPr>
              <a:t> </a:t>
            </a:r>
            <a:r>
              <a:rPr lang="hr-HR" sz="1600" dirty="0" smtClean="0">
                <a:solidFill>
                  <a:srgbClr val="7030A0"/>
                </a:solidFill>
              </a:rPr>
              <a:t>                  svaku </a:t>
            </a:r>
            <a:r>
              <a:rPr lang="hr-HR" sz="1600" dirty="0" smtClean="0">
                <a:solidFill>
                  <a:srgbClr val="7030A0"/>
                </a:solidFill>
              </a:rPr>
              <a:t>epruvetu</a:t>
            </a:r>
            <a:endParaRPr lang="hr-HR" sz="1600" dirty="0" smtClean="0">
              <a:solidFill>
                <a:srgbClr val="7030A0"/>
              </a:solidFill>
            </a:endParaRPr>
          </a:p>
          <a:p>
            <a:endParaRPr lang="hr-HR" sz="1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1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1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0246" y="4005064"/>
            <a:ext cx="6491064" cy="360040"/>
          </a:xfrm>
        </p:spPr>
        <p:txBody>
          <a:bodyPr>
            <a:normAutofit fontScale="90000"/>
          </a:bodyPr>
          <a:lstStyle/>
          <a:p>
            <a:pPr marL="0" indent="0" algn="l"/>
            <a:r>
              <a:rPr lang="hr-HR" sz="2200" dirty="0">
                <a:solidFill>
                  <a:schemeClr val="accent4">
                    <a:lumMod val="75000"/>
                  </a:schemeClr>
                </a:solidFill>
                <a:latin typeface="Kristen ITC" panose="03050502040202030202" pitchFamily="66" charset="0"/>
              </a:rPr>
              <a:t>4</a:t>
            </a:r>
            <a:r>
              <a:rPr lang="vi-VN" sz="2200" dirty="0" smtClean="0">
                <a:solidFill>
                  <a:schemeClr val="accent4">
                    <a:lumMod val="75000"/>
                  </a:schemeClr>
                </a:solidFill>
              </a:rPr>
              <a:t>.“</a:t>
            </a:r>
            <a:r>
              <a:rPr lang="vi-VN" sz="2200" dirty="0" smtClean="0">
                <a:solidFill>
                  <a:schemeClr val="tx2">
                    <a:lumMod val="75000"/>
                  </a:schemeClr>
                </a:solidFill>
              </a:rPr>
              <a:t>KAKO PROČISTITI ONEČIŠĆENU VODU?“</a:t>
            </a:r>
            <a:endParaRPr lang="hr-HR" dirty="0"/>
          </a:p>
        </p:txBody>
      </p:sp>
      <p:sp>
        <p:nvSpPr>
          <p:cNvPr id="5" name="Pravokutnik 4"/>
          <p:cNvSpPr/>
          <p:nvPr/>
        </p:nvSpPr>
        <p:spPr>
          <a:xfrm>
            <a:off x="390246" y="404664"/>
            <a:ext cx="458330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200" dirty="0" smtClean="0">
                <a:solidFill>
                  <a:schemeClr val="accent4">
                    <a:lumMod val="50000"/>
                  </a:schemeClr>
                </a:solidFill>
              </a:rPr>
              <a:t>3.“</a:t>
            </a:r>
            <a:r>
              <a:rPr lang="hr-HR" sz="2200" dirty="0">
                <a:solidFill>
                  <a:schemeClr val="accent4">
                    <a:lumMod val="50000"/>
                  </a:schemeClr>
                </a:solidFill>
              </a:rPr>
              <a:t>TKO ONEČIŠĆUJE VODE?“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7" b="16286"/>
          <a:stretch/>
        </p:blipFill>
        <p:spPr bwMode="auto">
          <a:xfrm rot="16200000">
            <a:off x="1487690" y="1150632"/>
            <a:ext cx="2013218" cy="2901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1" r="4960" b="3702"/>
          <a:stretch/>
        </p:blipFill>
        <p:spPr bwMode="auto">
          <a:xfrm rot="10800000">
            <a:off x="5868144" y="188640"/>
            <a:ext cx="3000819" cy="2053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41981" y="1333522"/>
            <a:ext cx="2987824" cy="1991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41"/>
          <a:stretch/>
        </p:blipFill>
        <p:spPr bwMode="auto">
          <a:xfrm>
            <a:off x="2494298" y="4576223"/>
            <a:ext cx="3373846" cy="2350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133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5536" y="764704"/>
            <a:ext cx="5760640" cy="103671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hr-HR" sz="2200" dirty="0" smtClean="0">
                <a:solidFill>
                  <a:schemeClr val="accent4">
                    <a:lumMod val="50000"/>
                  </a:schemeClr>
                </a:solidFill>
              </a:rPr>
              <a:t>5</a:t>
            </a:r>
            <a:r>
              <a:rPr lang="vi-VN" sz="2200" dirty="0" smtClean="0">
                <a:solidFill>
                  <a:schemeClr val="accent4">
                    <a:lumMod val="50000"/>
                  </a:schemeClr>
                </a:solidFill>
              </a:rPr>
              <a:t>.“KAKO JE VODA </a:t>
            </a:r>
            <a:endParaRPr lang="hr-HR" sz="22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 lvl="0" indent="0">
              <a:buNone/>
            </a:pPr>
            <a:r>
              <a:rPr lang="hr-HR" sz="2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hr-HR" sz="2200" dirty="0" smtClean="0">
                <a:solidFill>
                  <a:schemeClr val="accent4">
                    <a:lumMod val="50000"/>
                  </a:schemeClr>
                </a:solidFill>
              </a:rPr>
              <a:t>   </a:t>
            </a:r>
            <a:r>
              <a:rPr lang="vi-VN" sz="2200" dirty="0" smtClean="0">
                <a:solidFill>
                  <a:schemeClr val="accent4">
                    <a:lumMod val="50000"/>
                  </a:schemeClr>
                </a:solidFill>
              </a:rPr>
              <a:t>RASPROSTRANJENA </a:t>
            </a:r>
            <a:r>
              <a:rPr lang="vi-VN" sz="2200" dirty="0" smtClean="0">
                <a:solidFill>
                  <a:schemeClr val="accent4">
                    <a:lumMod val="50000"/>
                  </a:schemeClr>
                </a:solidFill>
              </a:rPr>
              <a:t>U PRIRODI?“</a:t>
            </a:r>
            <a:r>
              <a:rPr lang="hr-HR" sz="2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vi-VN" sz="2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7" t="5224" r="19666"/>
          <a:stretch/>
        </p:blipFill>
        <p:spPr bwMode="auto">
          <a:xfrm>
            <a:off x="1187624" y="2971168"/>
            <a:ext cx="3393094" cy="2538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C:\Users\Marijana\Desktop\plakat\40x60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622" y="1124744"/>
            <a:ext cx="3167378" cy="4751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95406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ilagođeno 2">
      <a:majorFont>
        <a:latin typeface="Kristen ITC"/>
        <a:ea typeface=""/>
        <a:cs typeface=""/>
      </a:majorFont>
      <a:minorFont>
        <a:latin typeface="Kristen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7175</TotalTime>
  <Words>571</Words>
  <Application>Microsoft Office PowerPoint</Application>
  <PresentationFormat>Prikaz na zaslonu (4:3)</PresentationFormat>
  <Paragraphs>78</Paragraphs>
  <Slides>22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Naslovi slajdova</vt:lpstr>
      </vt:variant>
      <vt:variant>
        <vt:i4>22</vt:i4>
      </vt:variant>
    </vt:vector>
  </HeadingPairs>
  <TitlesOfParts>
    <vt:vector size="25" baseType="lpstr">
      <vt:lpstr>Tema sustava Office</vt:lpstr>
      <vt:lpstr>Office Theme</vt:lpstr>
      <vt:lpstr>1_Office Theme</vt:lpstr>
      <vt:lpstr>ODRAZ – PRIČA O VODI  REFLECTION - STORY ABOUT  WATER</vt:lpstr>
      <vt:lpstr>CILJ  PROJEKTA</vt:lpstr>
      <vt:lpstr>PowerPointova prezentacija</vt:lpstr>
      <vt:lpstr>PowerPointova prezentacija</vt:lpstr>
      <vt:lpstr>1. MASENI UDIO VODE U VOĆU I POVRĆU </vt:lpstr>
      <vt:lpstr>PowerPointova prezentacija</vt:lpstr>
      <vt:lpstr>2. “OVISI LI TRANSPIRACIJA O BROJU LISTOVA?“      </vt:lpstr>
      <vt:lpstr>4.“KAKO PROČISTITI ONEČIŠĆENU VODU?“</vt:lpstr>
      <vt:lpstr>PowerPointova prezentacija</vt:lpstr>
      <vt:lpstr>PowerPointova prezentacija</vt:lpstr>
      <vt:lpstr>PowerPointova prezentacija</vt:lpstr>
      <vt:lpstr>PowerPointova prezentacija</vt:lpstr>
      <vt:lpstr>SPOZNAJE DO KOJIH SMO DOŠLI PODIJELILI SMO S DRUGIMA TAKO SU ...</vt:lpstr>
      <vt:lpstr>PowerPointova prezentacija</vt:lpstr>
      <vt:lpstr>IZLOŽBE U KNJIŽNICAMA SESVETE I VRAPČE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Poticanje pravilnih prehrambenih navika na naš način</dc:title>
  <dc:creator>Marijana</dc:creator>
  <cp:lastModifiedBy>Marijana</cp:lastModifiedBy>
  <cp:revision>75</cp:revision>
  <dcterms:created xsi:type="dcterms:W3CDTF">2016-06-08T16:53:31Z</dcterms:created>
  <dcterms:modified xsi:type="dcterms:W3CDTF">2017-09-28T11:49:48Z</dcterms:modified>
</cp:coreProperties>
</file>