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61" r:id="rId5"/>
    <p:sldId id="260" r:id="rId6"/>
    <p:sldId id="292" r:id="rId7"/>
    <p:sldId id="258" r:id="rId8"/>
    <p:sldId id="259" r:id="rId9"/>
    <p:sldId id="283" r:id="rId10"/>
    <p:sldId id="263" r:id="rId11"/>
    <p:sldId id="264" r:id="rId12"/>
    <p:sldId id="288" r:id="rId13"/>
    <p:sldId id="290" r:id="rId14"/>
    <p:sldId id="291" r:id="rId15"/>
    <p:sldId id="287" r:id="rId16"/>
    <p:sldId id="272" r:id="rId17"/>
    <p:sldId id="266" r:id="rId18"/>
    <p:sldId id="267" r:id="rId19"/>
    <p:sldId id="268" r:id="rId20"/>
    <p:sldId id="269" r:id="rId21"/>
    <p:sldId id="289" r:id="rId22"/>
    <p:sldId id="280" r:id="rId23"/>
    <p:sldId id="281" r:id="rId24"/>
    <p:sldId id="278" r:id="rId25"/>
    <p:sldId id="279" r:id="rId26"/>
    <p:sldId id="274" r:id="rId27"/>
    <p:sldId id="273" r:id="rId28"/>
    <p:sldId id="277" r:id="rId29"/>
    <p:sldId id="284" r:id="rId30"/>
    <p:sldId id="285" r:id="rId31"/>
    <p:sldId id="275" r:id="rId32"/>
    <p:sldId id="270" r:id="rId33"/>
    <p:sldId id="271" r:id="rId34"/>
    <p:sldId id="282" r:id="rId35"/>
  </p:sldIdLst>
  <p:sldSz cx="9144000" cy="6858000" type="screen4x3"/>
  <p:notesSz cx="6889750" cy="100187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980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494612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3466875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7899718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61770501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1065875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653938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520434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17789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7815146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883089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B3C63-13C8-40A9-8917-E53A57528939}" type="datetimeFigureOut">
              <a:rPr lang="hr-HR" smtClean="0"/>
              <a:t>2.9.2020.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0CCF7-0D46-4DAC-9E38-3E2D5E4BC2B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805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OŠ Sesvetska Sela</a:t>
            </a:r>
            <a:br>
              <a:rPr lang="hr-HR" dirty="0" smtClean="0"/>
            </a:br>
            <a:r>
              <a:rPr lang="hr-HR" dirty="0" smtClean="0"/>
              <a:t>šk. godina 2020./2021.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r-HR" dirty="0" smtClean="0"/>
              <a:t>Sjednica Učiteljskog vijeća</a:t>
            </a:r>
          </a:p>
          <a:p>
            <a:r>
              <a:rPr lang="hr-HR" dirty="0" smtClean="0"/>
              <a:t>2. rujna 2020.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13484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Organizacija nastave 7.09.2020. </a:t>
            </a:r>
            <a:br>
              <a:rPr lang="hr-HR" dirty="0" smtClean="0"/>
            </a:br>
            <a:r>
              <a:rPr lang="hr-HR" dirty="0" smtClean="0"/>
              <a:t>da razredni odjeli </a:t>
            </a:r>
            <a:r>
              <a:rPr lang="hr-HR" dirty="0" smtClean="0">
                <a:solidFill>
                  <a:srgbClr val="FF0000"/>
                </a:solidFill>
              </a:rPr>
              <a:t>ne počinju </a:t>
            </a:r>
            <a:r>
              <a:rPr lang="hr-HR" dirty="0" smtClean="0"/>
              <a:t>u isto vrijeme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A turnus</a:t>
            </a:r>
          </a:p>
          <a:p>
            <a:pPr marL="0" indent="0">
              <a:buNone/>
            </a:pPr>
            <a:r>
              <a:rPr lang="hr-HR" dirty="0" smtClean="0"/>
              <a:t>Prije podne</a:t>
            </a:r>
          </a:p>
          <a:p>
            <a:pPr marL="0" indent="0">
              <a:buNone/>
            </a:pPr>
            <a:r>
              <a:rPr lang="hr-HR" dirty="0" smtClean="0"/>
              <a:t>2.r    8.00  – 9:30 </a:t>
            </a:r>
          </a:p>
          <a:p>
            <a:pPr marL="0" indent="0">
              <a:buNone/>
            </a:pPr>
            <a:r>
              <a:rPr lang="hr-HR" dirty="0" smtClean="0"/>
              <a:t>4. r   8:50 – 10:25</a:t>
            </a:r>
          </a:p>
          <a:p>
            <a:pPr marL="0" indent="0">
              <a:buNone/>
            </a:pPr>
            <a:r>
              <a:rPr lang="hr-HR" dirty="0" smtClean="0"/>
              <a:t>6.r    8:00 – 9:30</a:t>
            </a:r>
          </a:p>
          <a:p>
            <a:pPr marL="0" indent="0">
              <a:buNone/>
            </a:pPr>
            <a:r>
              <a:rPr lang="hr-HR" dirty="0" smtClean="0"/>
              <a:t>8.r    8.00 – 9:30</a:t>
            </a:r>
          </a:p>
        </p:txBody>
      </p:sp>
    </p:spTree>
    <p:extLst>
      <p:ext uri="{BB962C8B-B14F-4D97-AF65-F5344CB8AC3E}">
        <p14:creationId xmlns:p14="http://schemas.microsoft.com/office/powerpoint/2010/main" val="4087417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Organizacija nastave 7.9.2020. da razredni odjeli </a:t>
            </a:r>
            <a:r>
              <a:rPr lang="hr-HR" dirty="0" smtClean="0">
                <a:solidFill>
                  <a:srgbClr val="FF0000"/>
                </a:solidFill>
              </a:rPr>
              <a:t>ne počinju</a:t>
            </a:r>
            <a:r>
              <a:rPr lang="hr-HR" dirty="0" smtClean="0"/>
              <a:t> u isto   vrijeme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425355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Poslije podne</a:t>
            </a:r>
          </a:p>
          <a:p>
            <a:pPr marL="0" indent="0">
              <a:buNone/>
            </a:pPr>
            <a:r>
              <a:rPr lang="hr-HR" dirty="0" smtClean="0"/>
              <a:t>3. a i b   14:00 – 15:30</a:t>
            </a:r>
          </a:p>
          <a:p>
            <a:pPr marL="0" indent="0">
              <a:buNone/>
            </a:pPr>
            <a:r>
              <a:rPr lang="hr-HR" dirty="0" smtClean="0"/>
              <a:t>3.c i d    14:50 – 16:25</a:t>
            </a:r>
          </a:p>
          <a:p>
            <a:pPr marL="0" indent="0">
              <a:buNone/>
            </a:pPr>
            <a:r>
              <a:rPr lang="hr-HR" dirty="0" smtClean="0"/>
              <a:t>5.r          14:00 – 15:30</a:t>
            </a:r>
          </a:p>
          <a:p>
            <a:pPr marL="0" indent="0">
              <a:buNone/>
            </a:pPr>
            <a:r>
              <a:rPr lang="hr-HR" dirty="0" smtClean="0"/>
              <a:t>7. r         14:00 – 15.30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531987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hr-HR" sz="3200" b="1" dirty="0" smtClean="0"/>
              <a:t>Učenici 1. razreda u pratnji jednog od roditelja ulaze u dvoranu na direktan ulaz izvana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hr-HR" b="1" dirty="0" smtClean="0"/>
              <a:t>1. a  </a:t>
            </a:r>
            <a:r>
              <a:rPr lang="hr-HR" dirty="0" smtClean="0"/>
              <a:t>15 sati   učiteljica Mirta Grgić </a:t>
            </a:r>
            <a:r>
              <a:rPr lang="hr-HR" dirty="0" err="1" smtClean="0"/>
              <a:t>Mešić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smtClean="0"/>
              <a:t>1.b </a:t>
            </a:r>
            <a:r>
              <a:rPr lang="hr-HR" dirty="0" smtClean="0"/>
              <a:t>   16:30 sati  učiteljica Zorka Brekalo  </a:t>
            </a:r>
          </a:p>
          <a:p>
            <a:pPr marL="514350" indent="-514350">
              <a:buAutoNum type="arabicPeriod"/>
            </a:pPr>
            <a:endParaRPr lang="hr-HR" dirty="0"/>
          </a:p>
          <a:p>
            <a:pPr marL="514350" indent="-514350">
              <a:buAutoNum type="arabicPeriod"/>
            </a:pPr>
            <a:r>
              <a:rPr lang="hr-HR" b="1" dirty="0" smtClean="0"/>
              <a:t>c </a:t>
            </a:r>
            <a:r>
              <a:rPr lang="hr-HR" dirty="0" smtClean="0"/>
              <a:t>  15:30 sati  učiteljica Irena </a:t>
            </a:r>
            <a:r>
              <a:rPr lang="hr-HR" dirty="0" err="1" smtClean="0"/>
              <a:t>Koružnjak</a:t>
            </a: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  <a:p>
            <a:pPr marL="0" indent="0">
              <a:buNone/>
            </a:pPr>
            <a:r>
              <a:rPr lang="hr-HR" b="1" dirty="0" smtClean="0"/>
              <a:t>1.  d    </a:t>
            </a:r>
            <a:r>
              <a:rPr lang="hr-HR" dirty="0" smtClean="0"/>
              <a:t>16:00 sati  učiteljica Danijela </a:t>
            </a:r>
            <a:r>
              <a:rPr lang="hr-HR" dirty="0" err="1" smtClean="0"/>
              <a:t>Crnjac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6264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1. </a:t>
            </a:r>
            <a:r>
              <a:rPr lang="hr-HR" dirty="0"/>
              <a:t>r</a:t>
            </a:r>
            <a:r>
              <a:rPr lang="hr-HR" dirty="0" smtClean="0"/>
              <a:t>azred - boravak u učionici na prvi dan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 nakon kratkog ( do 20 ‘) roditeljskog sastanka u dvorani,</a:t>
            </a:r>
            <a:r>
              <a:rPr lang="hr-HR" dirty="0"/>
              <a:t> </a:t>
            </a:r>
            <a:r>
              <a:rPr lang="hr-HR" dirty="0" smtClean="0"/>
              <a:t>roditelji i učenici s učiteljicom izlaze na isti ulaz/ izlaz</a:t>
            </a:r>
            <a:r>
              <a:rPr lang="hr-HR" dirty="0"/>
              <a:t> </a:t>
            </a:r>
            <a:r>
              <a:rPr lang="hr-HR" dirty="0" smtClean="0"/>
              <a:t>te uz školsku zgradu dolaze do vanjskih ulaznih vrata u učionicu u koju ulaze samo učenici s učiteljicom</a:t>
            </a:r>
          </a:p>
          <a:p>
            <a:pPr>
              <a:buFontTx/>
              <a:buChar char="-"/>
            </a:pPr>
            <a:r>
              <a:rPr lang="hr-HR" dirty="0" smtClean="0"/>
              <a:t>u učionici učenici provode oko 30’ , nakon čega izlaze  direktno u školsko dvorište prema sljedećem rasporedu: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73014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Izlazak učenika 1.razreda iz Škole na prvi nastavni </a:t>
            </a:r>
            <a:r>
              <a:rPr lang="hr-HR" dirty="0" smtClean="0"/>
              <a:t>dan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OBAVEZNA MASKA ZA RODITELJE KOJI ULAZE U  			DVORANU </a:t>
            </a:r>
          </a:p>
          <a:p>
            <a:pPr marL="514350" indent="-514350">
              <a:buAutoNum type="arabicPeriod"/>
            </a:pPr>
            <a:endParaRPr lang="hr-HR" dirty="0"/>
          </a:p>
          <a:p>
            <a:pPr marL="514350" indent="-514350">
              <a:buAutoNum type="arabicPeriod"/>
            </a:pPr>
            <a:r>
              <a:rPr lang="hr-HR" dirty="0" smtClean="0"/>
              <a:t>a    </a:t>
            </a:r>
            <a:r>
              <a:rPr lang="hr-HR" dirty="0" smtClean="0"/>
              <a:t>u 16 sati</a:t>
            </a:r>
          </a:p>
          <a:p>
            <a:pPr marL="514350" indent="-514350">
              <a:buAutoNum type="arabicPeriod"/>
            </a:pPr>
            <a:r>
              <a:rPr lang="hr-HR" dirty="0" smtClean="0"/>
              <a:t>b     u  17:30</a:t>
            </a:r>
          </a:p>
          <a:p>
            <a:pPr marL="0" indent="0">
              <a:buNone/>
            </a:pPr>
            <a:r>
              <a:rPr lang="hr-HR" dirty="0" smtClean="0"/>
              <a:t>1.  c     u 16:30 </a:t>
            </a:r>
          </a:p>
          <a:p>
            <a:pPr marL="0" indent="0">
              <a:buNone/>
            </a:pPr>
            <a:r>
              <a:rPr lang="hr-HR" dirty="0" smtClean="0"/>
              <a:t>1.  d     u 17:00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90282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ZAŠTITNE MASKE ZA LICE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/>
          </a:p>
          <a:p>
            <a:r>
              <a:rPr lang="hr-HR" dirty="0" smtClean="0"/>
              <a:t>Djelatnici mjere temperaturu prije polaska u školu , čije vrijednosti unose u potpisnu tablicu koja će se nalaziti na porti</a:t>
            </a:r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svi djelatnici </a:t>
            </a:r>
            <a:r>
              <a:rPr lang="hr-HR" dirty="0"/>
              <a:t>su od ponedjeljka 7.09.2020. </a:t>
            </a:r>
            <a:r>
              <a:rPr lang="hr-HR" dirty="0" smtClean="0"/>
              <a:t>dužni nositi </a:t>
            </a:r>
            <a:r>
              <a:rPr lang="hr-HR" dirty="0"/>
              <a:t>zaštitne maske u zatvorenom prostoru škole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26179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NASTAVA 7.9.2020.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Nastava će trajati 2 školska sata </a:t>
            </a:r>
            <a:r>
              <a:rPr lang="hr-HR" dirty="0" smtClean="0">
                <a:solidFill>
                  <a:schemeClr val="bg1">
                    <a:lumMod val="75000"/>
                  </a:schemeClr>
                </a:solidFill>
              </a:rPr>
              <a:t> sat razrednika</a:t>
            </a:r>
          </a:p>
          <a:p>
            <a:endParaRPr lang="hr-HR" dirty="0" smtClean="0"/>
          </a:p>
          <a:p>
            <a:r>
              <a:rPr lang="hr-HR" dirty="0" smtClean="0"/>
              <a:t>Razrednici će učenicima  podijeliti udžbenike, raspored sati, doznati broj učenika koji će koristiti MO te dati ostale informacije koje će se također nalaziti i na školskoj web stranici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65576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Red vožnje školskog autobusa </a:t>
            </a:r>
            <a:br>
              <a:rPr lang="hr-HR" smtClean="0"/>
            </a:br>
            <a:r>
              <a:rPr lang="hr-HR" smtClean="0"/>
              <a:t>7.09.2020.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484784"/>
            <a:ext cx="8085584" cy="5174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Kraljev.Novaki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emetska ul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Škola</a:t>
            </a:r>
          </a:p>
          <a:p>
            <a:pPr marL="0" indent="0">
              <a:buNone/>
            </a:pP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povratak</a:t>
            </a:r>
          </a:p>
          <a:p>
            <a:pPr marL="0" indent="0">
              <a:buNone/>
            </a:pPr>
            <a:r>
              <a:rPr lang="hr-HR" sz="2800" b="1" dirty="0" smtClean="0"/>
              <a:t>7:40				  7:25			</a:t>
            </a:r>
            <a:endParaRPr lang="hr-HR" sz="2800" b="1" dirty="0"/>
          </a:p>
          <a:p>
            <a:pPr marL="0" indent="0">
              <a:buNone/>
            </a:pPr>
            <a:r>
              <a:rPr lang="hr-HR" b="1" dirty="0" smtClean="0"/>
              <a:t> 8:30</a:t>
            </a:r>
            <a:r>
              <a:rPr lang="hr-HR" sz="2400" b="1" dirty="0" smtClean="0"/>
              <a:t>			              </a:t>
            </a:r>
            <a:r>
              <a:rPr lang="hr-HR" sz="3200" b="1" dirty="0" smtClean="0"/>
              <a:t>8:15			9:45</a:t>
            </a:r>
          </a:p>
          <a:p>
            <a:pPr marL="0" indent="0">
              <a:buNone/>
            </a:pPr>
            <a:r>
              <a:rPr lang="hr-HR" b="1" dirty="0"/>
              <a:t>	</a:t>
            </a:r>
            <a:r>
              <a:rPr lang="hr-HR" b="1" dirty="0" smtClean="0"/>
              <a:t>						10.40</a:t>
            </a:r>
            <a:endParaRPr lang="hr-HR" sz="3200" b="1" dirty="0" smtClean="0"/>
          </a:p>
          <a:p>
            <a:pPr marL="0" indent="0">
              <a:buNone/>
            </a:pPr>
            <a:r>
              <a:rPr lang="hr-HR" sz="2800" b="1" dirty="0" smtClean="0"/>
              <a:t>Poslije podne</a:t>
            </a:r>
          </a:p>
          <a:p>
            <a:pPr marL="0" indent="0">
              <a:buNone/>
            </a:pPr>
            <a:r>
              <a:rPr lang="hr-HR" sz="2800" b="1" dirty="0" smtClean="0"/>
              <a:t>13:40				13:25</a:t>
            </a:r>
          </a:p>
          <a:p>
            <a:pPr marL="0" indent="0">
              <a:buNone/>
            </a:pPr>
            <a:r>
              <a:rPr lang="hr-HR" sz="2800" b="1" dirty="0" smtClean="0"/>
              <a:t>14:30				14.15			15:45</a:t>
            </a:r>
          </a:p>
          <a:p>
            <a:pPr marL="0" indent="0">
              <a:buNone/>
            </a:pPr>
            <a:r>
              <a:rPr lang="hr-HR" sz="2800" b="1" dirty="0"/>
              <a:t>	</a:t>
            </a:r>
            <a:r>
              <a:rPr lang="hr-HR" sz="2800" b="1" dirty="0" smtClean="0"/>
              <a:t>						16:40</a:t>
            </a:r>
          </a:p>
        </p:txBody>
      </p:sp>
    </p:spTree>
    <p:extLst>
      <p:ext uri="{BB962C8B-B14F-4D97-AF65-F5344CB8AC3E}">
        <p14:creationId xmlns:p14="http://schemas.microsoft.com/office/powerpoint/2010/main" val="4371167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6393" y="-31976"/>
            <a:ext cx="8229600" cy="1588768"/>
          </a:xfrm>
        </p:spPr>
        <p:txBody>
          <a:bodyPr/>
          <a:lstStyle/>
          <a:p>
            <a:r>
              <a:rPr lang="hr-HR" dirty="0" smtClean="0"/>
              <a:t>Matične učionice u RN</a:t>
            </a:r>
            <a:br>
              <a:rPr lang="hr-HR" dirty="0" smtClean="0"/>
            </a:br>
            <a:r>
              <a:rPr lang="hr-HR" sz="3200" dirty="0" smtClean="0"/>
              <a:t>prizemlje ZAPAD – direktan ulaz izvana</a:t>
            </a:r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410806"/>
              </p:ext>
            </p:extLst>
          </p:nvPr>
        </p:nvGraphicFramePr>
        <p:xfrm>
          <a:off x="323528" y="1412776"/>
          <a:ext cx="8217081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9192">
                  <a:extLst>
                    <a:ext uri="{9D8B030D-6E8A-4147-A177-3AD203B41FA5}">
                      <a16:colId xmlns="" xmlns:a16="http://schemas.microsoft.com/office/drawing/2014/main" val="4002049035"/>
                    </a:ext>
                  </a:extLst>
                </a:gridCol>
                <a:gridCol w="1353347">
                  <a:extLst>
                    <a:ext uri="{9D8B030D-6E8A-4147-A177-3AD203B41FA5}">
                      <a16:colId xmlns="" xmlns:a16="http://schemas.microsoft.com/office/drawing/2014/main" val="3454810064"/>
                    </a:ext>
                  </a:extLst>
                </a:gridCol>
                <a:gridCol w="1353347">
                  <a:extLst>
                    <a:ext uri="{9D8B030D-6E8A-4147-A177-3AD203B41FA5}">
                      <a16:colId xmlns="" xmlns:a16="http://schemas.microsoft.com/office/drawing/2014/main" val="3176539188"/>
                    </a:ext>
                  </a:extLst>
                </a:gridCol>
                <a:gridCol w="1361602">
                  <a:extLst>
                    <a:ext uri="{9D8B030D-6E8A-4147-A177-3AD203B41FA5}">
                      <a16:colId xmlns="" xmlns:a16="http://schemas.microsoft.com/office/drawing/2014/main" val="3788065216"/>
                    </a:ext>
                  </a:extLst>
                </a:gridCol>
                <a:gridCol w="1209912">
                  <a:extLst>
                    <a:ext uri="{9D8B030D-6E8A-4147-A177-3AD203B41FA5}">
                      <a16:colId xmlns="" xmlns:a16="http://schemas.microsoft.com/office/drawing/2014/main" val="2828226770"/>
                    </a:ext>
                  </a:extLst>
                </a:gridCol>
                <a:gridCol w="1209912">
                  <a:extLst>
                    <a:ext uri="{9D8B030D-6E8A-4147-A177-3AD203B41FA5}">
                      <a16:colId xmlns="" xmlns:a16="http://schemas.microsoft.com/office/drawing/2014/main" val="2389065440"/>
                    </a:ext>
                  </a:extLst>
                </a:gridCol>
                <a:gridCol w="1059769">
                  <a:extLst>
                    <a:ext uri="{9D8B030D-6E8A-4147-A177-3AD203B41FA5}">
                      <a16:colId xmlns="" xmlns:a16="http://schemas.microsoft.com/office/drawing/2014/main" val="3323047210"/>
                    </a:ext>
                  </a:extLst>
                </a:gridCol>
              </a:tblGrid>
              <a:tr h="6602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Učionica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Z 1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Z 2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Z 3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Z 4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 kat uč.10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extLst>
                  <a:ext uri="{0D108BD9-81ED-4DB2-BD59-A6C34878D82A}">
                    <a16:rowId xmlns="" xmlns:a16="http://schemas.microsoft.com/office/drawing/2014/main" val="706957729"/>
                  </a:ext>
                </a:extLst>
              </a:tr>
              <a:tr h="13404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A turnus 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Popodne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3. 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Helena </a:t>
                      </a:r>
                      <a:r>
                        <a:rPr lang="hr-HR" sz="1600" dirty="0" err="1">
                          <a:effectLst/>
                        </a:rPr>
                        <a:t>Ćurić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</a:rPr>
                        <a:t>PROSTORIJA  </a:t>
                      </a:r>
                      <a:r>
                        <a:rPr lang="hr-HR" sz="2000" b="1" dirty="0">
                          <a:effectLst/>
                        </a:rPr>
                        <a:t>ZA  IZOLACIJU </a:t>
                      </a:r>
                      <a:endParaRPr lang="hr-H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3.b                                  Valerija I. Skender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3.d                                          Maja </a:t>
                      </a:r>
                      <a:r>
                        <a:rPr lang="hr-HR" sz="1600" dirty="0" err="1">
                          <a:effectLst/>
                        </a:rPr>
                        <a:t>Đurinović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Tišljarec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3.c               Jasmina K. Pervan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extLst>
                  <a:ext uri="{0D108BD9-81ED-4DB2-BD59-A6C34878D82A}">
                    <a16:rowId xmlns="" xmlns:a16="http://schemas.microsoft.com/office/drawing/2014/main" val="4140942779"/>
                  </a:ext>
                </a:extLst>
              </a:tr>
              <a:tr h="1340495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</a:rPr>
                        <a:t>                    Ujutro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4.a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Danijela D. Dujić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4.b                                  Martina D. Čmigović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4.d                                   Natalija Kovač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4.c                  Ivana </a:t>
                      </a:r>
                      <a:r>
                        <a:rPr lang="hr-HR" sz="1600" dirty="0" err="1">
                          <a:effectLst/>
                        </a:rPr>
                        <a:t>Vlajčić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extLst>
                  <a:ext uri="{0D108BD9-81ED-4DB2-BD59-A6C34878D82A}">
                    <a16:rowId xmlns="" xmlns:a16="http://schemas.microsoft.com/office/drawing/2014/main" val="3742060288"/>
                  </a:ext>
                </a:extLst>
              </a:tr>
              <a:tr h="8239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B turnus 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Popodne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4.a  D. Dujić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4.b  M.D.Čmigović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4.d  N. Kovač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4.c                   Ivana Vlajčić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extLst>
                  <a:ext uri="{0D108BD9-81ED-4DB2-BD59-A6C34878D82A}">
                    <a16:rowId xmlns="" xmlns:a16="http://schemas.microsoft.com/office/drawing/2014/main" val="2356939377"/>
                  </a:ext>
                </a:extLst>
              </a:tr>
              <a:tr h="87535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Ujutro</a:t>
                      </a: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3.a  H. </a:t>
                      </a:r>
                      <a:r>
                        <a:rPr lang="hr-HR" sz="1400" dirty="0" err="1">
                          <a:effectLst/>
                        </a:rPr>
                        <a:t>Ćurić</a:t>
                      </a:r>
                      <a:endParaRPr lang="hr-HR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3.b   Valerija I. Skender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3.d  Maja Đ. </a:t>
                      </a:r>
                      <a:r>
                        <a:rPr lang="hr-HR" sz="1400" dirty="0" err="1">
                          <a:effectLst/>
                        </a:rPr>
                        <a:t>Tišljarec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3.c               Jasmina K. Pervan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08" marR="55808" marT="0" marB="0"/>
                </a:tc>
                <a:extLst>
                  <a:ext uri="{0D108BD9-81ED-4DB2-BD59-A6C34878D82A}">
                    <a16:rowId xmlns="" xmlns:a16="http://schemas.microsoft.com/office/drawing/2014/main" val="2794210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972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MATIČNE UČIONICE U RN </a:t>
            </a:r>
            <a:br>
              <a:rPr lang="hr-HR" dirty="0" smtClean="0"/>
            </a:br>
            <a:r>
              <a:rPr lang="hr-HR" dirty="0" smtClean="0"/>
              <a:t>prizemlje ISTOK – </a:t>
            </a:r>
            <a:r>
              <a:rPr lang="hr-HR" sz="3600" dirty="0" smtClean="0"/>
              <a:t>sporedni ulaz uz dvoranu</a:t>
            </a:r>
            <a:endParaRPr lang="hr-HR" sz="3600" dirty="0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088608"/>
              </p:ext>
            </p:extLst>
          </p:nvPr>
        </p:nvGraphicFramePr>
        <p:xfrm>
          <a:off x="457200" y="1700808"/>
          <a:ext cx="8229601" cy="5115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021">
                  <a:extLst>
                    <a:ext uri="{9D8B030D-6E8A-4147-A177-3AD203B41FA5}">
                      <a16:colId xmlns="" xmlns:a16="http://schemas.microsoft.com/office/drawing/2014/main" val="196465037"/>
                    </a:ext>
                  </a:extLst>
                </a:gridCol>
                <a:gridCol w="1036931">
                  <a:extLst>
                    <a:ext uri="{9D8B030D-6E8A-4147-A177-3AD203B41FA5}">
                      <a16:colId xmlns="" xmlns:a16="http://schemas.microsoft.com/office/drawing/2014/main" val="428031080"/>
                    </a:ext>
                  </a:extLst>
                </a:gridCol>
                <a:gridCol w="1037418">
                  <a:extLst>
                    <a:ext uri="{9D8B030D-6E8A-4147-A177-3AD203B41FA5}">
                      <a16:colId xmlns="" xmlns:a16="http://schemas.microsoft.com/office/drawing/2014/main" val="2216946882"/>
                    </a:ext>
                  </a:extLst>
                </a:gridCol>
                <a:gridCol w="1244219">
                  <a:extLst>
                    <a:ext uri="{9D8B030D-6E8A-4147-A177-3AD203B41FA5}">
                      <a16:colId xmlns="" xmlns:a16="http://schemas.microsoft.com/office/drawing/2014/main" val="2233145530"/>
                    </a:ext>
                  </a:extLst>
                </a:gridCol>
                <a:gridCol w="1244219">
                  <a:extLst>
                    <a:ext uri="{9D8B030D-6E8A-4147-A177-3AD203B41FA5}">
                      <a16:colId xmlns="" xmlns:a16="http://schemas.microsoft.com/office/drawing/2014/main" val="1439563950"/>
                    </a:ext>
                  </a:extLst>
                </a:gridCol>
                <a:gridCol w="1036931">
                  <a:extLst>
                    <a:ext uri="{9D8B030D-6E8A-4147-A177-3AD203B41FA5}">
                      <a16:colId xmlns="" xmlns:a16="http://schemas.microsoft.com/office/drawing/2014/main" val="1950849410"/>
                    </a:ext>
                  </a:extLst>
                </a:gridCol>
                <a:gridCol w="1036931">
                  <a:extLst>
                    <a:ext uri="{9D8B030D-6E8A-4147-A177-3AD203B41FA5}">
                      <a16:colId xmlns="" xmlns:a16="http://schemas.microsoft.com/office/drawing/2014/main" val="3125807038"/>
                    </a:ext>
                  </a:extLst>
                </a:gridCol>
                <a:gridCol w="1036931">
                  <a:extLst>
                    <a:ext uri="{9D8B030D-6E8A-4147-A177-3AD203B41FA5}">
                      <a16:colId xmlns="" xmlns:a16="http://schemas.microsoft.com/office/drawing/2014/main" val="3991951389"/>
                    </a:ext>
                  </a:extLst>
                </a:gridCol>
              </a:tblGrid>
              <a:tr h="37538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Učionica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I 1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I 2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I 3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I</a:t>
                      </a:r>
                      <a:r>
                        <a:rPr lang="hr-HR" sz="1800" dirty="0">
                          <a:effectLst/>
                        </a:rPr>
                        <a:t> </a:t>
                      </a:r>
                      <a:r>
                        <a:rPr lang="hr-HR" sz="2000" dirty="0" smtClean="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effectLst/>
                        </a:rPr>
                        <a:t> </a:t>
                      </a:r>
                      <a:r>
                        <a:rPr lang="hr-HR" sz="1800" dirty="0">
                          <a:effectLst/>
                        </a:rPr>
                        <a:t>( nova )</a:t>
                      </a:r>
                      <a:endParaRPr lang="hr-H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I 5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I 6</a:t>
                      </a:r>
                      <a:endParaRPr lang="hr-H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extLst>
                  <a:ext uri="{0D108BD9-81ED-4DB2-BD59-A6C34878D82A}">
                    <a16:rowId xmlns="" xmlns:a16="http://schemas.microsoft.com/office/drawing/2014/main" val="664046126"/>
                  </a:ext>
                </a:extLst>
              </a:tr>
              <a:tr h="12569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A turnus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Ujutro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2.b                      Jasminka </a:t>
                      </a:r>
                      <a:r>
                        <a:rPr lang="hr-HR" sz="1600" dirty="0" err="1" smtClean="0">
                          <a:effectLst/>
                        </a:rPr>
                        <a:t>Španić</a:t>
                      </a:r>
                      <a:r>
                        <a:rPr lang="hr-HR" sz="1600" dirty="0">
                          <a:effectLst/>
                        </a:rPr>
                        <a:t> 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2.a                Ksenija Borović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1.c                              Irena </a:t>
                      </a:r>
                      <a:r>
                        <a:rPr lang="hr-HR" sz="1600" dirty="0" err="1">
                          <a:effectLst/>
                        </a:rPr>
                        <a:t>Koružnjak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1.d             Danijela </a:t>
                      </a:r>
                      <a:r>
                        <a:rPr lang="hr-HR" sz="1600" dirty="0" err="1">
                          <a:effectLst/>
                        </a:rPr>
                        <a:t>Crnjac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2.d            Katica </a:t>
                      </a:r>
                      <a:r>
                        <a:rPr lang="hr-HR" sz="1600" dirty="0" err="1">
                          <a:effectLst/>
                        </a:rPr>
                        <a:t>Gojanović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2.c             Marija Krijan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extLst>
                  <a:ext uri="{0D108BD9-81ED-4DB2-BD59-A6C34878D82A}">
                    <a16:rowId xmlns="" xmlns:a16="http://schemas.microsoft.com/office/drawing/2014/main" val="2088968728"/>
                  </a:ext>
                </a:extLst>
              </a:tr>
              <a:tr h="131607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Popodne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 b                               Zorka Brekalo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1.a                        Mirta Grgić Mešić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PB                    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Matea Herceg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PB                        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Iva Penava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PB                   Beata Gereci Wirth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PB                  Anamarija </a:t>
                      </a:r>
                      <a:r>
                        <a:rPr lang="hr-HR" sz="1600" dirty="0" err="1">
                          <a:effectLst/>
                        </a:rPr>
                        <a:t>Dumenčić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extLst>
                  <a:ext uri="{0D108BD9-81ED-4DB2-BD59-A6C34878D82A}">
                    <a16:rowId xmlns="" xmlns:a16="http://schemas.microsoft.com/office/drawing/2014/main" val="2708388688"/>
                  </a:ext>
                </a:extLst>
              </a:tr>
              <a:tr h="9380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B turnus 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Ujutro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 b                               Zorka Brekalo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1.a                        Mirta Grgić Mešić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od </a:t>
                      </a:r>
                      <a:r>
                        <a:rPr lang="hr-HR" sz="2400" b="1" dirty="0" smtClean="0">
                          <a:effectLst/>
                        </a:rPr>
                        <a:t>17:15 </a:t>
                      </a:r>
                      <a:r>
                        <a:rPr lang="hr-HR" sz="2400" b="1" dirty="0">
                          <a:effectLst/>
                        </a:rPr>
                        <a:t>sati slobodno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400" b="1" dirty="0">
                          <a:effectLst/>
                        </a:rPr>
                        <a:t> </a:t>
                      </a:r>
                      <a:endParaRPr lang="hr-H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8478851"/>
                  </a:ext>
                </a:extLst>
              </a:tr>
              <a:tr h="93804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Popodne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2.b                      Jasminka Španić</a:t>
                      </a:r>
                      <a:endParaRPr lang="hr-H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2.a                Ksenija Borović</a:t>
                      </a:r>
                      <a:endParaRPr lang="hr-H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852" marR="59852" marT="0" marB="0"/>
                </a:tc>
                <a:tc gridSpan="4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4801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4583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Dnevni red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1. Verifikacija zapisnika s prethodne sjednice				</a:t>
            </a:r>
          </a:p>
          <a:p>
            <a:pPr marL="0" indent="0">
              <a:buNone/>
            </a:pPr>
            <a:r>
              <a:rPr lang="hr-HR" dirty="0" smtClean="0"/>
              <a:t>2. Upute za početak nastavne godine 2020./2021.		</a:t>
            </a:r>
          </a:p>
          <a:p>
            <a:pPr marL="0" indent="0">
              <a:buNone/>
            </a:pPr>
            <a:r>
              <a:rPr lang="hr-HR" dirty="0" smtClean="0"/>
              <a:t>3. Voditelji aktiva u šk. godini 2020./2021.			</a:t>
            </a:r>
          </a:p>
          <a:p>
            <a:pPr marL="0" indent="0">
              <a:buNone/>
            </a:pPr>
            <a:r>
              <a:rPr lang="hr-HR" dirty="0" smtClean="0"/>
              <a:t>4. Tim za kvalitetu u šk. godini 2020./2021.			</a:t>
            </a:r>
          </a:p>
          <a:p>
            <a:pPr marL="0" indent="0">
              <a:buNone/>
            </a:pPr>
            <a:r>
              <a:rPr lang="hr-HR" dirty="0" smtClean="0"/>
              <a:t>5. Razrednici i zamjenici razrednika	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6. Razno			</a:t>
            </a:r>
          </a:p>
          <a:p>
            <a:pPr marL="0" indent="0">
              <a:buNone/>
            </a:pPr>
            <a:r>
              <a:rPr lang="hr-HR" dirty="0" smtClean="0"/>
              <a:t>		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654931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MATIČNE UČIONICE PN na 1.katu</a:t>
            </a:r>
            <a:endParaRPr lang="hr-HR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3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600" dirty="0" smtClean="0"/>
              <a:t>I 1       5.a / 8.a   ( strani jezik)</a:t>
            </a:r>
          </a:p>
          <a:p>
            <a:pPr marL="0" indent="0">
              <a:buNone/>
            </a:pPr>
            <a:r>
              <a:rPr lang="hr-HR" sz="3600" dirty="0" smtClean="0"/>
              <a:t>I 2       6.c /  7.c   (hrvatski jezik)</a:t>
            </a:r>
          </a:p>
          <a:p>
            <a:pPr marL="0" indent="0">
              <a:buNone/>
            </a:pPr>
            <a:r>
              <a:rPr lang="hr-HR" sz="3600" dirty="0" smtClean="0"/>
              <a:t>I 3       6.a / 7.a    (povijest - geografija)</a:t>
            </a:r>
          </a:p>
          <a:p>
            <a:pPr marL="0" indent="0">
              <a:buNone/>
            </a:pPr>
            <a:r>
              <a:rPr lang="hr-HR" sz="3600" dirty="0" smtClean="0"/>
              <a:t>Nova  7.d / 8.c</a:t>
            </a:r>
          </a:p>
          <a:p>
            <a:pPr marL="0" indent="0">
              <a:buNone/>
            </a:pPr>
            <a:r>
              <a:rPr lang="hr-HR" sz="3600" dirty="0" smtClean="0"/>
              <a:t>I 5       7.b / 8.b    ( matematika)</a:t>
            </a:r>
          </a:p>
          <a:p>
            <a:pPr marL="0" indent="0">
              <a:buNone/>
            </a:pPr>
            <a:r>
              <a:rPr lang="hr-HR" sz="3600" dirty="0" smtClean="0"/>
              <a:t>I 6       5.b / 6.b    ( GK / LK)</a:t>
            </a:r>
          </a:p>
          <a:p>
            <a:pPr marL="0" indent="0">
              <a:buNone/>
            </a:pPr>
            <a:r>
              <a:rPr lang="hr-HR" sz="3600" dirty="0" smtClean="0"/>
              <a:t>I 7       5.c               ( biologija)</a:t>
            </a:r>
          </a:p>
          <a:p>
            <a:pPr marL="0" indent="0">
              <a:buNone/>
            </a:pPr>
            <a:r>
              <a:rPr lang="hr-HR" sz="3600" dirty="0" smtClean="0"/>
              <a:t>I 9       5.d               ( TK)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31051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Izborna strani jezik heterogena skupina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Obzirom da se radi o grupi učenika iz više razrednih odjela imat će nastavu izbornog predmeta na način</a:t>
            </a:r>
            <a:r>
              <a:rPr lang="hr-HR" dirty="0"/>
              <a:t>, npr. 4.a, b, </a:t>
            </a:r>
            <a:r>
              <a:rPr lang="hr-HR" dirty="0" err="1" smtClean="0"/>
              <a:t>d</a:t>
            </a:r>
            <a:r>
              <a:rPr lang="hr-HR" dirty="0"/>
              <a:t> </a:t>
            </a:r>
            <a:r>
              <a:rPr lang="hr-HR" dirty="0" smtClean="0"/>
              <a:t>( jedna skupina):</a:t>
            </a:r>
          </a:p>
          <a:p>
            <a:pPr marL="0" indent="0">
              <a:buNone/>
            </a:pPr>
            <a:r>
              <a:rPr lang="hr-HR" dirty="0" smtClean="0"/>
              <a:t>učenici  4.a u školi - ostali na daljinu, drugi tjedan učenici 4.b u školi ostali na daljinu i tako do daljnjeg dok se ne pojavi neka nova opcija</a:t>
            </a:r>
          </a:p>
          <a:p>
            <a:pPr marL="0" indent="0">
              <a:buNone/>
            </a:pPr>
            <a:r>
              <a:rPr lang="hr-HR" dirty="0" smtClean="0"/>
              <a:t>- sve heterogene skupine, pogotovo one u suprotnom turnusu, nastavu će imati </a:t>
            </a:r>
            <a:r>
              <a:rPr lang="hr-HR" dirty="0" err="1" smtClean="0"/>
              <a:t>online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9737104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Ulaz u </a:t>
            </a:r>
            <a:r>
              <a:rPr lang="hr-HR" dirty="0"/>
              <a:t>školu PREDMETNA NASTAVA</a:t>
            </a:r>
            <a:br>
              <a:rPr lang="hr-HR" dirty="0"/>
            </a:br>
            <a:r>
              <a:rPr lang="hr-HR" dirty="0"/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U </a:t>
            </a:r>
            <a:r>
              <a:rPr lang="hr-HR" dirty="0"/>
              <a:t>jutarnjoj smjeni svi </a:t>
            </a:r>
            <a:r>
              <a:rPr lang="hr-HR" dirty="0" smtClean="0"/>
              <a:t>6. </a:t>
            </a:r>
            <a:r>
              <a:rPr lang="hr-HR" dirty="0"/>
              <a:t>i </a:t>
            </a:r>
            <a:r>
              <a:rPr lang="hr-HR" dirty="0" smtClean="0"/>
              <a:t>8. razredi</a:t>
            </a:r>
            <a:r>
              <a:rPr lang="hr-HR" dirty="0"/>
              <a:t>, a u popodnevnoj smjeni svi 5. i 7. pri dolasku pred školu, čekaju u školskom dvorištu kod oznake za svoj razredni odjel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dirty="0" smtClean="0"/>
              <a:t>učitelj </a:t>
            </a:r>
            <a:r>
              <a:rPr lang="hr-HR" dirty="0"/>
              <a:t>koji predaje učenicima 1. sat, dolazi ispred škole po svoj razredni odjel, uvodi ih u školu kroz glavni ulaz, dezinficira učenicima ruke, oblače papuče , peru ruke i odlaze na svoje radno mjesto.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5283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Ulaz u školu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Učenici predmetne nastave nose maske , u školu ulaze s maskama</a:t>
            </a:r>
            <a:r>
              <a:rPr lang="hr-HR" dirty="0" smtClean="0"/>
              <a:t>.</a:t>
            </a:r>
          </a:p>
          <a:p>
            <a:r>
              <a:rPr lang="hr-HR" dirty="0"/>
              <a:t>Temperaturu mjere sami kod kuće, obavezno vrijednosti zapisuju u informativku uz datum i potpis, a upisano provjera profesor koji učenicima predaje prvi sat.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2927734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ULAZ U ŠKOLU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Nije dozvoljeno nepotrebno zadržavanje na hodniku, kao ni odlasci u </a:t>
            </a:r>
            <a:r>
              <a:rPr lang="hr-HR" dirty="0" smtClean="0"/>
              <a:t>WC </a:t>
            </a:r>
            <a:r>
              <a:rPr lang="hr-HR" dirty="0"/>
              <a:t>bez prethodnog dogovora s učiteljicom ( UČITELJICE RAZREDNE NASTAVE KOJE SU SA SVOJIM ODJELJENJIMA U ISTOM HODNIKU ĆE DOGOVORITI RASPORED ODLASKA  NA WC).</a:t>
            </a:r>
          </a:p>
          <a:p>
            <a:endParaRPr lang="hr-HR" dirty="0" smtClean="0"/>
          </a:p>
          <a:p>
            <a:r>
              <a:rPr lang="hr-HR" dirty="0" smtClean="0"/>
              <a:t>ispred WC- </a:t>
            </a:r>
            <a:r>
              <a:rPr lang="hr-HR" dirty="0"/>
              <a:t>a</a:t>
            </a:r>
            <a:r>
              <a:rPr lang="hr-HR" dirty="0" smtClean="0"/>
              <a:t> </a:t>
            </a:r>
            <a:r>
              <a:rPr lang="hr-HR" dirty="0"/>
              <a:t>će dežurati  spremačica koja će nakon uporabe dezinficirati </a:t>
            </a:r>
            <a:r>
              <a:rPr lang="hr-HR" dirty="0" smtClean="0"/>
              <a:t>prostor </a:t>
            </a:r>
            <a:r>
              <a:rPr lang="hr-HR" dirty="0"/>
              <a:t>i pomoći pri dezinfekciji ruku učenika.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5219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Učenici  1. – 4. razred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Učenici razredne nastave </a:t>
            </a:r>
            <a:r>
              <a:rPr lang="hr-HR" dirty="0" smtClean="0"/>
              <a:t>u učionici ne </a:t>
            </a:r>
            <a:r>
              <a:rPr lang="hr-HR" dirty="0"/>
              <a:t>nose maske, temperaturu im mjere </a:t>
            </a:r>
            <a:r>
              <a:rPr lang="hr-HR" dirty="0" smtClean="0"/>
              <a:t>roditelji </a:t>
            </a:r>
            <a:r>
              <a:rPr lang="hr-HR" dirty="0"/>
              <a:t>i svakodnevno uz datum i potpis zapisuju u informativku.</a:t>
            </a:r>
          </a:p>
          <a:p>
            <a:endParaRPr lang="hr-HR" dirty="0" smtClean="0"/>
          </a:p>
          <a:p>
            <a:r>
              <a:rPr lang="hr-HR" dirty="0" smtClean="0"/>
              <a:t>Učiteljica </a:t>
            </a:r>
            <a:r>
              <a:rPr lang="hr-HR" dirty="0"/>
              <a:t>svakodnevno vodi evidenciju jesu li svi učenici imali upisanu vrijednost temperature svaki dan( pregledom informativki).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88952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ODMOR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 odmorom učenici ostaju u učionici</a:t>
            </a:r>
          </a:p>
          <a:p>
            <a:r>
              <a:rPr lang="hr-HR" dirty="0" smtClean="0"/>
              <a:t>Školsko zvono neće zvoniti</a:t>
            </a:r>
          </a:p>
          <a:p>
            <a:r>
              <a:rPr lang="hr-HR" dirty="0" smtClean="0"/>
              <a:t>Svaki učitelj treba voditi računa o početku i završetku nastavnog sata</a:t>
            </a:r>
          </a:p>
          <a:p>
            <a:r>
              <a:rPr lang="hr-HR" dirty="0" smtClean="0"/>
              <a:t>Iza 2. i 3. sata  odmor traje 15 min za provjetravanje učionice – za to vrijeme učenici mogu  pojesti gablec koji su donijeli od kuće ili MO koji će se nalaziti ispred učionice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1554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Odlazak učenika na WC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Ispred svakog WC-a za učenike bit će dežurna spremačica koja će voditi računa o ulazu i dezinfekciji sanitarnog čvora nakon upotrebe</a:t>
            </a:r>
          </a:p>
          <a:p>
            <a:r>
              <a:rPr lang="hr-HR" dirty="0" smtClean="0"/>
              <a:t>U svaki WC za učenike može ući najviše 3 odnosno 4 učenika koji će na označenoj crti ispred </a:t>
            </a:r>
            <a:r>
              <a:rPr lang="hr-HR" dirty="0" err="1" smtClean="0"/>
              <a:t>wc</a:t>
            </a:r>
            <a:r>
              <a:rPr lang="hr-HR" dirty="0" smtClean="0"/>
              <a:t>-a ( poštujući razmak) pričekati svoj red</a:t>
            </a:r>
          </a:p>
          <a:p>
            <a:r>
              <a:rPr lang="hr-HR" dirty="0" smtClean="0"/>
              <a:t>RAZREDNICI ĆE INFORMIRATI UČENIKE PRVI DAN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9073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ULAZ U ŠKOLU OD 8.09.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hr-HR" dirty="0" smtClean="0"/>
              <a:t>Nastavni sat traje 40 min kako bi se povećao razmak između dvije smjene za dezinfekciju i čišćenje učionica i ostalih školskih prostorija</a:t>
            </a:r>
          </a:p>
          <a:p>
            <a:pPr>
              <a:buFontTx/>
              <a:buChar char="-"/>
            </a:pPr>
            <a:r>
              <a:rPr lang="hr-HR" dirty="0"/>
              <a:t>Učenici trećeg i  četvrtog razreda ulaze kroz sporedna vrata uz dvoranu za </a:t>
            </a:r>
            <a:r>
              <a:rPr lang="hr-HR" dirty="0" smtClean="0"/>
              <a:t>TZK </a:t>
            </a:r>
            <a:r>
              <a:rPr lang="hr-HR" dirty="0"/>
              <a:t>, svako odjeljenje sa svojom učiteljicom.</a:t>
            </a:r>
          </a:p>
          <a:p>
            <a:pPr marL="0" indent="0">
              <a:buNone/>
            </a:pPr>
            <a:r>
              <a:rPr lang="hr-HR" dirty="0" smtClean="0"/>
              <a:t>    4.d </a:t>
            </a:r>
            <a:r>
              <a:rPr lang="hr-HR" dirty="0"/>
              <a:t>– </a:t>
            </a:r>
            <a:r>
              <a:rPr lang="hr-HR" dirty="0" smtClean="0"/>
              <a:t>7:45                             3</a:t>
            </a:r>
            <a:r>
              <a:rPr lang="hr-HR" dirty="0"/>
              <a:t>. d – </a:t>
            </a:r>
            <a:r>
              <a:rPr lang="hr-HR" dirty="0" smtClean="0"/>
              <a:t>13:45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    4.b </a:t>
            </a:r>
            <a:r>
              <a:rPr lang="hr-HR" dirty="0"/>
              <a:t>– </a:t>
            </a:r>
            <a:r>
              <a:rPr lang="hr-HR" dirty="0" smtClean="0"/>
              <a:t>7:50                             3.b  -  13:50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    4.c </a:t>
            </a:r>
            <a:r>
              <a:rPr lang="hr-HR" dirty="0"/>
              <a:t>– </a:t>
            </a:r>
            <a:r>
              <a:rPr lang="hr-HR" dirty="0" smtClean="0"/>
              <a:t>7:55                              3.c </a:t>
            </a:r>
            <a:r>
              <a:rPr lang="hr-HR" dirty="0"/>
              <a:t>-  </a:t>
            </a:r>
            <a:r>
              <a:rPr lang="hr-HR" dirty="0" smtClean="0"/>
              <a:t>13: </a:t>
            </a:r>
            <a:r>
              <a:rPr lang="hr-HR" dirty="0"/>
              <a:t>55 </a:t>
            </a:r>
          </a:p>
          <a:p>
            <a:pPr marL="0" indent="0">
              <a:buNone/>
            </a:pPr>
            <a:r>
              <a:rPr lang="hr-HR" dirty="0" smtClean="0"/>
              <a:t>    4.a </a:t>
            </a:r>
            <a:r>
              <a:rPr lang="hr-HR" dirty="0"/>
              <a:t>– </a:t>
            </a:r>
            <a:r>
              <a:rPr lang="hr-HR" dirty="0" smtClean="0"/>
              <a:t>8:00                              3.a </a:t>
            </a:r>
            <a:r>
              <a:rPr lang="hr-HR" dirty="0"/>
              <a:t>– </a:t>
            </a:r>
            <a:r>
              <a:rPr lang="hr-HR" dirty="0" smtClean="0"/>
              <a:t>14:00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995106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ULAZ U ŠKOLU PN OD 8.09.2020.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Prije podne</a:t>
            </a:r>
          </a:p>
          <a:p>
            <a:r>
              <a:rPr lang="hr-HR" dirty="0" smtClean="0"/>
              <a:t>u 7:40 sati   8. r</a:t>
            </a:r>
          </a:p>
          <a:p>
            <a:r>
              <a:rPr lang="hr-HR" dirty="0" smtClean="0"/>
              <a:t>u 7.50 sati    6. r</a:t>
            </a:r>
          </a:p>
          <a:p>
            <a:pPr marL="0" indent="0">
              <a:buNone/>
            </a:pPr>
            <a:r>
              <a:rPr lang="hr-HR" dirty="0" smtClean="0"/>
              <a:t>Poslije podne</a:t>
            </a:r>
          </a:p>
          <a:p>
            <a:pPr>
              <a:buFontTx/>
              <a:buChar char="-"/>
            </a:pPr>
            <a:r>
              <a:rPr lang="hr-HR" dirty="0" smtClean="0"/>
              <a:t>u 13:40 sati  7.r</a:t>
            </a:r>
          </a:p>
          <a:p>
            <a:pPr>
              <a:buFontTx/>
              <a:buChar char="-"/>
            </a:pPr>
            <a:r>
              <a:rPr lang="hr-HR" dirty="0" smtClean="0"/>
              <a:t>u 13:50 sati   5.r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52844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Šk. godina 2020./2021.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hr-HR" dirty="0" smtClean="0"/>
              <a:t>1. – 4 . razred             359 učenika u 16 </a:t>
            </a:r>
            <a:r>
              <a:rPr lang="hr-HR" dirty="0" err="1" smtClean="0"/>
              <a:t>ro</a:t>
            </a:r>
            <a:endParaRPr lang="hr-HR" dirty="0" smtClean="0"/>
          </a:p>
          <a:p>
            <a:r>
              <a:rPr lang="hr-HR" dirty="0" smtClean="0"/>
              <a:t>5. - 8. razred               300 učenika u 14 </a:t>
            </a:r>
            <a:r>
              <a:rPr lang="hr-HR" dirty="0" err="1" smtClean="0"/>
              <a:t>ro</a:t>
            </a:r>
            <a:endParaRPr lang="hr-HR" dirty="0" smtClean="0"/>
          </a:p>
          <a:p>
            <a:r>
              <a:rPr lang="hr-HR" dirty="0" smtClean="0"/>
              <a:t>Ukupno 659 učenika u 30 RO</a:t>
            </a:r>
          </a:p>
          <a:p>
            <a:pPr marL="0" indent="0">
              <a:buNone/>
            </a:pPr>
            <a:r>
              <a:rPr lang="hr-HR" dirty="0" smtClean="0"/>
              <a:t>Djelatnika ukupno 85</a:t>
            </a:r>
          </a:p>
          <a:p>
            <a:r>
              <a:rPr lang="hr-HR" dirty="0" smtClean="0"/>
              <a:t>59 učitelja od toga   16 RN + 4 PB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Strelica udesno 3"/>
          <p:cNvSpPr/>
          <p:nvPr/>
        </p:nvSpPr>
        <p:spPr>
          <a:xfrm>
            <a:off x="3347864" y="1844824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 udesno 4"/>
          <p:cNvSpPr/>
          <p:nvPr/>
        </p:nvSpPr>
        <p:spPr>
          <a:xfrm>
            <a:off x="3203848" y="2492896"/>
            <a:ext cx="79208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0081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Trajanje školskog sata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573009"/>
              </p:ext>
            </p:extLst>
          </p:nvPr>
        </p:nvGraphicFramePr>
        <p:xfrm>
          <a:off x="539552" y="1417639"/>
          <a:ext cx="7920881" cy="4708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205">
                  <a:extLst>
                    <a:ext uri="{9D8B030D-6E8A-4147-A177-3AD203B41FA5}">
                      <a16:colId xmlns="" xmlns:a16="http://schemas.microsoft.com/office/drawing/2014/main" val="400590947"/>
                    </a:ext>
                  </a:extLst>
                </a:gridCol>
                <a:gridCol w="3555436">
                  <a:extLst>
                    <a:ext uri="{9D8B030D-6E8A-4147-A177-3AD203B41FA5}">
                      <a16:colId xmlns="" xmlns:a16="http://schemas.microsoft.com/office/drawing/2014/main" val="4224458842"/>
                    </a:ext>
                  </a:extLst>
                </a:gridCol>
                <a:gridCol w="3336240">
                  <a:extLst>
                    <a:ext uri="{9D8B030D-6E8A-4147-A177-3AD203B41FA5}">
                      <a16:colId xmlns="" xmlns:a16="http://schemas.microsoft.com/office/drawing/2014/main" val="279983702"/>
                    </a:ext>
                  </a:extLst>
                </a:gridCol>
              </a:tblGrid>
              <a:tr h="669754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Prije podne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Poslije podne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4871439"/>
                  </a:ext>
                </a:extLst>
              </a:tr>
              <a:tr h="669754">
                <a:tc>
                  <a:txBody>
                    <a:bodyPr/>
                    <a:lstStyle/>
                    <a:p>
                      <a:r>
                        <a:rPr lang="hr-HR" dirty="0" smtClean="0"/>
                        <a:t>1.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8.00 – 8:40  - odmor 5’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14:00 – 14:40   odmor 5’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7074430"/>
                  </a:ext>
                </a:extLst>
              </a:tr>
              <a:tr h="669754">
                <a:tc>
                  <a:txBody>
                    <a:bodyPr/>
                    <a:lstStyle/>
                    <a:p>
                      <a:r>
                        <a:rPr lang="hr-HR" dirty="0" smtClean="0"/>
                        <a:t>2.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8:45 – 9:25      odmor 15’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14:45 - 15:25 odmor 15’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92225770"/>
                  </a:ext>
                </a:extLst>
              </a:tr>
              <a:tr h="669754">
                <a:tc>
                  <a:txBody>
                    <a:bodyPr/>
                    <a:lstStyle/>
                    <a:p>
                      <a:r>
                        <a:rPr lang="hr-HR" dirty="0" smtClean="0"/>
                        <a:t>3.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9:40 – 10:20      odmor  15’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15:40 –  16:20 odmor  15 ‘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35225522"/>
                  </a:ext>
                </a:extLst>
              </a:tr>
              <a:tr h="669754">
                <a:tc>
                  <a:txBody>
                    <a:bodyPr/>
                    <a:lstStyle/>
                    <a:p>
                      <a:r>
                        <a:rPr lang="hr-HR" dirty="0" smtClean="0"/>
                        <a:t>4.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10:35 – 11:15  odmor 5’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16:35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dirty="0" smtClean="0"/>
                        <a:t>– 17:15  odmor 5’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73278601"/>
                  </a:ext>
                </a:extLst>
              </a:tr>
              <a:tr h="669754">
                <a:tc>
                  <a:txBody>
                    <a:bodyPr/>
                    <a:lstStyle/>
                    <a:p>
                      <a:r>
                        <a:rPr lang="hr-HR" dirty="0" smtClean="0"/>
                        <a:t>5.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11:20 – 12:00  odmor 5’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17:20 – 18:00  odmor 5’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01941647"/>
                  </a:ext>
                </a:extLst>
              </a:tr>
              <a:tr h="690002">
                <a:tc>
                  <a:txBody>
                    <a:bodyPr/>
                    <a:lstStyle/>
                    <a:p>
                      <a:r>
                        <a:rPr lang="hr-HR" dirty="0" smtClean="0"/>
                        <a:t>6.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12:05 – 12:45</a:t>
                      </a:r>
                      <a:r>
                        <a:rPr lang="hr-HR" baseline="0" dirty="0" smtClean="0"/>
                        <a:t>   završetak jutarnje smjene - dezinfekcija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18:05 – 18:45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1361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39043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ZBORNICA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Dokle god traju mjere suzbijanja i zaštite od COVID-19, prostor školske zbornice gubi svoju svrhu i namjenu jer će biti prenamijenjen u učionicu za izbornu nastavu stranog jezika</a:t>
            </a:r>
            <a:endParaRPr lang="hr-HR" sz="2800" dirty="0"/>
          </a:p>
          <a:p>
            <a:r>
              <a:rPr lang="hr-HR" sz="2800" dirty="0" smtClean="0"/>
              <a:t>Prema uputama učitelji trebaju izbjegavati  okupljanja </a:t>
            </a:r>
          </a:p>
          <a:p>
            <a:r>
              <a:rPr lang="hr-HR" sz="2800" dirty="0" smtClean="0"/>
              <a:t>Dežurstvo na hodniku se ukida, ali svaki učitelj će većinu vremena provoditi u učionici / kabinetu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078122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Odgovornost čuvanja inventara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Obzirom da svaki RO ima matičnu učionicu, u slučaju štete točno će se znati krivac za počinjenu štetu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7958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DOLAZAK UČITELJA U ŠKOLU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     Učitelji koji počinju nastavu od 1.sata, kao i             stručni suradnik dužni su u školu doći u 7:30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- 	Također, neće se provoditi dežurstvo na    	hodnicima i u blagovaonici jer će učiteljice 	i predmetni profesori dobiti druga 	zaduženja vezana uz provedbu mjera.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6326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BLOK SATOVI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Preporuka je maksimalno provoditi </a:t>
            </a:r>
            <a:r>
              <a:rPr lang="hr-HR" dirty="0" err="1" smtClean="0"/>
              <a:t>dvosatove</a:t>
            </a:r>
            <a:r>
              <a:rPr lang="hr-HR" dirty="0" smtClean="0"/>
              <a:t> tj. blok satove </a:t>
            </a:r>
          </a:p>
          <a:p>
            <a:r>
              <a:rPr lang="hr-HR" dirty="0" smtClean="0"/>
              <a:t>Kemija – fizika provodit će nastavu u specijaliziranim učionicama ( međusobni dogovor učitelja)</a:t>
            </a:r>
          </a:p>
          <a:p>
            <a:r>
              <a:rPr lang="hr-HR" dirty="0" smtClean="0"/>
              <a:t>Informatika za učenike 5. i 6. provodit će se u informatičkoj učionici</a:t>
            </a:r>
          </a:p>
          <a:p>
            <a:r>
              <a:rPr lang="hr-HR" dirty="0" smtClean="0"/>
              <a:t>Izborna informatika 7. i 8.r imat će nastavu </a:t>
            </a:r>
            <a:r>
              <a:rPr lang="hr-HR" dirty="0" err="1" smtClean="0"/>
              <a:t>online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4984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b="1" dirty="0" smtClean="0"/>
              <a:t>Temeljne odrednice i preporuke MZO za rad u uvjetima povezanima s COVID-19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Odvojenost prostorija u kojima borave skupine</a:t>
            </a:r>
          </a:p>
          <a:p>
            <a:r>
              <a:rPr lang="hr-HR" dirty="0" smtClean="0"/>
              <a:t>Hrana unaprijed podijeljena u porcije ili pakirane obroke</a:t>
            </a:r>
          </a:p>
          <a:p>
            <a:r>
              <a:rPr lang="hr-HR" dirty="0" smtClean="0"/>
              <a:t>Organizacija prehrane u blagovaonici</a:t>
            </a:r>
          </a:p>
          <a:p>
            <a:r>
              <a:rPr lang="hr-HR" dirty="0" smtClean="0"/>
              <a:t>Boravak u blagovaonici, sportskoj dvorani, knjižnici ili drugim zajedničkim prostorijama organiziran po skupinama</a:t>
            </a:r>
          </a:p>
          <a:p>
            <a:r>
              <a:rPr lang="hr-HR" dirty="0" smtClean="0"/>
              <a:t>Izbjegavanje ulaska neovlaštenih osoba u ustanovu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04140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Upute za početak nastave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Unaprijed označiti rutu kretanja ( čekanja)</a:t>
            </a:r>
          </a:p>
          <a:p>
            <a:r>
              <a:rPr lang="hr-HR" dirty="0" smtClean="0"/>
              <a:t>Kroz hodnike organizirati kretanje u jednom smjeru ili označiti put</a:t>
            </a:r>
          </a:p>
          <a:p>
            <a:r>
              <a:rPr lang="hr-HR" dirty="0" smtClean="0"/>
              <a:t>Provoditi što je više moguće više vremena na otvorenom</a:t>
            </a:r>
          </a:p>
          <a:p>
            <a:r>
              <a:rPr lang="hr-HR" dirty="0" smtClean="0"/>
              <a:t>Djeca sjede jedan iza drugoga ili jedan pored drugoga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0865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Roditelji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Jako je važno da roditelji odgovorno surađuju sa školom,  savjetuju svoje dijete kako će zaštititi sebe i sve oko sebe te da ne šalju djecu s izraženim simptomima u školu</a:t>
            </a:r>
          </a:p>
          <a:p>
            <a:r>
              <a:rPr lang="hr-HR" dirty="0">
                <a:solidFill>
                  <a:srgbClr val="FF0000"/>
                </a:solidFill>
              </a:rPr>
              <a:t>m</a:t>
            </a:r>
            <a:r>
              <a:rPr lang="hr-HR" dirty="0" smtClean="0">
                <a:solidFill>
                  <a:srgbClr val="FF0000"/>
                </a:solidFill>
              </a:rPr>
              <a:t>islimo kao da nije opasno, a ponašajmo se kao da je jako opasno za našu i vašu djecu, kao i za sve nas</a:t>
            </a:r>
          </a:p>
          <a:p>
            <a:endParaRPr lang="hr-HR" dirty="0" smtClean="0"/>
          </a:p>
          <a:p>
            <a:r>
              <a:rPr lang="hr-HR" dirty="0" smtClean="0"/>
              <a:t>svaki roditelj učenika koji nije </a:t>
            </a:r>
            <a:r>
              <a:rPr lang="hr-HR" dirty="0" err="1" smtClean="0"/>
              <a:t>ispoštivao</a:t>
            </a:r>
            <a:r>
              <a:rPr lang="hr-HR" dirty="0" smtClean="0"/>
              <a:t> upute, bit će pozvan da dođe po svoje dijete koje će ga čekati u prostoriji određenoj za izolaciju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854832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 Upute za početak nastave 7.9.2020.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Preporuka MZO da se nastava održi u školi po modelu A podrazumijeva:</a:t>
            </a:r>
          </a:p>
          <a:p>
            <a:pPr>
              <a:buFontTx/>
              <a:buChar char="-"/>
            </a:pPr>
            <a:r>
              <a:rPr lang="hr-HR" dirty="0" smtClean="0"/>
              <a:t>Upoznavanje s uputama</a:t>
            </a:r>
          </a:p>
          <a:p>
            <a:pPr>
              <a:buFontTx/>
              <a:buChar char="-"/>
            </a:pPr>
            <a:r>
              <a:rPr lang="hr-HR" dirty="0" smtClean="0"/>
              <a:t>Fizički razmak</a:t>
            </a:r>
          </a:p>
          <a:p>
            <a:pPr>
              <a:buFontTx/>
              <a:buChar char="-"/>
            </a:pPr>
            <a:r>
              <a:rPr lang="hr-HR" dirty="0" smtClean="0"/>
              <a:t>Higijena ruku</a:t>
            </a:r>
          </a:p>
          <a:p>
            <a:pPr>
              <a:buFontTx/>
              <a:buChar char="-"/>
            </a:pPr>
            <a:r>
              <a:rPr lang="hr-HR" dirty="0" smtClean="0"/>
              <a:t>Dezinfekcija ruku</a:t>
            </a:r>
          </a:p>
          <a:p>
            <a:pPr>
              <a:buFontTx/>
              <a:buChar char="-"/>
            </a:pPr>
            <a:r>
              <a:rPr lang="hr-HR" dirty="0" smtClean="0"/>
              <a:t>Čišćenje prostorija na početku i završetku nastave</a:t>
            </a:r>
          </a:p>
        </p:txBody>
      </p:sp>
    </p:spTree>
    <p:extLst>
      <p:ext uri="{BB962C8B-B14F-4D97-AF65-F5344CB8AC3E}">
        <p14:creationId xmlns:p14="http://schemas.microsoft.com/office/powerpoint/2010/main" val="36108526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Upute za početak nastave 7.9.2020.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Organizacija odmora u različito vrijeme</a:t>
            </a:r>
          </a:p>
          <a:p>
            <a:r>
              <a:rPr lang="hr-HR" dirty="0" smtClean="0"/>
              <a:t>Izbjegavanje fizičkog kontakta  djece i učenika iz različitih odgojno – obrazovnih skupina</a:t>
            </a:r>
          </a:p>
          <a:p>
            <a:r>
              <a:rPr lang="hr-HR" dirty="0" smtClean="0"/>
              <a:t>Prilikom prolaska zajedničkim prostorom </a:t>
            </a:r>
          </a:p>
          <a:p>
            <a:r>
              <a:rPr lang="hr-HR" dirty="0" smtClean="0"/>
              <a:t>( hodnik, blagovaona) ne dodirivati predmete i površine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24791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PRODUŽENI BORAVAK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UKIDA </a:t>
            </a:r>
            <a:r>
              <a:rPr lang="hr-HR" dirty="0">
                <a:solidFill>
                  <a:srgbClr val="FF0000"/>
                </a:solidFill>
              </a:rPr>
              <a:t>SE DEŽURSTVO </a:t>
            </a:r>
            <a:r>
              <a:rPr lang="hr-HR" dirty="0" smtClean="0">
                <a:solidFill>
                  <a:srgbClr val="FF0000"/>
                </a:solidFill>
              </a:rPr>
              <a:t>ZA </a:t>
            </a:r>
            <a:r>
              <a:rPr lang="hr-HR" dirty="0">
                <a:solidFill>
                  <a:srgbClr val="FF0000"/>
                </a:solidFill>
              </a:rPr>
              <a:t>UČENIKE PRODUŽENOG BORAVKA OD </a:t>
            </a:r>
            <a:r>
              <a:rPr lang="hr-HR" dirty="0" smtClean="0">
                <a:solidFill>
                  <a:srgbClr val="FF0000"/>
                </a:solidFill>
              </a:rPr>
              <a:t>7:00 </a:t>
            </a:r>
            <a:r>
              <a:rPr lang="hr-HR" dirty="0">
                <a:solidFill>
                  <a:srgbClr val="FF0000"/>
                </a:solidFill>
              </a:rPr>
              <a:t>DO </a:t>
            </a:r>
            <a:r>
              <a:rPr lang="hr-HR" dirty="0" smtClean="0">
                <a:solidFill>
                  <a:srgbClr val="FF0000"/>
                </a:solidFill>
              </a:rPr>
              <a:t>7:45 sati</a:t>
            </a:r>
          </a:p>
          <a:p>
            <a:pPr>
              <a:buFontTx/>
              <a:buChar char="-"/>
            </a:pPr>
            <a:r>
              <a:rPr lang="hr-HR" dirty="0" smtClean="0"/>
              <a:t>učiteljice će u dogovoru s kuhinjom dogovoriti raspored odlaska </a:t>
            </a:r>
            <a:r>
              <a:rPr lang="hr-HR" dirty="0"/>
              <a:t>na </a:t>
            </a:r>
            <a:r>
              <a:rPr lang="hr-HR" dirty="0" smtClean="0"/>
              <a:t>ručak za učenike koji su uključeni u program PB</a:t>
            </a:r>
          </a:p>
          <a:p>
            <a:pPr>
              <a:buFontTx/>
              <a:buChar char="-"/>
            </a:pPr>
            <a:r>
              <a:rPr lang="hr-HR" dirty="0"/>
              <a:t>t</a:t>
            </a:r>
            <a:r>
              <a:rPr lang="hr-HR" dirty="0" smtClean="0"/>
              <a:t>rajanje odmora u RN učiteljice kreiraju međusobnim dogovorom</a:t>
            </a:r>
          </a:p>
          <a:p>
            <a:pPr>
              <a:buFontTx/>
              <a:buChar char="-"/>
            </a:pPr>
            <a:r>
              <a:rPr lang="hr-HR" dirty="0" smtClean="0"/>
              <a:t>Program PB </a:t>
            </a:r>
            <a:r>
              <a:rPr lang="hr-HR" dirty="0" smtClean="0"/>
              <a:t>traje od 11:30 – 17:00 </a:t>
            </a:r>
            <a:r>
              <a:rPr lang="hr-HR" dirty="0" smtClean="0"/>
              <a:t>sati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73177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1656</Words>
  <Application>Microsoft Office PowerPoint</Application>
  <PresentationFormat>Prikaz na zaslonu (4:3)</PresentationFormat>
  <Paragraphs>268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34</vt:i4>
      </vt:variant>
    </vt:vector>
  </HeadingPairs>
  <TitlesOfParts>
    <vt:vector size="35" baseType="lpstr">
      <vt:lpstr>Tema sustava Office</vt:lpstr>
      <vt:lpstr>OŠ Sesvetska Sela šk. godina 2020./2021.</vt:lpstr>
      <vt:lpstr>Dnevni red</vt:lpstr>
      <vt:lpstr>Šk. godina 2020./2021.</vt:lpstr>
      <vt:lpstr>Temeljne odrednice i preporuke MZO za rad u uvjetima povezanima s COVID-19</vt:lpstr>
      <vt:lpstr>Upute za početak nastave</vt:lpstr>
      <vt:lpstr>Roditelji </vt:lpstr>
      <vt:lpstr> Upute za početak nastave 7.9.2020.</vt:lpstr>
      <vt:lpstr>Upute za početak nastave 7.9.2020.</vt:lpstr>
      <vt:lpstr>PRODUŽENI BORAVAK</vt:lpstr>
      <vt:lpstr> Organizacija nastave 7.09.2020.  da razredni odjeli ne počinju u isto vrijeme </vt:lpstr>
      <vt:lpstr>Organizacija nastave 7.9.2020. da razredni odjeli ne počinju u isto   vrijeme </vt:lpstr>
      <vt:lpstr>Učenici 1. razreda u pratnji jednog od roditelja ulaze u dvoranu na direktan ulaz izvana</vt:lpstr>
      <vt:lpstr>1. razred - boravak u učionici na prvi dan</vt:lpstr>
      <vt:lpstr>Izlazak učenika 1.razreda iz Škole na prvi nastavni dan</vt:lpstr>
      <vt:lpstr>ZAŠTITNE MASKE ZA LICE</vt:lpstr>
      <vt:lpstr>NASTAVA 7.9.2020.</vt:lpstr>
      <vt:lpstr>Red vožnje školskog autobusa  7.09.2020.</vt:lpstr>
      <vt:lpstr>Matične učionice u RN prizemlje ZAPAD – direktan ulaz izvana</vt:lpstr>
      <vt:lpstr>MATIČNE UČIONICE U RN  prizemlje ISTOK – sporedni ulaz uz dvoranu</vt:lpstr>
      <vt:lpstr>MATIČNE UČIONICE PN na 1.katu</vt:lpstr>
      <vt:lpstr>Izborna strani jezik heterogena skupina</vt:lpstr>
      <vt:lpstr>Ulaz u školu PREDMETNA NASTAVA  </vt:lpstr>
      <vt:lpstr>Ulaz u školu</vt:lpstr>
      <vt:lpstr>ULAZ U ŠKOLU</vt:lpstr>
      <vt:lpstr>Učenici  1. – 4. razred</vt:lpstr>
      <vt:lpstr>ODMOR</vt:lpstr>
      <vt:lpstr>Odlazak učenika na WC</vt:lpstr>
      <vt:lpstr>ULAZ U ŠKOLU OD 8.09.</vt:lpstr>
      <vt:lpstr>ULAZ U ŠKOLU PN OD 8.09.2020.</vt:lpstr>
      <vt:lpstr>Trajanje školskog sata</vt:lpstr>
      <vt:lpstr>ZBORNICA</vt:lpstr>
      <vt:lpstr>Odgovornost čuvanja inventara</vt:lpstr>
      <vt:lpstr>DOLAZAK UČITELJA U ŠKOLU</vt:lpstr>
      <vt:lpstr>BLOK SATOVI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 Sesvetska Sela šk. godina 2020./2021.</dc:title>
  <dc:creator>User</dc:creator>
  <cp:lastModifiedBy>Korisnik</cp:lastModifiedBy>
  <cp:revision>120</cp:revision>
  <cp:lastPrinted>2020-09-02T10:21:01Z</cp:lastPrinted>
  <dcterms:created xsi:type="dcterms:W3CDTF">2020-09-01T19:04:43Z</dcterms:created>
  <dcterms:modified xsi:type="dcterms:W3CDTF">2020-09-02T13:10:17Z</dcterms:modified>
</cp:coreProperties>
</file>